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44"/>
  </p:notesMasterIdLst>
  <p:handoutMasterIdLst>
    <p:handoutMasterId r:id="rId145"/>
  </p:handoutMasterIdLst>
  <p:sldIdLst>
    <p:sldId id="570" r:id="rId2"/>
    <p:sldId id="581" r:id="rId3"/>
    <p:sldId id="257" r:id="rId4"/>
    <p:sldId id="259" r:id="rId5"/>
    <p:sldId id="579" r:id="rId6"/>
    <p:sldId id="260" r:id="rId7"/>
    <p:sldId id="580" r:id="rId8"/>
    <p:sldId id="410" r:id="rId9"/>
    <p:sldId id="397" r:id="rId10"/>
    <p:sldId id="269" r:id="rId11"/>
    <p:sldId id="267" r:id="rId12"/>
    <p:sldId id="280" r:id="rId13"/>
    <p:sldId id="398" r:id="rId14"/>
    <p:sldId id="370" r:id="rId15"/>
    <p:sldId id="583" r:id="rId16"/>
    <p:sldId id="279" r:id="rId17"/>
    <p:sldId id="273" r:id="rId18"/>
    <p:sldId id="288" r:id="rId19"/>
    <p:sldId id="278" r:id="rId20"/>
    <p:sldId id="387" r:id="rId21"/>
    <p:sldId id="271" r:id="rId22"/>
    <p:sldId id="289" r:id="rId23"/>
    <p:sldId id="284" r:id="rId24"/>
    <p:sldId id="287" r:id="rId25"/>
    <p:sldId id="285" r:id="rId26"/>
    <p:sldId id="293" r:id="rId27"/>
    <p:sldId id="593" r:id="rId28"/>
    <p:sldId id="587" r:id="rId29"/>
    <p:sldId id="281" r:id="rId30"/>
    <p:sldId id="610" r:id="rId31"/>
    <p:sldId id="454" r:id="rId32"/>
    <p:sldId id="590" r:id="rId33"/>
    <p:sldId id="589" r:id="rId34"/>
    <p:sldId id="559" r:id="rId35"/>
    <p:sldId id="283" r:id="rId36"/>
    <p:sldId id="452" r:id="rId37"/>
    <p:sldId id="456" r:id="rId38"/>
    <p:sldId id="591" r:id="rId39"/>
    <p:sldId id="290" r:id="rId40"/>
    <p:sldId id="465" r:id="rId41"/>
    <p:sldId id="467" r:id="rId42"/>
    <p:sldId id="311" r:id="rId43"/>
    <p:sldId id="470" r:id="rId44"/>
    <p:sldId id="607" r:id="rId45"/>
    <p:sldId id="573" r:id="rId46"/>
    <p:sldId id="304" r:id="rId47"/>
    <p:sldId id="302" r:id="rId48"/>
    <p:sldId id="617" r:id="rId49"/>
    <p:sldId id="572" r:id="rId50"/>
    <p:sldId id="576" r:id="rId51"/>
    <p:sldId id="303" r:id="rId52"/>
    <p:sldId id="329" r:id="rId53"/>
    <p:sldId id="489" r:id="rId54"/>
    <p:sldId id="330" r:id="rId55"/>
    <p:sldId id="606" r:id="rId56"/>
    <p:sldId id="605" r:id="rId57"/>
    <p:sldId id="314" r:id="rId58"/>
    <p:sldId id="301" r:id="rId59"/>
    <p:sldId id="612" r:id="rId60"/>
    <p:sldId id="325" r:id="rId61"/>
    <p:sldId id="336" r:id="rId62"/>
    <p:sldId id="322" r:id="rId63"/>
    <p:sldId id="354" r:id="rId64"/>
    <p:sldId id="574" r:id="rId65"/>
    <p:sldId id="323" r:id="rId66"/>
    <p:sldId id="321" r:id="rId67"/>
    <p:sldId id="600" r:id="rId68"/>
    <p:sldId id="599" r:id="rId69"/>
    <p:sldId id="319" r:id="rId70"/>
    <p:sldId id="339" r:id="rId71"/>
    <p:sldId id="341" r:id="rId72"/>
    <p:sldId id="618" r:id="rId73"/>
    <p:sldId id="342" r:id="rId74"/>
    <p:sldId id="620" r:id="rId75"/>
    <p:sldId id="317" r:id="rId76"/>
    <p:sldId id="356" r:id="rId77"/>
    <p:sldId id="343" r:id="rId78"/>
    <p:sldId id="337" r:id="rId79"/>
    <p:sldId id="316" r:id="rId80"/>
    <p:sldId id="318" r:id="rId81"/>
    <p:sldId id="346" r:id="rId82"/>
    <p:sldId id="353" r:id="rId83"/>
    <p:sldId id="352" r:id="rId84"/>
    <p:sldId id="355" r:id="rId85"/>
    <p:sldId id="357" r:id="rId86"/>
    <p:sldId id="351" r:id="rId87"/>
    <p:sldId id="616" r:id="rId88"/>
    <p:sldId id="358" r:id="rId89"/>
    <p:sldId id="361" r:id="rId90"/>
    <p:sldId id="350" r:id="rId91"/>
    <p:sldId id="349" r:id="rId92"/>
    <p:sldId id="348" r:id="rId93"/>
    <p:sldId id="347" r:id="rId94"/>
    <p:sldId id="363" r:id="rId95"/>
    <p:sldId id="619" r:id="rId96"/>
    <p:sldId id="408" r:id="rId97"/>
    <p:sldId id="592" r:id="rId98"/>
    <p:sldId id="364" r:id="rId99"/>
    <p:sldId id="369" r:id="rId100"/>
    <p:sldId id="609" r:id="rId101"/>
    <p:sldId id="367" r:id="rId102"/>
    <p:sldId id="366" r:id="rId103"/>
    <p:sldId id="371" r:id="rId104"/>
    <p:sldId id="373" r:id="rId105"/>
    <p:sldId id="602" r:id="rId106"/>
    <p:sldId id="611" r:id="rId107"/>
    <p:sldId id="613" r:id="rId108"/>
    <p:sldId id="614" r:id="rId109"/>
    <p:sldId id="376" r:id="rId110"/>
    <p:sldId id="401" r:id="rId111"/>
    <p:sldId id="377" r:id="rId112"/>
    <p:sldId id="403" r:id="rId113"/>
    <p:sldId id="404" r:id="rId114"/>
    <p:sldId id="597" r:id="rId115"/>
    <p:sldId id="372" r:id="rId116"/>
    <p:sldId id="378" r:id="rId117"/>
    <p:sldId id="379" r:id="rId118"/>
    <p:sldId id="380" r:id="rId119"/>
    <p:sldId id="381" r:id="rId120"/>
    <p:sldId id="382" r:id="rId121"/>
    <p:sldId id="557" r:id="rId122"/>
    <p:sldId id="383" r:id="rId123"/>
    <p:sldId id="548" r:id="rId124"/>
    <p:sldId id="577" r:id="rId125"/>
    <p:sldId id="385" r:id="rId126"/>
    <p:sldId id="400" r:id="rId127"/>
    <p:sldId id="411" r:id="rId128"/>
    <p:sldId id="563" r:id="rId129"/>
    <p:sldId id="561" r:id="rId130"/>
    <p:sldId id="565" r:id="rId131"/>
    <p:sldId id="399" r:id="rId132"/>
    <p:sldId id="594" r:id="rId133"/>
    <p:sldId id="595" r:id="rId134"/>
    <p:sldId id="601" r:id="rId135"/>
    <p:sldId id="263" r:id="rId136"/>
    <p:sldId id="389" r:id="rId137"/>
    <p:sldId id="390" r:id="rId138"/>
    <p:sldId id="391" r:id="rId139"/>
    <p:sldId id="392" r:id="rId140"/>
    <p:sldId id="393" r:id="rId141"/>
    <p:sldId id="556" r:id="rId142"/>
    <p:sldId id="586" r:id="rId143"/>
  </p:sldIdLst>
  <p:sldSz cx="9144000" cy="6858000" type="screen4x3"/>
  <p:notesSz cx="6877050" cy="100028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initials="A" lastIdx="40" clrIdx="0"/>
  <p:cmAuthor id="2" name="Döllinger" initials="D" lastIdx="6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CCFFCC"/>
    <a:srgbClr val="00CC99"/>
    <a:srgbClr val="FF9900"/>
    <a:srgbClr val="347C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7EE6C-D76A-45AF-BEB3-B37460362D13}" v="98" dt="2023-11-22T09:52:59.11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69" autoAdjust="0"/>
    <p:restoredTop sz="95097" autoAdjust="0"/>
  </p:normalViewPr>
  <p:slideViewPr>
    <p:cSldViewPr snapToGrid="0">
      <p:cViewPr varScale="1">
        <p:scale>
          <a:sx n="63" d="100"/>
          <a:sy n="63" d="100"/>
        </p:scale>
        <p:origin x="1024" y="56"/>
      </p:cViewPr>
      <p:guideLst>
        <p:guide orient="horz" pos="2160"/>
        <p:guide pos="2880"/>
      </p:guideLst>
    </p:cSldViewPr>
  </p:slideViewPr>
  <p:outlineViewPr>
    <p:cViewPr>
      <p:scale>
        <a:sx n="33" d="100"/>
        <a:sy n="33" d="100"/>
      </p:scale>
      <p:origin x="0" y="-3048"/>
    </p:cViewPr>
  </p:outlineViewPr>
  <p:notesTextViewPr>
    <p:cViewPr>
      <p:scale>
        <a:sx n="3" d="2"/>
        <a:sy n="3" d="2"/>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t>Leistung</a:t>
            </a:r>
            <a:r>
              <a:rPr lang="de-DE" baseline="0" dirty="0"/>
              <a:t> und Verlust</a:t>
            </a:r>
            <a:endParaRPr lang="de-D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Tabelle1!$B$1</c:f>
              <c:strCache>
                <c:ptCount val="1"/>
                <c:pt idx="0">
                  <c:v>Schüttler-MD</c:v>
                </c:pt>
              </c:strCache>
            </c:strRef>
          </c:tx>
          <c:spPr>
            <a:ln w="28575" cap="rnd">
              <a:solidFill>
                <a:schemeClr val="tx2"/>
              </a:solidFill>
              <a:round/>
            </a:ln>
            <a:effectLst/>
          </c:spPr>
          <c:marker>
            <c:symbol val="none"/>
          </c:marker>
          <c:cat>
            <c:numRef>
              <c:f>Tabelle1!$A$2:$A$11</c:f>
              <c:numCache>
                <c:formatCode>General</c:formatCode>
                <c:ptCount val="10"/>
                <c:pt idx="0">
                  <c:v>10</c:v>
                </c:pt>
                <c:pt idx="2">
                  <c:v>20</c:v>
                </c:pt>
                <c:pt idx="4">
                  <c:v>30</c:v>
                </c:pt>
                <c:pt idx="6">
                  <c:v>40</c:v>
                </c:pt>
                <c:pt idx="8">
                  <c:v>50</c:v>
                </c:pt>
              </c:numCache>
            </c:numRef>
          </c:cat>
          <c:val>
            <c:numRef>
              <c:f>Tabelle1!$B$2:$B$11</c:f>
              <c:numCache>
                <c:formatCode>General</c:formatCode>
                <c:ptCount val="10"/>
                <c:pt idx="0">
                  <c:v>0.3</c:v>
                </c:pt>
                <c:pt idx="1">
                  <c:v>0.36</c:v>
                </c:pt>
                <c:pt idx="2">
                  <c:v>0.44</c:v>
                </c:pt>
                <c:pt idx="3">
                  <c:v>0.75</c:v>
                </c:pt>
                <c:pt idx="4">
                  <c:v>1.5</c:v>
                </c:pt>
                <c:pt idx="5">
                  <c:v>2.5</c:v>
                </c:pt>
                <c:pt idx="6">
                  <c:v>3.5</c:v>
                </c:pt>
              </c:numCache>
            </c:numRef>
          </c:val>
          <c:smooth val="1"/>
          <c:extLst>
            <c:ext xmlns:c16="http://schemas.microsoft.com/office/drawing/2014/chart" uri="{C3380CC4-5D6E-409C-BE32-E72D297353CC}">
              <c16:uniqueId val="{00000000-243F-4C70-BF6C-D9AFF51A87E3}"/>
            </c:ext>
          </c:extLst>
        </c:ser>
        <c:ser>
          <c:idx val="1"/>
          <c:order val="1"/>
          <c:tx>
            <c:strRef>
              <c:f>Tabelle1!$C$1</c:f>
              <c:strCache>
                <c:ptCount val="1"/>
                <c:pt idx="0">
                  <c:v>Hybrid-MD</c:v>
                </c:pt>
              </c:strCache>
            </c:strRef>
          </c:tx>
          <c:spPr>
            <a:ln w="28575" cap="rnd">
              <a:solidFill>
                <a:srgbClr val="00B050"/>
              </a:solidFill>
              <a:round/>
            </a:ln>
            <a:effectLst/>
          </c:spPr>
          <c:marker>
            <c:symbol val="none"/>
          </c:marker>
          <c:cat>
            <c:numRef>
              <c:f>Tabelle1!$A$2:$A$11</c:f>
              <c:numCache>
                <c:formatCode>General</c:formatCode>
                <c:ptCount val="10"/>
                <c:pt idx="0">
                  <c:v>10</c:v>
                </c:pt>
                <c:pt idx="2">
                  <c:v>20</c:v>
                </c:pt>
                <c:pt idx="4">
                  <c:v>30</c:v>
                </c:pt>
                <c:pt idx="6">
                  <c:v>40</c:v>
                </c:pt>
                <c:pt idx="8">
                  <c:v>50</c:v>
                </c:pt>
              </c:numCache>
            </c:numRef>
          </c:cat>
          <c:val>
            <c:numRef>
              <c:f>Tabelle1!$C$2:$C$11</c:f>
              <c:numCache>
                <c:formatCode>General</c:formatCode>
                <c:ptCount val="10"/>
                <c:pt idx="0">
                  <c:v>0.27</c:v>
                </c:pt>
                <c:pt idx="1">
                  <c:v>0.38</c:v>
                </c:pt>
                <c:pt idx="2">
                  <c:v>0.48</c:v>
                </c:pt>
                <c:pt idx="3">
                  <c:v>0.65</c:v>
                </c:pt>
                <c:pt idx="4">
                  <c:v>1</c:v>
                </c:pt>
                <c:pt idx="5">
                  <c:v>1.5</c:v>
                </c:pt>
                <c:pt idx="6">
                  <c:v>2.1</c:v>
                </c:pt>
                <c:pt idx="7">
                  <c:v>2.7519999999999998</c:v>
                </c:pt>
                <c:pt idx="8">
                  <c:v>3.5</c:v>
                </c:pt>
              </c:numCache>
            </c:numRef>
          </c:val>
          <c:smooth val="1"/>
          <c:extLst>
            <c:ext xmlns:c16="http://schemas.microsoft.com/office/drawing/2014/chart" uri="{C3380CC4-5D6E-409C-BE32-E72D297353CC}">
              <c16:uniqueId val="{00000001-243F-4C70-BF6C-D9AFF51A87E3}"/>
            </c:ext>
          </c:extLst>
        </c:ser>
        <c:ser>
          <c:idx val="2"/>
          <c:order val="2"/>
          <c:tx>
            <c:strRef>
              <c:f>Tabelle1!$D$1</c:f>
              <c:strCache>
                <c:ptCount val="1"/>
                <c:pt idx="0">
                  <c:v>Axial-MD</c:v>
                </c:pt>
              </c:strCache>
            </c:strRef>
          </c:tx>
          <c:spPr>
            <a:ln w="28575" cap="rnd">
              <a:solidFill>
                <a:srgbClr val="FF0000"/>
              </a:solidFill>
              <a:round/>
            </a:ln>
            <a:effectLst/>
          </c:spPr>
          <c:marker>
            <c:symbol val="none"/>
          </c:marker>
          <c:cat>
            <c:numRef>
              <c:f>Tabelle1!$A$2:$A$11</c:f>
              <c:numCache>
                <c:formatCode>General</c:formatCode>
                <c:ptCount val="10"/>
                <c:pt idx="0">
                  <c:v>10</c:v>
                </c:pt>
                <c:pt idx="2">
                  <c:v>20</c:v>
                </c:pt>
                <c:pt idx="4">
                  <c:v>30</c:v>
                </c:pt>
                <c:pt idx="6">
                  <c:v>40</c:v>
                </c:pt>
                <c:pt idx="8">
                  <c:v>50</c:v>
                </c:pt>
              </c:numCache>
            </c:numRef>
          </c:cat>
          <c:val>
            <c:numRef>
              <c:f>Tabelle1!$D$2:$D$11</c:f>
              <c:numCache>
                <c:formatCode>General</c:formatCode>
                <c:ptCount val="10"/>
                <c:pt idx="0">
                  <c:v>0.35</c:v>
                </c:pt>
                <c:pt idx="1">
                  <c:v>0.41</c:v>
                </c:pt>
                <c:pt idx="2">
                  <c:v>0.47</c:v>
                </c:pt>
                <c:pt idx="3">
                  <c:v>0.57999999999999996</c:v>
                </c:pt>
                <c:pt idx="4">
                  <c:v>0.8</c:v>
                </c:pt>
                <c:pt idx="5">
                  <c:v>1.1000000000000001</c:v>
                </c:pt>
                <c:pt idx="6">
                  <c:v>1.4</c:v>
                </c:pt>
                <c:pt idx="7">
                  <c:v>1.85</c:v>
                </c:pt>
                <c:pt idx="8">
                  <c:v>2.4</c:v>
                </c:pt>
                <c:pt idx="9">
                  <c:v>3</c:v>
                </c:pt>
              </c:numCache>
            </c:numRef>
          </c:val>
          <c:smooth val="1"/>
          <c:extLst>
            <c:ext xmlns:c16="http://schemas.microsoft.com/office/drawing/2014/chart" uri="{C3380CC4-5D6E-409C-BE32-E72D297353CC}">
              <c16:uniqueId val="{00000002-243F-4C70-BF6C-D9AFF51A87E3}"/>
            </c:ext>
          </c:extLst>
        </c:ser>
        <c:dLbls>
          <c:showLegendKey val="0"/>
          <c:showVal val="0"/>
          <c:showCatName val="0"/>
          <c:showSerName val="0"/>
          <c:showPercent val="0"/>
          <c:showBubbleSize val="0"/>
        </c:dLbls>
        <c:smooth val="0"/>
        <c:axId val="150954368"/>
        <c:axId val="150955904"/>
      </c:lineChart>
      <c:catAx>
        <c:axId val="150954368"/>
        <c:scaling>
          <c:orientation val="minMax"/>
        </c:scaling>
        <c:delete val="0"/>
        <c:axPos val="b"/>
        <c:numFmt formatCode="#,##0_);\(#,##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50" b="0" i="0" u="none" strike="noStrike" kern="1200" baseline="0">
                <a:solidFill>
                  <a:schemeClr val="tx1"/>
                </a:solidFill>
                <a:latin typeface="+mn-lt"/>
                <a:ea typeface="+mn-ea"/>
                <a:cs typeface="+mn-cs"/>
              </a:defRPr>
            </a:pPr>
            <a:endParaRPr lang="de-DE"/>
          </a:p>
        </c:txPr>
        <c:crossAx val="150955904"/>
        <c:crosses val="autoZero"/>
        <c:auto val="1"/>
        <c:lblAlgn val="ctr"/>
        <c:lblOffset val="100"/>
        <c:noMultiLvlLbl val="0"/>
      </c:catAx>
      <c:valAx>
        <c:axId val="1509559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50954368"/>
        <c:crosses val="autoZero"/>
        <c:crossBetween val="between"/>
      </c:valAx>
      <c:spPr>
        <a:noFill/>
        <a:ln>
          <a:noFill/>
        </a:ln>
        <a:effectLst/>
      </c:spPr>
    </c:plotArea>
    <c:legend>
      <c:legendPos val="b"/>
      <c:layout>
        <c:manualLayout>
          <c:xMode val="edge"/>
          <c:yMode val="edge"/>
          <c:x val="0.11108715029602102"/>
          <c:y val="0.93469314507456758"/>
          <c:w val="0.54824803977443648"/>
          <c:h val="5.61352602834910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9738" cy="50165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95725" y="0"/>
            <a:ext cx="2979738" cy="501650"/>
          </a:xfrm>
          <a:prstGeom prst="rect">
            <a:avLst/>
          </a:prstGeom>
        </p:spPr>
        <p:txBody>
          <a:bodyPr vert="horz" lIns="91440" tIns="45720" rIns="91440" bIns="45720" rtlCol="0"/>
          <a:lstStyle>
            <a:lvl1pPr algn="r">
              <a:defRPr sz="1200"/>
            </a:lvl1pPr>
          </a:lstStyle>
          <a:p>
            <a:fld id="{9EBCC448-2710-4EB2-97DE-23482660B655}" type="datetimeFigureOut">
              <a:rPr lang="de-DE" smtClean="0"/>
              <a:t>22.06.2025</a:t>
            </a:fld>
            <a:endParaRPr lang="de-DE"/>
          </a:p>
        </p:txBody>
      </p:sp>
      <p:sp>
        <p:nvSpPr>
          <p:cNvPr id="4" name="Fußzeilenplatzhalter 3"/>
          <p:cNvSpPr>
            <a:spLocks noGrp="1"/>
          </p:cNvSpPr>
          <p:nvPr>
            <p:ph type="ftr" sz="quarter" idx="2"/>
          </p:nvPr>
        </p:nvSpPr>
        <p:spPr>
          <a:xfrm>
            <a:off x="0" y="9501188"/>
            <a:ext cx="2979738" cy="50165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95725" y="9501188"/>
            <a:ext cx="2979738" cy="501650"/>
          </a:xfrm>
          <a:prstGeom prst="rect">
            <a:avLst/>
          </a:prstGeom>
        </p:spPr>
        <p:txBody>
          <a:bodyPr vert="horz" lIns="91440" tIns="45720" rIns="91440" bIns="45720" rtlCol="0" anchor="b"/>
          <a:lstStyle>
            <a:lvl1pPr algn="r">
              <a:defRPr sz="1200"/>
            </a:lvl1pPr>
          </a:lstStyle>
          <a:p>
            <a:fld id="{A5A718FC-A4AA-4CDC-BF47-DBE91F51B917}" type="slidenum">
              <a:rPr lang="de-DE" smtClean="0"/>
              <a:t>‹Nr.›</a:t>
            </a:fld>
            <a:endParaRPr lang="de-DE"/>
          </a:p>
        </p:txBody>
      </p:sp>
    </p:spTree>
    <p:extLst>
      <p:ext uri="{BB962C8B-B14F-4D97-AF65-F5344CB8AC3E}">
        <p14:creationId xmlns:p14="http://schemas.microsoft.com/office/powerpoint/2010/main" val="418501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9738" cy="50165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95725" y="0"/>
            <a:ext cx="2979738" cy="501650"/>
          </a:xfrm>
          <a:prstGeom prst="rect">
            <a:avLst/>
          </a:prstGeom>
        </p:spPr>
        <p:txBody>
          <a:bodyPr vert="horz" lIns="91440" tIns="45720" rIns="91440" bIns="45720" rtlCol="0"/>
          <a:lstStyle>
            <a:lvl1pPr algn="r">
              <a:defRPr sz="1200"/>
            </a:lvl1pPr>
          </a:lstStyle>
          <a:p>
            <a:fld id="{A72FDE99-AF05-4509-BE64-4EDFCF9A45B6}" type="datetimeFigureOut">
              <a:rPr lang="de-DE" smtClean="0"/>
              <a:t>22.06.2025</a:t>
            </a:fld>
            <a:endParaRPr lang="de-DE"/>
          </a:p>
        </p:txBody>
      </p:sp>
      <p:sp>
        <p:nvSpPr>
          <p:cNvPr id="4" name="Folienbildplatzhalter 3"/>
          <p:cNvSpPr>
            <a:spLocks noGrp="1" noRot="1" noChangeAspect="1"/>
          </p:cNvSpPr>
          <p:nvPr>
            <p:ph type="sldImg" idx="2"/>
          </p:nvPr>
        </p:nvSpPr>
        <p:spPr>
          <a:xfrm>
            <a:off x="1189038" y="1250950"/>
            <a:ext cx="4498975" cy="33750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7388" y="4813300"/>
            <a:ext cx="5502275" cy="3938588"/>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01188"/>
            <a:ext cx="2979738" cy="50165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95725" y="9501188"/>
            <a:ext cx="2979738" cy="501650"/>
          </a:xfrm>
          <a:prstGeom prst="rect">
            <a:avLst/>
          </a:prstGeom>
        </p:spPr>
        <p:txBody>
          <a:bodyPr vert="horz" lIns="91440" tIns="45720" rIns="91440" bIns="45720" rtlCol="0" anchor="b"/>
          <a:lstStyle>
            <a:lvl1pPr algn="r">
              <a:defRPr sz="1200"/>
            </a:lvl1pPr>
          </a:lstStyle>
          <a:p>
            <a:fld id="{EB2A5F11-7A9B-4D81-824B-AF3F182CD352}" type="slidenum">
              <a:rPr lang="de-DE" smtClean="0"/>
              <a:t>‹Nr.›</a:t>
            </a:fld>
            <a:endParaRPr lang="de-DE"/>
          </a:p>
        </p:txBody>
      </p:sp>
    </p:spTree>
    <p:extLst>
      <p:ext uri="{BB962C8B-B14F-4D97-AF65-F5344CB8AC3E}">
        <p14:creationId xmlns:p14="http://schemas.microsoft.com/office/powerpoint/2010/main" val="126293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15FEAE1-10BF-48B5-9CB9-FE5149EE538B}" type="slidenum">
              <a:rPr lang="de-DE" smtClean="0"/>
              <a:t>1</a:t>
            </a:fld>
            <a:endParaRPr lang="de-DE" dirty="0"/>
          </a:p>
        </p:txBody>
      </p:sp>
    </p:spTree>
    <p:extLst>
      <p:ext uri="{BB962C8B-B14F-4D97-AF65-F5344CB8AC3E}">
        <p14:creationId xmlns:p14="http://schemas.microsoft.com/office/powerpoint/2010/main" val="398865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a:t>
            </a:fld>
            <a:endParaRPr lang="de-DE"/>
          </a:p>
        </p:txBody>
      </p:sp>
    </p:spTree>
    <p:extLst>
      <p:ext uri="{BB962C8B-B14F-4D97-AF65-F5344CB8AC3E}">
        <p14:creationId xmlns:p14="http://schemas.microsoft.com/office/powerpoint/2010/main" val="23076746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101</a:t>
            </a:fld>
            <a:endParaRPr lang="de-DE"/>
          </a:p>
        </p:txBody>
      </p:sp>
    </p:spTree>
    <p:extLst>
      <p:ext uri="{BB962C8B-B14F-4D97-AF65-F5344CB8AC3E}">
        <p14:creationId xmlns:p14="http://schemas.microsoft.com/office/powerpoint/2010/main" val="31147667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102</a:t>
            </a:fld>
            <a:endParaRPr lang="de-DE"/>
          </a:p>
        </p:txBody>
      </p:sp>
    </p:spTree>
    <p:extLst>
      <p:ext uri="{BB962C8B-B14F-4D97-AF65-F5344CB8AC3E}">
        <p14:creationId xmlns:p14="http://schemas.microsoft.com/office/powerpoint/2010/main" val="3034568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103</a:t>
            </a:fld>
            <a:endParaRPr lang="de-DE"/>
          </a:p>
        </p:txBody>
      </p:sp>
    </p:spTree>
    <p:extLst>
      <p:ext uri="{BB962C8B-B14F-4D97-AF65-F5344CB8AC3E}">
        <p14:creationId xmlns:p14="http://schemas.microsoft.com/office/powerpoint/2010/main" val="3758543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104</a:t>
            </a:fld>
            <a:endParaRPr lang="de-DE"/>
          </a:p>
        </p:txBody>
      </p:sp>
    </p:spTree>
    <p:extLst>
      <p:ext uri="{BB962C8B-B14F-4D97-AF65-F5344CB8AC3E}">
        <p14:creationId xmlns:p14="http://schemas.microsoft.com/office/powerpoint/2010/main" val="38289820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105</a:t>
            </a:fld>
            <a:endParaRPr lang="de-DE"/>
          </a:p>
        </p:txBody>
      </p:sp>
    </p:spTree>
    <p:extLst>
      <p:ext uri="{BB962C8B-B14F-4D97-AF65-F5344CB8AC3E}">
        <p14:creationId xmlns:p14="http://schemas.microsoft.com/office/powerpoint/2010/main" val="13163921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106</a:t>
            </a:fld>
            <a:endParaRPr lang="de-DE"/>
          </a:p>
        </p:txBody>
      </p:sp>
    </p:spTree>
    <p:extLst>
      <p:ext uri="{BB962C8B-B14F-4D97-AF65-F5344CB8AC3E}">
        <p14:creationId xmlns:p14="http://schemas.microsoft.com/office/powerpoint/2010/main" val="10469968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107</a:t>
            </a:fld>
            <a:endParaRPr lang="de-DE"/>
          </a:p>
        </p:txBody>
      </p:sp>
    </p:spTree>
    <p:extLst>
      <p:ext uri="{BB962C8B-B14F-4D97-AF65-F5344CB8AC3E}">
        <p14:creationId xmlns:p14="http://schemas.microsoft.com/office/powerpoint/2010/main" val="15050864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108</a:t>
            </a:fld>
            <a:endParaRPr lang="de-DE"/>
          </a:p>
        </p:txBody>
      </p:sp>
    </p:spTree>
    <p:extLst>
      <p:ext uri="{BB962C8B-B14F-4D97-AF65-F5344CB8AC3E}">
        <p14:creationId xmlns:p14="http://schemas.microsoft.com/office/powerpoint/2010/main" val="26763311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109</a:t>
            </a:fld>
            <a:endParaRPr lang="de-DE"/>
          </a:p>
        </p:txBody>
      </p:sp>
    </p:spTree>
    <p:extLst>
      <p:ext uri="{BB962C8B-B14F-4D97-AF65-F5344CB8AC3E}">
        <p14:creationId xmlns:p14="http://schemas.microsoft.com/office/powerpoint/2010/main" val="11903045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110</a:t>
            </a:fld>
            <a:endParaRPr lang="de-DE"/>
          </a:p>
        </p:txBody>
      </p:sp>
    </p:spTree>
    <p:extLst>
      <p:ext uri="{BB962C8B-B14F-4D97-AF65-F5344CB8AC3E}">
        <p14:creationId xmlns:p14="http://schemas.microsoft.com/office/powerpoint/2010/main" val="2613861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a:t>
            </a:fld>
            <a:endParaRPr lang="de-DE"/>
          </a:p>
        </p:txBody>
      </p:sp>
    </p:spTree>
    <p:extLst>
      <p:ext uri="{BB962C8B-B14F-4D97-AF65-F5344CB8AC3E}">
        <p14:creationId xmlns:p14="http://schemas.microsoft.com/office/powerpoint/2010/main" val="38384131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111</a:t>
            </a:fld>
            <a:endParaRPr lang="de-DE"/>
          </a:p>
        </p:txBody>
      </p:sp>
    </p:spTree>
    <p:extLst>
      <p:ext uri="{BB962C8B-B14F-4D97-AF65-F5344CB8AC3E}">
        <p14:creationId xmlns:p14="http://schemas.microsoft.com/office/powerpoint/2010/main" val="22921140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112</a:t>
            </a:fld>
            <a:endParaRPr lang="de-DE"/>
          </a:p>
        </p:txBody>
      </p:sp>
    </p:spTree>
    <p:extLst>
      <p:ext uri="{BB962C8B-B14F-4D97-AF65-F5344CB8AC3E}">
        <p14:creationId xmlns:p14="http://schemas.microsoft.com/office/powerpoint/2010/main" val="33802184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113</a:t>
            </a:fld>
            <a:endParaRPr lang="de-DE"/>
          </a:p>
        </p:txBody>
      </p:sp>
    </p:spTree>
    <p:extLst>
      <p:ext uri="{BB962C8B-B14F-4D97-AF65-F5344CB8AC3E}">
        <p14:creationId xmlns:p14="http://schemas.microsoft.com/office/powerpoint/2010/main" val="2366884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114</a:t>
            </a:fld>
            <a:endParaRPr lang="de-DE"/>
          </a:p>
        </p:txBody>
      </p:sp>
    </p:spTree>
    <p:extLst>
      <p:ext uri="{BB962C8B-B14F-4D97-AF65-F5344CB8AC3E}">
        <p14:creationId xmlns:p14="http://schemas.microsoft.com/office/powerpoint/2010/main" val="12008549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115</a:t>
            </a:fld>
            <a:endParaRPr lang="de-DE"/>
          </a:p>
        </p:txBody>
      </p:sp>
    </p:spTree>
    <p:extLst>
      <p:ext uri="{BB962C8B-B14F-4D97-AF65-F5344CB8AC3E}">
        <p14:creationId xmlns:p14="http://schemas.microsoft.com/office/powerpoint/2010/main" val="12970862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116</a:t>
            </a:fld>
            <a:endParaRPr lang="de-DE"/>
          </a:p>
        </p:txBody>
      </p:sp>
    </p:spTree>
    <p:extLst>
      <p:ext uri="{BB962C8B-B14F-4D97-AF65-F5344CB8AC3E}">
        <p14:creationId xmlns:p14="http://schemas.microsoft.com/office/powerpoint/2010/main" val="34899029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117</a:t>
            </a:fld>
            <a:endParaRPr lang="de-DE"/>
          </a:p>
        </p:txBody>
      </p:sp>
    </p:spTree>
    <p:extLst>
      <p:ext uri="{BB962C8B-B14F-4D97-AF65-F5344CB8AC3E}">
        <p14:creationId xmlns:p14="http://schemas.microsoft.com/office/powerpoint/2010/main" val="36306463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118</a:t>
            </a:fld>
            <a:endParaRPr lang="de-DE"/>
          </a:p>
        </p:txBody>
      </p:sp>
    </p:spTree>
    <p:extLst>
      <p:ext uri="{BB962C8B-B14F-4D97-AF65-F5344CB8AC3E}">
        <p14:creationId xmlns:p14="http://schemas.microsoft.com/office/powerpoint/2010/main" val="19229937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119</a:t>
            </a:fld>
            <a:endParaRPr lang="de-DE"/>
          </a:p>
        </p:txBody>
      </p:sp>
    </p:spTree>
    <p:extLst>
      <p:ext uri="{BB962C8B-B14F-4D97-AF65-F5344CB8AC3E}">
        <p14:creationId xmlns:p14="http://schemas.microsoft.com/office/powerpoint/2010/main" val="34048760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120</a:t>
            </a:fld>
            <a:endParaRPr lang="de-DE"/>
          </a:p>
        </p:txBody>
      </p:sp>
    </p:spTree>
    <p:extLst>
      <p:ext uri="{BB962C8B-B14F-4D97-AF65-F5344CB8AC3E}">
        <p14:creationId xmlns:p14="http://schemas.microsoft.com/office/powerpoint/2010/main" val="163499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a:t>
            </a:fld>
            <a:endParaRPr lang="de-DE"/>
          </a:p>
        </p:txBody>
      </p:sp>
    </p:spTree>
    <p:extLst>
      <p:ext uri="{BB962C8B-B14F-4D97-AF65-F5344CB8AC3E}">
        <p14:creationId xmlns:p14="http://schemas.microsoft.com/office/powerpoint/2010/main" val="18324821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121</a:t>
            </a:fld>
            <a:endParaRPr lang="de-DE"/>
          </a:p>
        </p:txBody>
      </p:sp>
    </p:spTree>
    <p:extLst>
      <p:ext uri="{BB962C8B-B14F-4D97-AF65-F5344CB8AC3E}">
        <p14:creationId xmlns:p14="http://schemas.microsoft.com/office/powerpoint/2010/main" val="2325080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122</a:t>
            </a:fld>
            <a:endParaRPr lang="de-DE"/>
          </a:p>
        </p:txBody>
      </p:sp>
    </p:spTree>
    <p:extLst>
      <p:ext uri="{BB962C8B-B14F-4D97-AF65-F5344CB8AC3E}">
        <p14:creationId xmlns:p14="http://schemas.microsoft.com/office/powerpoint/2010/main" val="34596415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123</a:t>
            </a:fld>
            <a:endParaRPr lang="de-DE"/>
          </a:p>
        </p:txBody>
      </p:sp>
    </p:spTree>
    <p:extLst>
      <p:ext uri="{BB962C8B-B14F-4D97-AF65-F5344CB8AC3E}">
        <p14:creationId xmlns:p14="http://schemas.microsoft.com/office/powerpoint/2010/main" val="27783377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124</a:t>
            </a:fld>
            <a:endParaRPr lang="de-DE"/>
          </a:p>
        </p:txBody>
      </p:sp>
    </p:spTree>
    <p:extLst>
      <p:ext uri="{BB962C8B-B14F-4D97-AF65-F5344CB8AC3E}">
        <p14:creationId xmlns:p14="http://schemas.microsoft.com/office/powerpoint/2010/main" val="24211329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125</a:t>
            </a:fld>
            <a:endParaRPr lang="de-DE"/>
          </a:p>
        </p:txBody>
      </p:sp>
    </p:spTree>
    <p:extLst>
      <p:ext uri="{BB962C8B-B14F-4D97-AF65-F5344CB8AC3E}">
        <p14:creationId xmlns:p14="http://schemas.microsoft.com/office/powerpoint/2010/main" val="23457100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126</a:t>
            </a:fld>
            <a:endParaRPr lang="de-DE"/>
          </a:p>
        </p:txBody>
      </p:sp>
    </p:spTree>
    <p:extLst>
      <p:ext uri="{BB962C8B-B14F-4D97-AF65-F5344CB8AC3E}">
        <p14:creationId xmlns:p14="http://schemas.microsoft.com/office/powerpoint/2010/main" val="326546711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127</a:t>
            </a:fld>
            <a:endParaRPr lang="de-DE"/>
          </a:p>
        </p:txBody>
      </p:sp>
    </p:spTree>
    <p:extLst>
      <p:ext uri="{BB962C8B-B14F-4D97-AF65-F5344CB8AC3E}">
        <p14:creationId xmlns:p14="http://schemas.microsoft.com/office/powerpoint/2010/main" val="12713155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128</a:t>
            </a:fld>
            <a:endParaRPr lang="de-DE"/>
          </a:p>
        </p:txBody>
      </p:sp>
    </p:spTree>
    <p:extLst>
      <p:ext uri="{BB962C8B-B14F-4D97-AF65-F5344CB8AC3E}">
        <p14:creationId xmlns:p14="http://schemas.microsoft.com/office/powerpoint/2010/main" val="17532416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129</a:t>
            </a:fld>
            <a:endParaRPr lang="de-DE"/>
          </a:p>
        </p:txBody>
      </p:sp>
    </p:spTree>
    <p:extLst>
      <p:ext uri="{BB962C8B-B14F-4D97-AF65-F5344CB8AC3E}">
        <p14:creationId xmlns:p14="http://schemas.microsoft.com/office/powerpoint/2010/main" val="29478553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130</a:t>
            </a:fld>
            <a:endParaRPr lang="de-DE"/>
          </a:p>
        </p:txBody>
      </p:sp>
    </p:spTree>
    <p:extLst>
      <p:ext uri="{BB962C8B-B14F-4D97-AF65-F5344CB8AC3E}">
        <p14:creationId xmlns:p14="http://schemas.microsoft.com/office/powerpoint/2010/main" val="266559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a:t>
            </a:fld>
            <a:endParaRPr lang="de-DE"/>
          </a:p>
        </p:txBody>
      </p:sp>
    </p:spTree>
    <p:extLst>
      <p:ext uri="{BB962C8B-B14F-4D97-AF65-F5344CB8AC3E}">
        <p14:creationId xmlns:p14="http://schemas.microsoft.com/office/powerpoint/2010/main" val="28232913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131</a:t>
            </a:fld>
            <a:endParaRPr lang="de-DE"/>
          </a:p>
        </p:txBody>
      </p:sp>
    </p:spTree>
    <p:extLst>
      <p:ext uri="{BB962C8B-B14F-4D97-AF65-F5344CB8AC3E}">
        <p14:creationId xmlns:p14="http://schemas.microsoft.com/office/powerpoint/2010/main" val="7381792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132</a:t>
            </a:fld>
            <a:endParaRPr lang="de-DE"/>
          </a:p>
        </p:txBody>
      </p:sp>
    </p:spTree>
    <p:extLst>
      <p:ext uri="{BB962C8B-B14F-4D97-AF65-F5344CB8AC3E}">
        <p14:creationId xmlns:p14="http://schemas.microsoft.com/office/powerpoint/2010/main" val="3396625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133</a:t>
            </a:fld>
            <a:endParaRPr lang="de-DE"/>
          </a:p>
        </p:txBody>
      </p:sp>
    </p:spTree>
    <p:extLst>
      <p:ext uri="{BB962C8B-B14F-4D97-AF65-F5344CB8AC3E}">
        <p14:creationId xmlns:p14="http://schemas.microsoft.com/office/powerpoint/2010/main" val="9076861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134</a:t>
            </a:fld>
            <a:endParaRPr lang="de-DE"/>
          </a:p>
        </p:txBody>
      </p:sp>
    </p:spTree>
    <p:extLst>
      <p:ext uri="{BB962C8B-B14F-4D97-AF65-F5344CB8AC3E}">
        <p14:creationId xmlns:p14="http://schemas.microsoft.com/office/powerpoint/2010/main" val="39584488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135</a:t>
            </a:fld>
            <a:endParaRPr lang="de-DE"/>
          </a:p>
        </p:txBody>
      </p:sp>
    </p:spTree>
    <p:extLst>
      <p:ext uri="{BB962C8B-B14F-4D97-AF65-F5344CB8AC3E}">
        <p14:creationId xmlns:p14="http://schemas.microsoft.com/office/powerpoint/2010/main" val="32965291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136</a:t>
            </a:fld>
            <a:endParaRPr lang="de-DE"/>
          </a:p>
        </p:txBody>
      </p:sp>
    </p:spTree>
    <p:extLst>
      <p:ext uri="{BB962C8B-B14F-4D97-AF65-F5344CB8AC3E}">
        <p14:creationId xmlns:p14="http://schemas.microsoft.com/office/powerpoint/2010/main" val="31518751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137</a:t>
            </a:fld>
            <a:endParaRPr lang="de-DE"/>
          </a:p>
        </p:txBody>
      </p:sp>
    </p:spTree>
    <p:extLst>
      <p:ext uri="{BB962C8B-B14F-4D97-AF65-F5344CB8AC3E}">
        <p14:creationId xmlns:p14="http://schemas.microsoft.com/office/powerpoint/2010/main" val="9501978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138</a:t>
            </a:fld>
            <a:endParaRPr lang="de-DE"/>
          </a:p>
        </p:txBody>
      </p:sp>
    </p:spTree>
    <p:extLst>
      <p:ext uri="{BB962C8B-B14F-4D97-AF65-F5344CB8AC3E}">
        <p14:creationId xmlns:p14="http://schemas.microsoft.com/office/powerpoint/2010/main" val="30276055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139</a:t>
            </a:fld>
            <a:endParaRPr lang="de-DE"/>
          </a:p>
        </p:txBody>
      </p:sp>
    </p:spTree>
    <p:extLst>
      <p:ext uri="{BB962C8B-B14F-4D97-AF65-F5344CB8AC3E}">
        <p14:creationId xmlns:p14="http://schemas.microsoft.com/office/powerpoint/2010/main" val="714576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140</a:t>
            </a:fld>
            <a:endParaRPr lang="de-DE"/>
          </a:p>
        </p:txBody>
      </p:sp>
    </p:spTree>
    <p:extLst>
      <p:ext uri="{BB962C8B-B14F-4D97-AF65-F5344CB8AC3E}">
        <p14:creationId xmlns:p14="http://schemas.microsoft.com/office/powerpoint/2010/main" val="1736956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14</a:t>
            </a:fld>
            <a:endParaRPr lang="de-DE"/>
          </a:p>
        </p:txBody>
      </p:sp>
    </p:spTree>
    <p:extLst>
      <p:ext uri="{BB962C8B-B14F-4D97-AF65-F5344CB8AC3E}">
        <p14:creationId xmlns:p14="http://schemas.microsoft.com/office/powerpoint/2010/main" val="10471040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141</a:t>
            </a:fld>
            <a:endParaRPr lang="de-DE"/>
          </a:p>
        </p:txBody>
      </p:sp>
    </p:spTree>
    <p:extLst>
      <p:ext uri="{BB962C8B-B14F-4D97-AF65-F5344CB8AC3E}">
        <p14:creationId xmlns:p14="http://schemas.microsoft.com/office/powerpoint/2010/main" val="20930668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142</a:t>
            </a:fld>
            <a:endParaRPr lang="de-DE"/>
          </a:p>
        </p:txBody>
      </p:sp>
    </p:spTree>
    <p:extLst>
      <p:ext uri="{BB962C8B-B14F-4D97-AF65-F5344CB8AC3E}">
        <p14:creationId xmlns:p14="http://schemas.microsoft.com/office/powerpoint/2010/main" val="100883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15</a:t>
            </a:fld>
            <a:endParaRPr lang="de-DE"/>
          </a:p>
        </p:txBody>
      </p:sp>
    </p:spTree>
    <p:extLst>
      <p:ext uri="{BB962C8B-B14F-4D97-AF65-F5344CB8AC3E}">
        <p14:creationId xmlns:p14="http://schemas.microsoft.com/office/powerpoint/2010/main" val="392324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16</a:t>
            </a:fld>
            <a:endParaRPr lang="de-DE"/>
          </a:p>
        </p:txBody>
      </p:sp>
    </p:spTree>
    <p:extLst>
      <p:ext uri="{BB962C8B-B14F-4D97-AF65-F5344CB8AC3E}">
        <p14:creationId xmlns:p14="http://schemas.microsoft.com/office/powerpoint/2010/main" val="1196253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17</a:t>
            </a:fld>
            <a:endParaRPr lang="de-DE"/>
          </a:p>
        </p:txBody>
      </p:sp>
    </p:spTree>
    <p:extLst>
      <p:ext uri="{BB962C8B-B14F-4D97-AF65-F5344CB8AC3E}">
        <p14:creationId xmlns:p14="http://schemas.microsoft.com/office/powerpoint/2010/main" val="4294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18</a:t>
            </a:fld>
            <a:endParaRPr lang="de-DE"/>
          </a:p>
        </p:txBody>
      </p:sp>
    </p:spTree>
    <p:extLst>
      <p:ext uri="{BB962C8B-B14F-4D97-AF65-F5344CB8AC3E}">
        <p14:creationId xmlns:p14="http://schemas.microsoft.com/office/powerpoint/2010/main" val="181216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19</a:t>
            </a:fld>
            <a:endParaRPr lang="de-DE"/>
          </a:p>
        </p:txBody>
      </p:sp>
    </p:spTree>
    <p:extLst>
      <p:ext uri="{BB962C8B-B14F-4D97-AF65-F5344CB8AC3E}">
        <p14:creationId xmlns:p14="http://schemas.microsoft.com/office/powerpoint/2010/main" val="114857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15FEAE1-10BF-48B5-9CB9-FE5149EE538B}" type="slidenum">
              <a:rPr lang="de-DE" smtClean="0"/>
              <a:t>2</a:t>
            </a:fld>
            <a:endParaRPr lang="de-DE" dirty="0"/>
          </a:p>
        </p:txBody>
      </p:sp>
    </p:spTree>
    <p:extLst>
      <p:ext uri="{BB962C8B-B14F-4D97-AF65-F5344CB8AC3E}">
        <p14:creationId xmlns:p14="http://schemas.microsoft.com/office/powerpoint/2010/main" val="520782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20</a:t>
            </a:fld>
            <a:endParaRPr lang="de-DE"/>
          </a:p>
        </p:txBody>
      </p:sp>
    </p:spTree>
    <p:extLst>
      <p:ext uri="{BB962C8B-B14F-4D97-AF65-F5344CB8AC3E}">
        <p14:creationId xmlns:p14="http://schemas.microsoft.com/office/powerpoint/2010/main" val="325392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21</a:t>
            </a:fld>
            <a:endParaRPr lang="de-DE"/>
          </a:p>
        </p:txBody>
      </p:sp>
    </p:spTree>
    <p:extLst>
      <p:ext uri="{BB962C8B-B14F-4D97-AF65-F5344CB8AC3E}">
        <p14:creationId xmlns:p14="http://schemas.microsoft.com/office/powerpoint/2010/main" val="145598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22</a:t>
            </a:fld>
            <a:endParaRPr lang="de-DE"/>
          </a:p>
        </p:txBody>
      </p:sp>
    </p:spTree>
    <p:extLst>
      <p:ext uri="{BB962C8B-B14F-4D97-AF65-F5344CB8AC3E}">
        <p14:creationId xmlns:p14="http://schemas.microsoft.com/office/powerpoint/2010/main" val="186686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23</a:t>
            </a:fld>
            <a:endParaRPr lang="de-DE"/>
          </a:p>
        </p:txBody>
      </p:sp>
    </p:spTree>
    <p:extLst>
      <p:ext uri="{BB962C8B-B14F-4D97-AF65-F5344CB8AC3E}">
        <p14:creationId xmlns:p14="http://schemas.microsoft.com/office/powerpoint/2010/main" val="2563535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15FEAE1-10BF-48B5-9CB9-FE5149EE538B}" type="slidenum">
              <a:rPr lang="de-DE" smtClean="0"/>
              <a:t>24</a:t>
            </a:fld>
            <a:endParaRPr lang="de-DE" dirty="0"/>
          </a:p>
        </p:txBody>
      </p:sp>
    </p:spTree>
    <p:extLst>
      <p:ext uri="{BB962C8B-B14F-4D97-AF65-F5344CB8AC3E}">
        <p14:creationId xmlns:p14="http://schemas.microsoft.com/office/powerpoint/2010/main" val="2110087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25</a:t>
            </a:fld>
            <a:endParaRPr lang="de-DE"/>
          </a:p>
        </p:txBody>
      </p:sp>
    </p:spTree>
    <p:extLst>
      <p:ext uri="{BB962C8B-B14F-4D97-AF65-F5344CB8AC3E}">
        <p14:creationId xmlns:p14="http://schemas.microsoft.com/office/powerpoint/2010/main" val="2691371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26</a:t>
            </a:fld>
            <a:endParaRPr lang="de-DE"/>
          </a:p>
        </p:txBody>
      </p:sp>
    </p:spTree>
    <p:extLst>
      <p:ext uri="{BB962C8B-B14F-4D97-AF65-F5344CB8AC3E}">
        <p14:creationId xmlns:p14="http://schemas.microsoft.com/office/powerpoint/2010/main" val="1194075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27</a:t>
            </a:fld>
            <a:endParaRPr lang="de-DE"/>
          </a:p>
        </p:txBody>
      </p:sp>
    </p:spTree>
    <p:extLst>
      <p:ext uri="{BB962C8B-B14F-4D97-AF65-F5344CB8AC3E}">
        <p14:creationId xmlns:p14="http://schemas.microsoft.com/office/powerpoint/2010/main" val="862500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28</a:t>
            </a:fld>
            <a:endParaRPr lang="de-DE"/>
          </a:p>
        </p:txBody>
      </p:sp>
    </p:spTree>
    <p:extLst>
      <p:ext uri="{BB962C8B-B14F-4D97-AF65-F5344CB8AC3E}">
        <p14:creationId xmlns:p14="http://schemas.microsoft.com/office/powerpoint/2010/main" val="2291877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29</a:t>
            </a:fld>
            <a:endParaRPr lang="de-DE"/>
          </a:p>
        </p:txBody>
      </p:sp>
    </p:spTree>
    <p:extLst>
      <p:ext uri="{BB962C8B-B14F-4D97-AF65-F5344CB8AC3E}">
        <p14:creationId xmlns:p14="http://schemas.microsoft.com/office/powerpoint/2010/main" val="4118944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15FEAE1-10BF-48B5-9CB9-FE5149EE538B}" type="slidenum">
              <a:rPr lang="de-DE" smtClean="0"/>
              <a:t>3</a:t>
            </a:fld>
            <a:endParaRPr lang="de-DE" dirty="0"/>
          </a:p>
        </p:txBody>
      </p:sp>
    </p:spTree>
    <p:extLst>
      <p:ext uri="{BB962C8B-B14F-4D97-AF65-F5344CB8AC3E}">
        <p14:creationId xmlns:p14="http://schemas.microsoft.com/office/powerpoint/2010/main" val="427999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30</a:t>
            </a:fld>
            <a:endParaRPr lang="de-DE"/>
          </a:p>
        </p:txBody>
      </p:sp>
    </p:spTree>
    <p:extLst>
      <p:ext uri="{BB962C8B-B14F-4D97-AF65-F5344CB8AC3E}">
        <p14:creationId xmlns:p14="http://schemas.microsoft.com/office/powerpoint/2010/main" val="195389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31</a:t>
            </a:fld>
            <a:endParaRPr lang="de-DE"/>
          </a:p>
        </p:txBody>
      </p:sp>
    </p:spTree>
    <p:extLst>
      <p:ext uri="{BB962C8B-B14F-4D97-AF65-F5344CB8AC3E}">
        <p14:creationId xmlns:p14="http://schemas.microsoft.com/office/powerpoint/2010/main" val="771185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32</a:t>
            </a:fld>
            <a:endParaRPr lang="de-DE"/>
          </a:p>
        </p:txBody>
      </p:sp>
    </p:spTree>
    <p:extLst>
      <p:ext uri="{BB962C8B-B14F-4D97-AF65-F5344CB8AC3E}">
        <p14:creationId xmlns:p14="http://schemas.microsoft.com/office/powerpoint/2010/main" val="2991677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33</a:t>
            </a:fld>
            <a:endParaRPr lang="de-DE"/>
          </a:p>
        </p:txBody>
      </p:sp>
    </p:spTree>
    <p:extLst>
      <p:ext uri="{BB962C8B-B14F-4D97-AF65-F5344CB8AC3E}">
        <p14:creationId xmlns:p14="http://schemas.microsoft.com/office/powerpoint/2010/main" val="2144198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34</a:t>
            </a:fld>
            <a:endParaRPr lang="de-DE"/>
          </a:p>
        </p:txBody>
      </p:sp>
    </p:spTree>
    <p:extLst>
      <p:ext uri="{BB962C8B-B14F-4D97-AF65-F5344CB8AC3E}">
        <p14:creationId xmlns:p14="http://schemas.microsoft.com/office/powerpoint/2010/main" val="2658194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35</a:t>
            </a:fld>
            <a:endParaRPr lang="de-DE"/>
          </a:p>
        </p:txBody>
      </p:sp>
    </p:spTree>
    <p:extLst>
      <p:ext uri="{BB962C8B-B14F-4D97-AF65-F5344CB8AC3E}">
        <p14:creationId xmlns:p14="http://schemas.microsoft.com/office/powerpoint/2010/main" val="798041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36</a:t>
            </a:fld>
            <a:endParaRPr lang="de-DE"/>
          </a:p>
        </p:txBody>
      </p:sp>
    </p:spTree>
    <p:extLst>
      <p:ext uri="{BB962C8B-B14F-4D97-AF65-F5344CB8AC3E}">
        <p14:creationId xmlns:p14="http://schemas.microsoft.com/office/powerpoint/2010/main" val="95840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37</a:t>
            </a:fld>
            <a:endParaRPr lang="de-DE"/>
          </a:p>
        </p:txBody>
      </p:sp>
    </p:spTree>
    <p:extLst>
      <p:ext uri="{BB962C8B-B14F-4D97-AF65-F5344CB8AC3E}">
        <p14:creationId xmlns:p14="http://schemas.microsoft.com/office/powerpoint/2010/main" val="265089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38</a:t>
            </a:fld>
            <a:endParaRPr lang="de-DE"/>
          </a:p>
        </p:txBody>
      </p:sp>
    </p:spTree>
    <p:extLst>
      <p:ext uri="{BB962C8B-B14F-4D97-AF65-F5344CB8AC3E}">
        <p14:creationId xmlns:p14="http://schemas.microsoft.com/office/powerpoint/2010/main" val="399917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39</a:t>
            </a:fld>
            <a:endParaRPr lang="de-DE"/>
          </a:p>
        </p:txBody>
      </p:sp>
    </p:spTree>
    <p:extLst>
      <p:ext uri="{BB962C8B-B14F-4D97-AF65-F5344CB8AC3E}">
        <p14:creationId xmlns:p14="http://schemas.microsoft.com/office/powerpoint/2010/main" val="123298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a:t>
            </a:fld>
            <a:endParaRPr lang="de-DE"/>
          </a:p>
        </p:txBody>
      </p:sp>
    </p:spTree>
    <p:extLst>
      <p:ext uri="{BB962C8B-B14F-4D97-AF65-F5344CB8AC3E}">
        <p14:creationId xmlns:p14="http://schemas.microsoft.com/office/powerpoint/2010/main" val="181876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40</a:t>
            </a:fld>
            <a:endParaRPr lang="de-DE"/>
          </a:p>
        </p:txBody>
      </p:sp>
    </p:spTree>
    <p:extLst>
      <p:ext uri="{BB962C8B-B14F-4D97-AF65-F5344CB8AC3E}">
        <p14:creationId xmlns:p14="http://schemas.microsoft.com/office/powerpoint/2010/main" val="2741640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41</a:t>
            </a:fld>
            <a:endParaRPr lang="de-DE"/>
          </a:p>
        </p:txBody>
      </p:sp>
    </p:spTree>
    <p:extLst>
      <p:ext uri="{BB962C8B-B14F-4D97-AF65-F5344CB8AC3E}">
        <p14:creationId xmlns:p14="http://schemas.microsoft.com/office/powerpoint/2010/main" val="2286277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42</a:t>
            </a:fld>
            <a:endParaRPr lang="de-DE"/>
          </a:p>
        </p:txBody>
      </p:sp>
    </p:spTree>
    <p:extLst>
      <p:ext uri="{BB962C8B-B14F-4D97-AF65-F5344CB8AC3E}">
        <p14:creationId xmlns:p14="http://schemas.microsoft.com/office/powerpoint/2010/main" val="2553141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43</a:t>
            </a:fld>
            <a:endParaRPr lang="de-DE"/>
          </a:p>
        </p:txBody>
      </p:sp>
    </p:spTree>
    <p:extLst>
      <p:ext uri="{BB962C8B-B14F-4D97-AF65-F5344CB8AC3E}">
        <p14:creationId xmlns:p14="http://schemas.microsoft.com/office/powerpoint/2010/main" val="48228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44</a:t>
            </a:fld>
            <a:endParaRPr lang="de-DE"/>
          </a:p>
        </p:txBody>
      </p:sp>
    </p:spTree>
    <p:extLst>
      <p:ext uri="{BB962C8B-B14F-4D97-AF65-F5344CB8AC3E}">
        <p14:creationId xmlns:p14="http://schemas.microsoft.com/office/powerpoint/2010/main" val="472331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3664" indent="-301409" eaLnBrk="0" hangingPunct="0">
              <a:spcBef>
                <a:spcPct val="30000"/>
              </a:spcBef>
              <a:defRPr sz="1300">
                <a:solidFill>
                  <a:schemeClr val="tx1"/>
                </a:solidFill>
                <a:latin typeface="Arial" pitchFamily="34" charset="0"/>
              </a:defRPr>
            </a:lvl2pPr>
            <a:lvl3pPr marL="1205636" indent="-241127" eaLnBrk="0" hangingPunct="0">
              <a:spcBef>
                <a:spcPct val="30000"/>
              </a:spcBef>
              <a:defRPr sz="1300">
                <a:solidFill>
                  <a:schemeClr val="tx1"/>
                </a:solidFill>
                <a:latin typeface="Arial" pitchFamily="34" charset="0"/>
              </a:defRPr>
            </a:lvl3pPr>
            <a:lvl4pPr marL="1687891" indent="-241127" eaLnBrk="0" hangingPunct="0">
              <a:spcBef>
                <a:spcPct val="30000"/>
              </a:spcBef>
              <a:defRPr sz="1300">
                <a:solidFill>
                  <a:schemeClr val="tx1"/>
                </a:solidFill>
                <a:latin typeface="Arial" pitchFamily="34" charset="0"/>
              </a:defRPr>
            </a:lvl4pPr>
            <a:lvl5pPr marL="2170146" indent="-241127" eaLnBrk="0" hangingPunct="0">
              <a:spcBef>
                <a:spcPct val="30000"/>
              </a:spcBef>
              <a:defRPr sz="1300">
                <a:solidFill>
                  <a:schemeClr val="tx1"/>
                </a:solidFill>
                <a:latin typeface="Arial" pitchFamily="34" charset="0"/>
              </a:defRPr>
            </a:lvl5pPr>
            <a:lvl6pPr marL="2652400" indent="-241127" eaLnBrk="0" fontAlgn="base" hangingPunct="0">
              <a:spcBef>
                <a:spcPct val="30000"/>
              </a:spcBef>
              <a:spcAft>
                <a:spcPct val="0"/>
              </a:spcAft>
              <a:defRPr sz="1300">
                <a:solidFill>
                  <a:schemeClr val="tx1"/>
                </a:solidFill>
                <a:latin typeface="Arial" pitchFamily="34" charset="0"/>
              </a:defRPr>
            </a:lvl6pPr>
            <a:lvl7pPr marL="3134655" indent="-241127" eaLnBrk="0" fontAlgn="base" hangingPunct="0">
              <a:spcBef>
                <a:spcPct val="30000"/>
              </a:spcBef>
              <a:spcAft>
                <a:spcPct val="0"/>
              </a:spcAft>
              <a:defRPr sz="1300">
                <a:solidFill>
                  <a:schemeClr val="tx1"/>
                </a:solidFill>
                <a:latin typeface="Arial" pitchFamily="34" charset="0"/>
              </a:defRPr>
            </a:lvl7pPr>
            <a:lvl8pPr marL="3616909" indent="-241127" eaLnBrk="0" fontAlgn="base" hangingPunct="0">
              <a:spcBef>
                <a:spcPct val="30000"/>
              </a:spcBef>
              <a:spcAft>
                <a:spcPct val="0"/>
              </a:spcAft>
              <a:defRPr sz="1300">
                <a:solidFill>
                  <a:schemeClr val="tx1"/>
                </a:solidFill>
                <a:latin typeface="Arial" pitchFamily="34" charset="0"/>
              </a:defRPr>
            </a:lvl8pPr>
            <a:lvl9pPr marL="4099164" indent="-241127"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3C9CEBE5-3C26-48DB-AFB7-87926904DB23}" type="slidenum">
              <a:rPr lang="de-DE" altLang="de-DE">
                <a:cs typeface="Arial" pitchFamily="34" charset="0"/>
              </a:rPr>
              <a:pPr eaLnBrk="1" hangingPunct="1">
                <a:spcBef>
                  <a:spcPct val="0"/>
                </a:spcBef>
              </a:pPr>
              <a:t>45</a:t>
            </a:fld>
            <a:endParaRPr lang="de-DE" altLang="de-DE">
              <a:cs typeface="Arial" pitchFamily="34" charset="0"/>
            </a:endParaRPr>
          </a:p>
        </p:txBody>
      </p:sp>
      <p:sp>
        <p:nvSpPr>
          <p:cNvPr id="193539" name="Rectangle 2"/>
          <p:cNvSpPr>
            <a:spLocks noGrp="1" noRot="1" noChangeAspect="1" noChangeArrowheads="1" noTextEdit="1"/>
          </p:cNvSpPr>
          <p:nvPr>
            <p:ph type="sldImg"/>
          </p:nvPr>
        </p:nvSpPr>
        <p:spPr>
          <a:xfrm>
            <a:off x="941388" y="750888"/>
            <a:ext cx="4997450" cy="3749675"/>
          </a:xfrm>
          <a:ln/>
        </p:spPr>
      </p:sp>
      <p:sp>
        <p:nvSpPr>
          <p:cNvPr id="193540" name="Rectangle 3"/>
          <p:cNvSpPr>
            <a:spLocks noGrp="1" noChangeArrowheads="1"/>
          </p:cNvSpPr>
          <p:nvPr>
            <p:ph type="body" idx="1"/>
          </p:nvPr>
        </p:nvSpPr>
        <p:spPr>
          <a:xfrm>
            <a:off x="918533" y="4749613"/>
            <a:ext cx="5039986" cy="4503013"/>
          </a:xfrm>
          <a:noFill/>
        </p:spPr>
        <p:txBody>
          <a:bodyPr/>
          <a:lstStyle/>
          <a:p>
            <a:pPr eaLnBrk="1" hangingPunct="1"/>
            <a:endParaRPr lang="de-DE" altLang="de-DE">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46</a:t>
            </a:fld>
            <a:endParaRPr lang="de-DE"/>
          </a:p>
        </p:txBody>
      </p:sp>
    </p:spTree>
    <p:extLst>
      <p:ext uri="{BB962C8B-B14F-4D97-AF65-F5344CB8AC3E}">
        <p14:creationId xmlns:p14="http://schemas.microsoft.com/office/powerpoint/2010/main" val="2629467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47</a:t>
            </a:fld>
            <a:endParaRPr lang="de-DE"/>
          </a:p>
        </p:txBody>
      </p:sp>
    </p:spTree>
    <p:extLst>
      <p:ext uri="{BB962C8B-B14F-4D97-AF65-F5344CB8AC3E}">
        <p14:creationId xmlns:p14="http://schemas.microsoft.com/office/powerpoint/2010/main" val="3113486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48</a:t>
            </a:fld>
            <a:endParaRPr lang="de-DE"/>
          </a:p>
        </p:txBody>
      </p:sp>
    </p:spTree>
    <p:extLst>
      <p:ext uri="{BB962C8B-B14F-4D97-AF65-F5344CB8AC3E}">
        <p14:creationId xmlns:p14="http://schemas.microsoft.com/office/powerpoint/2010/main" val="1458455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50</a:t>
            </a:fld>
            <a:endParaRPr lang="de-DE"/>
          </a:p>
        </p:txBody>
      </p:sp>
    </p:spTree>
    <p:extLst>
      <p:ext uri="{BB962C8B-B14F-4D97-AF65-F5344CB8AC3E}">
        <p14:creationId xmlns:p14="http://schemas.microsoft.com/office/powerpoint/2010/main" val="227909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a:t>
            </a:fld>
            <a:endParaRPr lang="de-DE"/>
          </a:p>
        </p:txBody>
      </p:sp>
    </p:spTree>
    <p:extLst>
      <p:ext uri="{BB962C8B-B14F-4D97-AF65-F5344CB8AC3E}">
        <p14:creationId xmlns:p14="http://schemas.microsoft.com/office/powerpoint/2010/main" val="365457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51</a:t>
            </a:fld>
            <a:endParaRPr lang="de-DE"/>
          </a:p>
        </p:txBody>
      </p:sp>
    </p:spTree>
    <p:extLst>
      <p:ext uri="{BB962C8B-B14F-4D97-AF65-F5344CB8AC3E}">
        <p14:creationId xmlns:p14="http://schemas.microsoft.com/office/powerpoint/2010/main" val="382284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52</a:t>
            </a:fld>
            <a:endParaRPr lang="de-DE"/>
          </a:p>
        </p:txBody>
      </p:sp>
    </p:spTree>
    <p:extLst>
      <p:ext uri="{BB962C8B-B14F-4D97-AF65-F5344CB8AC3E}">
        <p14:creationId xmlns:p14="http://schemas.microsoft.com/office/powerpoint/2010/main" val="3316418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53</a:t>
            </a:fld>
            <a:endParaRPr lang="de-DE"/>
          </a:p>
        </p:txBody>
      </p:sp>
    </p:spTree>
    <p:extLst>
      <p:ext uri="{BB962C8B-B14F-4D97-AF65-F5344CB8AC3E}">
        <p14:creationId xmlns:p14="http://schemas.microsoft.com/office/powerpoint/2010/main" val="1498130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54</a:t>
            </a:fld>
            <a:endParaRPr lang="de-DE"/>
          </a:p>
        </p:txBody>
      </p:sp>
    </p:spTree>
    <p:extLst>
      <p:ext uri="{BB962C8B-B14F-4D97-AF65-F5344CB8AC3E}">
        <p14:creationId xmlns:p14="http://schemas.microsoft.com/office/powerpoint/2010/main" val="3485627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55</a:t>
            </a:fld>
            <a:endParaRPr lang="de-DE"/>
          </a:p>
        </p:txBody>
      </p:sp>
    </p:spTree>
    <p:extLst>
      <p:ext uri="{BB962C8B-B14F-4D97-AF65-F5344CB8AC3E}">
        <p14:creationId xmlns:p14="http://schemas.microsoft.com/office/powerpoint/2010/main" val="844510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56</a:t>
            </a:fld>
            <a:endParaRPr lang="de-DE"/>
          </a:p>
        </p:txBody>
      </p:sp>
    </p:spTree>
    <p:extLst>
      <p:ext uri="{BB962C8B-B14F-4D97-AF65-F5344CB8AC3E}">
        <p14:creationId xmlns:p14="http://schemas.microsoft.com/office/powerpoint/2010/main" val="2533505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57</a:t>
            </a:fld>
            <a:endParaRPr lang="de-DE"/>
          </a:p>
        </p:txBody>
      </p:sp>
    </p:spTree>
    <p:extLst>
      <p:ext uri="{BB962C8B-B14F-4D97-AF65-F5344CB8AC3E}">
        <p14:creationId xmlns:p14="http://schemas.microsoft.com/office/powerpoint/2010/main" val="18044769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58</a:t>
            </a:fld>
            <a:endParaRPr lang="de-DE"/>
          </a:p>
        </p:txBody>
      </p:sp>
    </p:spTree>
    <p:extLst>
      <p:ext uri="{BB962C8B-B14F-4D97-AF65-F5344CB8AC3E}">
        <p14:creationId xmlns:p14="http://schemas.microsoft.com/office/powerpoint/2010/main" val="1116663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59</a:t>
            </a:fld>
            <a:endParaRPr lang="de-DE"/>
          </a:p>
        </p:txBody>
      </p:sp>
    </p:spTree>
    <p:extLst>
      <p:ext uri="{BB962C8B-B14F-4D97-AF65-F5344CB8AC3E}">
        <p14:creationId xmlns:p14="http://schemas.microsoft.com/office/powerpoint/2010/main" val="701615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60</a:t>
            </a:fld>
            <a:endParaRPr lang="de-DE"/>
          </a:p>
        </p:txBody>
      </p:sp>
    </p:spTree>
    <p:extLst>
      <p:ext uri="{BB962C8B-B14F-4D97-AF65-F5344CB8AC3E}">
        <p14:creationId xmlns:p14="http://schemas.microsoft.com/office/powerpoint/2010/main" val="136918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a:t>
            </a:fld>
            <a:endParaRPr lang="de-DE"/>
          </a:p>
        </p:txBody>
      </p:sp>
    </p:spTree>
    <p:extLst>
      <p:ext uri="{BB962C8B-B14F-4D97-AF65-F5344CB8AC3E}">
        <p14:creationId xmlns:p14="http://schemas.microsoft.com/office/powerpoint/2010/main" val="219536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61</a:t>
            </a:fld>
            <a:endParaRPr lang="de-DE"/>
          </a:p>
        </p:txBody>
      </p:sp>
    </p:spTree>
    <p:extLst>
      <p:ext uri="{BB962C8B-B14F-4D97-AF65-F5344CB8AC3E}">
        <p14:creationId xmlns:p14="http://schemas.microsoft.com/office/powerpoint/2010/main" val="2229986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62</a:t>
            </a:fld>
            <a:endParaRPr lang="de-DE"/>
          </a:p>
        </p:txBody>
      </p:sp>
    </p:spTree>
    <p:extLst>
      <p:ext uri="{BB962C8B-B14F-4D97-AF65-F5344CB8AC3E}">
        <p14:creationId xmlns:p14="http://schemas.microsoft.com/office/powerpoint/2010/main" val="3362845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63</a:t>
            </a:fld>
            <a:endParaRPr lang="de-DE"/>
          </a:p>
        </p:txBody>
      </p:sp>
    </p:spTree>
    <p:extLst>
      <p:ext uri="{BB962C8B-B14F-4D97-AF65-F5344CB8AC3E}">
        <p14:creationId xmlns:p14="http://schemas.microsoft.com/office/powerpoint/2010/main" val="3743740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64</a:t>
            </a:fld>
            <a:endParaRPr lang="de-DE"/>
          </a:p>
        </p:txBody>
      </p:sp>
    </p:spTree>
    <p:extLst>
      <p:ext uri="{BB962C8B-B14F-4D97-AF65-F5344CB8AC3E}">
        <p14:creationId xmlns:p14="http://schemas.microsoft.com/office/powerpoint/2010/main" val="1623492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65</a:t>
            </a:fld>
            <a:endParaRPr lang="de-DE"/>
          </a:p>
        </p:txBody>
      </p:sp>
    </p:spTree>
    <p:extLst>
      <p:ext uri="{BB962C8B-B14F-4D97-AF65-F5344CB8AC3E}">
        <p14:creationId xmlns:p14="http://schemas.microsoft.com/office/powerpoint/2010/main" val="9359169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66</a:t>
            </a:fld>
            <a:endParaRPr lang="de-DE"/>
          </a:p>
        </p:txBody>
      </p:sp>
    </p:spTree>
    <p:extLst>
      <p:ext uri="{BB962C8B-B14F-4D97-AF65-F5344CB8AC3E}">
        <p14:creationId xmlns:p14="http://schemas.microsoft.com/office/powerpoint/2010/main" val="2084174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67</a:t>
            </a:fld>
            <a:endParaRPr lang="de-DE"/>
          </a:p>
        </p:txBody>
      </p:sp>
    </p:spTree>
    <p:extLst>
      <p:ext uri="{BB962C8B-B14F-4D97-AF65-F5344CB8AC3E}">
        <p14:creationId xmlns:p14="http://schemas.microsoft.com/office/powerpoint/2010/main" val="740902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68</a:t>
            </a:fld>
            <a:endParaRPr lang="de-DE"/>
          </a:p>
        </p:txBody>
      </p:sp>
    </p:spTree>
    <p:extLst>
      <p:ext uri="{BB962C8B-B14F-4D97-AF65-F5344CB8AC3E}">
        <p14:creationId xmlns:p14="http://schemas.microsoft.com/office/powerpoint/2010/main" val="2135056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69</a:t>
            </a:fld>
            <a:endParaRPr lang="de-DE"/>
          </a:p>
        </p:txBody>
      </p:sp>
    </p:spTree>
    <p:extLst>
      <p:ext uri="{BB962C8B-B14F-4D97-AF65-F5344CB8AC3E}">
        <p14:creationId xmlns:p14="http://schemas.microsoft.com/office/powerpoint/2010/main" val="35130731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70</a:t>
            </a:fld>
            <a:endParaRPr lang="de-DE"/>
          </a:p>
        </p:txBody>
      </p:sp>
    </p:spTree>
    <p:extLst>
      <p:ext uri="{BB962C8B-B14F-4D97-AF65-F5344CB8AC3E}">
        <p14:creationId xmlns:p14="http://schemas.microsoft.com/office/powerpoint/2010/main" val="283648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a:t>
            </a:fld>
            <a:endParaRPr lang="de-DE"/>
          </a:p>
        </p:txBody>
      </p:sp>
    </p:spTree>
    <p:extLst>
      <p:ext uri="{BB962C8B-B14F-4D97-AF65-F5344CB8AC3E}">
        <p14:creationId xmlns:p14="http://schemas.microsoft.com/office/powerpoint/2010/main" val="2501000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71</a:t>
            </a:fld>
            <a:endParaRPr lang="de-DE"/>
          </a:p>
        </p:txBody>
      </p:sp>
    </p:spTree>
    <p:extLst>
      <p:ext uri="{BB962C8B-B14F-4D97-AF65-F5344CB8AC3E}">
        <p14:creationId xmlns:p14="http://schemas.microsoft.com/office/powerpoint/2010/main" val="4107328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72</a:t>
            </a:fld>
            <a:endParaRPr lang="de-DE"/>
          </a:p>
        </p:txBody>
      </p:sp>
    </p:spTree>
    <p:extLst>
      <p:ext uri="{BB962C8B-B14F-4D97-AF65-F5344CB8AC3E}">
        <p14:creationId xmlns:p14="http://schemas.microsoft.com/office/powerpoint/2010/main" val="37687370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73</a:t>
            </a:fld>
            <a:endParaRPr lang="de-DE"/>
          </a:p>
        </p:txBody>
      </p:sp>
    </p:spTree>
    <p:extLst>
      <p:ext uri="{BB962C8B-B14F-4D97-AF65-F5344CB8AC3E}">
        <p14:creationId xmlns:p14="http://schemas.microsoft.com/office/powerpoint/2010/main" val="4499822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74</a:t>
            </a:fld>
            <a:endParaRPr lang="de-DE"/>
          </a:p>
        </p:txBody>
      </p:sp>
    </p:spTree>
    <p:extLst>
      <p:ext uri="{BB962C8B-B14F-4D97-AF65-F5344CB8AC3E}">
        <p14:creationId xmlns:p14="http://schemas.microsoft.com/office/powerpoint/2010/main" val="28419468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75</a:t>
            </a:fld>
            <a:endParaRPr lang="de-DE"/>
          </a:p>
        </p:txBody>
      </p:sp>
    </p:spTree>
    <p:extLst>
      <p:ext uri="{BB962C8B-B14F-4D97-AF65-F5344CB8AC3E}">
        <p14:creationId xmlns:p14="http://schemas.microsoft.com/office/powerpoint/2010/main" val="1622819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76</a:t>
            </a:fld>
            <a:endParaRPr lang="de-DE"/>
          </a:p>
        </p:txBody>
      </p:sp>
    </p:spTree>
    <p:extLst>
      <p:ext uri="{BB962C8B-B14F-4D97-AF65-F5344CB8AC3E}">
        <p14:creationId xmlns:p14="http://schemas.microsoft.com/office/powerpoint/2010/main" val="6724795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77</a:t>
            </a:fld>
            <a:endParaRPr lang="de-DE"/>
          </a:p>
        </p:txBody>
      </p:sp>
    </p:spTree>
    <p:extLst>
      <p:ext uri="{BB962C8B-B14F-4D97-AF65-F5344CB8AC3E}">
        <p14:creationId xmlns:p14="http://schemas.microsoft.com/office/powerpoint/2010/main" val="36964962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78</a:t>
            </a:fld>
            <a:endParaRPr lang="de-DE"/>
          </a:p>
        </p:txBody>
      </p:sp>
    </p:spTree>
    <p:extLst>
      <p:ext uri="{BB962C8B-B14F-4D97-AF65-F5344CB8AC3E}">
        <p14:creationId xmlns:p14="http://schemas.microsoft.com/office/powerpoint/2010/main" val="656988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79</a:t>
            </a:fld>
            <a:endParaRPr lang="de-DE"/>
          </a:p>
        </p:txBody>
      </p:sp>
    </p:spTree>
    <p:extLst>
      <p:ext uri="{BB962C8B-B14F-4D97-AF65-F5344CB8AC3E}">
        <p14:creationId xmlns:p14="http://schemas.microsoft.com/office/powerpoint/2010/main" val="3714369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80</a:t>
            </a:fld>
            <a:endParaRPr lang="de-DE"/>
          </a:p>
        </p:txBody>
      </p:sp>
    </p:spTree>
    <p:extLst>
      <p:ext uri="{BB962C8B-B14F-4D97-AF65-F5344CB8AC3E}">
        <p14:creationId xmlns:p14="http://schemas.microsoft.com/office/powerpoint/2010/main" val="233608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a:t>
            </a:fld>
            <a:endParaRPr lang="de-DE"/>
          </a:p>
        </p:txBody>
      </p:sp>
    </p:spTree>
    <p:extLst>
      <p:ext uri="{BB962C8B-B14F-4D97-AF65-F5344CB8AC3E}">
        <p14:creationId xmlns:p14="http://schemas.microsoft.com/office/powerpoint/2010/main" val="10256667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81</a:t>
            </a:fld>
            <a:endParaRPr lang="de-DE"/>
          </a:p>
        </p:txBody>
      </p:sp>
    </p:spTree>
    <p:extLst>
      <p:ext uri="{BB962C8B-B14F-4D97-AF65-F5344CB8AC3E}">
        <p14:creationId xmlns:p14="http://schemas.microsoft.com/office/powerpoint/2010/main" val="32975638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82</a:t>
            </a:fld>
            <a:endParaRPr lang="de-DE"/>
          </a:p>
        </p:txBody>
      </p:sp>
    </p:spTree>
    <p:extLst>
      <p:ext uri="{BB962C8B-B14F-4D97-AF65-F5344CB8AC3E}">
        <p14:creationId xmlns:p14="http://schemas.microsoft.com/office/powerpoint/2010/main" val="168030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83</a:t>
            </a:fld>
            <a:endParaRPr lang="de-DE"/>
          </a:p>
        </p:txBody>
      </p:sp>
    </p:spTree>
    <p:extLst>
      <p:ext uri="{BB962C8B-B14F-4D97-AF65-F5344CB8AC3E}">
        <p14:creationId xmlns:p14="http://schemas.microsoft.com/office/powerpoint/2010/main" val="13144593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84</a:t>
            </a:fld>
            <a:endParaRPr lang="de-DE"/>
          </a:p>
        </p:txBody>
      </p:sp>
    </p:spTree>
    <p:extLst>
      <p:ext uri="{BB962C8B-B14F-4D97-AF65-F5344CB8AC3E}">
        <p14:creationId xmlns:p14="http://schemas.microsoft.com/office/powerpoint/2010/main" val="938952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85</a:t>
            </a:fld>
            <a:endParaRPr lang="de-DE"/>
          </a:p>
        </p:txBody>
      </p:sp>
    </p:spTree>
    <p:extLst>
      <p:ext uri="{BB962C8B-B14F-4D97-AF65-F5344CB8AC3E}">
        <p14:creationId xmlns:p14="http://schemas.microsoft.com/office/powerpoint/2010/main" val="31232969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86</a:t>
            </a:fld>
            <a:endParaRPr lang="de-DE"/>
          </a:p>
        </p:txBody>
      </p:sp>
    </p:spTree>
    <p:extLst>
      <p:ext uri="{BB962C8B-B14F-4D97-AF65-F5344CB8AC3E}">
        <p14:creationId xmlns:p14="http://schemas.microsoft.com/office/powerpoint/2010/main" val="1478047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87</a:t>
            </a:fld>
            <a:endParaRPr lang="de-DE"/>
          </a:p>
        </p:txBody>
      </p:sp>
    </p:spTree>
    <p:extLst>
      <p:ext uri="{BB962C8B-B14F-4D97-AF65-F5344CB8AC3E}">
        <p14:creationId xmlns:p14="http://schemas.microsoft.com/office/powerpoint/2010/main" val="868227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88</a:t>
            </a:fld>
            <a:endParaRPr lang="de-DE"/>
          </a:p>
        </p:txBody>
      </p:sp>
    </p:spTree>
    <p:extLst>
      <p:ext uri="{BB962C8B-B14F-4D97-AF65-F5344CB8AC3E}">
        <p14:creationId xmlns:p14="http://schemas.microsoft.com/office/powerpoint/2010/main" val="38407136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89</a:t>
            </a:fld>
            <a:endParaRPr lang="de-DE"/>
          </a:p>
        </p:txBody>
      </p:sp>
    </p:spTree>
    <p:extLst>
      <p:ext uri="{BB962C8B-B14F-4D97-AF65-F5344CB8AC3E}">
        <p14:creationId xmlns:p14="http://schemas.microsoft.com/office/powerpoint/2010/main" val="27854247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90</a:t>
            </a:fld>
            <a:endParaRPr lang="de-DE"/>
          </a:p>
        </p:txBody>
      </p:sp>
    </p:spTree>
    <p:extLst>
      <p:ext uri="{BB962C8B-B14F-4D97-AF65-F5344CB8AC3E}">
        <p14:creationId xmlns:p14="http://schemas.microsoft.com/office/powerpoint/2010/main" val="607051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a:t>
            </a:fld>
            <a:endParaRPr lang="de-DE"/>
          </a:p>
        </p:txBody>
      </p:sp>
    </p:spTree>
    <p:extLst>
      <p:ext uri="{BB962C8B-B14F-4D97-AF65-F5344CB8AC3E}">
        <p14:creationId xmlns:p14="http://schemas.microsoft.com/office/powerpoint/2010/main" val="26685139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91</a:t>
            </a:fld>
            <a:endParaRPr lang="de-DE"/>
          </a:p>
        </p:txBody>
      </p:sp>
    </p:spTree>
    <p:extLst>
      <p:ext uri="{BB962C8B-B14F-4D97-AF65-F5344CB8AC3E}">
        <p14:creationId xmlns:p14="http://schemas.microsoft.com/office/powerpoint/2010/main" val="36233949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92</a:t>
            </a:fld>
            <a:endParaRPr lang="de-DE"/>
          </a:p>
        </p:txBody>
      </p:sp>
    </p:spTree>
    <p:extLst>
      <p:ext uri="{BB962C8B-B14F-4D97-AF65-F5344CB8AC3E}">
        <p14:creationId xmlns:p14="http://schemas.microsoft.com/office/powerpoint/2010/main" val="28097431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93</a:t>
            </a:fld>
            <a:endParaRPr lang="de-DE"/>
          </a:p>
        </p:txBody>
      </p:sp>
    </p:spTree>
    <p:extLst>
      <p:ext uri="{BB962C8B-B14F-4D97-AF65-F5344CB8AC3E}">
        <p14:creationId xmlns:p14="http://schemas.microsoft.com/office/powerpoint/2010/main" val="27182156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94</a:t>
            </a:fld>
            <a:endParaRPr lang="de-DE"/>
          </a:p>
        </p:txBody>
      </p:sp>
    </p:spTree>
    <p:extLst>
      <p:ext uri="{BB962C8B-B14F-4D97-AF65-F5344CB8AC3E}">
        <p14:creationId xmlns:p14="http://schemas.microsoft.com/office/powerpoint/2010/main" val="37113851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95</a:t>
            </a:fld>
            <a:endParaRPr lang="de-DE"/>
          </a:p>
        </p:txBody>
      </p:sp>
    </p:spTree>
    <p:extLst>
      <p:ext uri="{BB962C8B-B14F-4D97-AF65-F5344CB8AC3E}">
        <p14:creationId xmlns:p14="http://schemas.microsoft.com/office/powerpoint/2010/main" val="13111215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96</a:t>
            </a:fld>
            <a:endParaRPr lang="de-DE"/>
          </a:p>
        </p:txBody>
      </p:sp>
    </p:spTree>
    <p:extLst>
      <p:ext uri="{BB962C8B-B14F-4D97-AF65-F5344CB8AC3E}">
        <p14:creationId xmlns:p14="http://schemas.microsoft.com/office/powerpoint/2010/main" val="19114346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97</a:t>
            </a:fld>
            <a:endParaRPr lang="de-DE"/>
          </a:p>
        </p:txBody>
      </p:sp>
    </p:spTree>
    <p:extLst>
      <p:ext uri="{BB962C8B-B14F-4D97-AF65-F5344CB8AC3E}">
        <p14:creationId xmlns:p14="http://schemas.microsoft.com/office/powerpoint/2010/main" val="8263637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98</a:t>
            </a:fld>
            <a:endParaRPr lang="de-DE"/>
          </a:p>
        </p:txBody>
      </p:sp>
    </p:spTree>
    <p:extLst>
      <p:ext uri="{BB962C8B-B14F-4D97-AF65-F5344CB8AC3E}">
        <p14:creationId xmlns:p14="http://schemas.microsoft.com/office/powerpoint/2010/main" val="1274866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99</a:t>
            </a:fld>
            <a:endParaRPr lang="de-DE"/>
          </a:p>
        </p:txBody>
      </p:sp>
    </p:spTree>
    <p:extLst>
      <p:ext uri="{BB962C8B-B14F-4D97-AF65-F5344CB8AC3E}">
        <p14:creationId xmlns:p14="http://schemas.microsoft.com/office/powerpoint/2010/main" val="17257236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89038" y="1250950"/>
            <a:ext cx="4498975" cy="33750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15FEAE1-10BF-48B5-9CB9-FE5149EE538B}" type="slidenum">
              <a:rPr lang="de-DE" smtClean="0"/>
              <a:t>100</a:t>
            </a:fld>
            <a:endParaRPr lang="de-DE"/>
          </a:p>
        </p:txBody>
      </p:sp>
    </p:spTree>
    <p:extLst>
      <p:ext uri="{BB962C8B-B14F-4D97-AF65-F5344CB8AC3E}">
        <p14:creationId xmlns:p14="http://schemas.microsoft.com/office/powerpoint/2010/main" val="142012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oliennummernplatzhalter 3"/>
          <p:cNvSpPr>
            <a:spLocks noGrp="1"/>
          </p:cNvSpPr>
          <p:nvPr>
            <p:ph type="sldNum" sz="quarter" idx="10"/>
          </p:nvPr>
        </p:nvSpPr>
        <p:spPr/>
        <p:txBody>
          <a:bodyPr/>
          <a:lstStyle>
            <a:lvl1pPr>
              <a:defRPr/>
            </a:lvl1pPr>
          </a:lstStyle>
          <a:p>
            <a:fld id="{A2C7766A-2274-4AA4-B50C-14E029CB1111}" type="slidenum">
              <a:rPr lang="de-DE" smtClean="0"/>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Ulrich Groß                                    Modul: Grundlagen Agrartechnik 3. Sem                                    LE: Mähdrescher</a:t>
            </a:r>
          </a:p>
        </p:txBody>
      </p:sp>
    </p:spTree>
    <p:extLst>
      <p:ext uri="{BB962C8B-B14F-4D97-AF65-F5344CB8AC3E}">
        <p14:creationId xmlns:p14="http://schemas.microsoft.com/office/powerpoint/2010/main" val="205437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lvl1pPr>
              <a:defRPr/>
            </a:lvl1pPr>
          </a:lstStyle>
          <a:p>
            <a:fld id="{A2C7766A-2274-4AA4-B50C-14E029CB1111}" type="slidenum">
              <a:rPr lang="de-DE" smtClean="0"/>
              <a:t>‹Nr.›</a:t>
            </a:fld>
            <a:endParaRPr lang="de-DE"/>
          </a:p>
        </p:txBody>
      </p:sp>
      <p:sp>
        <p:nvSpPr>
          <p:cNvPr id="5" name="Fußzeilenplatzhalter 3"/>
          <p:cNvSpPr>
            <a:spLocks noGrp="1"/>
          </p:cNvSpPr>
          <p:nvPr>
            <p:ph type="ftr" sz="quarter" idx="11"/>
          </p:nvPr>
        </p:nvSpPr>
        <p:spPr>
          <a:xfrm>
            <a:off x="107950" y="6524631"/>
            <a:ext cx="7067550" cy="219075"/>
          </a:xfrm>
        </p:spPr>
        <p:txBody>
          <a:bodyPr/>
          <a:lstStyle/>
          <a:p>
            <a:r>
              <a:rPr lang="de-DE"/>
              <a:t>HSWT                                    Prof. Dr. Ulrich Groß                                    Modul: Grundlagen Agrartechnik 3. Sem                                    LE: Mähdrescher</a:t>
            </a:r>
          </a:p>
        </p:txBody>
      </p:sp>
    </p:spTree>
    <p:extLst>
      <p:ext uri="{BB962C8B-B14F-4D97-AF65-F5344CB8AC3E}">
        <p14:creationId xmlns:p14="http://schemas.microsoft.com/office/powerpoint/2010/main" val="148633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8314" y="188913"/>
            <a:ext cx="8048625" cy="609600"/>
          </a:xfrm>
        </p:spPr>
        <p:txBody>
          <a:bodyPr/>
          <a:lstStyle/>
          <a:p>
            <a:r>
              <a:rPr lang="de-DE"/>
              <a:t>Titelmasterformat durch Klicken bearbeiten</a:t>
            </a:r>
          </a:p>
        </p:txBody>
      </p:sp>
      <p:sp>
        <p:nvSpPr>
          <p:cNvPr id="3" name="Tabellenplatzhalter 2"/>
          <p:cNvSpPr>
            <a:spLocks noGrp="1"/>
          </p:cNvSpPr>
          <p:nvPr>
            <p:ph type="tbl" idx="1"/>
          </p:nvPr>
        </p:nvSpPr>
        <p:spPr>
          <a:xfrm>
            <a:off x="468313" y="1773243"/>
            <a:ext cx="8229600" cy="4497387"/>
          </a:xfrm>
        </p:spPr>
        <p:txBody>
          <a:bodyPr/>
          <a:lstStyle/>
          <a:p>
            <a:r>
              <a:rPr lang="de-DE"/>
              <a:t>Tabelle durch Klicken auf Symbol hinzufügen</a:t>
            </a:r>
          </a:p>
        </p:txBody>
      </p:sp>
      <p:sp>
        <p:nvSpPr>
          <p:cNvPr id="4" name="Foliennummernplatzhalter 3"/>
          <p:cNvSpPr>
            <a:spLocks noGrp="1"/>
          </p:cNvSpPr>
          <p:nvPr>
            <p:ph type="sldNum" sz="quarter" idx="10"/>
          </p:nvPr>
        </p:nvSpPr>
        <p:spPr>
          <a:xfrm>
            <a:off x="7596188" y="6524631"/>
            <a:ext cx="1209675" cy="219075"/>
          </a:xfrm>
        </p:spPr>
        <p:txBody>
          <a:bodyPr/>
          <a:lstStyle>
            <a:lvl1pPr>
              <a:defRPr/>
            </a:lvl1pPr>
          </a:lstStyle>
          <a:p>
            <a:fld id="{A2C7766A-2274-4AA4-B50C-14E029CB1111}" type="slidenum">
              <a:rPr lang="de-DE" smtClean="0"/>
              <a:t>‹Nr.›</a:t>
            </a:fld>
            <a:endParaRPr lang="de-DE"/>
          </a:p>
        </p:txBody>
      </p:sp>
      <p:sp>
        <p:nvSpPr>
          <p:cNvPr id="5" name="Fußzeilenplatzhalter 4"/>
          <p:cNvSpPr>
            <a:spLocks noGrp="1"/>
          </p:cNvSpPr>
          <p:nvPr>
            <p:ph type="ftr" sz="quarter" idx="11"/>
          </p:nvPr>
        </p:nvSpPr>
        <p:spPr>
          <a:xfrm>
            <a:off x="107950" y="6524631"/>
            <a:ext cx="7067550" cy="219075"/>
          </a:xfrm>
        </p:spPr>
        <p:txBody>
          <a:bodyPr/>
          <a:lstStyle>
            <a:lvl1pPr>
              <a:defRPr/>
            </a:lvl1pPr>
          </a:lstStyle>
          <a:p>
            <a:r>
              <a:rPr lang="de-DE"/>
              <a:t>HSWT                                    Prof. Dr. Ulrich Groß                                    Modul: Grundlagen Agrartechnik 3. Sem                                    LE: Mähdrescher</a:t>
            </a:r>
          </a:p>
        </p:txBody>
      </p:sp>
    </p:spTree>
    <p:extLst>
      <p:ext uri="{BB962C8B-B14F-4D97-AF65-F5344CB8AC3E}">
        <p14:creationId xmlns:p14="http://schemas.microsoft.com/office/powerpoint/2010/main" val="204881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a:xfrm>
            <a:off x="628650" y="6356355"/>
            <a:ext cx="2057400" cy="365125"/>
          </a:xfrm>
          <a:prstGeom prst="rect">
            <a:avLst/>
          </a:prstGeom>
        </p:spPr>
        <p:txBody>
          <a:bodyPr/>
          <a:lstStyle/>
          <a:p>
            <a:fld id="{F918E393-F677-4FB5-8062-7A7957742CCB}" type="datetime1">
              <a:rPr lang="de-DE" smtClean="0"/>
              <a:t>22.06.2025</a:t>
            </a:fld>
            <a:endParaRPr lang="de-DE"/>
          </a:p>
        </p:txBody>
      </p:sp>
      <p:sp>
        <p:nvSpPr>
          <p:cNvPr id="5" name="Fußzeilenplatzhalter 4"/>
          <p:cNvSpPr>
            <a:spLocks noGrp="1"/>
          </p:cNvSpPr>
          <p:nvPr>
            <p:ph type="ftr" sz="quarter" idx="11"/>
          </p:nvPr>
        </p:nvSpPr>
        <p:spPr/>
        <p:txBody>
          <a:bodyPr/>
          <a:lstStyle/>
          <a:p>
            <a:r>
              <a:rPr lang="de-DE"/>
              <a:t>HSWT                                    Prof. Dr. Ulrich Groß                                    Modul: Grundlagen Agrartechnik 3. Sem                                    LE: Mähdrescher</a:t>
            </a:r>
          </a:p>
        </p:txBody>
      </p:sp>
      <p:sp>
        <p:nvSpPr>
          <p:cNvPr id="6" name="Foliennummernplatzhalter 5"/>
          <p:cNvSpPr>
            <a:spLocks noGrp="1"/>
          </p:cNvSpPr>
          <p:nvPr>
            <p:ph type="sldNum" sz="quarter" idx="12"/>
          </p:nvPr>
        </p:nvSpPr>
        <p:spPr/>
        <p:txBody>
          <a:bodyPr/>
          <a:lstStyle/>
          <a:p>
            <a:fld id="{A2C7766A-2274-4AA4-B50C-14E029CB1111}" type="slidenum">
              <a:rPr lang="de-DE" smtClean="0"/>
              <a:t>‹Nr.›</a:t>
            </a:fld>
            <a:endParaRPr lang="de-DE"/>
          </a:p>
        </p:txBody>
      </p:sp>
    </p:spTree>
    <p:extLst>
      <p:ext uri="{BB962C8B-B14F-4D97-AF65-F5344CB8AC3E}">
        <p14:creationId xmlns:p14="http://schemas.microsoft.com/office/powerpoint/2010/main" val="192282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C75FB536-8DD1-413D-B8B7-AC34A2324768}"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a:t>HSWT    Prof. Dr. U. Groß                  Modul: Vertiefung Agrartechnik      3. Sem.                  Mähdruchtechnik</a:t>
            </a:r>
          </a:p>
        </p:txBody>
      </p:sp>
    </p:spTree>
    <p:extLst>
      <p:ext uri="{BB962C8B-B14F-4D97-AF65-F5344CB8AC3E}">
        <p14:creationId xmlns:p14="http://schemas.microsoft.com/office/powerpoint/2010/main" val="3699318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73122" name="Bild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0651"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3" name="Rectangle 3"/>
          <p:cNvSpPr>
            <a:spLocks noGrp="1" noChangeArrowheads="1"/>
          </p:cNvSpPr>
          <p:nvPr>
            <p:ph type="title"/>
          </p:nvPr>
        </p:nvSpPr>
        <p:spPr bwMode="auto">
          <a:xfrm>
            <a:off x="468314" y="188913"/>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773124" name="Rectangle 4"/>
          <p:cNvSpPr>
            <a:spLocks noGrp="1" noChangeArrowheads="1"/>
          </p:cNvSpPr>
          <p:nvPr>
            <p:ph type="body" idx="1"/>
          </p:nvPr>
        </p:nvSpPr>
        <p:spPr bwMode="auto">
          <a:xfrm>
            <a:off x="468313" y="1773243"/>
            <a:ext cx="82296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773125" name="Rectangle 5"/>
          <p:cNvSpPr>
            <a:spLocks noGrp="1" noChangeArrowheads="1"/>
          </p:cNvSpPr>
          <p:nvPr>
            <p:ph type="sldNum" sz="quarter" idx="4"/>
          </p:nvPr>
        </p:nvSpPr>
        <p:spPr bwMode="auto">
          <a:xfrm>
            <a:off x="7596188" y="6524631"/>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750">
                <a:solidFill>
                  <a:srgbClr val="71AD2A"/>
                </a:solidFill>
                <a:ea typeface="+mn-ea"/>
                <a:cs typeface="+mn-cs"/>
              </a:defRPr>
            </a:lvl1pPr>
          </a:lstStyle>
          <a:p>
            <a:fld id="{A2C7766A-2274-4AA4-B50C-14E029CB1111}" type="slidenum">
              <a:rPr lang="de-DE" smtClean="0"/>
              <a:t>‹Nr.›</a:t>
            </a:fld>
            <a:endParaRPr lang="de-DE"/>
          </a:p>
        </p:txBody>
      </p:sp>
      <p:sp>
        <p:nvSpPr>
          <p:cNvPr id="773126" name="Rectangle 6"/>
          <p:cNvSpPr>
            <a:spLocks noGrp="1" noChangeArrowheads="1"/>
          </p:cNvSpPr>
          <p:nvPr>
            <p:ph type="ftr" sz="quarter" idx="3"/>
          </p:nvPr>
        </p:nvSpPr>
        <p:spPr bwMode="auto">
          <a:xfrm>
            <a:off x="107950" y="6524631"/>
            <a:ext cx="70675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750">
                <a:solidFill>
                  <a:srgbClr val="71AD2A"/>
                </a:solidFill>
                <a:ea typeface="+mn-ea"/>
                <a:cs typeface="+mn-cs"/>
              </a:defRPr>
            </a:lvl1pPr>
          </a:lstStyle>
          <a:p>
            <a:r>
              <a:rPr lang="de-DE"/>
              <a:t>HSWT                                    Prof. Dr. Ulrich Groß                                    Modul: Grundlagen Agrartechnik 3. Sem                                    LE: Mähdrescher</a:t>
            </a:r>
          </a:p>
        </p:txBody>
      </p:sp>
    </p:spTree>
    <p:extLst>
      <p:ext uri="{BB962C8B-B14F-4D97-AF65-F5344CB8AC3E}">
        <p14:creationId xmlns:p14="http://schemas.microsoft.com/office/powerpoint/2010/main" val="3176236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lgn="l" defTabSz="342892" rtl="0" eaLnBrk="1" fontAlgn="base" hangingPunct="1">
        <a:spcBef>
          <a:spcPct val="0"/>
        </a:spcBef>
        <a:spcAft>
          <a:spcPct val="0"/>
        </a:spcAft>
        <a:defRPr sz="2100" b="1">
          <a:solidFill>
            <a:schemeClr val="tx1"/>
          </a:solidFill>
          <a:latin typeface="+mj-lt"/>
          <a:ea typeface="+mj-ea"/>
          <a:cs typeface="+mj-cs"/>
        </a:defRPr>
      </a:lvl1pPr>
      <a:lvl2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2pPr>
      <a:lvl3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3pPr>
      <a:lvl4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4pPr>
      <a:lvl5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5pPr>
      <a:lvl6pPr marL="342892"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6pPr>
      <a:lvl7pPr marL="685783"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7pPr>
      <a:lvl8pPr marL="1028675"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8pPr>
      <a:lvl9pPr marL="1371566"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9pPr>
    </p:titleStyle>
    <p:bodyStyle>
      <a:lvl1pPr marL="257168" indent="-257168" algn="l" defTabSz="342892" rtl="0" eaLnBrk="1" fontAlgn="base" hangingPunct="1">
        <a:spcBef>
          <a:spcPct val="20000"/>
        </a:spcBef>
        <a:spcAft>
          <a:spcPct val="0"/>
        </a:spcAft>
        <a:buClr>
          <a:srgbClr val="71AD2A"/>
        </a:buClr>
        <a:buFont typeface="Arial Unicode MS" pitchFamily="34" charset="-128"/>
        <a:buChar char="»"/>
        <a:defRPr sz="1800">
          <a:solidFill>
            <a:schemeClr val="tx1"/>
          </a:solidFill>
          <a:latin typeface="+mn-lt"/>
          <a:ea typeface="+mn-ea"/>
          <a:cs typeface="+mn-cs"/>
        </a:defRPr>
      </a:lvl1pPr>
      <a:lvl2pPr marL="557199" indent="-214308" algn="l" defTabSz="342892" rtl="0" eaLnBrk="1" fontAlgn="base" hangingPunct="1">
        <a:spcBef>
          <a:spcPct val="20000"/>
        </a:spcBef>
        <a:spcAft>
          <a:spcPct val="0"/>
        </a:spcAft>
        <a:buClr>
          <a:srgbClr val="71AD2A"/>
        </a:buClr>
        <a:buFont typeface="Univers" pitchFamily="34" charset="0"/>
        <a:buChar char="›"/>
        <a:defRPr sz="1650">
          <a:solidFill>
            <a:schemeClr val="tx1"/>
          </a:solidFill>
          <a:latin typeface="+mn-lt"/>
          <a:ea typeface="+mn-ea"/>
          <a:cs typeface="+mn-cs"/>
        </a:defRPr>
      </a:lvl2pPr>
      <a:lvl3pPr marL="857228" indent="-171446" algn="l" defTabSz="342892" rtl="0" eaLnBrk="1" fontAlgn="base" hangingPunct="1">
        <a:spcBef>
          <a:spcPct val="20000"/>
        </a:spcBef>
        <a:spcAft>
          <a:spcPct val="0"/>
        </a:spcAft>
        <a:buClr>
          <a:srgbClr val="71AD2A"/>
        </a:buClr>
        <a:buFont typeface="Arial Unicode MS" pitchFamily="34" charset="-128"/>
        <a:buChar char="›"/>
        <a:defRPr sz="1500">
          <a:solidFill>
            <a:schemeClr val="tx1"/>
          </a:solidFill>
          <a:latin typeface="+mn-lt"/>
          <a:ea typeface="+mn-ea"/>
          <a:cs typeface="+mn-cs"/>
        </a:defRPr>
      </a:lvl3pPr>
      <a:lvl4pPr marL="1200120" indent="-171446" algn="l" defTabSz="342892" rtl="0" eaLnBrk="1" fontAlgn="base" hangingPunct="1">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1543012" indent="-171446" algn="l" defTabSz="342892"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1885903" indent="-171446" algn="l" defTabSz="342892"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228795" indent="-171446" algn="l" defTabSz="342892"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2571686" indent="-171446" algn="l" defTabSz="342892"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2914577" indent="-171446" algn="l" defTabSz="342892"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10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75.jpeg"/><Relationship Id="rId3" Type="http://schemas.openxmlformats.org/officeDocument/2006/relationships/hyperlink" Target="https://www.claas.de/produkte/technologien/terra-trac/lexion" TargetMode="External"/><Relationship Id="rId7" Type="http://schemas.openxmlformats.org/officeDocument/2006/relationships/image" Target="../media/image78.svg"/><Relationship Id="rId12" Type="http://schemas.openxmlformats.org/officeDocument/2006/relationships/image" Target="../media/image174.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0.svg"/><Relationship Id="rId5" Type="http://schemas.openxmlformats.org/officeDocument/2006/relationships/image" Target="../media/image11.svg"/><Relationship Id="rId10" Type="http://schemas.openxmlformats.org/officeDocument/2006/relationships/image" Target="../media/image79.png"/><Relationship Id="rId4" Type="http://schemas.openxmlformats.org/officeDocument/2006/relationships/image" Target="../media/image10.png"/><Relationship Id="rId9" Type="http://schemas.openxmlformats.org/officeDocument/2006/relationships/image" Target="../media/image82.svg"/></Relationships>
</file>

<file path=ppt/slides/_rels/slide101.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1.sv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GrrQQnpacB8" TargetMode="External"/><Relationship Id="rId4" Type="http://schemas.openxmlformats.org/officeDocument/2006/relationships/image" Target="../media/image177.jpeg"/></Relationships>
</file>

<file path=ppt/slides/_rels/slide10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78.jpeg"/><Relationship Id="rId7" Type="http://schemas.openxmlformats.org/officeDocument/2006/relationships/image" Target="../media/image82.sv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0.svg"/></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84.jpeg"/><Relationship Id="rId7" Type="http://schemas.openxmlformats.org/officeDocument/2006/relationships/image" Target="../media/image10.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hyperlink" Target="https://www.youtube.com/watch?v=K1MFIwGRJVQ" TargetMode="External"/><Relationship Id="rId5" Type="http://schemas.openxmlformats.org/officeDocument/2006/relationships/image" Target="../media/image186.jpeg"/><Relationship Id="rId4" Type="http://schemas.openxmlformats.org/officeDocument/2006/relationships/image" Target="../media/image18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88.png"/></Relationships>
</file>

<file path=ppt/slides/_rels/slide1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19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sWTv17hCZP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196.jpeg"/></Relationships>
</file>

<file path=ppt/slides/_rels/slide1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8" Type="http://schemas.openxmlformats.org/officeDocument/2006/relationships/image" Target="../media/image202.jfif"/><Relationship Id="rId3" Type="http://schemas.openxmlformats.org/officeDocument/2006/relationships/image" Target="../media/image200.jpeg"/><Relationship Id="rId7" Type="http://schemas.openxmlformats.org/officeDocument/2006/relationships/image" Target="../media/image11.svg"/><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vYJ7FYTsZIw" TargetMode="External"/><Relationship Id="rId4" Type="http://schemas.openxmlformats.org/officeDocument/2006/relationships/image" Target="../media/image201.jpeg"/></Relationships>
</file>

<file path=ppt/slides/_rels/slide12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2.xml"/><Relationship Id="rId1" Type="http://schemas.openxmlformats.org/officeDocument/2006/relationships/slideLayout" Target="../slideLayouts/slideLayout4.xml"/><Relationship Id="rId5" Type="http://schemas.openxmlformats.org/officeDocument/2006/relationships/image" Target="../media/image205.jpeg"/><Relationship Id="rId4" Type="http://schemas.openxmlformats.org/officeDocument/2006/relationships/image" Target="../media/image204.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image" Target="../media/image207.png"/></Relationships>
</file>

<file path=ppt/slides/_rels/slide12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210.jpeg"/></Relationships>
</file>

<file path=ppt/slides/_rels/slide13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214.jpeg"/></Relationships>
</file>

<file path=ppt/slides/_rels/slide134.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11.svg"/><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qSU4iH3IONA" TargetMode="External"/><Relationship Id="rId4" Type="http://schemas.openxmlformats.org/officeDocument/2006/relationships/image" Target="../media/image216.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hyperlink" Target="http://feiffer-consult.de/WebRoot/Store7/Shops/98b24c59-03ca-45e0-8edd-de39a259db15/56C6/FB1A/B730/F260/5419/0A48/3521/4B81/18.jpg" TargetMode="External"/><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6RCImDZBi5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11.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jpeg"/><Relationship Id="rId11" Type="http://schemas.openxmlformats.org/officeDocument/2006/relationships/image" Target="../media/image10.png"/><Relationship Id="rId5" Type="http://schemas.openxmlformats.org/officeDocument/2006/relationships/image" Target="../media/image43.jpeg"/><Relationship Id="rId10" Type="http://schemas.openxmlformats.org/officeDocument/2006/relationships/hyperlink" Target="https://www.youtube.com/watch?v=Ls412TYP9JE" TargetMode="External"/><Relationship Id="rId4" Type="http://schemas.openxmlformats.org/officeDocument/2006/relationships/image" Target="../media/image42.jpeg"/><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1.sv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74uTM6P7aic" TargetMode="Externa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jpg"/></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oleObject" Target="../embeddings/oleObject2.bin"/><Relationship Id="rId4" Type="http://schemas.openxmlformats.org/officeDocument/2006/relationships/image" Target="../media/image105.emf"/></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48.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ideo" Target="https://www.youtube.com/embed/dcDs27QWrRQ" TargetMode="External"/><Relationship Id="rId6" Type="http://schemas.openxmlformats.org/officeDocument/2006/relationships/hyperlink" Target="https://upload.wikimedia.org/wikipedia/commons/4/41/Claas_Mercator_12_August_2020_JM_%287%29.webm" TargetMode="External"/><Relationship Id="rId5" Type="http://schemas.openxmlformats.org/officeDocument/2006/relationships/image" Target="../media/image110.pn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GE3wt08v-fI" TargetMode="Externa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Le0rnv9skJI"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12.jpeg"/><Relationship Id="rId7" Type="http://schemas.openxmlformats.org/officeDocument/2006/relationships/image" Target="../media/image80.sv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youtu.be/jEFFoAXpHY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sv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E74wvdeCsvs" TargetMode="Externa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02.jpeg"/><Relationship Id="rId7" Type="http://schemas.openxmlformats.org/officeDocument/2006/relationships/image" Target="../media/image82.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0.sv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Xa-GpjJXMOM&amp;t=127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7.jpeg"/><Relationship Id="rId7" Type="http://schemas.openxmlformats.org/officeDocument/2006/relationships/image" Target="../media/image82.sv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0.sv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1-QB8OaJSBw&amp;t=189s"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hyperlink" Target="https://www.youtube.com/watch?v=j7PA6WgbDAQ" TargetMode="External"/><Relationship Id="rId7" Type="http://schemas.openxmlformats.org/officeDocument/2006/relationships/image" Target="../media/image120.png"/><Relationship Id="rId12"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19.jpeg"/><Relationship Id="rId11" Type="http://schemas.openxmlformats.org/officeDocument/2006/relationships/image" Target="../media/image80.svg"/><Relationship Id="rId5" Type="http://schemas.openxmlformats.org/officeDocument/2006/relationships/image" Target="../media/image11.svg"/><Relationship Id="rId10" Type="http://schemas.openxmlformats.org/officeDocument/2006/relationships/image" Target="../media/image79.png"/><Relationship Id="rId4" Type="http://schemas.openxmlformats.org/officeDocument/2006/relationships/image" Target="../media/image10.png"/><Relationship Id="rId9" Type="http://schemas.openxmlformats.org/officeDocument/2006/relationships/image" Target="../media/image78.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4ztYN8_lzNM"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pCNV-POn0NE"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1.sv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8MSJgB5XEMA"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26.jpeg"/><Relationship Id="rId7" Type="http://schemas.openxmlformats.org/officeDocument/2006/relationships/image" Target="../media/image82.sv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0.sv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rm2dfPKn8CU" TargetMode="External"/><Relationship Id="rId3" Type="http://schemas.openxmlformats.org/officeDocument/2006/relationships/image" Target="../media/image129.jpeg"/><Relationship Id="rId7" Type="http://schemas.openxmlformats.org/officeDocument/2006/relationships/image" Target="../media/image11.sv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A2lZ4vSm_xM" TargetMode="External"/><Relationship Id="rId4" Type="http://schemas.openxmlformats.org/officeDocument/2006/relationships/image" Target="../media/image130.jpeg"/><Relationship Id="rId9"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_z1UPnNf8n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LTgqZ7-fuR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33.jpeg"/><Relationship Id="rId7" Type="http://schemas.openxmlformats.org/officeDocument/2006/relationships/image" Target="../media/image82.sv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0.svg"/></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jpeg"/></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38.jpe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H4lMlAQMOQM" TargetMode="External"/><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g"/><Relationship Id="rId10" Type="http://schemas.openxmlformats.org/officeDocument/2006/relationships/image" Target="../media/image11.svg"/><Relationship Id="rId4" Type="http://schemas.openxmlformats.org/officeDocument/2006/relationships/image" Target="../media/image18.jpeg"/><Relationship Id="rId9"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youtube.com/watch?v=folpdvU5_g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claas.de/unternehmen/historie/news_stories/reinigung-in-drei-dimensionen/2281552"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46.jpe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149.png"/><Relationship Id="rId4" Type="http://schemas.openxmlformats.org/officeDocument/2006/relationships/image" Target="../media/image148.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51.png"/></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8.png"/><Relationship Id="rId7" Type="http://schemas.openxmlformats.org/officeDocument/2006/relationships/image" Target="../media/image11.sv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youtube.com/watch?v=O-uriBa3OGI" TargetMode="External"/><Relationship Id="rId4" Type="http://schemas.openxmlformats.org/officeDocument/2006/relationships/image" Target="../media/image159.jpeg"/></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5.xml"/><Relationship Id="rId1" Type="http://schemas.openxmlformats.org/officeDocument/2006/relationships/slideLayout" Target="../slideLayouts/slideLayout4.xml"/><Relationship Id="rId5" Type="http://schemas.openxmlformats.org/officeDocument/2006/relationships/image" Target="../media/image165.jpeg"/><Relationship Id="rId4" Type="http://schemas.openxmlformats.org/officeDocument/2006/relationships/image" Target="../media/image164.jpeg"/></Relationships>
</file>

<file path=ppt/slides/_rels/slide9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6.jpeg"/><Relationship Id="rId7" Type="http://schemas.openxmlformats.org/officeDocument/2006/relationships/hyperlink" Target="https://www.youtube.com/watch?v=TE6-pZ9bHHo"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 Id="rId9" Type="http://schemas.openxmlformats.org/officeDocument/2006/relationships/image" Target="../media/image11.svg"/></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92822" y="2867562"/>
            <a:ext cx="8099299" cy="463138"/>
          </a:xfrm>
        </p:spPr>
        <p:txBody>
          <a:bodyPr/>
          <a:lstStyle/>
          <a:p>
            <a:r>
              <a:rPr lang="de-DE" sz="4000" dirty="0"/>
              <a:t>Mähdrescher</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a:t>
            </a:fld>
            <a:endParaRPr lang="de-DE" dirty="0"/>
          </a:p>
        </p:txBody>
      </p:sp>
      <p:pic>
        <p:nvPicPr>
          <p:cNvPr id="11" name="Grafik 10" descr="Ein Bild, das Himmel, draußen, Farm, Landwirtschaft enthält.&#10;&#10;Automatisch generierte Beschreibung">
            <a:extLst>
              <a:ext uri="{FF2B5EF4-FFF2-40B4-BE49-F238E27FC236}">
                <a16:creationId xmlns:a16="http://schemas.microsoft.com/office/drawing/2014/main" id="{BE8594FB-CAE2-33DC-A47F-9E14B2386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99" y="3258748"/>
            <a:ext cx="2520726" cy="2520726"/>
          </a:xfrm>
          <a:prstGeom prst="rect">
            <a:avLst/>
          </a:prstGeom>
        </p:spPr>
      </p:pic>
      <p:pic>
        <p:nvPicPr>
          <p:cNvPr id="13" name="Grafik 12" descr="Ein Bild, das Farm, draußen, Gras, Himmel enthält.&#10;&#10;Automatisch generierte Beschreibung">
            <a:extLst>
              <a:ext uri="{FF2B5EF4-FFF2-40B4-BE49-F238E27FC236}">
                <a16:creationId xmlns:a16="http://schemas.microsoft.com/office/drawing/2014/main" id="{625C8EB3-8FAF-7A62-DBB7-3ABDDF601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99" y="138575"/>
            <a:ext cx="3193222" cy="2082111"/>
          </a:xfrm>
          <a:prstGeom prst="rect">
            <a:avLst/>
          </a:prstGeom>
        </p:spPr>
      </p:pic>
      <p:pic>
        <p:nvPicPr>
          <p:cNvPr id="2050" name="Picture 2">
            <a:extLst>
              <a:ext uri="{FF2B5EF4-FFF2-40B4-BE49-F238E27FC236}">
                <a16:creationId xmlns:a16="http://schemas.microsoft.com/office/drawing/2014/main" id="{28C2FBB0-59E9-6804-765B-5A9531579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020" y="138574"/>
            <a:ext cx="3910068" cy="20821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100 PS: Der Nexat Selbstfahrer bei der Getreideernte | agrarheute.com">
            <a:extLst>
              <a:ext uri="{FF2B5EF4-FFF2-40B4-BE49-F238E27FC236}">
                <a16:creationId xmlns:a16="http://schemas.microsoft.com/office/drawing/2014/main" id="{BB31C66A-6870-DE4E-5CD7-574AF5F067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725" t="31759" r="16120" b="-38"/>
          <a:stretch/>
        </p:blipFill>
        <p:spPr bwMode="auto">
          <a:xfrm>
            <a:off x="5124020" y="3376129"/>
            <a:ext cx="3905394" cy="24706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80D00A1C-06BC-31D1-1F66-165ECF32548C}"/>
              </a:ext>
            </a:extLst>
          </p:cNvPr>
          <p:cNvSpPr txBox="1"/>
          <p:nvPr/>
        </p:nvSpPr>
        <p:spPr>
          <a:xfrm>
            <a:off x="121299" y="2240129"/>
            <a:ext cx="3191068" cy="184666"/>
          </a:xfrm>
          <a:prstGeom prst="rect">
            <a:avLst/>
          </a:prstGeom>
          <a:noFill/>
        </p:spPr>
        <p:txBody>
          <a:bodyPr wrap="square" rtlCol="0">
            <a:spAutoFit/>
          </a:bodyPr>
          <a:lstStyle/>
          <a:p>
            <a:r>
              <a:rPr lang="de-DE" sz="600" dirty="0"/>
              <a:t>Abbildung 1: asset.museum-digital.org</a:t>
            </a:r>
          </a:p>
        </p:txBody>
      </p:sp>
      <p:sp>
        <p:nvSpPr>
          <p:cNvPr id="15" name="Textfeld 14">
            <a:extLst>
              <a:ext uri="{FF2B5EF4-FFF2-40B4-BE49-F238E27FC236}">
                <a16:creationId xmlns:a16="http://schemas.microsoft.com/office/drawing/2014/main" id="{9AC2A5EC-3117-B828-8A79-83B3CB632D66}"/>
              </a:ext>
            </a:extLst>
          </p:cNvPr>
          <p:cNvSpPr txBox="1"/>
          <p:nvPr/>
        </p:nvSpPr>
        <p:spPr>
          <a:xfrm>
            <a:off x="5131448" y="2231171"/>
            <a:ext cx="3979104" cy="184666"/>
          </a:xfrm>
          <a:prstGeom prst="rect">
            <a:avLst/>
          </a:prstGeom>
          <a:noFill/>
        </p:spPr>
        <p:txBody>
          <a:bodyPr wrap="square" rtlCol="0">
            <a:spAutoFit/>
          </a:bodyPr>
          <a:lstStyle/>
          <a:p>
            <a:r>
              <a:rPr lang="de-DE" sz="600" dirty="0"/>
              <a:t>Abbildung 2: image.jimcdn.com</a:t>
            </a:r>
          </a:p>
        </p:txBody>
      </p:sp>
      <p:sp>
        <p:nvSpPr>
          <p:cNvPr id="17" name="Textfeld 16">
            <a:extLst>
              <a:ext uri="{FF2B5EF4-FFF2-40B4-BE49-F238E27FC236}">
                <a16:creationId xmlns:a16="http://schemas.microsoft.com/office/drawing/2014/main" id="{DE8A9643-9C40-EC39-6DFF-E6F3700ECC92}"/>
              </a:ext>
            </a:extLst>
          </p:cNvPr>
          <p:cNvSpPr txBox="1"/>
          <p:nvPr/>
        </p:nvSpPr>
        <p:spPr>
          <a:xfrm>
            <a:off x="121299" y="5754425"/>
            <a:ext cx="2520726" cy="184666"/>
          </a:xfrm>
          <a:prstGeom prst="rect">
            <a:avLst/>
          </a:prstGeom>
          <a:noFill/>
        </p:spPr>
        <p:txBody>
          <a:bodyPr wrap="square" rtlCol="0">
            <a:spAutoFit/>
          </a:bodyPr>
          <a:lstStyle/>
          <a:p>
            <a:r>
              <a:rPr lang="de-DE" sz="600" dirty="0"/>
              <a:t>Abbildung 3: cdn.claas.com</a:t>
            </a:r>
          </a:p>
        </p:txBody>
      </p:sp>
      <p:sp>
        <p:nvSpPr>
          <p:cNvPr id="18" name="Textfeld 17">
            <a:extLst>
              <a:ext uri="{FF2B5EF4-FFF2-40B4-BE49-F238E27FC236}">
                <a16:creationId xmlns:a16="http://schemas.microsoft.com/office/drawing/2014/main" id="{2AAF6F4D-DC7E-AF13-3AAB-901FE8BD8AF2}"/>
              </a:ext>
            </a:extLst>
          </p:cNvPr>
          <p:cNvSpPr txBox="1"/>
          <p:nvPr/>
        </p:nvSpPr>
        <p:spPr>
          <a:xfrm>
            <a:off x="5131448" y="5846758"/>
            <a:ext cx="3897966" cy="184666"/>
          </a:xfrm>
          <a:prstGeom prst="rect">
            <a:avLst/>
          </a:prstGeom>
          <a:noFill/>
        </p:spPr>
        <p:txBody>
          <a:bodyPr wrap="square" rtlCol="0">
            <a:spAutoFit/>
          </a:bodyPr>
          <a:lstStyle/>
          <a:p>
            <a:r>
              <a:rPr lang="de-DE" sz="600" dirty="0"/>
              <a:t>Abbildung 4: www.agrarheute.com</a:t>
            </a:r>
          </a:p>
        </p:txBody>
      </p:sp>
    </p:spTree>
    <p:extLst>
      <p:ext uri="{BB962C8B-B14F-4D97-AF65-F5344CB8AC3E}">
        <p14:creationId xmlns:p14="http://schemas.microsoft.com/office/powerpoint/2010/main" val="10167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Ein Bild, das draußen, Farm, Himmel, Traktor enthält.&#10;&#10;Automatisch generierte Beschreibung">
            <a:extLst>
              <a:ext uri="{FF2B5EF4-FFF2-40B4-BE49-F238E27FC236}">
                <a16:creationId xmlns:a16="http://schemas.microsoft.com/office/drawing/2014/main" id="{DA9E1B64-69A5-C63E-C405-08C82571DB87}"/>
              </a:ext>
            </a:extLst>
          </p:cNvPr>
          <p:cNvPicPr>
            <a:picLocks noChangeAspect="1"/>
          </p:cNvPicPr>
          <p:nvPr/>
        </p:nvPicPr>
        <p:blipFill rotWithShape="1">
          <a:blip r:embed="rId3">
            <a:extLst>
              <a:ext uri="{28A0092B-C50C-407E-A947-70E740481C1C}">
                <a14:useLocalDpi xmlns:a14="http://schemas.microsoft.com/office/drawing/2010/main" val="0"/>
              </a:ext>
            </a:extLst>
          </a:blip>
          <a:srcRect l="17744" b="9807"/>
          <a:stretch/>
        </p:blipFill>
        <p:spPr>
          <a:xfrm>
            <a:off x="4477166" y="0"/>
            <a:ext cx="4666833" cy="3613366"/>
          </a:xfrm>
          <a:prstGeom prst="rect">
            <a:avLst/>
          </a:prstGeom>
        </p:spPr>
      </p:pic>
      <p:pic>
        <p:nvPicPr>
          <p:cNvPr id="13" name="Grafik 12" descr="Ein Bild, das Himmel, draußen, Farm, Gras enthält.&#10;&#10;Automatisch generierte Beschreibung">
            <a:extLst>
              <a:ext uri="{FF2B5EF4-FFF2-40B4-BE49-F238E27FC236}">
                <a16:creationId xmlns:a16="http://schemas.microsoft.com/office/drawing/2014/main" id="{929BED15-EAAD-6283-1369-88CAE307B974}"/>
              </a:ext>
            </a:extLst>
          </p:cNvPr>
          <p:cNvPicPr>
            <a:picLocks noChangeAspect="1"/>
          </p:cNvPicPr>
          <p:nvPr/>
        </p:nvPicPr>
        <p:blipFill rotWithShape="1">
          <a:blip r:embed="rId4">
            <a:extLst>
              <a:ext uri="{28A0092B-C50C-407E-A947-70E740481C1C}">
                <a14:useLocalDpi xmlns:a14="http://schemas.microsoft.com/office/drawing/2010/main" val="0"/>
              </a:ext>
            </a:extLst>
          </a:blip>
          <a:srcRect l="30303"/>
          <a:stretch/>
        </p:blipFill>
        <p:spPr>
          <a:xfrm>
            <a:off x="0" y="0"/>
            <a:ext cx="4477167" cy="3613366"/>
          </a:xfrm>
          <a:prstGeom prst="rect">
            <a:avLst/>
          </a:prstGeom>
        </p:spPr>
      </p:pic>
      <p:pic>
        <p:nvPicPr>
          <p:cNvPr id="1026" name="Picture 2">
            <a:extLst>
              <a:ext uri="{FF2B5EF4-FFF2-40B4-BE49-F238E27FC236}">
                <a16:creationId xmlns:a16="http://schemas.microsoft.com/office/drawing/2014/main" id="{1EC9A2E2-2AAC-6900-D90D-14C51BA382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430"/>
          <a:stretch/>
        </p:blipFill>
        <p:spPr bwMode="auto">
          <a:xfrm>
            <a:off x="-2" y="3613366"/>
            <a:ext cx="4477167" cy="3244634"/>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descr="Ein Bild, das Himmel, draußen, Reifen, Rad enthält.&#10;&#10;Automatisch generierte Beschreibung">
            <a:extLst>
              <a:ext uri="{FF2B5EF4-FFF2-40B4-BE49-F238E27FC236}">
                <a16:creationId xmlns:a16="http://schemas.microsoft.com/office/drawing/2014/main" id="{9458C0FC-2350-CA44-217D-C0489383A7DE}"/>
              </a:ext>
            </a:extLst>
          </p:cNvPr>
          <p:cNvPicPr>
            <a:picLocks noChangeAspect="1"/>
          </p:cNvPicPr>
          <p:nvPr/>
        </p:nvPicPr>
        <p:blipFill rotWithShape="1">
          <a:blip r:embed="rId6">
            <a:extLst>
              <a:ext uri="{28A0092B-C50C-407E-A947-70E740481C1C}">
                <a14:useLocalDpi xmlns:a14="http://schemas.microsoft.com/office/drawing/2010/main" val="0"/>
              </a:ext>
            </a:extLst>
          </a:blip>
          <a:srcRect l="28467" r="14696"/>
          <a:stretch/>
        </p:blipFill>
        <p:spPr>
          <a:xfrm>
            <a:off x="4477165" y="3613366"/>
            <a:ext cx="4666835" cy="3244634"/>
          </a:xfrm>
          <a:prstGeom prst="rect">
            <a:avLst/>
          </a:prstGeom>
        </p:spPr>
      </p:pic>
      <p:sp>
        <p:nvSpPr>
          <p:cNvPr id="2" name="Titel 1"/>
          <p:cNvSpPr>
            <a:spLocks noGrp="1"/>
          </p:cNvSpPr>
          <p:nvPr>
            <p:ph type="ctrTitle"/>
          </p:nvPr>
        </p:nvSpPr>
        <p:spPr>
          <a:xfrm>
            <a:off x="2158211" y="3366320"/>
            <a:ext cx="4658096" cy="446036"/>
          </a:xfrm>
        </p:spPr>
        <p:txBody>
          <a:bodyPr/>
          <a:lstStyle/>
          <a:p>
            <a:r>
              <a:rPr lang="de-DE" sz="2100" dirty="0"/>
              <a:t>Aktueller Mähdreschermarkt</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10</a:t>
            </a:fld>
            <a:endParaRPr lang="de-DE" dirty="0"/>
          </a:p>
        </p:txBody>
      </p:sp>
      <p:sp>
        <p:nvSpPr>
          <p:cNvPr id="21" name="Textfeld 20">
            <a:extLst>
              <a:ext uri="{FF2B5EF4-FFF2-40B4-BE49-F238E27FC236}">
                <a16:creationId xmlns:a16="http://schemas.microsoft.com/office/drawing/2014/main" id="{810FC383-D839-3868-BE20-12381FCA28A4}"/>
              </a:ext>
            </a:extLst>
          </p:cNvPr>
          <p:cNvSpPr txBox="1"/>
          <p:nvPr/>
        </p:nvSpPr>
        <p:spPr>
          <a:xfrm>
            <a:off x="79861" y="3336667"/>
            <a:ext cx="3946848" cy="184666"/>
          </a:xfrm>
          <a:prstGeom prst="rect">
            <a:avLst/>
          </a:prstGeom>
          <a:noFill/>
        </p:spPr>
        <p:txBody>
          <a:bodyPr wrap="square" rtlCol="0">
            <a:spAutoFit/>
          </a:bodyPr>
          <a:lstStyle/>
          <a:p>
            <a:r>
              <a:rPr lang="de-DE" sz="600" dirty="0"/>
              <a:t>Abbildung 20: gordons.claas-dealer.co.uk </a:t>
            </a:r>
          </a:p>
        </p:txBody>
      </p:sp>
      <p:sp>
        <p:nvSpPr>
          <p:cNvPr id="22" name="Textfeld 21">
            <a:extLst>
              <a:ext uri="{FF2B5EF4-FFF2-40B4-BE49-F238E27FC236}">
                <a16:creationId xmlns:a16="http://schemas.microsoft.com/office/drawing/2014/main" id="{302B6C57-BF54-EA07-8B7F-51967F2FA0D8}"/>
              </a:ext>
            </a:extLst>
          </p:cNvPr>
          <p:cNvSpPr txBox="1"/>
          <p:nvPr/>
        </p:nvSpPr>
        <p:spPr>
          <a:xfrm>
            <a:off x="4497355" y="3336667"/>
            <a:ext cx="3097763" cy="184666"/>
          </a:xfrm>
          <a:prstGeom prst="rect">
            <a:avLst/>
          </a:prstGeom>
          <a:noFill/>
        </p:spPr>
        <p:txBody>
          <a:bodyPr wrap="square" rtlCol="0">
            <a:spAutoFit/>
          </a:bodyPr>
          <a:lstStyle/>
          <a:p>
            <a:r>
              <a:rPr lang="de-DE" sz="600" dirty="0"/>
              <a:t>Abbildung 21: www.fendt.com</a:t>
            </a:r>
          </a:p>
        </p:txBody>
      </p:sp>
      <p:sp>
        <p:nvSpPr>
          <p:cNvPr id="23" name="Textfeld 22">
            <a:extLst>
              <a:ext uri="{FF2B5EF4-FFF2-40B4-BE49-F238E27FC236}">
                <a16:creationId xmlns:a16="http://schemas.microsoft.com/office/drawing/2014/main" id="{26DFB64A-3B7A-8662-B401-0753F3A795D1}"/>
              </a:ext>
            </a:extLst>
          </p:cNvPr>
          <p:cNvSpPr txBox="1"/>
          <p:nvPr/>
        </p:nvSpPr>
        <p:spPr>
          <a:xfrm>
            <a:off x="79861" y="6275354"/>
            <a:ext cx="2939663" cy="184666"/>
          </a:xfrm>
          <a:prstGeom prst="rect">
            <a:avLst/>
          </a:prstGeom>
          <a:noFill/>
        </p:spPr>
        <p:txBody>
          <a:bodyPr wrap="square" rtlCol="0">
            <a:spAutoFit/>
          </a:bodyPr>
          <a:lstStyle/>
          <a:p>
            <a:r>
              <a:rPr lang="de-DE" sz="600" dirty="0"/>
              <a:t>Abbildung 22: www. deere.de</a:t>
            </a:r>
          </a:p>
        </p:txBody>
      </p:sp>
      <p:sp>
        <p:nvSpPr>
          <p:cNvPr id="24" name="Textfeld 23">
            <a:extLst>
              <a:ext uri="{FF2B5EF4-FFF2-40B4-BE49-F238E27FC236}">
                <a16:creationId xmlns:a16="http://schemas.microsoft.com/office/drawing/2014/main" id="{EE9AB424-8A75-3027-577F-BB29606CE8F3}"/>
              </a:ext>
            </a:extLst>
          </p:cNvPr>
          <p:cNvSpPr txBox="1"/>
          <p:nvPr/>
        </p:nvSpPr>
        <p:spPr>
          <a:xfrm>
            <a:off x="4524582" y="6285344"/>
            <a:ext cx="2628000" cy="184666"/>
          </a:xfrm>
          <a:prstGeom prst="rect">
            <a:avLst/>
          </a:prstGeom>
          <a:noFill/>
        </p:spPr>
        <p:txBody>
          <a:bodyPr wrap="square" rtlCol="0">
            <a:spAutoFit/>
          </a:bodyPr>
          <a:lstStyle/>
          <a:p>
            <a:r>
              <a:rPr lang="de-DE" sz="600" dirty="0"/>
              <a:t>Abbildung 23: agriculture.newholland.com</a:t>
            </a:r>
          </a:p>
        </p:txBody>
      </p:sp>
    </p:spTree>
    <p:extLst>
      <p:ext uri="{BB962C8B-B14F-4D97-AF65-F5344CB8AC3E}">
        <p14:creationId xmlns:p14="http://schemas.microsoft.com/office/powerpoint/2010/main" val="10767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21" grpId="0"/>
      <p:bldP spid="22" grpId="0"/>
      <p:bldP spid="23" grpId="0"/>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7354" y="179411"/>
            <a:ext cx="8158349" cy="463138"/>
          </a:xfrm>
        </p:spPr>
        <p:txBody>
          <a:bodyPr/>
          <a:lstStyle/>
          <a:p>
            <a:pPr algn="l"/>
            <a:r>
              <a:rPr lang="de-DE" sz="2100" dirty="0"/>
              <a:t>Aufbau eines Mähdreschers - Fahrwerk</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100</a:t>
            </a:fld>
            <a:endParaRPr lang="de-DE" dirty="0"/>
          </a:p>
        </p:txBody>
      </p:sp>
      <p:sp>
        <p:nvSpPr>
          <p:cNvPr id="25" name="Textfeld 24"/>
          <p:cNvSpPr txBox="1"/>
          <p:nvPr/>
        </p:nvSpPr>
        <p:spPr>
          <a:xfrm>
            <a:off x="2164040" y="864277"/>
            <a:ext cx="6555197" cy="1384995"/>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Allradantrieb für Hinterachse zusätzlich zum Raupenlaufwerk oder zur normalen Bereifung möglich</a:t>
            </a:r>
          </a:p>
          <a:p>
            <a:pPr marL="285750" indent="-285750">
              <a:buClr>
                <a:srgbClr val="92D050"/>
              </a:buClr>
              <a:buFont typeface="Wingdings" panose="05000000000000000000" pitchFamily="2" charset="2"/>
              <a:buChar char="Ø"/>
            </a:pPr>
            <a:r>
              <a:rPr lang="de-DE" sz="1400" dirty="0"/>
              <a:t>Claas Terra Trac gibt es in verschieden Ausführungen:</a:t>
            </a:r>
          </a:p>
          <a:p>
            <a:pPr lvl="1">
              <a:buClr>
                <a:srgbClr val="92D050"/>
              </a:buClr>
            </a:pPr>
            <a:r>
              <a:rPr lang="de-DE" sz="1400" dirty="0"/>
              <a:t>635 mm Breite – 2,32 m² Aufstandsfläche</a:t>
            </a:r>
          </a:p>
          <a:p>
            <a:pPr lvl="1">
              <a:buClr>
                <a:srgbClr val="92D050"/>
              </a:buClr>
            </a:pPr>
            <a:r>
              <a:rPr lang="de-DE" sz="1400" dirty="0"/>
              <a:t>735 mm Breite – 2,68 m² Aufstandsfläche</a:t>
            </a:r>
          </a:p>
          <a:p>
            <a:pPr lvl="1">
              <a:buClr>
                <a:srgbClr val="92D050"/>
              </a:buClr>
            </a:pPr>
            <a:r>
              <a:rPr lang="de-DE" sz="1400" dirty="0"/>
              <a:t>890 mm Breite – 3,25 m² Aufstandsfläche</a:t>
            </a:r>
          </a:p>
        </p:txBody>
      </p:sp>
      <p:pic>
        <p:nvPicPr>
          <p:cNvPr id="8" name="Grafik 7" descr="Filmstreifen Silhouette">
            <a:hlinkClick r:id="rId3"/>
            <a:extLst>
              <a:ext uri="{FF2B5EF4-FFF2-40B4-BE49-F238E27FC236}">
                <a16:creationId xmlns:a16="http://schemas.microsoft.com/office/drawing/2014/main" id="{10C07088-ABE9-43BF-5105-FD1BC2F206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4837" y="54735"/>
            <a:ext cx="914400" cy="914400"/>
          </a:xfrm>
          <a:prstGeom prst="rect">
            <a:avLst/>
          </a:prstGeom>
        </p:spPr>
      </p:pic>
      <p:sp>
        <p:nvSpPr>
          <p:cNvPr id="17" name="Untertitel 2">
            <a:extLst>
              <a:ext uri="{FF2B5EF4-FFF2-40B4-BE49-F238E27FC236}">
                <a16:creationId xmlns:a16="http://schemas.microsoft.com/office/drawing/2014/main" id="{5EAE8EFE-4E8F-A199-597F-96ED63562932}"/>
              </a:ext>
            </a:extLst>
          </p:cNvPr>
          <p:cNvSpPr txBox="1">
            <a:spLocks/>
          </p:cNvSpPr>
          <p:nvPr/>
        </p:nvSpPr>
        <p:spPr bwMode="auto">
          <a:xfrm>
            <a:off x="4968852" y="4222185"/>
            <a:ext cx="3961064" cy="2245168"/>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b="1" dirty="0"/>
              <a:t>Nachteile:</a:t>
            </a:r>
          </a:p>
          <a:p>
            <a:pPr marL="285750" indent="-285750" algn="l">
              <a:buClr>
                <a:srgbClr val="92D050"/>
              </a:buClr>
              <a:buFont typeface="Wingdings" panose="05000000000000000000" pitchFamily="2" charset="2"/>
              <a:buChar char="Ø"/>
            </a:pPr>
            <a:r>
              <a:rPr lang="de-DE" dirty="0"/>
              <a:t>Höhere Anschaffungskosten </a:t>
            </a:r>
          </a:p>
          <a:p>
            <a:pPr marL="285750" indent="-285750" algn="l">
              <a:buClr>
                <a:srgbClr val="92D050"/>
              </a:buClr>
              <a:buFont typeface="Wingdings" panose="05000000000000000000" pitchFamily="2" charset="2"/>
              <a:buChar char="Ø"/>
            </a:pPr>
            <a:r>
              <a:rPr lang="de-DE" dirty="0"/>
              <a:t>Höhere Verschleißkosten </a:t>
            </a:r>
          </a:p>
          <a:p>
            <a:pPr marL="285750" indent="-285750" algn="l">
              <a:buClr>
                <a:srgbClr val="92D050"/>
              </a:buClr>
              <a:buFont typeface="Wingdings" panose="05000000000000000000" pitchFamily="2" charset="2"/>
              <a:buChar char="Ø"/>
            </a:pPr>
            <a:r>
              <a:rPr lang="de-DE" dirty="0"/>
              <a:t>Geringere Wendigkeit </a:t>
            </a:r>
          </a:p>
        </p:txBody>
      </p:sp>
      <p:sp>
        <p:nvSpPr>
          <p:cNvPr id="26" name="Untertitel 2">
            <a:extLst>
              <a:ext uri="{FF2B5EF4-FFF2-40B4-BE49-F238E27FC236}">
                <a16:creationId xmlns:a16="http://schemas.microsoft.com/office/drawing/2014/main" id="{225C6D08-F262-9159-599C-4E1A6A558023}"/>
              </a:ext>
            </a:extLst>
          </p:cNvPr>
          <p:cNvSpPr>
            <a:spLocks noGrp="1"/>
          </p:cNvSpPr>
          <p:nvPr>
            <p:ph type="subTitle" idx="1"/>
          </p:nvPr>
        </p:nvSpPr>
        <p:spPr>
          <a:xfrm>
            <a:off x="118767" y="4222185"/>
            <a:ext cx="4109624" cy="2234779"/>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buClr>
                <a:srgbClr val="92D050"/>
              </a:buClr>
            </a:pPr>
            <a:r>
              <a:rPr lang="de-DE" b="1" dirty="0"/>
              <a:t>Vorteile:</a:t>
            </a:r>
          </a:p>
          <a:p>
            <a:pPr marL="285750" indent="-285750" algn="l">
              <a:buClr>
                <a:srgbClr val="92D050"/>
              </a:buClr>
              <a:buFont typeface="Wingdings" panose="05000000000000000000" pitchFamily="2" charset="2"/>
              <a:buChar char="Ø"/>
            </a:pPr>
            <a:r>
              <a:rPr lang="de-DE" dirty="0"/>
              <a:t>Weniger Bodendruck </a:t>
            </a:r>
          </a:p>
          <a:p>
            <a:pPr marL="285750" indent="-285750" algn="l">
              <a:buClr>
                <a:srgbClr val="92D050"/>
              </a:buClr>
              <a:buFont typeface="Wingdings" panose="05000000000000000000" pitchFamily="2" charset="2"/>
              <a:buChar char="Ø"/>
            </a:pPr>
            <a:r>
              <a:rPr lang="de-DE" dirty="0"/>
              <a:t>Höherer Fahrkomfort </a:t>
            </a:r>
          </a:p>
          <a:p>
            <a:pPr marL="285750" indent="-285750" algn="l">
              <a:buClr>
                <a:srgbClr val="92D050"/>
              </a:buClr>
              <a:buFont typeface="Wingdings" panose="05000000000000000000" pitchFamily="2" charset="2"/>
              <a:buChar char="Ø"/>
            </a:pPr>
            <a:r>
              <a:rPr lang="de-DE" dirty="0"/>
              <a:t>Weniger Schlupf </a:t>
            </a:r>
          </a:p>
          <a:p>
            <a:pPr marL="285750" indent="-285750" algn="l">
              <a:buClr>
                <a:srgbClr val="92D050"/>
              </a:buClr>
              <a:buFont typeface="Wingdings" panose="05000000000000000000" pitchFamily="2" charset="2"/>
              <a:buChar char="Ø"/>
            </a:pPr>
            <a:r>
              <a:rPr lang="de-DE" dirty="0"/>
              <a:t>Ruhige Vorsatzgeräteführung </a:t>
            </a:r>
          </a:p>
        </p:txBody>
      </p:sp>
      <p:sp>
        <p:nvSpPr>
          <p:cNvPr id="27" name="Rechteck: abgerundete Ecken 26">
            <a:extLst>
              <a:ext uri="{FF2B5EF4-FFF2-40B4-BE49-F238E27FC236}">
                <a16:creationId xmlns:a16="http://schemas.microsoft.com/office/drawing/2014/main" id="{60212925-9FB5-6FBF-D607-45458A8C2860}"/>
              </a:ext>
            </a:extLst>
          </p:cNvPr>
          <p:cNvSpPr/>
          <p:nvPr/>
        </p:nvSpPr>
        <p:spPr bwMode="auto">
          <a:xfrm>
            <a:off x="1696826" y="4099351"/>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28" name="Grafik 27" descr="Übertragen mit einfarbiger Füllung">
            <a:extLst>
              <a:ext uri="{FF2B5EF4-FFF2-40B4-BE49-F238E27FC236}">
                <a16:creationId xmlns:a16="http://schemas.microsoft.com/office/drawing/2014/main" id="{D65E8DF5-2380-A9A2-5192-62527BF293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2866" y="4967066"/>
            <a:ext cx="686054" cy="686054"/>
          </a:xfrm>
          <a:prstGeom prst="rect">
            <a:avLst/>
          </a:prstGeom>
        </p:spPr>
      </p:pic>
      <p:pic>
        <p:nvPicPr>
          <p:cNvPr id="29" name="Grafik 28" descr="Daumen runter mit einfarbiger Füllung">
            <a:extLst>
              <a:ext uri="{FF2B5EF4-FFF2-40B4-BE49-F238E27FC236}">
                <a16:creationId xmlns:a16="http://schemas.microsoft.com/office/drawing/2014/main" id="{783CE61A-1042-6864-5AA4-79686FCEED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89460" y="3274623"/>
            <a:ext cx="914400" cy="914400"/>
          </a:xfrm>
          <a:prstGeom prst="rect">
            <a:avLst/>
          </a:prstGeom>
        </p:spPr>
      </p:pic>
      <p:pic>
        <p:nvPicPr>
          <p:cNvPr id="30" name="Grafik 29" descr="Daumen hoch-Zeichen mit einfarbiger Füllung">
            <a:extLst>
              <a:ext uri="{FF2B5EF4-FFF2-40B4-BE49-F238E27FC236}">
                <a16:creationId xmlns:a16="http://schemas.microsoft.com/office/drawing/2014/main" id="{AC2C3107-0358-6D15-E386-B6CB8F480B8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94166" y="3248479"/>
            <a:ext cx="914400" cy="914400"/>
          </a:xfrm>
          <a:prstGeom prst="rect">
            <a:avLst/>
          </a:prstGeom>
        </p:spPr>
      </p:pic>
      <p:pic>
        <p:nvPicPr>
          <p:cNvPr id="32" name="Grafik 31">
            <a:extLst>
              <a:ext uri="{FF2B5EF4-FFF2-40B4-BE49-F238E27FC236}">
                <a16:creationId xmlns:a16="http://schemas.microsoft.com/office/drawing/2014/main" id="{041813B9-56AF-FC81-1576-2E7037C5F6E3}"/>
              </a:ext>
            </a:extLst>
          </p:cNvPr>
          <p:cNvPicPr>
            <a:picLocks noChangeAspect="1"/>
          </p:cNvPicPr>
          <p:nvPr/>
        </p:nvPicPr>
        <p:blipFill rotWithShape="1">
          <a:blip r:embed="rId12"/>
          <a:srcRect l="21042" t="63067" r="65520" b="6731"/>
          <a:stretch/>
        </p:blipFill>
        <p:spPr>
          <a:xfrm>
            <a:off x="157075" y="766039"/>
            <a:ext cx="2076450" cy="2528018"/>
          </a:xfrm>
          <a:prstGeom prst="rect">
            <a:avLst/>
          </a:prstGeom>
        </p:spPr>
      </p:pic>
      <p:pic>
        <p:nvPicPr>
          <p:cNvPr id="33" name="Picture 34" descr="ims_objectId=132204;ims_usageRefId=-1">
            <a:extLst>
              <a:ext uri="{FF2B5EF4-FFF2-40B4-BE49-F238E27FC236}">
                <a16:creationId xmlns:a16="http://schemas.microsoft.com/office/drawing/2014/main" id="{C9284C33-FB67-F4A5-E790-4E6AA834A462}"/>
              </a:ext>
            </a:extLst>
          </p:cNvPr>
          <p:cNvPicPr>
            <a:picLocks noChangeAspect="1" noChangeArrowheads="1"/>
          </p:cNvPicPr>
          <p:nvPr/>
        </p:nvPicPr>
        <p:blipFill>
          <a:blip r:embed="rId13"/>
          <a:srcRect b="7526"/>
          <a:stretch>
            <a:fillRect/>
          </a:stretch>
        </p:blipFill>
        <p:spPr bwMode="auto">
          <a:xfrm>
            <a:off x="6219611" y="1666629"/>
            <a:ext cx="2519898" cy="1546577"/>
          </a:xfrm>
          <a:prstGeom prst="rect">
            <a:avLst/>
          </a:prstGeom>
          <a:noFill/>
          <a:ln w="9525" algn="ctr">
            <a:noFill/>
            <a:miter lim="800000"/>
            <a:headEnd/>
            <a:tailEnd/>
          </a:ln>
        </p:spPr>
      </p:pic>
      <p:grpSp>
        <p:nvGrpSpPr>
          <p:cNvPr id="34" name="Gruppieren 33">
            <a:extLst>
              <a:ext uri="{FF2B5EF4-FFF2-40B4-BE49-F238E27FC236}">
                <a16:creationId xmlns:a16="http://schemas.microsoft.com/office/drawing/2014/main" id="{5C2FA1EA-EA6F-3C78-E9CC-6B0E8D0F5894}"/>
              </a:ext>
            </a:extLst>
          </p:cNvPr>
          <p:cNvGrpSpPr/>
          <p:nvPr/>
        </p:nvGrpSpPr>
        <p:grpSpPr>
          <a:xfrm>
            <a:off x="4802920" y="1108952"/>
            <a:ext cx="4540018" cy="2472118"/>
            <a:chOff x="5039370" y="625496"/>
            <a:chExt cx="7544903" cy="3661256"/>
          </a:xfrm>
        </p:grpSpPr>
        <p:cxnSp>
          <p:nvCxnSpPr>
            <p:cNvPr id="35" name="Gerader Verbinder 34">
              <a:extLst>
                <a:ext uri="{FF2B5EF4-FFF2-40B4-BE49-F238E27FC236}">
                  <a16:creationId xmlns:a16="http://schemas.microsoft.com/office/drawing/2014/main" id="{7A86245B-77B8-3F89-1C54-29BE2789E3A3}"/>
                </a:ext>
              </a:extLst>
            </p:cNvPr>
            <p:cNvCxnSpPr/>
            <p:nvPr/>
          </p:nvCxnSpPr>
          <p:spPr bwMode="auto">
            <a:xfrm flipV="1">
              <a:off x="10891994" y="957572"/>
              <a:ext cx="251942" cy="1126274"/>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157FC62B-A7F0-3932-1350-48BC47B8EB21}"/>
                </a:ext>
              </a:extLst>
            </p:cNvPr>
            <p:cNvSpPr txBox="1"/>
            <p:nvPr/>
          </p:nvSpPr>
          <p:spPr>
            <a:xfrm>
              <a:off x="10298322" y="625496"/>
              <a:ext cx="2142440" cy="300081"/>
            </a:xfrm>
            <a:prstGeom prst="rect">
              <a:avLst/>
            </a:prstGeom>
            <a:noFill/>
          </p:spPr>
          <p:txBody>
            <a:bodyPr wrap="square" rtlCol="0">
              <a:spAutoFit/>
            </a:bodyPr>
            <a:lstStyle/>
            <a:p>
              <a:r>
                <a:rPr lang="de-DE" sz="1350" dirty="0"/>
                <a:t>Triebrad</a:t>
              </a:r>
            </a:p>
          </p:txBody>
        </p:sp>
        <p:cxnSp>
          <p:nvCxnSpPr>
            <p:cNvPr id="37" name="Gerader Verbinder 36">
              <a:extLst>
                <a:ext uri="{FF2B5EF4-FFF2-40B4-BE49-F238E27FC236}">
                  <a16:creationId xmlns:a16="http://schemas.microsoft.com/office/drawing/2014/main" id="{D54751C5-F579-636F-A495-11F953CBA4C9}"/>
                </a:ext>
              </a:extLst>
            </p:cNvPr>
            <p:cNvCxnSpPr/>
            <p:nvPr/>
          </p:nvCxnSpPr>
          <p:spPr bwMode="auto">
            <a:xfrm flipH="1">
              <a:off x="7393723" y="2748861"/>
              <a:ext cx="2172545" cy="1261025"/>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r Verbinder 37">
              <a:extLst>
                <a:ext uri="{FF2B5EF4-FFF2-40B4-BE49-F238E27FC236}">
                  <a16:creationId xmlns:a16="http://schemas.microsoft.com/office/drawing/2014/main" id="{25055403-2205-2225-3651-DD5CF81C9B00}"/>
                </a:ext>
              </a:extLst>
            </p:cNvPr>
            <p:cNvCxnSpPr/>
            <p:nvPr/>
          </p:nvCxnSpPr>
          <p:spPr bwMode="auto">
            <a:xfrm flipV="1">
              <a:off x="6317686" y="2530234"/>
              <a:ext cx="1924363" cy="185782"/>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F43DADB7-CD16-0EB9-F5F8-21E908758C5B}"/>
                </a:ext>
              </a:extLst>
            </p:cNvPr>
            <p:cNvCxnSpPr/>
            <p:nvPr/>
          </p:nvCxnSpPr>
          <p:spPr bwMode="auto">
            <a:xfrm flipH="1" flipV="1">
              <a:off x="9754031" y="2460304"/>
              <a:ext cx="1615510" cy="1549582"/>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a:extLst>
                <a:ext uri="{FF2B5EF4-FFF2-40B4-BE49-F238E27FC236}">
                  <a16:creationId xmlns:a16="http://schemas.microsoft.com/office/drawing/2014/main" id="{57EC7A5E-FC83-647A-1F51-53215C97BFE9}"/>
                </a:ext>
              </a:extLst>
            </p:cNvPr>
            <p:cNvSpPr txBox="1"/>
            <p:nvPr/>
          </p:nvSpPr>
          <p:spPr>
            <a:xfrm>
              <a:off x="10441833" y="3910593"/>
              <a:ext cx="2142440" cy="300081"/>
            </a:xfrm>
            <a:prstGeom prst="rect">
              <a:avLst/>
            </a:prstGeom>
            <a:noFill/>
          </p:spPr>
          <p:txBody>
            <a:bodyPr wrap="square" rtlCol="0">
              <a:spAutoFit/>
            </a:bodyPr>
            <a:lstStyle/>
            <a:p>
              <a:r>
                <a:rPr lang="de-DE" sz="1350" dirty="0"/>
                <a:t>Integrierte Federung</a:t>
              </a:r>
            </a:p>
          </p:txBody>
        </p:sp>
        <p:sp>
          <p:nvSpPr>
            <p:cNvPr id="41" name="Textfeld 40">
              <a:extLst>
                <a:ext uri="{FF2B5EF4-FFF2-40B4-BE49-F238E27FC236}">
                  <a16:creationId xmlns:a16="http://schemas.microsoft.com/office/drawing/2014/main" id="{746EFF50-A208-A841-7DC2-5F8DA341B92E}"/>
                </a:ext>
              </a:extLst>
            </p:cNvPr>
            <p:cNvSpPr txBox="1"/>
            <p:nvPr/>
          </p:nvSpPr>
          <p:spPr>
            <a:xfrm>
              <a:off x="5039370" y="2442693"/>
              <a:ext cx="2142438" cy="300081"/>
            </a:xfrm>
            <a:prstGeom prst="rect">
              <a:avLst/>
            </a:prstGeom>
            <a:noFill/>
          </p:spPr>
          <p:txBody>
            <a:bodyPr wrap="square" rtlCol="0">
              <a:spAutoFit/>
            </a:bodyPr>
            <a:lstStyle/>
            <a:p>
              <a:r>
                <a:rPr lang="de-DE" sz="1350" dirty="0"/>
                <a:t>Laufrad</a:t>
              </a:r>
            </a:p>
          </p:txBody>
        </p:sp>
        <p:sp>
          <p:nvSpPr>
            <p:cNvPr id="42" name="Textfeld 41">
              <a:extLst>
                <a:ext uri="{FF2B5EF4-FFF2-40B4-BE49-F238E27FC236}">
                  <a16:creationId xmlns:a16="http://schemas.microsoft.com/office/drawing/2014/main" id="{A6654587-D2CB-A299-4F37-276869BF017C}"/>
                </a:ext>
              </a:extLst>
            </p:cNvPr>
            <p:cNvSpPr txBox="1"/>
            <p:nvPr/>
          </p:nvSpPr>
          <p:spPr>
            <a:xfrm>
              <a:off x="6575742" y="3986671"/>
              <a:ext cx="2142440" cy="300081"/>
            </a:xfrm>
            <a:prstGeom prst="rect">
              <a:avLst/>
            </a:prstGeom>
            <a:noFill/>
          </p:spPr>
          <p:txBody>
            <a:bodyPr wrap="square" rtlCol="0">
              <a:spAutoFit/>
            </a:bodyPr>
            <a:lstStyle/>
            <a:p>
              <a:r>
                <a:rPr lang="de-DE" sz="1350" dirty="0"/>
                <a:t>Stützrad</a:t>
              </a:r>
            </a:p>
          </p:txBody>
        </p:sp>
      </p:grpSp>
      <p:sp>
        <p:nvSpPr>
          <p:cNvPr id="43" name="Rechteck 42">
            <a:extLst>
              <a:ext uri="{FF2B5EF4-FFF2-40B4-BE49-F238E27FC236}">
                <a16:creationId xmlns:a16="http://schemas.microsoft.com/office/drawing/2014/main" id="{D4161DE0-F6B9-0605-B6AF-BCF54138C64C}"/>
              </a:ext>
            </a:extLst>
          </p:cNvPr>
          <p:cNvSpPr/>
          <p:nvPr/>
        </p:nvSpPr>
        <p:spPr>
          <a:xfrm>
            <a:off x="7057006" y="2904674"/>
            <a:ext cx="1205031" cy="276999"/>
          </a:xfrm>
          <a:prstGeom prst="rect">
            <a:avLst/>
          </a:prstGeom>
        </p:spPr>
        <p:txBody>
          <a:bodyPr wrap="square">
            <a:spAutoFit/>
          </a:bodyPr>
          <a:lstStyle/>
          <a:p>
            <a:r>
              <a:rPr lang="de-DE" sz="600" dirty="0"/>
              <a:t>Abbildung 159: Claas Produktpräsentation 2015</a:t>
            </a:r>
          </a:p>
        </p:txBody>
      </p:sp>
      <p:sp>
        <p:nvSpPr>
          <p:cNvPr id="54" name="Textfeld 53">
            <a:extLst>
              <a:ext uri="{FF2B5EF4-FFF2-40B4-BE49-F238E27FC236}">
                <a16:creationId xmlns:a16="http://schemas.microsoft.com/office/drawing/2014/main" id="{52E5B276-2835-D21E-DFD9-CEE7A980850A}"/>
              </a:ext>
            </a:extLst>
          </p:cNvPr>
          <p:cNvSpPr txBox="1"/>
          <p:nvPr/>
        </p:nvSpPr>
        <p:spPr>
          <a:xfrm>
            <a:off x="157075" y="3274623"/>
            <a:ext cx="2076450" cy="184666"/>
          </a:xfrm>
          <a:prstGeom prst="rect">
            <a:avLst/>
          </a:prstGeom>
          <a:noFill/>
        </p:spPr>
        <p:txBody>
          <a:bodyPr wrap="square" rtlCol="0">
            <a:spAutoFit/>
          </a:bodyPr>
          <a:lstStyle/>
          <a:p>
            <a:r>
              <a:rPr lang="de-DE" sz="600" dirty="0"/>
              <a:t>Abbildung 158: www.claas.de</a:t>
            </a:r>
          </a:p>
        </p:txBody>
      </p:sp>
    </p:spTree>
    <p:extLst>
      <p:ext uri="{BB962C8B-B14F-4D97-AF65-F5344CB8AC3E}">
        <p14:creationId xmlns:p14="http://schemas.microsoft.com/office/powerpoint/2010/main" val="79854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1000"/>
                                        <p:tgtEl>
                                          <p:spTgt spid="26">
                                            <p:txEl>
                                              <p:pRg st="0" end="0"/>
                                            </p:txEl>
                                          </p:spTgt>
                                        </p:tgtEl>
                                      </p:cBhvr>
                                    </p:animEffect>
                                    <p:anim calcmode="lin" valueType="num">
                                      <p:cBhvr>
                                        <p:cTn id="44"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fade">
                                      <p:cBhvr>
                                        <p:cTn id="48" dur="1000"/>
                                        <p:tgtEl>
                                          <p:spTgt spid="26">
                                            <p:txEl>
                                              <p:pRg st="1" end="1"/>
                                            </p:txEl>
                                          </p:spTgt>
                                        </p:tgtEl>
                                      </p:cBhvr>
                                    </p:animEffect>
                                    <p:anim calcmode="lin" valueType="num">
                                      <p:cBhvr>
                                        <p:cTn id="49"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26">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xEl>
                                              <p:pRg st="2" end="2"/>
                                            </p:txEl>
                                          </p:spTgt>
                                        </p:tgtEl>
                                        <p:attrNameLst>
                                          <p:attrName>style.visibility</p:attrName>
                                        </p:attrNameLst>
                                      </p:cBhvr>
                                      <p:to>
                                        <p:strVal val="visible"/>
                                      </p:to>
                                    </p:set>
                                    <p:animEffect transition="in" filter="fade">
                                      <p:cBhvr>
                                        <p:cTn id="53" dur="1000"/>
                                        <p:tgtEl>
                                          <p:spTgt spid="26">
                                            <p:txEl>
                                              <p:pRg st="2" end="2"/>
                                            </p:txEl>
                                          </p:spTgt>
                                        </p:tgtEl>
                                      </p:cBhvr>
                                    </p:animEffect>
                                    <p:anim calcmode="lin" valueType="num">
                                      <p:cBhvr>
                                        <p:cTn id="54"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26">
                                            <p:txEl>
                                              <p:pRg st="2" end="2"/>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6">
                                            <p:txEl>
                                              <p:pRg st="3" end="3"/>
                                            </p:txEl>
                                          </p:spTgt>
                                        </p:tgtEl>
                                        <p:attrNameLst>
                                          <p:attrName>style.visibility</p:attrName>
                                        </p:attrNameLst>
                                      </p:cBhvr>
                                      <p:to>
                                        <p:strVal val="visible"/>
                                      </p:to>
                                    </p:set>
                                    <p:animEffect transition="in" filter="fade">
                                      <p:cBhvr>
                                        <p:cTn id="58" dur="1000"/>
                                        <p:tgtEl>
                                          <p:spTgt spid="26">
                                            <p:txEl>
                                              <p:pRg st="3" end="3"/>
                                            </p:txEl>
                                          </p:spTgt>
                                        </p:tgtEl>
                                      </p:cBhvr>
                                    </p:animEffect>
                                    <p:anim calcmode="lin" valueType="num">
                                      <p:cBhvr>
                                        <p:cTn id="59"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26">
                                            <p:txEl>
                                              <p:pRg st="3" end="3"/>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6">
                                            <p:txEl>
                                              <p:pRg st="4" end="4"/>
                                            </p:txEl>
                                          </p:spTgt>
                                        </p:tgtEl>
                                        <p:attrNameLst>
                                          <p:attrName>style.visibility</p:attrName>
                                        </p:attrNameLst>
                                      </p:cBhvr>
                                      <p:to>
                                        <p:strVal val="visible"/>
                                      </p:to>
                                    </p:set>
                                    <p:animEffect transition="in" filter="fade">
                                      <p:cBhvr>
                                        <p:cTn id="63" dur="1000"/>
                                        <p:tgtEl>
                                          <p:spTgt spid="26">
                                            <p:txEl>
                                              <p:pRg st="4" end="4"/>
                                            </p:txEl>
                                          </p:spTgt>
                                        </p:tgtEl>
                                      </p:cBhvr>
                                    </p:animEffect>
                                    <p:anim calcmode="lin" valueType="num">
                                      <p:cBhvr>
                                        <p:cTn id="64"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7">
                                            <p:txEl>
                                              <p:pRg st="0" end="0"/>
                                            </p:txEl>
                                          </p:spTgt>
                                        </p:tgtEl>
                                        <p:attrNameLst>
                                          <p:attrName>style.visibility</p:attrName>
                                        </p:attrNameLst>
                                      </p:cBhvr>
                                      <p:to>
                                        <p:strVal val="visible"/>
                                      </p:to>
                                    </p:set>
                                    <p:animEffect transition="in" filter="fade">
                                      <p:cBhvr>
                                        <p:cTn id="70" dur="1000"/>
                                        <p:tgtEl>
                                          <p:spTgt spid="17">
                                            <p:txEl>
                                              <p:pRg st="0" end="0"/>
                                            </p:txEl>
                                          </p:spTgt>
                                        </p:tgtEl>
                                      </p:cBhvr>
                                    </p:animEffect>
                                    <p:anim calcmode="lin" valueType="num">
                                      <p:cBhvr>
                                        <p:cTn id="7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7">
                                            <p:txEl>
                                              <p:pRg st="1" end="1"/>
                                            </p:txEl>
                                          </p:spTgt>
                                        </p:tgtEl>
                                        <p:attrNameLst>
                                          <p:attrName>style.visibility</p:attrName>
                                        </p:attrNameLst>
                                      </p:cBhvr>
                                      <p:to>
                                        <p:strVal val="visible"/>
                                      </p:to>
                                    </p:set>
                                    <p:animEffect transition="in" filter="fade">
                                      <p:cBhvr>
                                        <p:cTn id="75" dur="1000"/>
                                        <p:tgtEl>
                                          <p:spTgt spid="17">
                                            <p:txEl>
                                              <p:pRg st="1" end="1"/>
                                            </p:txEl>
                                          </p:spTgt>
                                        </p:tgtEl>
                                      </p:cBhvr>
                                    </p:animEffect>
                                    <p:anim calcmode="lin" valueType="num">
                                      <p:cBhvr>
                                        <p:cTn id="7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7">
                                            <p:txEl>
                                              <p:pRg st="2" end="2"/>
                                            </p:txEl>
                                          </p:spTgt>
                                        </p:tgtEl>
                                        <p:attrNameLst>
                                          <p:attrName>style.visibility</p:attrName>
                                        </p:attrNameLst>
                                      </p:cBhvr>
                                      <p:to>
                                        <p:strVal val="visible"/>
                                      </p:to>
                                    </p:set>
                                    <p:animEffect transition="in" filter="fade">
                                      <p:cBhvr>
                                        <p:cTn id="80" dur="1000"/>
                                        <p:tgtEl>
                                          <p:spTgt spid="17">
                                            <p:txEl>
                                              <p:pRg st="2" end="2"/>
                                            </p:txEl>
                                          </p:spTgt>
                                        </p:tgtEl>
                                      </p:cBhvr>
                                    </p:animEffect>
                                    <p:anim calcmode="lin" valueType="num">
                                      <p:cBhvr>
                                        <p:cTn id="81"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7">
                                            <p:txEl>
                                              <p:pRg st="3" end="3"/>
                                            </p:txEl>
                                          </p:spTgt>
                                        </p:tgtEl>
                                        <p:attrNameLst>
                                          <p:attrName>style.visibility</p:attrName>
                                        </p:attrNameLst>
                                      </p:cBhvr>
                                      <p:to>
                                        <p:strVal val="visible"/>
                                      </p:to>
                                    </p:set>
                                    <p:animEffect transition="in" filter="fade">
                                      <p:cBhvr>
                                        <p:cTn id="85" dur="1000"/>
                                        <p:tgtEl>
                                          <p:spTgt spid="17">
                                            <p:txEl>
                                              <p:pRg st="3" end="3"/>
                                            </p:txEl>
                                          </p:spTgt>
                                        </p:tgtEl>
                                      </p:cBhvr>
                                    </p:animEffect>
                                    <p:anim calcmode="lin" valueType="num">
                                      <p:cBhvr>
                                        <p:cTn id="8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8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3" grpId="0"/>
      <p:bldP spid="5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Fahrwerk</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101</a:t>
            </a:fld>
            <a:endParaRPr lang="de-DE" dirty="0"/>
          </a:p>
        </p:txBody>
      </p:sp>
      <p:sp>
        <p:nvSpPr>
          <p:cNvPr id="6" name="Textfeld 5"/>
          <p:cNvSpPr txBox="1"/>
          <p:nvPr/>
        </p:nvSpPr>
        <p:spPr>
          <a:xfrm>
            <a:off x="406650" y="1229994"/>
            <a:ext cx="8737350" cy="2246769"/>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Selbstnivellierender Hangausgleich des kompletten Mähdreschers für Seitenhänge bis zu 20 %</a:t>
            </a:r>
          </a:p>
          <a:p>
            <a:pPr marL="285750" indent="-285750">
              <a:buClr>
                <a:srgbClr val="92D050"/>
              </a:buClr>
              <a:buFont typeface="Wingdings" panose="05000000000000000000" pitchFamily="2" charset="2"/>
              <a:buChar char="Ø"/>
            </a:pPr>
            <a:r>
              <a:rPr lang="de-DE" sz="1400" dirty="0"/>
              <a:t>MF bietet ergänzend zum </a:t>
            </a:r>
            <a:r>
              <a:rPr lang="de-DE" sz="1400" dirty="0" err="1"/>
              <a:t>ParaLevel</a:t>
            </a:r>
            <a:r>
              <a:rPr lang="de-DE" sz="1400" dirty="0"/>
              <a:t> noch eine „Integral</a:t>
            </a:r>
          </a:p>
          <a:p>
            <a:pPr>
              <a:buClr>
                <a:srgbClr val="92D050"/>
              </a:buClr>
            </a:pPr>
            <a:r>
              <a:rPr lang="de-DE" sz="1400" dirty="0"/>
              <a:t>      Hinterachse“ an, diese ermöglicht Steigungen bis zu 30 % bzw. 10 % Gefälle</a:t>
            </a:r>
          </a:p>
          <a:p>
            <a:pPr>
              <a:buClr>
                <a:srgbClr val="92D050"/>
              </a:buClr>
            </a:pPr>
            <a:r>
              <a:rPr lang="de-DE" sz="1400" dirty="0"/>
              <a:t>      um in waagerechter Position dreschen zu können</a:t>
            </a:r>
          </a:p>
          <a:p>
            <a:pPr marL="285750" indent="-285750">
              <a:buClr>
                <a:srgbClr val="92D050"/>
              </a:buClr>
              <a:buFont typeface="Wingdings" panose="05000000000000000000" pitchFamily="2" charset="2"/>
              <a:buChar char="Ø"/>
            </a:pPr>
            <a:r>
              <a:rPr lang="de-DE" sz="1400" dirty="0"/>
              <a:t>Der MF </a:t>
            </a:r>
            <a:r>
              <a:rPr lang="de-DE" sz="1400" dirty="0" err="1"/>
              <a:t>ParaLevel</a:t>
            </a:r>
            <a:r>
              <a:rPr lang="de-DE" sz="1400" dirty="0"/>
              <a:t> verfügt serienmäßig über einen Allradantrieb</a:t>
            </a:r>
          </a:p>
          <a:p>
            <a:pPr>
              <a:buClr>
                <a:srgbClr val="92D050"/>
              </a:buClr>
            </a:pPr>
            <a:endParaRPr lang="de-DE" sz="1400" dirty="0"/>
          </a:p>
          <a:p>
            <a:pPr marL="285750" indent="-285750">
              <a:buClr>
                <a:srgbClr val="92D050"/>
              </a:buClr>
              <a:buFont typeface="Wingdings" panose="05000000000000000000" pitchFamily="2" charset="2"/>
              <a:buChar char="Ø"/>
            </a:pPr>
            <a:r>
              <a:rPr lang="de-DE" sz="1400" dirty="0"/>
              <a:t>John Deere - </a:t>
            </a:r>
            <a:r>
              <a:rPr lang="de-DE" sz="1400" dirty="0" err="1"/>
              <a:t>Hillmaster</a:t>
            </a:r>
            <a:endParaRPr lang="de-DE" sz="1400" dirty="0"/>
          </a:p>
          <a:p>
            <a:pPr marL="285750" indent="-285750">
              <a:buClr>
                <a:srgbClr val="92D050"/>
              </a:buClr>
              <a:buFont typeface="Wingdings" panose="05000000000000000000" pitchFamily="2" charset="2"/>
              <a:buChar char="Ø"/>
            </a:pPr>
            <a:r>
              <a:rPr lang="de-DE" sz="1400" dirty="0"/>
              <a:t>Fendt/MF - </a:t>
            </a:r>
            <a:r>
              <a:rPr lang="de-DE" sz="1400" dirty="0" err="1"/>
              <a:t>ParaLevel</a:t>
            </a:r>
            <a:endParaRPr lang="de-DE" sz="1400" dirty="0"/>
          </a:p>
          <a:p>
            <a:pPr marL="285750" indent="-285750">
              <a:buClr>
                <a:srgbClr val="92D050"/>
              </a:buClr>
              <a:buFont typeface="Wingdings" panose="05000000000000000000" pitchFamily="2" charset="2"/>
              <a:buChar char="Ø"/>
            </a:pPr>
            <a:r>
              <a:rPr lang="de-DE" sz="1400" dirty="0"/>
              <a:t>Claas – Montana</a:t>
            </a:r>
          </a:p>
          <a:p>
            <a:pPr marL="285750" indent="-285750">
              <a:buClr>
                <a:srgbClr val="92D050"/>
              </a:buClr>
              <a:buFont typeface="Wingdings" panose="05000000000000000000" pitchFamily="2" charset="2"/>
              <a:buChar char="Ø"/>
            </a:pPr>
            <a:r>
              <a:rPr lang="de-DE" sz="1400" dirty="0"/>
              <a:t>New Holland - </a:t>
            </a:r>
            <a:r>
              <a:rPr lang="de-DE" sz="1400" dirty="0" err="1"/>
              <a:t>Hillside</a:t>
            </a:r>
            <a:r>
              <a:rPr lang="de-DE" sz="1400" dirty="0"/>
              <a:t>  </a:t>
            </a:r>
          </a:p>
        </p:txBody>
      </p:sp>
      <p:pic>
        <p:nvPicPr>
          <p:cNvPr id="20482" name="Picture 2" descr=" MF Beta paralevel "/>
          <p:cNvPicPr>
            <a:picLocks noChangeAspect="1" noChangeArrowheads="1"/>
          </p:cNvPicPr>
          <p:nvPr/>
        </p:nvPicPr>
        <p:blipFill rotWithShape="1">
          <a:blip r:embed="rId3">
            <a:extLst>
              <a:ext uri="{28A0092B-C50C-407E-A947-70E740481C1C}">
                <a14:useLocalDpi xmlns:a14="http://schemas.microsoft.com/office/drawing/2010/main" val="0"/>
              </a:ext>
            </a:extLst>
          </a:blip>
          <a:srcRect t="26015" b="16451"/>
          <a:stretch/>
        </p:blipFill>
        <p:spPr bwMode="auto">
          <a:xfrm>
            <a:off x="837262" y="3689287"/>
            <a:ext cx="4136405" cy="237986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 MF Beta pl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272" y="2497163"/>
            <a:ext cx="3139725" cy="313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40000" y="873131"/>
            <a:ext cx="3486150" cy="369332"/>
          </a:xfrm>
          <a:prstGeom prst="rect">
            <a:avLst/>
          </a:prstGeom>
          <a:noFill/>
        </p:spPr>
        <p:txBody>
          <a:bodyPr wrap="square" rtlCol="0">
            <a:spAutoFit/>
          </a:bodyPr>
          <a:lstStyle/>
          <a:p>
            <a:r>
              <a:rPr lang="de-DE" dirty="0"/>
              <a:t>Hangmähdrescher</a:t>
            </a:r>
          </a:p>
        </p:txBody>
      </p:sp>
      <p:sp>
        <p:nvSpPr>
          <p:cNvPr id="7" name="Rechteck 6"/>
          <p:cNvSpPr/>
          <p:nvPr/>
        </p:nvSpPr>
        <p:spPr>
          <a:xfrm>
            <a:off x="837262" y="5951849"/>
            <a:ext cx="4572000" cy="184666"/>
          </a:xfrm>
          <a:prstGeom prst="rect">
            <a:avLst/>
          </a:prstGeom>
        </p:spPr>
        <p:txBody>
          <a:bodyPr>
            <a:spAutoFit/>
          </a:bodyPr>
          <a:lstStyle/>
          <a:p>
            <a:r>
              <a:rPr lang="de-DE" sz="600" dirty="0"/>
              <a:t>Abbildung 160: www.masseyferguson.de</a:t>
            </a:r>
          </a:p>
        </p:txBody>
      </p:sp>
      <p:sp>
        <p:nvSpPr>
          <p:cNvPr id="10" name="Rechteck 9"/>
          <p:cNvSpPr/>
          <p:nvPr/>
        </p:nvSpPr>
        <p:spPr>
          <a:xfrm>
            <a:off x="5281272" y="5636888"/>
            <a:ext cx="1876425" cy="184666"/>
          </a:xfrm>
          <a:prstGeom prst="rect">
            <a:avLst/>
          </a:prstGeom>
        </p:spPr>
        <p:txBody>
          <a:bodyPr wrap="square">
            <a:spAutoFit/>
          </a:bodyPr>
          <a:lstStyle/>
          <a:p>
            <a:r>
              <a:rPr lang="de-DE" sz="600" dirty="0"/>
              <a:t>Abbildung 161: www.masseyferguson.de</a:t>
            </a:r>
          </a:p>
        </p:txBody>
      </p:sp>
      <p:pic>
        <p:nvPicPr>
          <p:cNvPr id="8" name="Grafik 7" descr="Filmstreifen Silhouette">
            <a:hlinkClick r:id="rId5"/>
            <a:extLst>
              <a:ext uri="{FF2B5EF4-FFF2-40B4-BE49-F238E27FC236}">
                <a16:creationId xmlns:a16="http://schemas.microsoft.com/office/drawing/2014/main" id="{48E30EC9-3589-3388-0195-1395A18408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3949" y="212517"/>
            <a:ext cx="914400" cy="914400"/>
          </a:xfrm>
          <a:prstGeom prst="rect">
            <a:avLst/>
          </a:prstGeom>
        </p:spPr>
      </p:pic>
    </p:spTree>
    <p:extLst>
      <p:ext uri="{BB962C8B-B14F-4D97-AF65-F5344CB8AC3E}">
        <p14:creationId xmlns:p14="http://schemas.microsoft.com/office/powerpoint/2010/main" val="378513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fade">
                                      <p:cBhvr>
                                        <p:cTn id="17" dur="1000"/>
                                        <p:tgtEl>
                                          <p:spTgt spid="20482"/>
                                        </p:tgtEl>
                                      </p:cBhvr>
                                    </p:animEffect>
                                    <p:anim calcmode="lin" valueType="num">
                                      <p:cBhvr>
                                        <p:cTn id="18" dur="1000" fill="hold"/>
                                        <p:tgtEl>
                                          <p:spTgt spid="20482"/>
                                        </p:tgtEl>
                                        <p:attrNameLst>
                                          <p:attrName>ppt_x</p:attrName>
                                        </p:attrNameLst>
                                      </p:cBhvr>
                                      <p:tavLst>
                                        <p:tav tm="0">
                                          <p:val>
                                            <p:strVal val="#ppt_x"/>
                                          </p:val>
                                        </p:tav>
                                        <p:tav tm="100000">
                                          <p:val>
                                            <p:strVal val="#ppt_x"/>
                                          </p:val>
                                        </p:tav>
                                      </p:tavLst>
                                    </p:anim>
                                    <p:anim calcmode="lin" valueType="num">
                                      <p:cBhvr>
                                        <p:cTn id="19" dur="1000" fill="hold"/>
                                        <p:tgtEl>
                                          <p:spTgt spid="2048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fade">
                                      <p:cBhvr>
                                        <p:cTn id="22" dur="1000"/>
                                        <p:tgtEl>
                                          <p:spTgt spid="20484"/>
                                        </p:tgtEl>
                                      </p:cBhvr>
                                    </p:animEffect>
                                    <p:anim calcmode="lin" valueType="num">
                                      <p:cBhvr>
                                        <p:cTn id="23" dur="1000" fill="hold"/>
                                        <p:tgtEl>
                                          <p:spTgt spid="20484"/>
                                        </p:tgtEl>
                                        <p:attrNameLst>
                                          <p:attrName>ppt_x</p:attrName>
                                        </p:attrNameLst>
                                      </p:cBhvr>
                                      <p:tavLst>
                                        <p:tav tm="0">
                                          <p:val>
                                            <p:strVal val="#ppt_x"/>
                                          </p:val>
                                        </p:tav>
                                        <p:tav tm="100000">
                                          <p:val>
                                            <p:strVal val="#ppt_x"/>
                                          </p:val>
                                        </p:tav>
                                      </p:tavLst>
                                    </p:anim>
                                    <p:anim calcmode="lin" valueType="num">
                                      <p:cBhvr>
                                        <p:cTn id="24" dur="1000" fill="hold"/>
                                        <p:tgtEl>
                                          <p:spTgt spid="2048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Fahrwerk</a:t>
            </a:r>
          </a:p>
        </p:txBody>
      </p:sp>
      <p:sp>
        <p:nvSpPr>
          <p:cNvPr id="4" name="Fußzeilenplatzhalter 3"/>
          <p:cNvSpPr>
            <a:spLocks noGrp="1"/>
          </p:cNvSpPr>
          <p:nvPr>
            <p:ph type="ftr" sz="quarter" idx="11"/>
          </p:nvPr>
        </p:nvSpPr>
        <p:spPr>
          <a:xfrm>
            <a:off x="498492" y="6368267"/>
            <a:ext cx="8389916" cy="178130"/>
          </a:xfrm>
        </p:spPr>
        <p:txBody>
          <a:bodyPr/>
          <a:lstStyle/>
          <a:p>
            <a:r>
              <a:rPr lang="de-DE"/>
              <a:t>HSWT                                    Prof. Dr. Ulrich Groß                                    Modul: Grundlagen Agrartechnik 3. Sem                                    LE: Mähdrescher</a:t>
            </a:r>
            <a:endParaRPr lang="de-DE" dirty="0"/>
          </a:p>
        </p:txBody>
      </p:sp>
      <p:sp>
        <p:nvSpPr>
          <p:cNvPr id="5" name="Foliennummernplatzhalter 4"/>
          <p:cNvSpPr>
            <a:spLocks noGrp="1"/>
          </p:cNvSpPr>
          <p:nvPr>
            <p:ph type="sldNum" sz="quarter" idx="12"/>
          </p:nvPr>
        </p:nvSpPr>
        <p:spPr>
          <a:xfrm>
            <a:off x="7158492" y="6368267"/>
            <a:ext cx="1209675" cy="164306"/>
          </a:xfrm>
        </p:spPr>
        <p:txBody>
          <a:bodyPr/>
          <a:lstStyle/>
          <a:p>
            <a:r>
              <a:rPr lang="de-DE" dirty="0"/>
              <a:t> Folie </a:t>
            </a:r>
            <a:fld id="{A2C7766A-2274-4AA4-B50C-14E029CB1111}" type="slidenum">
              <a:rPr lang="de-DE" smtClean="0"/>
              <a:t>102</a:t>
            </a:fld>
            <a:endParaRPr lang="de-DE" dirty="0"/>
          </a:p>
        </p:txBody>
      </p:sp>
      <p:pic>
        <p:nvPicPr>
          <p:cNvPr id="22530" name="Picture 2" descr="http://www.masseyferguson.de/images/Harvesting/mfbeta_paralevel-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586" b="18361"/>
          <a:stretch/>
        </p:blipFill>
        <p:spPr bwMode="auto">
          <a:xfrm>
            <a:off x="2782280" y="1159548"/>
            <a:ext cx="3571875" cy="2466473"/>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2929539" y="3208012"/>
            <a:ext cx="1936924" cy="184666"/>
          </a:xfrm>
          <a:prstGeom prst="rect">
            <a:avLst/>
          </a:prstGeom>
        </p:spPr>
        <p:txBody>
          <a:bodyPr wrap="square">
            <a:spAutoFit/>
          </a:bodyPr>
          <a:lstStyle/>
          <a:p>
            <a:r>
              <a:rPr lang="de-DE" sz="600" dirty="0"/>
              <a:t>Abbildung 162: www.masseyferguson.de</a:t>
            </a:r>
          </a:p>
        </p:txBody>
      </p:sp>
      <p:sp>
        <p:nvSpPr>
          <p:cNvPr id="9" name="Textfeld 8"/>
          <p:cNvSpPr txBox="1"/>
          <p:nvPr/>
        </p:nvSpPr>
        <p:spPr>
          <a:xfrm>
            <a:off x="540000" y="797251"/>
            <a:ext cx="3486150" cy="369332"/>
          </a:xfrm>
          <a:prstGeom prst="rect">
            <a:avLst/>
          </a:prstGeom>
          <a:noFill/>
        </p:spPr>
        <p:txBody>
          <a:bodyPr wrap="square" rtlCol="0">
            <a:spAutoFit/>
          </a:bodyPr>
          <a:lstStyle/>
          <a:p>
            <a:r>
              <a:rPr lang="de-DE" dirty="0"/>
              <a:t>Hangmähdrescher</a:t>
            </a:r>
          </a:p>
        </p:txBody>
      </p:sp>
      <p:sp>
        <p:nvSpPr>
          <p:cNvPr id="8" name="Fußzeilenplatzhalter 3">
            <a:extLst>
              <a:ext uri="{FF2B5EF4-FFF2-40B4-BE49-F238E27FC236}">
                <a16:creationId xmlns:a16="http://schemas.microsoft.com/office/drawing/2014/main" id="{DE5D9713-47CF-A323-CC21-A899E303B98C}"/>
              </a:ext>
            </a:extLst>
          </p:cNvPr>
          <p:cNvSpPr txBox="1">
            <a:spLocks/>
          </p:cNvSpPr>
          <p:nvPr/>
        </p:nvSpPr>
        <p:spPr bwMode="auto">
          <a:xfrm>
            <a:off x="498492" y="6367090"/>
            <a:ext cx="8389916" cy="17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marL="0" algn="l" defTabSz="914400" rtl="0" eaLnBrk="0" latinLnBrk="0" hangingPunct="0">
              <a:defRPr sz="750" kern="1200">
                <a:solidFill>
                  <a:srgbClr val="71AD2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HSWT                                    Prof. Dr. Ulrich Groß                                    Modul: Grundlagen Agrartechnik 3. Sem                                    LE: Mähdrescher</a:t>
            </a:r>
            <a:endParaRPr lang="de-DE" dirty="0"/>
          </a:p>
        </p:txBody>
      </p:sp>
      <p:sp>
        <p:nvSpPr>
          <p:cNvPr id="10" name="Foliennummernplatzhalter 4">
            <a:extLst>
              <a:ext uri="{FF2B5EF4-FFF2-40B4-BE49-F238E27FC236}">
                <a16:creationId xmlns:a16="http://schemas.microsoft.com/office/drawing/2014/main" id="{A3DEB377-E49E-96DC-02DC-EE05C6201B56}"/>
              </a:ext>
            </a:extLst>
          </p:cNvPr>
          <p:cNvSpPr txBox="1">
            <a:spLocks/>
          </p:cNvSpPr>
          <p:nvPr/>
        </p:nvSpPr>
        <p:spPr bwMode="auto">
          <a:xfrm>
            <a:off x="7158492" y="6368267"/>
            <a:ext cx="1209675" cy="1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marL="0" algn="r" defTabSz="914400" rtl="0" eaLnBrk="0" latinLnBrk="0" hangingPunct="0">
              <a:defRPr sz="750" kern="1200">
                <a:solidFill>
                  <a:srgbClr val="71AD2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Folie </a:t>
            </a:r>
            <a:fld id="{A2C7766A-2274-4AA4-B50C-14E029CB1111}" type="slidenum">
              <a:rPr lang="de-DE" smtClean="0"/>
              <a:pPr/>
              <a:t>102</a:t>
            </a:fld>
            <a:endParaRPr lang="de-DE" dirty="0"/>
          </a:p>
        </p:txBody>
      </p:sp>
      <p:sp>
        <p:nvSpPr>
          <p:cNvPr id="12" name="Untertitel 2">
            <a:extLst>
              <a:ext uri="{FF2B5EF4-FFF2-40B4-BE49-F238E27FC236}">
                <a16:creationId xmlns:a16="http://schemas.microsoft.com/office/drawing/2014/main" id="{6FE177C4-97E2-7C3A-F7D2-E561D5E42E4F}"/>
              </a:ext>
            </a:extLst>
          </p:cNvPr>
          <p:cNvSpPr txBox="1">
            <a:spLocks/>
          </p:cNvSpPr>
          <p:nvPr/>
        </p:nvSpPr>
        <p:spPr bwMode="auto">
          <a:xfrm>
            <a:off x="4941177" y="4120745"/>
            <a:ext cx="3961064" cy="2245168"/>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b="1" dirty="0"/>
              <a:t>Nachteile:</a:t>
            </a:r>
          </a:p>
          <a:p>
            <a:pPr marL="285750" indent="-285750" algn="l">
              <a:buClr>
                <a:srgbClr val="92D050"/>
              </a:buClr>
              <a:buFont typeface="Wingdings" panose="05000000000000000000" pitchFamily="2" charset="2"/>
              <a:buChar char="Ø"/>
            </a:pPr>
            <a:r>
              <a:rPr lang="de-DE" dirty="0"/>
              <a:t>Stroh wird am Hang nicht mehr gut verteilt, da der Drescher nicht mehr in Hangneigung steht</a:t>
            </a:r>
          </a:p>
          <a:p>
            <a:pPr marL="285750" indent="-285750" algn="l">
              <a:buClr>
                <a:srgbClr val="92D050"/>
              </a:buClr>
              <a:buFont typeface="Wingdings" panose="05000000000000000000" pitchFamily="2" charset="2"/>
              <a:buChar char="Ø"/>
            </a:pPr>
            <a:r>
              <a:rPr lang="de-DE" dirty="0"/>
              <a:t>Aufwendige Technik – hohe Anschaffungskosten</a:t>
            </a:r>
          </a:p>
        </p:txBody>
      </p:sp>
      <p:sp>
        <p:nvSpPr>
          <p:cNvPr id="13" name="Untertitel 2">
            <a:extLst>
              <a:ext uri="{FF2B5EF4-FFF2-40B4-BE49-F238E27FC236}">
                <a16:creationId xmlns:a16="http://schemas.microsoft.com/office/drawing/2014/main" id="{6848D80B-6BB0-4E1B-6C7D-D6E34A29BD90}"/>
              </a:ext>
            </a:extLst>
          </p:cNvPr>
          <p:cNvSpPr>
            <a:spLocks noGrp="1"/>
          </p:cNvSpPr>
          <p:nvPr>
            <p:ph type="subTitle" idx="1"/>
          </p:nvPr>
        </p:nvSpPr>
        <p:spPr>
          <a:xfrm>
            <a:off x="91092" y="4120745"/>
            <a:ext cx="4109624" cy="2234779"/>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buClr>
                <a:srgbClr val="92D050"/>
              </a:buClr>
            </a:pPr>
            <a:r>
              <a:rPr lang="de-DE" b="1" dirty="0"/>
              <a:t>Vorteile:</a:t>
            </a:r>
          </a:p>
          <a:p>
            <a:pPr marL="285750" indent="-285750" algn="l">
              <a:buClr>
                <a:srgbClr val="92D050"/>
              </a:buClr>
              <a:buFont typeface="Wingdings" panose="05000000000000000000" pitchFamily="2" charset="2"/>
              <a:buChar char="Ø"/>
            </a:pPr>
            <a:r>
              <a:rPr lang="de-DE" dirty="0"/>
              <a:t>Hohe Leistung auch am Hang</a:t>
            </a:r>
          </a:p>
          <a:p>
            <a:pPr marL="285750" indent="-285750" algn="l">
              <a:buClr>
                <a:srgbClr val="92D050"/>
              </a:buClr>
              <a:buFont typeface="Wingdings" panose="05000000000000000000" pitchFamily="2" charset="2"/>
              <a:buChar char="Ø"/>
            </a:pPr>
            <a:r>
              <a:rPr lang="de-DE" dirty="0"/>
              <a:t>Geringe Verluste am Seitenhang</a:t>
            </a:r>
          </a:p>
          <a:p>
            <a:pPr marL="285750" indent="-285750" algn="l">
              <a:buClr>
                <a:srgbClr val="92D050"/>
              </a:buClr>
              <a:buFont typeface="Wingdings" panose="05000000000000000000" pitchFamily="2" charset="2"/>
              <a:buChar char="Ø"/>
            </a:pPr>
            <a:r>
              <a:rPr lang="de-DE" dirty="0"/>
              <a:t>Fahrer sitzt gerade</a:t>
            </a:r>
          </a:p>
          <a:p>
            <a:pPr marL="285750" indent="-285750" algn="l">
              <a:buClr>
                <a:srgbClr val="92D050"/>
              </a:buClr>
              <a:buFont typeface="Wingdings" panose="05000000000000000000" pitchFamily="2" charset="2"/>
              <a:buChar char="Ø"/>
            </a:pPr>
            <a:r>
              <a:rPr lang="de-DE" dirty="0"/>
              <a:t>Fahrer kann sich auf seine eigentliche Arbeit, das Dreschen, konzentrieren</a:t>
            </a:r>
          </a:p>
        </p:txBody>
      </p:sp>
      <p:sp>
        <p:nvSpPr>
          <p:cNvPr id="14" name="Rechteck: abgerundete Ecken 13">
            <a:extLst>
              <a:ext uri="{FF2B5EF4-FFF2-40B4-BE49-F238E27FC236}">
                <a16:creationId xmlns:a16="http://schemas.microsoft.com/office/drawing/2014/main" id="{B53ACCEF-CC65-1251-4E5B-95FF1A879A8E}"/>
              </a:ext>
            </a:extLst>
          </p:cNvPr>
          <p:cNvSpPr/>
          <p:nvPr/>
        </p:nvSpPr>
        <p:spPr bwMode="auto">
          <a:xfrm>
            <a:off x="1669151" y="3997911"/>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15" name="Grafik 14" descr="Übertragen mit einfarbiger Füllung">
            <a:extLst>
              <a:ext uri="{FF2B5EF4-FFF2-40B4-BE49-F238E27FC236}">
                <a16:creationId xmlns:a16="http://schemas.microsoft.com/office/drawing/2014/main" id="{1B1C9461-682E-E322-403A-61586ED6A5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5191" y="4865626"/>
            <a:ext cx="686054" cy="686054"/>
          </a:xfrm>
          <a:prstGeom prst="rect">
            <a:avLst/>
          </a:prstGeom>
        </p:spPr>
      </p:pic>
      <p:pic>
        <p:nvPicPr>
          <p:cNvPr id="16" name="Grafik 15" descr="Daumen runter mit einfarbiger Füllung">
            <a:extLst>
              <a:ext uri="{FF2B5EF4-FFF2-40B4-BE49-F238E27FC236}">
                <a16:creationId xmlns:a16="http://schemas.microsoft.com/office/drawing/2014/main" id="{820D2F32-1525-A023-3C3F-B7B58321EF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1785" y="3173183"/>
            <a:ext cx="914400" cy="914400"/>
          </a:xfrm>
          <a:prstGeom prst="rect">
            <a:avLst/>
          </a:prstGeom>
        </p:spPr>
      </p:pic>
      <p:pic>
        <p:nvPicPr>
          <p:cNvPr id="17" name="Grafik 16" descr="Daumen hoch-Zeichen mit einfarbiger Füllung">
            <a:extLst>
              <a:ext uri="{FF2B5EF4-FFF2-40B4-BE49-F238E27FC236}">
                <a16:creationId xmlns:a16="http://schemas.microsoft.com/office/drawing/2014/main" id="{CEB7E995-A48D-2ECA-F6F7-D9D73452D7E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6491" y="3147039"/>
            <a:ext cx="914400" cy="914400"/>
          </a:xfrm>
          <a:prstGeom prst="rect">
            <a:avLst/>
          </a:prstGeom>
        </p:spPr>
      </p:pic>
    </p:spTree>
    <p:extLst>
      <p:ext uri="{BB962C8B-B14F-4D97-AF65-F5344CB8AC3E}">
        <p14:creationId xmlns:p14="http://schemas.microsoft.com/office/powerpoint/2010/main" val="29519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anim calcmode="lin" valueType="num">
                                      <p:cBhvr>
                                        <p:cTn id="2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1000"/>
                                        <p:tgtEl>
                                          <p:spTgt spid="13">
                                            <p:txEl>
                                              <p:pRg st="1" end="1"/>
                                            </p:txEl>
                                          </p:spTgt>
                                        </p:tgtEl>
                                      </p:cBhvr>
                                    </p:animEffect>
                                    <p:anim calcmode="lin" valueType="num">
                                      <p:cBhvr>
                                        <p:cTn id="3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animEffect transition="in" filter="fade">
                                      <p:cBhvr>
                                        <p:cTn id="36" dur="1000"/>
                                        <p:tgtEl>
                                          <p:spTgt spid="13">
                                            <p:txEl>
                                              <p:pRg st="2" end="2"/>
                                            </p:txEl>
                                          </p:spTgt>
                                        </p:tgtEl>
                                      </p:cBhvr>
                                    </p:animEffect>
                                    <p:anim calcmode="lin" valueType="num">
                                      <p:cBhvr>
                                        <p:cTn id="3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fade">
                                      <p:cBhvr>
                                        <p:cTn id="41" dur="1000"/>
                                        <p:tgtEl>
                                          <p:spTgt spid="13">
                                            <p:txEl>
                                              <p:pRg st="3" end="3"/>
                                            </p:txEl>
                                          </p:spTgt>
                                        </p:tgtEl>
                                      </p:cBhvr>
                                    </p:animEffect>
                                    <p:anim calcmode="lin" valueType="num">
                                      <p:cBhvr>
                                        <p:cTn id="4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xEl>
                                              <p:pRg st="4" end="4"/>
                                            </p:txEl>
                                          </p:spTgt>
                                        </p:tgtEl>
                                        <p:attrNameLst>
                                          <p:attrName>style.visibility</p:attrName>
                                        </p:attrNameLst>
                                      </p:cBhvr>
                                      <p:to>
                                        <p:strVal val="visible"/>
                                      </p:to>
                                    </p:set>
                                    <p:animEffect transition="in" filter="fade">
                                      <p:cBhvr>
                                        <p:cTn id="46" dur="1000"/>
                                        <p:tgtEl>
                                          <p:spTgt spid="13">
                                            <p:txEl>
                                              <p:pRg st="4" end="4"/>
                                            </p:txEl>
                                          </p:spTgt>
                                        </p:tgtEl>
                                      </p:cBhvr>
                                    </p:animEffect>
                                    <p:anim calcmode="lin" valueType="num">
                                      <p:cBhvr>
                                        <p:cTn id="47"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1000"/>
                                        <p:tgtEl>
                                          <p:spTgt spid="12">
                                            <p:txEl>
                                              <p:pRg st="0" end="0"/>
                                            </p:txEl>
                                          </p:spTgt>
                                        </p:tgtEl>
                                      </p:cBhvr>
                                    </p:animEffect>
                                    <p:anim calcmode="lin" valueType="num">
                                      <p:cBhvr>
                                        <p:cTn id="5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xEl>
                                              <p:pRg st="1" end="1"/>
                                            </p:txEl>
                                          </p:spTgt>
                                        </p:tgtEl>
                                        <p:attrNameLst>
                                          <p:attrName>style.visibility</p:attrName>
                                        </p:attrNameLst>
                                      </p:cBhvr>
                                      <p:to>
                                        <p:strVal val="visible"/>
                                      </p:to>
                                    </p:set>
                                    <p:animEffect transition="in" filter="fade">
                                      <p:cBhvr>
                                        <p:cTn id="58" dur="1000"/>
                                        <p:tgtEl>
                                          <p:spTgt spid="12">
                                            <p:txEl>
                                              <p:pRg st="1" end="1"/>
                                            </p:txEl>
                                          </p:spTgt>
                                        </p:tgtEl>
                                      </p:cBhvr>
                                    </p:animEffect>
                                    <p:anim calcmode="lin" valueType="num">
                                      <p:cBhvr>
                                        <p:cTn id="5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Effect transition="in" filter="fade">
                                      <p:cBhvr>
                                        <p:cTn id="63" dur="1000"/>
                                        <p:tgtEl>
                                          <p:spTgt spid="12">
                                            <p:txEl>
                                              <p:pRg st="2" end="2"/>
                                            </p:txEl>
                                          </p:spTgt>
                                        </p:tgtEl>
                                      </p:cBhvr>
                                    </p:animEffect>
                                    <p:anim calcmode="lin" valueType="num">
                                      <p:cBhvr>
                                        <p:cTn id="6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62FE732D-A2B5-20D1-2A2E-566430197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322859"/>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Bedienzentrale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103</a:t>
            </a:fld>
            <a:endParaRPr lang="de-DE" dirty="0"/>
          </a:p>
        </p:txBody>
      </p:sp>
      <p:sp>
        <p:nvSpPr>
          <p:cNvPr id="3" name="Ellipse 2"/>
          <p:cNvSpPr/>
          <p:nvPr/>
        </p:nvSpPr>
        <p:spPr bwMode="auto">
          <a:xfrm>
            <a:off x="2703008" y="1989574"/>
            <a:ext cx="1758460" cy="1678074"/>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DA843599-67E6-E492-5061-695A155DC875}"/>
              </a:ext>
            </a:extLst>
          </p:cNvPr>
          <p:cNvSpPr txBox="1"/>
          <p:nvPr/>
        </p:nvSpPr>
        <p:spPr>
          <a:xfrm>
            <a:off x="1108202" y="5535141"/>
            <a:ext cx="4999054"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www.claas.de</a:t>
            </a:r>
          </a:p>
        </p:txBody>
      </p:sp>
    </p:spTree>
    <p:extLst>
      <p:ext uri="{BB962C8B-B14F-4D97-AF65-F5344CB8AC3E}">
        <p14:creationId xmlns:p14="http://schemas.microsoft.com/office/powerpoint/2010/main" val="34496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DF79CB34-3DB2-7C1A-7983-B5252A254B4B}"/>
              </a:ext>
            </a:extLst>
          </p:cNvPr>
          <p:cNvSpPr txBox="1"/>
          <p:nvPr/>
        </p:nvSpPr>
        <p:spPr>
          <a:xfrm>
            <a:off x="311935" y="3748191"/>
            <a:ext cx="7682986" cy="2794087"/>
          </a:xfrm>
          <a:prstGeom prst="rect">
            <a:avLst/>
          </a:prstGeom>
          <a:noFill/>
        </p:spPr>
        <p:txBody>
          <a:bodyPr wrap="square">
            <a:spAutoFit/>
          </a:bodyPr>
          <a:lstStyle/>
          <a:p>
            <a:pPr marL="285750" indent="-285750">
              <a:buClr>
                <a:srgbClr val="92D050"/>
              </a:buClr>
              <a:buFont typeface="Wingdings" panose="05000000000000000000" pitchFamily="2" charset="2"/>
              <a:buChar char="Ø"/>
            </a:pPr>
            <a:r>
              <a:rPr lang="de-DE" sz="1400" dirty="0"/>
              <a:t>Staub-, lärm-, hitzegedämmt mit Klimaautomatik</a:t>
            </a:r>
          </a:p>
          <a:p>
            <a:pPr marL="285750" indent="-285750">
              <a:buClr>
                <a:srgbClr val="92D050"/>
              </a:buClr>
              <a:buFont typeface="Wingdings" panose="05000000000000000000" pitchFamily="2" charset="2"/>
              <a:buChar char="Ø"/>
            </a:pPr>
            <a:r>
              <a:rPr lang="de-DE" sz="1400" dirty="0"/>
              <a:t>Bedienarmlehne mit Multifunktionsgriff</a:t>
            </a:r>
          </a:p>
          <a:p>
            <a:pPr marL="285750" indent="-285750">
              <a:buClr>
                <a:srgbClr val="92D050"/>
              </a:buClr>
              <a:buFont typeface="Wingdings" panose="05000000000000000000" pitchFamily="2" charset="2"/>
              <a:buChar char="Ø"/>
            </a:pPr>
            <a:r>
              <a:rPr lang="de-DE" sz="1400" dirty="0"/>
              <a:t>Touchscreen-Farbmonitor</a:t>
            </a:r>
          </a:p>
          <a:p>
            <a:pPr marL="285750" indent="-285750">
              <a:buClr>
                <a:srgbClr val="92D050"/>
              </a:buClr>
              <a:buFont typeface="Wingdings" panose="05000000000000000000" pitchFamily="2" charset="2"/>
              <a:buChar char="Ø"/>
            </a:pPr>
            <a:r>
              <a:rPr lang="de-DE" sz="1400" dirty="0"/>
              <a:t>GPS-Lenksystem</a:t>
            </a:r>
          </a:p>
          <a:p>
            <a:pPr marL="285750" indent="-285750">
              <a:buClr>
                <a:srgbClr val="92D050"/>
              </a:buClr>
              <a:buFont typeface="Wingdings" panose="05000000000000000000" pitchFamily="2" charset="2"/>
              <a:buChar char="Ø"/>
            </a:pPr>
            <a:r>
              <a:rPr lang="de-DE" sz="1400" dirty="0"/>
              <a:t>Großzügige Fensterfläche</a:t>
            </a:r>
          </a:p>
          <a:p>
            <a:pPr marL="285750" indent="-285750">
              <a:buClr>
                <a:srgbClr val="92D050"/>
              </a:buClr>
              <a:buFont typeface="Wingdings" panose="05000000000000000000" pitchFamily="2" charset="2"/>
              <a:buChar char="Ø"/>
            </a:pPr>
            <a:r>
              <a:rPr lang="de-DE" sz="1400" dirty="0"/>
              <a:t>Arbeitsscheinwerfer für den Einsatz bei Nacht</a:t>
            </a:r>
          </a:p>
          <a:p>
            <a:pPr marL="285750" indent="-285750">
              <a:buClr>
                <a:srgbClr val="92D050"/>
              </a:buClr>
              <a:buFont typeface="Wingdings" panose="05000000000000000000" pitchFamily="2" charset="2"/>
              <a:buChar char="Ø"/>
            </a:pPr>
            <a:r>
              <a:rPr lang="de-DE" sz="1400" dirty="0"/>
              <a:t>Gefederter, klimatisierter Fahrersitz</a:t>
            </a:r>
          </a:p>
          <a:p>
            <a:pPr marL="285750" indent="-285750">
              <a:buClr>
                <a:srgbClr val="92D050"/>
              </a:buClr>
              <a:buFont typeface="Wingdings" panose="05000000000000000000" pitchFamily="2" charset="2"/>
              <a:buChar char="Ø"/>
            </a:pPr>
            <a:r>
              <a:rPr lang="de-DE" sz="1400" dirty="0"/>
              <a:t>Kühlfach, Beifahrersitz, Multimediasystem</a:t>
            </a:r>
          </a:p>
          <a:p>
            <a:pPr marL="285750" indent="-285750">
              <a:buClr>
                <a:srgbClr val="92D050"/>
              </a:buClr>
              <a:buFont typeface="Wingdings" panose="05000000000000000000" pitchFamily="2" charset="2"/>
              <a:buChar char="Ø"/>
            </a:pPr>
            <a:r>
              <a:rPr lang="de-DE" sz="1400" dirty="0"/>
              <a:t>Kamera Strohhaube/ </a:t>
            </a:r>
            <a:r>
              <a:rPr lang="de-DE" sz="1400" dirty="0" err="1"/>
              <a:t>Abtankrohr</a:t>
            </a:r>
            <a:r>
              <a:rPr lang="de-DE" sz="1400" dirty="0"/>
              <a:t>/ </a:t>
            </a:r>
            <a:r>
              <a:rPr lang="de-DE" sz="1400" dirty="0" err="1"/>
              <a:t>Zugmaul</a:t>
            </a:r>
            <a:endParaRPr lang="de-DE" sz="1400" dirty="0"/>
          </a:p>
          <a:p>
            <a:pPr marL="285750" indent="-285750">
              <a:buClr>
                <a:srgbClr val="92D050"/>
              </a:buClr>
              <a:buFont typeface="Wingdings" panose="05000000000000000000" pitchFamily="2" charset="2"/>
              <a:buChar char="Ø"/>
            </a:pPr>
            <a:endParaRPr lang="de-DE" sz="1400" dirty="0"/>
          </a:p>
          <a:p>
            <a:pPr marL="285750" indent="-285750">
              <a:buClr>
                <a:srgbClr val="92D050"/>
              </a:buClr>
              <a:buFont typeface="Wingdings" panose="05000000000000000000" pitchFamily="2" charset="2"/>
              <a:buChar char="Ø"/>
            </a:pPr>
            <a:endParaRPr lang="de-DE" sz="1400" dirty="0"/>
          </a:p>
          <a:p>
            <a:pPr>
              <a:buClr>
                <a:srgbClr val="92D050"/>
              </a:buClr>
            </a:pPr>
            <a:endParaRPr lang="de-DE" sz="1800" dirty="0"/>
          </a:p>
        </p:txBody>
      </p:sp>
      <p:sp>
        <p:nvSpPr>
          <p:cNvPr id="2" name="Titel 1"/>
          <p:cNvSpPr>
            <a:spLocks noGrp="1"/>
          </p:cNvSpPr>
          <p:nvPr>
            <p:ph type="ctrTitle"/>
          </p:nvPr>
        </p:nvSpPr>
        <p:spPr>
          <a:xfrm>
            <a:off x="540000" y="360000"/>
            <a:ext cx="8158349" cy="463138"/>
          </a:xfrm>
        </p:spPr>
        <p:txBody>
          <a:bodyPr/>
          <a:lstStyle/>
          <a:p>
            <a:pPr algn="l"/>
            <a:r>
              <a:rPr lang="de-DE" sz="2100" dirty="0"/>
              <a:t>Aufbau eines Mähdreschers - Bedienzentrale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104</a:t>
            </a:fld>
            <a:endParaRPr lang="de-DE" dirty="0"/>
          </a:p>
        </p:txBody>
      </p:sp>
      <p:sp>
        <p:nvSpPr>
          <p:cNvPr id="3" name="Rechteck 2"/>
          <p:cNvSpPr/>
          <p:nvPr/>
        </p:nvSpPr>
        <p:spPr>
          <a:xfrm>
            <a:off x="3317208" y="3081513"/>
            <a:ext cx="2095500" cy="190391"/>
          </a:xfrm>
          <a:prstGeom prst="rect">
            <a:avLst/>
          </a:prstGeom>
        </p:spPr>
        <p:txBody>
          <a:bodyPr wrap="square">
            <a:spAutoFit/>
          </a:bodyPr>
          <a:lstStyle/>
          <a:p>
            <a:r>
              <a:rPr lang="de-DE" sz="600" dirty="0"/>
              <a:t>Abbildung 164: www. flm.profi.de</a:t>
            </a:r>
          </a:p>
        </p:txBody>
      </p:sp>
      <p:sp>
        <p:nvSpPr>
          <p:cNvPr id="7" name="Rechteck 6"/>
          <p:cNvSpPr/>
          <p:nvPr/>
        </p:nvSpPr>
        <p:spPr>
          <a:xfrm>
            <a:off x="311935" y="3089723"/>
            <a:ext cx="1669226" cy="188817"/>
          </a:xfrm>
          <a:prstGeom prst="rect">
            <a:avLst/>
          </a:prstGeom>
        </p:spPr>
        <p:txBody>
          <a:bodyPr wrap="square">
            <a:spAutoFit/>
          </a:bodyPr>
          <a:lstStyle/>
          <a:p>
            <a:r>
              <a:rPr lang="de-DE" sz="600" dirty="0"/>
              <a:t>Abbildung 163: www.claas.de</a:t>
            </a:r>
          </a:p>
        </p:txBody>
      </p:sp>
      <p:sp>
        <p:nvSpPr>
          <p:cNvPr id="8" name="Rechteck 7"/>
          <p:cNvSpPr/>
          <p:nvPr/>
        </p:nvSpPr>
        <p:spPr>
          <a:xfrm>
            <a:off x="6012829" y="3032773"/>
            <a:ext cx="1885950" cy="184666"/>
          </a:xfrm>
          <a:prstGeom prst="rect">
            <a:avLst/>
          </a:prstGeom>
        </p:spPr>
        <p:txBody>
          <a:bodyPr wrap="square">
            <a:spAutoFit/>
          </a:bodyPr>
          <a:lstStyle/>
          <a:p>
            <a:r>
              <a:rPr lang="de-DE" sz="600" dirty="0"/>
              <a:t>Abbildung 165:www.agrarheute.com</a:t>
            </a:r>
          </a:p>
        </p:txBody>
      </p:sp>
      <p:pic>
        <p:nvPicPr>
          <p:cNvPr id="1026" name="Picture 2" descr="John Deere X9: Der Mähdrescher im Test | agrarheute.com">
            <a:extLst>
              <a:ext uri="{FF2B5EF4-FFF2-40B4-BE49-F238E27FC236}">
                <a16:creationId xmlns:a16="http://schemas.microsoft.com/office/drawing/2014/main" id="{DE1D31C1-912E-201E-0DF6-598C7F7DDA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7572" y="959538"/>
            <a:ext cx="3049698" cy="2033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ON 700 HRC - Mähdrescher | CLAAS">
            <a:extLst>
              <a:ext uri="{FF2B5EF4-FFF2-40B4-BE49-F238E27FC236}">
                <a16:creationId xmlns:a16="http://schemas.microsoft.com/office/drawing/2014/main" id="{DCCBCB0D-2300-AF5C-4E4A-25AE7C155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43" y="959538"/>
            <a:ext cx="2752280" cy="2064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ähdrescher New Holland CR 9.80 Revelation: Viel Leistung, wenig  Einstellerei">
            <a:extLst>
              <a:ext uri="{FF2B5EF4-FFF2-40B4-BE49-F238E27FC236}">
                <a16:creationId xmlns:a16="http://schemas.microsoft.com/office/drawing/2014/main" id="{9882C094-B073-4E46-3717-DF4A849C2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4023" y="959538"/>
            <a:ext cx="2833549" cy="203366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Autoteile, Auto, rot, Platane Flugzeug Hobel enthält.&#10;&#10;Automatisch generierte Beschreibung">
            <a:extLst>
              <a:ext uri="{FF2B5EF4-FFF2-40B4-BE49-F238E27FC236}">
                <a16:creationId xmlns:a16="http://schemas.microsoft.com/office/drawing/2014/main" id="{27BD7048-CC55-2CCA-5AA2-6C6E56636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1095" y="3278540"/>
            <a:ext cx="3257809" cy="2633123"/>
          </a:xfrm>
          <a:prstGeom prst="rect">
            <a:avLst/>
          </a:prstGeom>
        </p:spPr>
      </p:pic>
      <p:sp>
        <p:nvSpPr>
          <p:cNvPr id="15" name="Textfeld 14">
            <a:extLst>
              <a:ext uri="{FF2B5EF4-FFF2-40B4-BE49-F238E27FC236}">
                <a16:creationId xmlns:a16="http://schemas.microsoft.com/office/drawing/2014/main" id="{47C1A7B1-0515-EF50-C556-5FBBDE4EBCA9}"/>
              </a:ext>
            </a:extLst>
          </p:cNvPr>
          <p:cNvSpPr txBox="1"/>
          <p:nvPr/>
        </p:nvSpPr>
        <p:spPr>
          <a:xfrm>
            <a:off x="5516456" y="5934290"/>
            <a:ext cx="4576762" cy="184666"/>
          </a:xfrm>
          <a:prstGeom prst="rect">
            <a:avLst/>
          </a:prstGeom>
          <a:noFill/>
        </p:spPr>
        <p:txBody>
          <a:bodyPr wrap="square">
            <a:spAutoFit/>
          </a:bodyPr>
          <a:lstStyle/>
          <a:p>
            <a:r>
              <a:rPr lang="de-DE" sz="600" dirty="0"/>
              <a:t>Abbildung 166: www.caseih.com</a:t>
            </a:r>
          </a:p>
        </p:txBody>
      </p:sp>
    </p:spTree>
    <p:extLst>
      <p:ext uri="{BB962C8B-B14F-4D97-AF65-F5344CB8AC3E}">
        <p14:creationId xmlns:p14="http://schemas.microsoft.com/office/powerpoint/2010/main" val="12666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P spid="8" grpId="0"/>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Bedienzentrale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105</a:t>
            </a:fld>
            <a:endParaRPr lang="de-DE" dirty="0"/>
          </a:p>
        </p:txBody>
      </p:sp>
      <p:pic>
        <p:nvPicPr>
          <p:cNvPr id="9" name="Grafik 8">
            <a:extLst>
              <a:ext uri="{FF2B5EF4-FFF2-40B4-BE49-F238E27FC236}">
                <a16:creationId xmlns:a16="http://schemas.microsoft.com/office/drawing/2014/main" id="{F9D4B0B7-C24A-2501-E473-C7B51AF312F7}"/>
              </a:ext>
            </a:extLst>
          </p:cNvPr>
          <p:cNvPicPr>
            <a:picLocks noChangeAspect="1"/>
          </p:cNvPicPr>
          <p:nvPr/>
        </p:nvPicPr>
        <p:blipFill rotWithShape="1">
          <a:blip r:embed="rId3"/>
          <a:srcRect l="60312" t="32874" r="21260" b="50000"/>
          <a:stretch/>
        </p:blipFill>
        <p:spPr>
          <a:xfrm>
            <a:off x="5053264" y="4441617"/>
            <a:ext cx="3648754" cy="1819201"/>
          </a:xfrm>
          <a:prstGeom prst="rect">
            <a:avLst/>
          </a:prstGeom>
        </p:spPr>
      </p:pic>
      <p:pic>
        <p:nvPicPr>
          <p:cNvPr id="12" name="Grafik 11">
            <a:extLst>
              <a:ext uri="{FF2B5EF4-FFF2-40B4-BE49-F238E27FC236}">
                <a16:creationId xmlns:a16="http://schemas.microsoft.com/office/drawing/2014/main" id="{6E1E6DD9-2EF4-599C-7716-D7977F51C5ED}"/>
              </a:ext>
            </a:extLst>
          </p:cNvPr>
          <p:cNvPicPr>
            <a:picLocks noChangeAspect="1"/>
          </p:cNvPicPr>
          <p:nvPr/>
        </p:nvPicPr>
        <p:blipFill rotWithShape="1">
          <a:blip r:embed="rId3"/>
          <a:srcRect l="60915" t="53301" r="21208" b="28969"/>
          <a:stretch/>
        </p:blipFill>
        <p:spPr>
          <a:xfrm>
            <a:off x="5053264" y="1468562"/>
            <a:ext cx="3567254" cy="1875320"/>
          </a:xfrm>
          <a:prstGeom prst="rect">
            <a:avLst/>
          </a:prstGeom>
        </p:spPr>
      </p:pic>
      <p:sp>
        <p:nvSpPr>
          <p:cNvPr id="16" name="Textfeld 15">
            <a:extLst>
              <a:ext uri="{FF2B5EF4-FFF2-40B4-BE49-F238E27FC236}">
                <a16:creationId xmlns:a16="http://schemas.microsoft.com/office/drawing/2014/main" id="{496A7FFD-12A8-335F-01C4-F949A0E6EE2E}"/>
              </a:ext>
            </a:extLst>
          </p:cNvPr>
          <p:cNvSpPr txBox="1"/>
          <p:nvPr/>
        </p:nvSpPr>
        <p:spPr>
          <a:xfrm>
            <a:off x="218221" y="4715869"/>
            <a:ext cx="4020404" cy="1600438"/>
          </a:xfrm>
          <a:prstGeom prst="rect">
            <a:avLst/>
          </a:prstGeom>
          <a:noFill/>
        </p:spPr>
        <p:txBody>
          <a:bodyPr wrap="square">
            <a:spAutoFit/>
          </a:bodyPr>
          <a:lstStyle/>
          <a:p>
            <a:r>
              <a:rPr lang="de-DE" sz="1400" dirty="0"/>
              <a:t>1 Dreschtrommeldrehzahl </a:t>
            </a:r>
          </a:p>
          <a:p>
            <a:r>
              <a:rPr lang="de-DE" sz="1400" dirty="0"/>
              <a:t>2 Dreschkorbabstand </a:t>
            </a:r>
          </a:p>
          <a:p>
            <a:r>
              <a:rPr lang="de-DE" sz="1400" dirty="0"/>
              <a:t>3 </a:t>
            </a:r>
            <a:r>
              <a:rPr lang="de-DE" sz="1400" dirty="0" err="1"/>
              <a:t>Gebläsedrehzahl</a:t>
            </a:r>
            <a:r>
              <a:rPr lang="de-DE" sz="1400" dirty="0"/>
              <a:t> </a:t>
            </a:r>
          </a:p>
          <a:p>
            <a:r>
              <a:rPr lang="de-DE" sz="1400" dirty="0"/>
              <a:t>4 Obersieböffnung </a:t>
            </a:r>
          </a:p>
          <a:p>
            <a:r>
              <a:rPr lang="de-DE" sz="1400" dirty="0"/>
              <a:t>5 Untersieböffnung </a:t>
            </a:r>
          </a:p>
          <a:p>
            <a:r>
              <a:rPr lang="de-DE" sz="1400" dirty="0"/>
              <a:t>6 Rotordrehzahl </a:t>
            </a:r>
          </a:p>
          <a:p>
            <a:r>
              <a:rPr lang="de-DE" sz="1400" dirty="0"/>
              <a:t>7 Rotorklappen</a:t>
            </a:r>
          </a:p>
        </p:txBody>
      </p:sp>
      <p:sp>
        <p:nvSpPr>
          <p:cNvPr id="18" name="Textfeld 17">
            <a:extLst>
              <a:ext uri="{FF2B5EF4-FFF2-40B4-BE49-F238E27FC236}">
                <a16:creationId xmlns:a16="http://schemas.microsoft.com/office/drawing/2014/main" id="{F485516A-F23C-02E6-121B-7621D676504F}"/>
              </a:ext>
            </a:extLst>
          </p:cNvPr>
          <p:cNvSpPr txBox="1"/>
          <p:nvPr/>
        </p:nvSpPr>
        <p:spPr>
          <a:xfrm>
            <a:off x="75179" y="1232506"/>
            <a:ext cx="7709225" cy="2893100"/>
          </a:xfrm>
          <a:prstGeom prst="rect">
            <a:avLst/>
          </a:prstGeom>
          <a:noFill/>
        </p:spPr>
        <p:txBody>
          <a:bodyPr wrap="square">
            <a:spAutoFit/>
          </a:bodyPr>
          <a:lstStyle/>
          <a:p>
            <a:r>
              <a:rPr lang="de-DE" sz="1400" dirty="0"/>
              <a:t>1 Fahrgeschwindigkeit / Fahrtrichtung </a:t>
            </a:r>
          </a:p>
          <a:p>
            <a:r>
              <a:rPr lang="de-DE" sz="1400" dirty="0"/>
              <a:t>2 Vorsatzgerät: Schnitthöhe / Auflagedruck </a:t>
            </a:r>
          </a:p>
          <a:p>
            <a:r>
              <a:rPr lang="de-DE" sz="1400" dirty="0"/>
              <a:t>3 Vorsatzgerät: Schnitthöhenvorwahl </a:t>
            </a:r>
          </a:p>
          <a:p>
            <a:r>
              <a:rPr lang="de-DE" sz="1400" dirty="0"/>
              <a:t>4 Vorsatzgerät: manuelles Heben und Senken </a:t>
            </a:r>
          </a:p>
          <a:p>
            <a:r>
              <a:rPr lang="de-DE" sz="1400" dirty="0"/>
              <a:t>5 Haspeleinstellung für Schneidwerke </a:t>
            </a:r>
          </a:p>
          <a:p>
            <a:r>
              <a:rPr lang="de-DE" sz="1400" dirty="0"/>
              <a:t>6 Vorsatz: Stopp </a:t>
            </a:r>
          </a:p>
          <a:p>
            <a:r>
              <a:rPr lang="de-DE" sz="1400" dirty="0"/>
              <a:t>7 Favoritenwahl hoch </a:t>
            </a:r>
          </a:p>
          <a:p>
            <a:r>
              <a:rPr lang="de-DE" sz="1400" dirty="0"/>
              <a:t>8 Favoritenwahl runter </a:t>
            </a:r>
          </a:p>
          <a:p>
            <a:r>
              <a:rPr lang="de-DE" sz="1400" dirty="0"/>
              <a:t>9 Favoritenmanagement öffnen </a:t>
            </a:r>
          </a:p>
          <a:p>
            <a:r>
              <a:rPr lang="de-DE" sz="1400" dirty="0"/>
              <a:t>10 Lenksystem aktivieren </a:t>
            </a:r>
          </a:p>
          <a:p>
            <a:r>
              <a:rPr lang="de-DE" sz="1400" dirty="0"/>
              <a:t>11 Korntankentleerung ein / aus </a:t>
            </a:r>
          </a:p>
          <a:p>
            <a:r>
              <a:rPr lang="de-DE" sz="1400" dirty="0"/>
              <a:t>12 Korntankauslaufrohr aus- / einschwenken </a:t>
            </a:r>
          </a:p>
          <a:p>
            <a:r>
              <a:rPr lang="de-DE" sz="1400" dirty="0"/>
              <a:t>13 Menüabhängiger Wippenschalter / Veränderung der Werte im Favoritenmanagement</a:t>
            </a:r>
          </a:p>
        </p:txBody>
      </p:sp>
      <p:sp>
        <p:nvSpPr>
          <p:cNvPr id="19" name="Textfeld 18">
            <a:extLst>
              <a:ext uri="{FF2B5EF4-FFF2-40B4-BE49-F238E27FC236}">
                <a16:creationId xmlns:a16="http://schemas.microsoft.com/office/drawing/2014/main" id="{1ECE3FA9-E1EA-A65C-74E6-C7DF2EDEFDDD}"/>
              </a:ext>
            </a:extLst>
          </p:cNvPr>
          <p:cNvSpPr txBox="1"/>
          <p:nvPr/>
        </p:nvSpPr>
        <p:spPr>
          <a:xfrm>
            <a:off x="218221" y="880703"/>
            <a:ext cx="7586616" cy="369332"/>
          </a:xfrm>
          <a:prstGeom prst="rect">
            <a:avLst/>
          </a:prstGeom>
          <a:noFill/>
        </p:spPr>
        <p:txBody>
          <a:bodyPr wrap="square" rtlCol="0">
            <a:spAutoFit/>
          </a:bodyPr>
          <a:lstStyle/>
          <a:p>
            <a:r>
              <a:rPr lang="de-DE" dirty="0"/>
              <a:t>Bedienung der wichtigsten Funktionen am Beispiel eines Claas </a:t>
            </a:r>
            <a:r>
              <a:rPr lang="de-DE" dirty="0" err="1"/>
              <a:t>Lexion</a:t>
            </a:r>
            <a:r>
              <a:rPr lang="de-DE" dirty="0"/>
              <a:t> </a:t>
            </a:r>
          </a:p>
        </p:txBody>
      </p:sp>
      <p:sp>
        <p:nvSpPr>
          <p:cNvPr id="21" name="Textfeld 20">
            <a:extLst>
              <a:ext uri="{FF2B5EF4-FFF2-40B4-BE49-F238E27FC236}">
                <a16:creationId xmlns:a16="http://schemas.microsoft.com/office/drawing/2014/main" id="{B9F67E16-6A09-FBA5-EE2E-99754F619B10}"/>
              </a:ext>
            </a:extLst>
          </p:cNvPr>
          <p:cNvSpPr txBox="1"/>
          <p:nvPr/>
        </p:nvSpPr>
        <p:spPr>
          <a:xfrm>
            <a:off x="5053264" y="3343882"/>
            <a:ext cx="3490661" cy="184666"/>
          </a:xfrm>
          <a:prstGeom prst="rect">
            <a:avLst/>
          </a:prstGeom>
          <a:noFill/>
        </p:spPr>
        <p:txBody>
          <a:bodyPr wrap="square" rtlCol="0">
            <a:spAutoFit/>
          </a:bodyPr>
          <a:lstStyle/>
          <a:p>
            <a:r>
              <a:rPr lang="de-DE" sz="600" dirty="0"/>
              <a:t>Abbildung 167: www.claas.de</a:t>
            </a:r>
          </a:p>
        </p:txBody>
      </p:sp>
      <p:sp>
        <p:nvSpPr>
          <p:cNvPr id="22" name="Textfeld 21">
            <a:extLst>
              <a:ext uri="{FF2B5EF4-FFF2-40B4-BE49-F238E27FC236}">
                <a16:creationId xmlns:a16="http://schemas.microsoft.com/office/drawing/2014/main" id="{FD335E6D-0656-EF0E-15CE-07FFF9BE9944}"/>
              </a:ext>
            </a:extLst>
          </p:cNvPr>
          <p:cNvSpPr txBox="1"/>
          <p:nvPr/>
        </p:nvSpPr>
        <p:spPr>
          <a:xfrm>
            <a:off x="5014348" y="6223974"/>
            <a:ext cx="3645085" cy="184666"/>
          </a:xfrm>
          <a:prstGeom prst="rect">
            <a:avLst/>
          </a:prstGeom>
          <a:noFill/>
        </p:spPr>
        <p:txBody>
          <a:bodyPr wrap="square" rtlCol="0">
            <a:spAutoFit/>
          </a:bodyPr>
          <a:lstStyle/>
          <a:p>
            <a:r>
              <a:rPr lang="de-DE" sz="600" dirty="0"/>
              <a:t>Abbildung 168: www.claas.de</a:t>
            </a:r>
          </a:p>
        </p:txBody>
      </p:sp>
      <p:sp>
        <p:nvSpPr>
          <p:cNvPr id="3" name="Textfeld 2">
            <a:extLst>
              <a:ext uri="{FF2B5EF4-FFF2-40B4-BE49-F238E27FC236}">
                <a16:creationId xmlns:a16="http://schemas.microsoft.com/office/drawing/2014/main" id="{60815183-230D-09C8-9DD7-616A11099179}"/>
              </a:ext>
            </a:extLst>
          </p:cNvPr>
          <p:cNvSpPr txBox="1"/>
          <p:nvPr/>
        </p:nvSpPr>
        <p:spPr>
          <a:xfrm>
            <a:off x="218221" y="4124699"/>
            <a:ext cx="6668354" cy="646331"/>
          </a:xfrm>
          <a:prstGeom prst="rect">
            <a:avLst/>
          </a:prstGeom>
          <a:noFill/>
        </p:spPr>
        <p:txBody>
          <a:bodyPr wrap="square" rtlCol="0">
            <a:spAutoFit/>
          </a:bodyPr>
          <a:lstStyle/>
          <a:p>
            <a:r>
              <a:rPr lang="de-DE" dirty="0"/>
              <a:t>Schnellzugriffstasten für die wichtigsten </a:t>
            </a:r>
          </a:p>
          <a:p>
            <a:r>
              <a:rPr lang="de-DE" dirty="0"/>
              <a:t>Funktionen: </a:t>
            </a:r>
          </a:p>
        </p:txBody>
      </p:sp>
    </p:spTree>
    <p:extLst>
      <p:ext uri="{BB962C8B-B14F-4D97-AF65-F5344CB8AC3E}">
        <p14:creationId xmlns:p14="http://schemas.microsoft.com/office/powerpoint/2010/main" val="354813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2"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Bedienzentrale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106</a:t>
            </a:fld>
            <a:endParaRPr lang="de-DE" dirty="0"/>
          </a:p>
        </p:txBody>
      </p:sp>
      <p:pic>
        <p:nvPicPr>
          <p:cNvPr id="4098" name="Picture 2" descr="5 Fendt IDEAL">
            <a:extLst>
              <a:ext uri="{FF2B5EF4-FFF2-40B4-BE49-F238E27FC236}">
                <a16:creationId xmlns:a16="http://schemas.microsoft.com/office/drawing/2014/main" id="{86715B2A-C06B-0DB8-B519-AB739B3EFC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00" y="1391836"/>
            <a:ext cx="3614295" cy="24114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endt Ideal 10T: Das ist der einzige Mähdrescher mit Joystick-Lenkung |  agrarheute.com">
            <a:extLst>
              <a:ext uri="{FF2B5EF4-FFF2-40B4-BE49-F238E27FC236}">
                <a16:creationId xmlns:a16="http://schemas.microsoft.com/office/drawing/2014/main" id="{1245A922-F526-E925-7D47-8AF995555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870" y="1391836"/>
            <a:ext cx="3614295" cy="24116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enkrad leb wohl">
            <a:extLst>
              <a:ext uri="{FF2B5EF4-FFF2-40B4-BE49-F238E27FC236}">
                <a16:creationId xmlns:a16="http://schemas.microsoft.com/office/drawing/2014/main" id="{508382A5-8CE2-C49D-E420-ED4BA4223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6715" y="4184951"/>
            <a:ext cx="2076450" cy="1914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7A0BAA2-C070-4F0F-D5E9-EFB49471A3D1}"/>
              </a:ext>
            </a:extLst>
          </p:cNvPr>
          <p:cNvSpPr txBox="1"/>
          <p:nvPr/>
        </p:nvSpPr>
        <p:spPr>
          <a:xfrm>
            <a:off x="540000" y="969417"/>
            <a:ext cx="8127750" cy="369332"/>
          </a:xfrm>
          <a:prstGeom prst="rect">
            <a:avLst/>
          </a:prstGeom>
          <a:noFill/>
        </p:spPr>
        <p:txBody>
          <a:bodyPr wrap="square" rtlCol="0">
            <a:spAutoFit/>
          </a:bodyPr>
          <a:lstStyle/>
          <a:p>
            <a:r>
              <a:rPr lang="de-DE" dirty="0"/>
              <a:t>Fendt Ideal-Drive </a:t>
            </a:r>
          </a:p>
        </p:txBody>
      </p:sp>
      <p:sp>
        <p:nvSpPr>
          <p:cNvPr id="12" name="Textfeld 11">
            <a:extLst>
              <a:ext uri="{FF2B5EF4-FFF2-40B4-BE49-F238E27FC236}">
                <a16:creationId xmlns:a16="http://schemas.microsoft.com/office/drawing/2014/main" id="{EB4C3FAE-8EF9-5BC2-4653-801F96CBF873}"/>
              </a:ext>
            </a:extLst>
          </p:cNvPr>
          <p:cNvSpPr txBox="1"/>
          <p:nvPr/>
        </p:nvSpPr>
        <p:spPr>
          <a:xfrm>
            <a:off x="540000" y="3982003"/>
            <a:ext cx="5346450" cy="2523768"/>
          </a:xfrm>
          <a:prstGeom prst="rect">
            <a:avLst/>
          </a:prstGeom>
          <a:noFill/>
        </p:spPr>
        <p:txBody>
          <a:bodyPr wrap="square" rtlCol="0">
            <a:spAutoFit/>
          </a:bodyPr>
          <a:lstStyle/>
          <a:p>
            <a:r>
              <a:rPr lang="de-DE" sz="1400" b="1" dirty="0"/>
              <a:t>Problem:</a:t>
            </a:r>
          </a:p>
          <a:p>
            <a:pPr marL="285750" indent="-285750">
              <a:buClr>
                <a:srgbClr val="92D050"/>
              </a:buClr>
              <a:buFont typeface="Wingdings" panose="05000000000000000000" pitchFamily="2" charset="2"/>
              <a:buChar char="Ø"/>
            </a:pPr>
            <a:r>
              <a:rPr lang="de-DE" sz="1400" dirty="0"/>
              <a:t>Lenkrad und Lenksäule beeinträchtigen die Sicht auf den Einzug und den Schrägförderer </a:t>
            </a:r>
          </a:p>
          <a:p>
            <a:r>
              <a:rPr lang="de-DE" sz="1400" b="1" dirty="0"/>
              <a:t>Lösung Ideal-Drive:</a:t>
            </a:r>
          </a:p>
          <a:p>
            <a:pPr marL="285750" indent="-285750">
              <a:buClr>
                <a:srgbClr val="92D050"/>
              </a:buClr>
              <a:buFont typeface="Wingdings" panose="05000000000000000000" pitchFamily="2" charset="2"/>
              <a:buChar char="Ø"/>
            </a:pPr>
            <a:r>
              <a:rPr lang="de-DE" sz="1400" dirty="0"/>
              <a:t>Lenkrad und Lenksäule entfallen, Mähdrescher wird über einen Joystick in der linken Armlehne gesteuert </a:t>
            </a:r>
          </a:p>
          <a:p>
            <a:pPr marL="285750" indent="-285750">
              <a:buClr>
                <a:srgbClr val="92D050"/>
              </a:buClr>
              <a:buFont typeface="Wingdings" panose="05000000000000000000" pitchFamily="2" charset="2"/>
              <a:buChar char="Ø"/>
            </a:pPr>
            <a:r>
              <a:rPr lang="de-DE" sz="1400" dirty="0"/>
              <a:t>Freie Sicht auf das Schneidwerk und den Einzug</a:t>
            </a:r>
          </a:p>
          <a:p>
            <a:pPr marL="285750" indent="-285750">
              <a:buClr>
                <a:srgbClr val="92D050"/>
              </a:buClr>
              <a:buFont typeface="Wingdings" panose="05000000000000000000" pitchFamily="2" charset="2"/>
              <a:buChar char="Ø"/>
            </a:pPr>
            <a:r>
              <a:rPr lang="de-DE" sz="1400" dirty="0"/>
              <a:t>Joystick besitzt Tasten für Blinker, Licht, Hupe und Spurführung </a:t>
            </a:r>
          </a:p>
          <a:p>
            <a:pPr marL="285750" indent="-285750">
              <a:buClr>
                <a:srgbClr val="92D050"/>
              </a:buClr>
              <a:buFont typeface="Wingdings" panose="05000000000000000000" pitchFamily="2" charset="2"/>
              <a:buChar char="Ø"/>
            </a:pPr>
            <a:r>
              <a:rPr lang="de-DE" sz="1400" dirty="0"/>
              <a:t>Muskeltätigkeit des Fahrers wird um bis zu 65 % verringert</a:t>
            </a:r>
          </a:p>
          <a:p>
            <a:endParaRPr lang="de-DE" dirty="0"/>
          </a:p>
        </p:txBody>
      </p:sp>
      <p:sp>
        <p:nvSpPr>
          <p:cNvPr id="14" name="Textfeld 13">
            <a:extLst>
              <a:ext uri="{FF2B5EF4-FFF2-40B4-BE49-F238E27FC236}">
                <a16:creationId xmlns:a16="http://schemas.microsoft.com/office/drawing/2014/main" id="{1DA6759A-96FA-5A18-9E12-77F3546BD8CD}"/>
              </a:ext>
            </a:extLst>
          </p:cNvPr>
          <p:cNvSpPr txBox="1"/>
          <p:nvPr/>
        </p:nvSpPr>
        <p:spPr>
          <a:xfrm>
            <a:off x="540000" y="3803249"/>
            <a:ext cx="3614295" cy="184666"/>
          </a:xfrm>
          <a:prstGeom prst="rect">
            <a:avLst/>
          </a:prstGeom>
          <a:noFill/>
        </p:spPr>
        <p:txBody>
          <a:bodyPr wrap="square" rtlCol="0">
            <a:spAutoFit/>
          </a:bodyPr>
          <a:lstStyle/>
          <a:p>
            <a:r>
              <a:rPr lang="de-DE" sz="600" dirty="0"/>
              <a:t>Abbildung 169:  www.fendt.com</a:t>
            </a:r>
          </a:p>
        </p:txBody>
      </p:sp>
      <p:sp>
        <p:nvSpPr>
          <p:cNvPr id="16" name="Textfeld 15">
            <a:extLst>
              <a:ext uri="{FF2B5EF4-FFF2-40B4-BE49-F238E27FC236}">
                <a16:creationId xmlns:a16="http://schemas.microsoft.com/office/drawing/2014/main" id="{33FC8799-C773-FC13-7D3F-3384CA8E5B50}"/>
              </a:ext>
            </a:extLst>
          </p:cNvPr>
          <p:cNvSpPr txBox="1"/>
          <p:nvPr/>
        </p:nvSpPr>
        <p:spPr>
          <a:xfrm>
            <a:off x="4698870" y="3803249"/>
            <a:ext cx="3614295" cy="184666"/>
          </a:xfrm>
          <a:prstGeom prst="rect">
            <a:avLst/>
          </a:prstGeom>
          <a:noFill/>
        </p:spPr>
        <p:txBody>
          <a:bodyPr wrap="square" rtlCol="0">
            <a:spAutoFit/>
          </a:bodyPr>
          <a:lstStyle/>
          <a:p>
            <a:r>
              <a:rPr lang="de-DE" sz="600" dirty="0"/>
              <a:t>Abbildung 170: www.agrarheute.com</a:t>
            </a:r>
          </a:p>
        </p:txBody>
      </p:sp>
      <p:sp>
        <p:nvSpPr>
          <p:cNvPr id="17" name="Textfeld 16">
            <a:extLst>
              <a:ext uri="{FF2B5EF4-FFF2-40B4-BE49-F238E27FC236}">
                <a16:creationId xmlns:a16="http://schemas.microsoft.com/office/drawing/2014/main" id="{B7A0C542-AD71-6FC6-6B58-9EE58E45C8AF}"/>
              </a:ext>
            </a:extLst>
          </p:cNvPr>
          <p:cNvSpPr txBox="1"/>
          <p:nvPr/>
        </p:nvSpPr>
        <p:spPr>
          <a:xfrm>
            <a:off x="6236715" y="6111846"/>
            <a:ext cx="2076450" cy="184666"/>
          </a:xfrm>
          <a:prstGeom prst="rect">
            <a:avLst/>
          </a:prstGeom>
          <a:noFill/>
        </p:spPr>
        <p:txBody>
          <a:bodyPr wrap="square" rtlCol="0">
            <a:spAutoFit/>
          </a:bodyPr>
          <a:lstStyle/>
          <a:p>
            <a:r>
              <a:rPr lang="de-DE" sz="600" dirty="0"/>
              <a:t>Abbildung 171 : www.fendt.com </a:t>
            </a:r>
          </a:p>
        </p:txBody>
      </p:sp>
      <p:pic>
        <p:nvPicPr>
          <p:cNvPr id="19" name="Grafik 18" descr="Filmstreifen Silhouette">
            <a:hlinkClick r:id="rId6"/>
            <a:extLst>
              <a:ext uri="{FF2B5EF4-FFF2-40B4-BE49-F238E27FC236}">
                <a16:creationId xmlns:a16="http://schemas.microsoft.com/office/drawing/2014/main" id="{D3053410-E767-7ED1-CB80-67983E113B2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55965" y="239683"/>
            <a:ext cx="914400" cy="914400"/>
          </a:xfrm>
          <a:prstGeom prst="rect">
            <a:avLst/>
          </a:prstGeom>
        </p:spPr>
      </p:pic>
    </p:spTree>
    <p:extLst>
      <p:ext uri="{BB962C8B-B14F-4D97-AF65-F5344CB8AC3E}">
        <p14:creationId xmlns:p14="http://schemas.microsoft.com/office/powerpoint/2010/main" val="12308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1000"/>
                                        <p:tgtEl>
                                          <p:spTgt spid="4102"/>
                                        </p:tgtEl>
                                      </p:cBhvr>
                                    </p:animEffect>
                                    <p:anim calcmode="lin" valueType="num">
                                      <p:cBhvr>
                                        <p:cTn id="28" dur="1000" fill="hold"/>
                                        <p:tgtEl>
                                          <p:spTgt spid="4102"/>
                                        </p:tgtEl>
                                        <p:attrNameLst>
                                          <p:attrName>ppt_x</p:attrName>
                                        </p:attrNameLst>
                                      </p:cBhvr>
                                      <p:tavLst>
                                        <p:tav tm="0">
                                          <p:val>
                                            <p:strVal val="#ppt_x"/>
                                          </p:val>
                                        </p:tav>
                                        <p:tav tm="100000">
                                          <p:val>
                                            <p:strVal val="#ppt_x"/>
                                          </p:val>
                                        </p:tav>
                                      </p:tavLst>
                                    </p:anim>
                                    <p:anim calcmode="lin" valueType="num">
                                      <p:cBhvr>
                                        <p:cTn id="29" dur="1000" fill="hold"/>
                                        <p:tgtEl>
                                          <p:spTgt spid="410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1000"/>
                                        <p:tgtEl>
                                          <p:spTgt spid="12">
                                            <p:txEl>
                                              <p:pRg st="0" end="0"/>
                                            </p:txEl>
                                          </p:spTgt>
                                        </p:tgtEl>
                                      </p:cBhvr>
                                    </p:animEffect>
                                    <p:anim calcmode="lin" valueType="num">
                                      <p:cBhvr>
                                        <p:cTn id="4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fade">
                                      <p:cBhvr>
                                        <p:cTn id="44" dur="1000"/>
                                        <p:tgtEl>
                                          <p:spTgt spid="12">
                                            <p:txEl>
                                              <p:pRg st="1" end="1"/>
                                            </p:txEl>
                                          </p:spTgt>
                                        </p:tgtEl>
                                      </p:cBhvr>
                                    </p:animEffect>
                                    <p:anim calcmode="lin" valueType="num">
                                      <p:cBhvr>
                                        <p:cTn id="4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Effect transition="in" filter="fade">
                                      <p:cBhvr>
                                        <p:cTn id="51" dur="1000"/>
                                        <p:tgtEl>
                                          <p:spTgt spid="12">
                                            <p:txEl>
                                              <p:pRg st="2" end="2"/>
                                            </p:txEl>
                                          </p:spTgt>
                                        </p:tgtEl>
                                      </p:cBhvr>
                                    </p:animEffect>
                                    <p:anim calcmode="lin" valueType="num">
                                      <p:cBhvr>
                                        <p:cTn id="5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xEl>
                                              <p:pRg st="3" end="3"/>
                                            </p:txEl>
                                          </p:spTgt>
                                        </p:tgtEl>
                                        <p:attrNameLst>
                                          <p:attrName>style.visibility</p:attrName>
                                        </p:attrNameLst>
                                      </p:cBhvr>
                                      <p:to>
                                        <p:strVal val="visible"/>
                                      </p:to>
                                    </p:set>
                                    <p:animEffect transition="in" filter="fade">
                                      <p:cBhvr>
                                        <p:cTn id="56" dur="1000"/>
                                        <p:tgtEl>
                                          <p:spTgt spid="12">
                                            <p:txEl>
                                              <p:pRg st="3" end="3"/>
                                            </p:txEl>
                                          </p:spTgt>
                                        </p:tgtEl>
                                      </p:cBhvr>
                                    </p:animEffect>
                                    <p:anim calcmode="lin" valueType="num">
                                      <p:cBhvr>
                                        <p:cTn id="57"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xEl>
                                              <p:pRg st="4" end="4"/>
                                            </p:txEl>
                                          </p:spTgt>
                                        </p:tgtEl>
                                        <p:attrNameLst>
                                          <p:attrName>style.visibility</p:attrName>
                                        </p:attrNameLst>
                                      </p:cBhvr>
                                      <p:to>
                                        <p:strVal val="visible"/>
                                      </p:to>
                                    </p:set>
                                    <p:animEffect transition="in" filter="fade">
                                      <p:cBhvr>
                                        <p:cTn id="61" dur="1000"/>
                                        <p:tgtEl>
                                          <p:spTgt spid="12">
                                            <p:txEl>
                                              <p:pRg st="4" end="4"/>
                                            </p:txEl>
                                          </p:spTgt>
                                        </p:tgtEl>
                                      </p:cBhvr>
                                    </p:animEffect>
                                    <p:anim calcmode="lin" valueType="num">
                                      <p:cBhvr>
                                        <p:cTn id="6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xEl>
                                              <p:pRg st="5" end="5"/>
                                            </p:txEl>
                                          </p:spTgt>
                                        </p:tgtEl>
                                        <p:attrNameLst>
                                          <p:attrName>style.visibility</p:attrName>
                                        </p:attrNameLst>
                                      </p:cBhvr>
                                      <p:to>
                                        <p:strVal val="visible"/>
                                      </p:to>
                                    </p:set>
                                    <p:animEffect transition="in" filter="fade">
                                      <p:cBhvr>
                                        <p:cTn id="66" dur="1000"/>
                                        <p:tgtEl>
                                          <p:spTgt spid="12">
                                            <p:txEl>
                                              <p:pRg st="5" end="5"/>
                                            </p:txEl>
                                          </p:spTgt>
                                        </p:tgtEl>
                                      </p:cBhvr>
                                    </p:animEffect>
                                    <p:anim calcmode="lin" valueType="num">
                                      <p:cBhvr>
                                        <p:cTn id="6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2">
                                            <p:txEl>
                                              <p:pRg st="6" end="6"/>
                                            </p:txEl>
                                          </p:spTgt>
                                        </p:tgtEl>
                                        <p:attrNameLst>
                                          <p:attrName>style.visibility</p:attrName>
                                        </p:attrNameLst>
                                      </p:cBhvr>
                                      <p:to>
                                        <p:strVal val="visible"/>
                                      </p:to>
                                    </p:set>
                                    <p:animEffect transition="in" filter="fade">
                                      <p:cBhvr>
                                        <p:cTn id="71" dur="1000"/>
                                        <p:tgtEl>
                                          <p:spTgt spid="12">
                                            <p:txEl>
                                              <p:pRg st="6" end="6"/>
                                            </p:txEl>
                                          </p:spTgt>
                                        </p:tgtEl>
                                      </p:cBhvr>
                                    </p:animEffect>
                                    <p:anim calcmode="lin" valueType="num">
                                      <p:cBhvr>
                                        <p:cTn id="72"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73"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Bedienzentrale</a:t>
            </a:r>
            <a:endParaRPr lang="de-DE" sz="2100" dirty="0">
              <a:solidFill>
                <a:srgbClr val="FF0000"/>
              </a:solidFill>
            </a:endParaRP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107</a:t>
            </a:fld>
            <a:endParaRPr lang="de-DE" dirty="0"/>
          </a:p>
        </p:txBody>
      </p:sp>
      <p:sp>
        <p:nvSpPr>
          <p:cNvPr id="7" name="Textfeld 6"/>
          <p:cNvSpPr txBox="1"/>
          <p:nvPr/>
        </p:nvSpPr>
        <p:spPr>
          <a:xfrm>
            <a:off x="571682" y="823138"/>
            <a:ext cx="6308512" cy="369332"/>
          </a:xfrm>
          <a:prstGeom prst="rect">
            <a:avLst/>
          </a:prstGeom>
          <a:noFill/>
        </p:spPr>
        <p:txBody>
          <a:bodyPr wrap="square" rtlCol="0">
            <a:spAutoFit/>
          </a:bodyPr>
          <a:lstStyle/>
          <a:p>
            <a:r>
              <a:rPr lang="de-DE" dirty="0"/>
              <a:t>Claas </a:t>
            </a:r>
            <a:r>
              <a:rPr lang="de-DE" dirty="0" err="1"/>
              <a:t>Cemos</a:t>
            </a:r>
            <a:r>
              <a:rPr lang="de-DE" dirty="0"/>
              <a:t> </a:t>
            </a:r>
            <a:r>
              <a:rPr lang="de-DE" dirty="0" err="1"/>
              <a:t>Automatic</a:t>
            </a:r>
            <a:r>
              <a:rPr lang="de-DE" dirty="0"/>
              <a:t> </a:t>
            </a:r>
          </a:p>
        </p:txBody>
      </p:sp>
      <p:sp>
        <p:nvSpPr>
          <p:cNvPr id="3" name="Textfeld 2">
            <a:extLst>
              <a:ext uri="{FF2B5EF4-FFF2-40B4-BE49-F238E27FC236}">
                <a16:creationId xmlns:a16="http://schemas.microsoft.com/office/drawing/2014/main" id="{D31C4D99-E753-DA1D-5281-8C9098169FD8}"/>
              </a:ext>
            </a:extLst>
          </p:cNvPr>
          <p:cNvSpPr txBox="1"/>
          <p:nvPr/>
        </p:nvSpPr>
        <p:spPr>
          <a:xfrm>
            <a:off x="459081" y="1231245"/>
            <a:ext cx="8470835" cy="2585323"/>
          </a:xfrm>
          <a:prstGeom prst="rect">
            <a:avLst/>
          </a:prstGeom>
          <a:noFill/>
        </p:spPr>
        <p:txBody>
          <a:bodyPr wrap="square" rtlCol="0">
            <a:spAutoFit/>
          </a:bodyPr>
          <a:lstStyle/>
          <a:p>
            <a:r>
              <a:rPr lang="de-DE" dirty="0"/>
              <a:t>Besteht aus 8 Funktionen die frei nach Wunsch konfiguriert werden können</a:t>
            </a:r>
          </a:p>
          <a:p>
            <a:endParaRPr lang="de-DE" dirty="0"/>
          </a:p>
          <a:p>
            <a:pPr marL="285750" indent="-285750">
              <a:buClr>
                <a:srgbClr val="92D050"/>
              </a:buClr>
              <a:buFont typeface="Wingdings" panose="05000000000000000000" pitchFamily="2" charset="2"/>
              <a:buChar char="Ø"/>
            </a:pP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Cemos</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Auto Header (Automatische Schneidwerkseinstellung)</a:t>
            </a:r>
          </a:p>
          <a:p>
            <a:pPr marL="285750" indent="-285750">
              <a:buClr>
                <a:srgbClr val="92D050"/>
              </a:buClr>
              <a:buFont typeface="Wingdings" panose="05000000000000000000" pitchFamily="2" charset="2"/>
              <a:buChar char="Ø"/>
            </a:pP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Cemos</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Dialog (schlägt Verbesserungen vor)</a:t>
            </a:r>
          </a:p>
          <a:p>
            <a:pPr marL="285750" indent="-285750">
              <a:buClr>
                <a:srgbClr val="92D050"/>
              </a:buClr>
              <a:buFont typeface="Wingdings" panose="05000000000000000000" pitchFamily="2" charset="2"/>
              <a:buChar char="Ø"/>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Auto </a:t>
            </a: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Crop</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Flow (erkennt Lastspitzen)</a:t>
            </a:r>
          </a:p>
          <a:p>
            <a:pPr marL="285750" indent="-285750">
              <a:buClr>
                <a:srgbClr val="92D050"/>
              </a:buClr>
              <a:buFont typeface="Wingdings" panose="05000000000000000000" pitchFamily="2" charset="2"/>
              <a:buChar char="Ø"/>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Auto </a:t>
            </a: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Slope</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(steuert Gebläse Drehzahl in Abhängigkeit der Längsneigung)</a:t>
            </a:r>
          </a:p>
          <a:p>
            <a:pPr marL="285750" indent="-285750">
              <a:buClr>
                <a:srgbClr val="92D050"/>
              </a:buClr>
              <a:buFont typeface="Wingdings" panose="05000000000000000000" pitchFamily="2" charset="2"/>
              <a:buChar char="Ø"/>
            </a:pP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Cruis</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Pilot (regelt das Tempo)</a:t>
            </a:r>
          </a:p>
          <a:p>
            <a:pPr marL="285750" indent="-285750">
              <a:buClr>
                <a:srgbClr val="92D050"/>
              </a:buClr>
              <a:buFont typeface="Wingdings" panose="05000000000000000000" pitchFamily="2" charset="2"/>
              <a:buChar char="Ø"/>
            </a:pP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Cemos</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Auto </a:t>
            </a: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Cleaning</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(reguliert automatisch die Reinigung)</a:t>
            </a:r>
          </a:p>
          <a:p>
            <a:pPr marL="285750" indent="-285750">
              <a:buClr>
                <a:srgbClr val="92D050"/>
              </a:buClr>
              <a:buFont typeface="Wingdings" panose="05000000000000000000" pitchFamily="2" charset="2"/>
              <a:buChar char="Ø"/>
            </a:pP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Cemos</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Auto </a:t>
            </a: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Threshing</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(reguliert automatisch das Dreschwerk)</a:t>
            </a:r>
          </a:p>
          <a:p>
            <a:pPr marL="285750" indent="-285750">
              <a:buClr>
                <a:srgbClr val="92D050"/>
              </a:buClr>
              <a:buFont typeface="Wingdings" panose="05000000000000000000" pitchFamily="2" charset="2"/>
              <a:buChar char="Ø"/>
            </a:pP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Cemos</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Auto </a:t>
            </a:r>
            <a:r>
              <a:rPr lang="de-DE" sz="1400" dirty="0" err="1">
                <a:effectLst/>
                <a:latin typeface="Arial" panose="020B0604020202020204" pitchFamily="34" charset="0"/>
                <a:ea typeface="Times New Roman" panose="02020603050405020304" pitchFamily="18" charset="0"/>
                <a:cs typeface="Times New Roman" panose="02020603050405020304" pitchFamily="18" charset="0"/>
              </a:rPr>
              <a:t>Seperation</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(optimiert in Hybridmähdreschern die Sekundärabscheidung)</a:t>
            </a:r>
          </a:p>
          <a:p>
            <a:pPr marL="285750" indent="-285750">
              <a:buClr>
                <a:srgbClr val="92D050"/>
              </a:buClr>
              <a:buFont typeface="Wingdings" panose="05000000000000000000" pitchFamily="2" charset="2"/>
              <a:buChar char="Ø"/>
            </a:pPr>
            <a:endParaRPr lang="de-DE" sz="1400" dirty="0"/>
          </a:p>
        </p:txBody>
      </p:sp>
      <p:pic>
        <p:nvPicPr>
          <p:cNvPr id="2050" name="Picture 2">
            <a:extLst>
              <a:ext uri="{FF2B5EF4-FFF2-40B4-BE49-F238E27FC236}">
                <a16:creationId xmlns:a16="http://schemas.microsoft.com/office/drawing/2014/main" id="{A78CABFC-73DB-3CD5-D876-B076290E4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46" y="3855344"/>
            <a:ext cx="4252406" cy="238549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27B05C6E-432F-DED1-0E14-ABB31445139D}"/>
              </a:ext>
            </a:extLst>
          </p:cNvPr>
          <p:cNvPicPr>
            <a:picLocks noChangeAspect="1"/>
          </p:cNvPicPr>
          <p:nvPr/>
        </p:nvPicPr>
        <p:blipFill rotWithShape="1">
          <a:blip r:embed="rId4"/>
          <a:srcRect l="20389" t="39096" r="42039" b="12945"/>
          <a:stretch/>
        </p:blipFill>
        <p:spPr>
          <a:xfrm>
            <a:off x="5051395" y="3816568"/>
            <a:ext cx="3676583" cy="2517557"/>
          </a:xfrm>
          <a:prstGeom prst="rect">
            <a:avLst/>
          </a:prstGeom>
        </p:spPr>
      </p:pic>
      <p:sp>
        <p:nvSpPr>
          <p:cNvPr id="9" name="Textfeld 8">
            <a:extLst>
              <a:ext uri="{FF2B5EF4-FFF2-40B4-BE49-F238E27FC236}">
                <a16:creationId xmlns:a16="http://schemas.microsoft.com/office/drawing/2014/main" id="{1E00C8F3-7374-1872-4107-442C2C97BE84}"/>
              </a:ext>
            </a:extLst>
          </p:cNvPr>
          <p:cNvSpPr txBox="1"/>
          <p:nvPr/>
        </p:nvSpPr>
        <p:spPr>
          <a:xfrm>
            <a:off x="656946" y="6240840"/>
            <a:ext cx="4252406" cy="184666"/>
          </a:xfrm>
          <a:prstGeom prst="rect">
            <a:avLst/>
          </a:prstGeom>
          <a:noFill/>
        </p:spPr>
        <p:txBody>
          <a:bodyPr wrap="square" rtlCol="0">
            <a:spAutoFit/>
          </a:bodyPr>
          <a:lstStyle/>
          <a:p>
            <a:r>
              <a:rPr lang="de-DE" sz="600" dirty="0"/>
              <a:t>Abbildung 172: www.claas.de </a:t>
            </a:r>
          </a:p>
        </p:txBody>
      </p:sp>
      <p:sp>
        <p:nvSpPr>
          <p:cNvPr id="10" name="Textfeld 9">
            <a:extLst>
              <a:ext uri="{FF2B5EF4-FFF2-40B4-BE49-F238E27FC236}">
                <a16:creationId xmlns:a16="http://schemas.microsoft.com/office/drawing/2014/main" id="{2125EBEC-DDD6-1245-1766-494B159BF1A5}"/>
              </a:ext>
            </a:extLst>
          </p:cNvPr>
          <p:cNvSpPr txBox="1"/>
          <p:nvPr/>
        </p:nvSpPr>
        <p:spPr>
          <a:xfrm>
            <a:off x="5051395" y="6202064"/>
            <a:ext cx="3676583" cy="184666"/>
          </a:xfrm>
          <a:prstGeom prst="rect">
            <a:avLst/>
          </a:prstGeom>
          <a:noFill/>
        </p:spPr>
        <p:txBody>
          <a:bodyPr wrap="square" rtlCol="0">
            <a:spAutoFit/>
          </a:bodyPr>
          <a:lstStyle/>
          <a:p>
            <a:r>
              <a:rPr lang="de-DE" sz="600" dirty="0"/>
              <a:t>Abbildung 173: www.claas.de </a:t>
            </a:r>
          </a:p>
        </p:txBody>
      </p:sp>
    </p:spTree>
    <p:extLst>
      <p:ext uri="{BB962C8B-B14F-4D97-AF65-F5344CB8AC3E}">
        <p14:creationId xmlns:p14="http://schemas.microsoft.com/office/powerpoint/2010/main" val="33821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1503" y="238165"/>
            <a:ext cx="8158349" cy="463138"/>
          </a:xfrm>
        </p:spPr>
        <p:txBody>
          <a:bodyPr/>
          <a:lstStyle/>
          <a:p>
            <a:pPr algn="l"/>
            <a:r>
              <a:rPr lang="de-DE" sz="2100" dirty="0"/>
              <a:t>Aufbau eines Mähdreschers - Bedienzentrale</a:t>
            </a:r>
            <a:endParaRPr lang="de-DE" sz="2100" dirty="0">
              <a:solidFill>
                <a:srgbClr val="FF0000"/>
              </a:solidFill>
            </a:endParaRP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108</a:t>
            </a:fld>
            <a:endParaRPr lang="de-DE" dirty="0"/>
          </a:p>
        </p:txBody>
      </p:sp>
      <p:sp>
        <p:nvSpPr>
          <p:cNvPr id="7" name="Textfeld 6"/>
          <p:cNvSpPr txBox="1"/>
          <p:nvPr/>
        </p:nvSpPr>
        <p:spPr>
          <a:xfrm>
            <a:off x="411503" y="609834"/>
            <a:ext cx="7837994" cy="3385542"/>
          </a:xfrm>
          <a:prstGeom prst="rect">
            <a:avLst/>
          </a:prstGeom>
          <a:noFill/>
        </p:spPr>
        <p:txBody>
          <a:bodyPr wrap="square" rtlCol="0">
            <a:spAutoFit/>
          </a:bodyPr>
          <a:lstStyle/>
          <a:p>
            <a:r>
              <a:rPr lang="de-DE" dirty="0"/>
              <a:t>Claas </a:t>
            </a:r>
            <a:r>
              <a:rPr lang="de-DE" dirty="0" err="1"/>
              <a:t>Cemos</a:t>
            </a:r>
            <a:r>
              <a:rPr lang="de-DE" dirty="0"/>
              <a:t> </a:t>
            </a:r>
            <a:r>
              <a:rPr lang="de-DE" dirty="0" err="1"/>
              <a:t>Automatic</a:t>
            </a:r>
            <a:r>
              <a:rPr lang="de-DE" dirty="0"/>
              <a:t> </a:t>
            </a:r>
          </a:p>
          <a:p>
            <a:pPr marL="285750" indent="-285750">
              <a:buClr>
                <a:srgbClr val="92D050"/>
              </a:buClr>
              <a:buFont typeface="Wingdings" panose="05000000000000000000" pitchFamily="2" charset="2"/>
              <a:buChar char="Ø"/>
            </a:pPr>
            <a:r>
              <a:rPr lang="de-DE" sz="1400" dirty="0"/>
              <a:t>Stellt anhand von hinterlegten Werten und Sensorwerten den Mähdrescher immer optimal ein </a:t>
            </a:r>
          </a:p>
          <a:p>
            <a:pPr marL="285750" indent="-285750">
              <a:buClr>
                <a:srgbClr val="92D050"/>
              </a:buClr>
              <a:buFont typeface="Wingdings" panose="05000000000000000000" pitchFamily="2" charset="2"/>
              <a:buChar char="Ø"/>
            </a:pPr>
            <a:r>
              <a:rPr lang="de-DE" sz="1400" dirty="0"/>
              <a:t>Dadurch können auch ungeübte Fahrer hohe Leistungen erzielen </a:t>
            </a:r>
          </a:p>
          <a:p>
            <a:pPr marL="285750" indent="-285750">
              <a:buClr>
                <a:srgbClr val="92D050"/>
              </a:buClr>
              <a:buFont typeface="Wingdings" panose="05000000000000000000" pitchFamily="2" charset="2"/>
              <a:buChar char="Ø"/>
            </a:pPr>
            <a:r>
              <a:rPr lang="de-DE" sz="1400" dirty="0"/>
              <a:t>Lernt selbst dazu </a:t>
            </a:r>
          </a:p>
          <a:p>
            <a:pPr marL="285750" indent="-285750">
              <a:buClr>
                <a:srgbClr val="92D050"/>
              </a:buClr>
              <a:buFont typeface="Wingdings" panose="05000000000000000000" pitchFamily="2" charset="2"/>
              <a:buChar char="Ø"/>
            </a:pPr>
            <a:r>
              <a:rPr lang="de-DE" sz="1400" dirty="0"/>
              <a:t>Kann über Schieberegler auf Durchsatz oder Kornsauberkeit und Ausdrusch eingestellt werden </a:t>
            </a:r>
          </a:p>
          <a:p>
            <a:pPr marL="285750" indent="-285750">
              <a:buClr>
                <a:srgbClr val="92D050"/>
              </a:buClr>
              <a:buFont typeface="Wingdings" panose="05000000000000000000" pitchFamily="2" charset="2"/>
              <a:buChar char="Ø"/>
            </a:pPr>
            <a:r>
              <a:rPr lang="de-DE" sz="1400" dirty="0"/>
              <a:t>Wird auch von anderen Herstellern angeboten (John Deere ICA2, New Holland IntelliSense oder  </a:t>
            </a:r>
            <a:r>
              <a:rPr lang="de-DE" sz="1400" dirty="0" err="1"/>
              <a:t>Agco</a:t>
            </a:r>
            <a:r>
              <a:rPr lang="de-DE" sz="1400" dirty="0"/>
              <a:t> Ideal Harvest) </a:t>
            </a:r>
            <a:endParaRPr lang="de-DE" sz="1400" b="1" dirty="0"/>
          </a:p>
          <a:p>
            <a:pPr>
              <a:buClr>
                <a:srgbClr val="92D050"/>
              </a:buClr>
            </a:pPr>
            <a:r>
              <a:rPr lang="de-DE" sz="1400" b="1" dirty="0"/>
              <a:t>Vorteile einer Automatik </a:t>
            </a:r>
            <a:endParaRPr lang="de-DE" dirty="0"/>
          </a:p>
          <a:p>
            <a:pPr marL="171450" lvl="0" indent="-171450">
              <a:buClr>
                <a:srgbClr val="92D050"/>
              </a:buClr>
              <a:buFont typeface="Wingdings" panose="05000000000000000000" pitchFamily="2" charset="2"/>
              <a:buChar char="Ø"/>
            </a:pPr>
            <a:r>
              <a:rPr lang="de-DE" sz="1400" dirty="0"/>
              <a:t>Der Fahrer wird entlastet</a:t>
            </a:r>
          </a:p>
          <a:p>
            <a:pPr marL="171450" lvl="0" indent="-171450">
              <a:buClr>
                <a:srgbClr val="92D050"/>
              </a:buClr>
              <a:buFont typeface="Wingdings" panose="05000000000000000000" pitchFamily="2" charset="2"/>
              <a:buChar char="Ø"/>
            </a:pPr>
            <a:r>
              <a:rPr lang="de-DE" sz="1400" dirty="0"/>
              <a:t>Mehr Durchsatz wird erzielt (bis zu 30 %)</a:t>
            </a:r>
          </a:p>
          <a:p>
            <a:pPr marL="171450" lvl="0" indent="-171450">
              <a:buClr>
                <a:srgbClr val="92D050"/>
              </a:buClr>
              <a:buFont typeface="Wingdings" panose="05000000000000000000" pitchFamily="2" charset="2"/>
              <a:buChar char="Ø"/>
            </a:pPr>
            <a:r>
              <a:rPr lang="de-DE" sz="1400" dirty="0"/>
              <a:t>Höchste Kornsauberkeit</a:t>
            </a:r>
          </a:p>
          <a:p>
            <a:pPr marL="171450" lvl="0" indent="-171450">
              <a:buClr>
                <a:srgbClr val="92D050"/>
              </a:buClr>
              <a:buFont typeface="Wingdings" panose="05000000000000000000" pitchFamily="2" charset="2"/>
              <a:buChar char="Ø"/>
            </a:pPr>
            <a:r>
              <a:rPr lang="de-DE" sz="1400" dirty="0"/>
              <a:t>Besser Kraftstoffeffizienz</a:t>
            </a:r>
          </a:p>
          <a:p>
            <a:pPr marL="171450" lvl="0" indent="-171450">
              <a:buClr>
                <a:srgbClr val="92D050"/>
              </a:buClr>
              <a:buFont typeface="Wingdings" panose="05000000000000000000" pitchFamily="2" charset="2"/>
              <a:buChar char="Ø"/>
            </a:pPr>
            <a:r>
              <a:rPr lang="de-DE" sz="1400" dirty="0"/>
              <a:t>Keine Ausfälle infolge von Fehleinstellungen </a:t>
            </a:r>
          </a:p>
          <a:p>
            <a:pPr>
              <a:buClr>
                <a:srgbClr val="92D050"/>
              </a:buClr>
            </a:pPr>
            <a:endParaRPr lang="de-DE" sz="1400" dirty="0"/>
          </a:p>
        </p:txBody>
      </p:sp>
      <p:pic>
        <p:nvPicPr>
          <p:cNvPr id="15" name="Grafik 14">
            <a:extLst>
              <a:ext uri="{FF2B5EF4-FFF2-40B4-BE49-F238E27FC236}">
                <a16:creationId xmlns:a16="http://schemas.microsoft.com/office/drawing/2014/main" id="{9180F3B8-EB87-DA9F-E20F-0C935F237DF0}"/>
              </a:ext>
            </a:extLst>
          </p:cNvPr>
          <p:cNvPicPr>
            <a:picLocks noChangeAspect="1"/>
          </p:cNvPicPr>
          <p:nvPr/>
        </p:nvPicPr>
        <p:blipFill rotWithShape="1">
          <a:blip r:embed="rId3"/>
          <a:srcRect l="63107" t="26971" r="28308" b="61569"/>
          <a:stretch/>
        </p:blipFill>
        <p:spPr>
          <a:xfrm>
            <a:off x="754965" y="4028148"/>
            <a:ext cx="3139776" cy="2248267"/>
          </a:xfrm>
          <a:prstGeom prst="rect">
            <a:avLst/>
          </a:prstGeom>
        </p:spPr>
      </p:pic>
      <p:pic>
        <p:nvPicPr>
          <p:cNvPr id="3074" name="Picture 2" descr="Eine Sache der Einstellung - Aktuelles &amp; Geschichten | CLAAS">
            <a:extLst>
              <a:ext uri="{FF2B5EF4-FFF2-40B4-BE49-F238E27FC236}">
                <a16:creationId xmlns:a16="http://schemas.microsoft.com/office/drawing/2014/main" id="{FD67C026-4490-3973-6E4E-405D68728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441" y="4026770"/>
            <a:ext cx="3554234" cy="2221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F9AEA6D-9A08-A39D-1150-0175628390A9}"/>
              </a:ext>
            </a:extLst>
          </p:cNvPr>
          <p:cNvSpPr txBox="1"/>
          <p:nvPr/>
        </p:nvSpPr>
        <p:spPr>
          <a:xfrm>
            <a:off x="734325" y="6248166"/>
            <a:ext cx="3139776" cy="184666"/>
          </a:xfrm>
          <a:prstGeom prst="rect">
            <a:avLst/>
          </a:prstGeom>
          <a:noFill/>
        </p:spPr>
        <p:txBody>
          <a:bodyPr wrap="square" rtlCol="0">
            <a:spAutoFit/>
          </a:bodyPr>
          <a:lstStyle/>
          <a:p>
            <a:r>
              <a:rPr lang="de-DE" sz="600" dirty="0"/>
              <a:t>Abbildung 174: www.claas.de</a:t>
            </a:r>
          </a:p>
        </p:txBody>
      </p:sp>
      <p:sp>
        <p:nvSpPr>
          <p:cNvPr id="10" name="Textfeld 9">
            <a:extLst>
              <a:ext uri="{FF2B5EF4-FFF2-40B4-BE49-F238E27FC236}">
                <a16:creationId xmlns:a16="http://schemas.microsoft.com/office/drawing/2014/main" id="{D8299664-1A44-6711-9222-902FCD91C3E4}"/>
              </a:ext>
            </a:extLst>
          </p:cNvPr>
          <p:cNvSpPr txBox="1"/>
          <p:nvPr/>
        </p:nvSpPr>
        <p:spPr>
          <a:xfrm>
            <a:off x="4855441" y="6248166"/>
            <a:ext cx="3533594" cy="184666"/>
          </a:xfrm>
          <a:prstGeom prst="rect">
            <a:avLst/>
          </a:prstGeom>
          <a:noFill/>
        </p:spPr>
        <p:txBody>
          <a:bodyPr wrap="square" rtlCol="0">
            <a:spAutoFit/>
          </a:bodyPr>
          <a:lstStyle/>
          <a:p>
            <a:r>
              <a:rPr lang="de-DE" sz="600" dirty="0"/>
              <a:t>Abbildung 175: www.claas.de</a:t>
            </a:r>
          </a:p>
        </p:txBody>
      </p:sp>
    </p:spTree>
    <p:extLst>
      <p:ext uri="{BB962C8B-B14F-4D97-AF65-F5344CB8AC3E}">
        <p14:creationId xmlns:p14="http://schemas.microsoft.com/office/powerpoint/2010/main" val="230649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1000"/>
                                        <p:tgtEl>
                                          <p:spTgt spid="3074"/>
                                        </p:tgtEl>
                                      </p:cBhvr>
                                    </p:animEffect>
                                    <p:anim calcmode="lin" valueType="num">
                                      <p:cBhvr>
                                        <p:cTn id="28" dur="1000" fill="hold"/>
                                        <p:tgtEl>
                                          <p:spTgt spid="3074"/>
                                        </p:tgtEl>
                                        <p:attrNameLst>
                                          <p:attrName>ppt_x</p:attrName>
                                        </p:attrNameLst>
                                      </p:cBhvr>
                                      <p:tavLst>
                                        <p:tav tm="0">
                                          <p:val>
                                            <p:strVal val="#ppt_x"/>
                                          </p:val>
                                        </p:tav>
                                        <p:tav tm="100000">
                                          <p:val>
                                            <p:strVal val="#ppt_x"/>
                                          </p:val>
                                        </p:tav>
                                      </p:tavLst>
                                    </p:anim>
                                    <p:anim calcmode="lin" valueType="num">
                                      <p:cBhvr>
                                        <p:cTn id="2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Bedienzentrale</a:t>
            </a:r>
            <a:endParaRPr lang="de-DE" sz="2100" dirty="0">
              <a:solidFill>
                <a:srgbClr val="FF0000"/>
              </a:solidFill>
            </a:endParaRP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109</a:t>
            </a:fld>
            <a:endParaRPr lang="de-DE" dirty="0"/>
          </a:p>
        </p:txBody>
      </p:sp>
      <p:sp>
        <p:nvSpPr>
          <p:cNvPr id="7" name="Textfeld 6"/>
          <p:cNvSpPr txBox="1"/>
          <p:nvPr/>
        </p:nvSpPr>
        <p:spPr>
          <a:xfrm>
            <a:off x="597097" y="746890"/>
            <a:ext cx="6308512" cy="861774"/>
          </a:xfrm>
          <a:prstGeom prst="rect">
            <a:avLst/>
          </a:prstGeom>
          <a:noFill/>
        </p:spPr>
        <p:txBody>
          <a:bodyPr wrap="square" rtlCol="0">
            <a:spAutoFit/>
          </a:bodyPr>
          <a:lstStyle/>
          <a:p>
            <a:r>
              <a:rPr lang="de-DE" dirty="0"/>
              <a:t>Claas </a:t>
            </a:r>
            <a:r>
              <a:rPr lang="de-DE" dirty="0" err="1"/>
              <a:t>Cemos</a:t>
            </a:r>
            <a:r>
              <a:rPr lang="de-DE" dirty="0"/>
              <a:t> </a:t>
            </a:r>
            <a:r>
              <a:rPr lang="de-DE" dirty="0" err="1"/>
              <a:t>Automatic</a:t>
            </a:r>
            <a:endParaRPr lang="de-DE" dirty="0"/>
          </a:p>
          <a:p>
            <a:endParaRPr lang="de-DE" dirty="0"/>
          </a:p>
          <a:p>
            <a:r>
              <a:rPr lang="de-DE" sz="1400" b="1" dirty="0"/>
              <a:t>Claas Cruise Pilot  </a:t>
            </a:r>
          </a:p>
        </p:txBody>
      </p:sp>
      <p:pic>
        <p:nvPicPr>
          <p:cNvPr id="25" name="Picture 9" descr="ims_objectId=159912;ims_usageRefId=-1"/>
          <p:cNvPicPr>
            <a:picLocks noChangeAspect="1" noChangeArrowheads="1"/>
          </p:cNvPicPr>
          <p:nvPr/>
        </p:nvPicPr>
        <p:blipFill rotWithShape="1">
          <a:blip r:embed="rId3"/>
          <a:srcRect t="10182" r="7873"/>
          <a:stretch/>
        </p:blipFill>
        <p:spPr bwMode="auto">
          <a:xfrm>
            <a:off x="1540868" y="4116670"/>
            <a:ext cx="5888756" cy="2152543"/>
          </a:xfrm>
          <a:prstGeom prst="rect">
            <a:avLst/>
          </a:prstGeom>
          <a:noFill/>
          <a:ln w="9525">
            <a:noFill/>
            <a:miter lim="800000"/>
            <a:headEnd/>
            <a:tailEnd/>
          </a:ln>
        </p:spPr>
      </p:pic>
      <p:sp>
        <p:nvSpPr>
          <p:cNvPr id="27" name="Text Box 10"/>
          <p:cNvSpPr txBox="1">
            <a:spLocks noChangeArrowheads="1"/>
          </p:cNvSpPr>
          <p:nvPr/>
        </p:nvSpPr>
        <p:spPr bwMode="auto">
          <a:xfrm>
            <a:off x="1998433" y="4116670"/>
            <a:ext cx="1902695" cy="307777"/>
          </a:xfrm>
          <a:prstGeom prst="rect">
            <a:avLst/>
          </a:prstGeom>
          <a:noFill/>
          <a:ln w="9525">
            <a:noFill/>
            <a:miter lim="800000"/>
            <a:headEnd/>
            <a:tailEnd/>
          </a:ln>
        </p:spPr>
        <p:txBody>
          <a:bodyPr wrap="square">
            <a:spAutoFit/>
          </a:bodyPr>
          <a:lstStyle/>
          <a:p>
            <a:pPr algn="r">
              <a:spcBef>
                <a:spcPct val="50000"/>
              </a:spcBef>
            </a:pPr>
            <a:r>
              <a:rPr lang="de-DE" sz="1400" dirty="0"/>
              <a:t>Motorauslastung</a:t>
            </a:r>
          </a:p>
        </p:txBody>
      </p:sp>
      <p:sp>
        <p:nvSpPr>
          <p:cNvPr id="28" name="Text Box 11"/>
          <p:cNvSpPr txBox="1">
            <a:spLocks noChangeArrowheads="1"/>
          </p:cNvSpPr>
          <p:nvPr/>
        </p:nvSpPr>
        <p:spPr bwMode="auto">
          <a:xfrm>
            <a:off x="1998433" y="4377549"/>
            <a:ext cx="1902695" cy="307777"/>
          </a:xfrm>
          <a:prstGeom prst="rect">
            <a:avLst/>
          </a:prstGeom>
          <a:noFill/>
          <a:ln w="9525">
            <a:noFill/>
            <a:miter lim="800000"/>
            <a:headEnd/>
            <a:tailEnd/>
          </a:ln>
        </p:spPr>
        <p:txBody>
          <a:bodyPr wrap="square">
            <a:spAutoFit/>
          </a:bodyPr>
          <a:lstStyle/>
          <a:p>
            <a:pPr algn="r">
              <a:spcBef>
                <a:spcPct val="50000"/>
              </a:spcBef>
            </a:pPr>
            <a:r>
              <a:rPr lang="de-DE" sz="1400" dirty="0"/>
              <a:t>Verlustniveau</a:t>
            </a:r>
          </a:p>
        </p:txBody>
      </p:sp>
      <p:sp>
        <p:nvSpPr>
          <p:cNvPr id="29" name="Text Box 12"/>
          <p:cNvSpPr txBox="1">
            <a:spLocks noChangeArrowheads="1"/>
          </p:cNvSpPr>
          <p:nvPr/>
        </p:nvSpPr>
        <p:spPr bwMode="auto">
          <a:xfrm>
            <a:off x="1656756" y="4672411"/>
            <a:ext cx="2308144" cy="307777"/>
          </a:xfrm>
          <a:prstGeom prst="rect">
            <a:avLst/>
          </a:prstGeom>
          <a:noFill/>
          <a:ln w="9525">
            <a:noFill/>
            <a:miter lim="800000"/>
            <a:headEnd/>
            <a:tailEnd/>
          </a:ln>
        </p:spPr>
        <p:txBody>
          <a:bodyPr wrap="square">
            <a:spAutoFit/>
          </a:bodyPr>
          <a:lstStyle/>
          <a:p>
            <a:pPr algn="r">
              <a:spcBef>
                <a:spcPct val="50000"/>
              </a:spcBef>
            </a:pPr>
            <a:r>
              <a:rPr lang="de-DE" sz="1400" dirty="0"/>
              <a:t>Schichthöhe Einzugskanal</a:t>
            </a:r>
          </a:p>
        </p:txBody>
      </p:sp>
      <p:sp>
        <p:nvSpPr>
          <p:cNvPr id="30" name="Text Box 13"/>
          <p:cNvSpPr txBox="1">
            <a:spLocks noChangeArrowheads="1"/>
          </p:cNvSpPr>
          <p:nvPr/>
        </p:nvSpPr>
        <p:spPr bwMode="auto">
          <a:xfrm>
            <a:off x="1540868" y="5297353"/>
            <a:ext cx="715176" cy="307777"/>
          </a:xfrm>
          <a:prstGeom prst="rect">
            <a:avLst/>
          </a:prstGeom>
          <a:noFill/>
          <a:ln w="9525">
            <a:noFill/>
            <a:miter lim="800000"/>
            <a:headEnd/>
            <a:tailEnd/>
          </a:ln>
        </p:spPr>
        <p:txBody>
          <a:bodyPr wrap="square">
            <a:spAutoFit/>
          </a:bodyPr>
          <a:lstStyle/>
          <a:p>
            <a:pPr algn="r">
              <a:spcBef>
                <a:spcPct val="50000"/>
              </a:spcBef>
            </a:pPr>
            <a:r>
              <a:rPr lang="de-DE" sz="1350" dirty="0"/>
              <a:t>6 </a:t>
            </a:r>
            <a:r>
              <a:rPr lang="de-DE" sz="1400" dirty="0"/>
              <a:t>km/h</a:t>
            </a:r>
          </a:p>
        </p:txBody>
      </p:sp>
      <p:sp>
        <p:nvSpPr>
          <p:cNvPr id="31" name="Text Box 14"/>
          <p:cNvSpPr txBox="1">
            <a:spLocks noChangeArrowheads="1"/>
          </p:cNvSpPr>
          <p:nvPr/>
        </p:nvSpPr>
        <p:spPr bwMode="auto">
          <a:xfrm>
            <a:off x="2350492" y="5297353"/>
            <a:ext cx="760413" cy="307777"/>
          </a:xfrm>
          <a:prstGeom prst="rect">
            <a:avLst/>
          </a:prstGeom>
          <a:noFill/>
          <a:ln w="9525">
            <a:noFill/>
            <a:miter lim="800000"/>
            <a:headEnd/>
            <a:tailEnd/>
          </a:ln>
        </p:spPr>
        <p:txBody>
          <a:bodyPr wrap="square">
            <a:spAutoFit/>
          </a:bodyPr>
          <a:lstStyle/>
          <a:p>
            <a:pPr algn="r">
              <a:spcBef>
                <a:spcPct val="50000"/>
              </a:spcBef>
            </a:pPr>
            <a:r>
              <a:rPr lang="de-DE" sz="1400" dirty="0"/>
              <a:t>8 km/h</a:t>
            </a:r>
          </a:p>
        </p:txBody>
      </p:sp>
      <p:sp>
        <p:nvSpPr>
          <p:cNvPr id="32" name="Text Box 15"/>
          <p:cNvSpPr txBox="1">
            <a:spLocks noChangeArrowheads="1"/>
          </p:cNvSpPr>
          <p:nvPr/>
        </p:nvSpPr>
        <p:spPr bwMode="auto">
          <a:xfrm>
            <a:off x="3205353" y="5294876"/>
            <a:ext cx="763262" cy="307777"/>
          </a:xfrm>
          <a:prstGeom prst="rect">
            <a:avLst/>
          </a:prstGeom>
          <a:noFill/>
          <a:ln w="9525">
            <a:noFill/>
            <a:miter lim="800000"/>
            <a:headEnd/>
            <a:tailEnd/>
          </a:ln>
        </p:spPr>
        <p:txBody>
          <a:bodyPr wrap="square">
            <a:spAutoFit/>
          </a:bodyPr>
          <a:lstStyle/>
          <a:p>
            <a:pPr algn="r">
              <a:spcBef>
                <a:spcPct val="50000"/>
              </a:spcBef>
            </a:pPr>
            <a:r>
              <a:rPr lang="de-DE" sz="1400" dirty="0"/>
              <a:t>4 km/h</a:t>
            </a:r>
          </a:p>
        </p:txBody>
      </p:sp>
      <p:sp>
        <p:nvSpPr>
          <p:cNvPr id="8" name="Rechteck 7"/>
          <p:cNvSpPr/>
          <p:nvPr/>
        </p:nvSpPr>
        <p:spPr>
          <a:xfrm>
            <a:off x="461549" y="1608664"/>
            <a:ext cx="8220901" cy="1797415"/>
          </a:xfrm>
          <a:prstGeom prst="rect">
            <a:avLst/>
          </a:prstGeom>
        </p:spPr>
        <p:txBody>
          <a:bodyPr wrap="square">
            <a:spAutoFit/>
          </a:bodyPr>
          <a:lstStyle/>
          <a:p>
            <a:pPr marL="285750" indent="-285750">
              <a:lnSpc>
                <a:spcPct val="90000"/>
              </a:lnSpc>
              <a:buClr>
                <a:srgbClr val="92D050"/>
              </a:buClr>
              <a:buFont typeface="Wingdings" panose="05000000000000000000" pitchFamily="2" charset="2"/>
              <a:buChar char="Ø"/>
            </a:pPr>
            <a:r>
              <a:rPr lang="de-DE" sz="1400" dirty="0"/>
              <a:t>Entlastung des Fahrers durch automatische Regelung der optimalen Erntegeschwindigkeit</a:t>
            </a:r>
          </a:p>
          <a:p>
            <a:pPr marL="285750" indent="-285750">
              <a:lnSpc>
                <a:spcPct val="90000"/>
              </a:lnSpc>
              <a:buClr>
                <a:srgbClr val="92D050"/>
              </a:buClr>
              <a:buFont typeface="Wingdings" panose="05000000000000000000" pitchFamily="2" charset="2"/>
              <a:buChar char="Ø"/>
            </a:pPr>
            <a:endParaRPr lang="de-DE" sz="1400" dirty="0"/>
          </a:p>
          <a:p>
            <a:pPr lvl="1">
              <a:lnSpc>
                <a:spcPct val="90000"/>
              </a:lnSpc>
            </a:pPr>
            <a:r>
              <a:rPr lang="de-DE" sz="1400" dirty="0"/>
              <a:t>Drei unterschiedliche </a:t>
            </a:r>
            <a:r>
              <a:rPr lang="de-DE" sz="1400" dirty="0" err="1"/>
              <a:t>Fahrmodi</a:t>
            </a:r>
            <a:r>
              <a:rPr lang="de-DE" sz="1400" dirty="0"/>
              <a:t> - unter Berücksichtigung der Motorauslastung:</a:t>
            </a:r>
          </a:p>
          <a:p>
            <a:pPr lvl="2">
              <a:lnSpc>
                <a:spcPct val="90000"/>
              </a:lnSpc>
              <a:spcBef>
                <a:spcPts val="336"/>
              </a:spcBef>
            </a:pPr>
            <a:r>
              <a:rPr lang="de-DE" sz="1400" dirty="0"/>
              <a:t>1. konstante Geschwindigkeit: Vorgabe Sollgeschwindigkeit</a:t>
            </a:r>
          </a:p>
          <a:p>
            <a:pPr lvl="2">
              <a:lnSpc>
                <a:spcPct val="90000"/>
              </a:lnSpc>
              <a:spcBef>
                <a:spcPts val="336"/>
              </a:spcBef>
            </a:pPr>
            <a:r>
              <a:rPr lang="de-DE" sz="1400" dirty="0">
                <a:sym typeface="Wingdings" pitchFamily="2" charset="2"/>
              </a:rPr>
              <a:t>2. konstanter Durchsatz: Vorgabe Solldurchsatz</a:t>
            </a:r>
          </a:p>
          <a:p>
            <a:pPr lvl="2">
              <a:lnSpc>
                <a:spcPct val="90000"/>
              </a:lnSpc>
              <a:spcBef>
                <a:spcPts val="336"/>
              </a:spcBef>
            </a:pPr>
            <a:r>
              <a:rPr lang="de-DE" sz="1400" dirty="0">
                <a:sym typeface="Wingdings" pitchFamily="2" charset="2"/>
              </a:rPr>
              <a:t>3. konstanter Durchsatz mit Verlusten: Vorgabe Solldurchsatz und Verlustniveau</a:t>
            </a:r>
          </a:p>
          <a:p>
            <a:pPr lvl="2">
              <a:lnSpc>
                <a:spcPct val="90000"/>
              </a:lnSpc>
              <a:spcBef>
                <a:spcPts val="336"/>
              </a:spcBef>
            </a:pPr>
            <a:endParaRPr lang="de-DE" sz="1400" dirty="0">
              <a:sym typeface="Wingdings" pitchFamily="2" charset="2"/>
            </a:endParaRPr>
          </a:p>
          <a:p>
            <a:pPr lvl="1">
              <a:lnSpc>
                <a:spcPct val="90000"/>
              </a:lnSpc>
            </a:pPr>
            <a:r>
              <a:rPr lang="de-DE" sz="1400" dirty="0"/>
              <a:t>Vorgabe einer Maximalgeschwindigkeit</a:t>
            </a:r>
          </a:p>
        </p:txBody>
      </p:sp>
      <p:sp>
        <p:nvSpPr>
          <p:cNvPr id="14" name="Rechteck 13"/>
          <p:cNvSpPr/>
          <p:nvPr/>
        </p:nvSpPr>
        <p:spPr>
          <a:xfrm>
            <a:off x="1540868" y="6267342"/>
            <a:ext cx="1944572" cy="184666"/>
          </a:xfrm>
          <a:prstGeom prst="rect">
            <a:avLst/>
          </a:prstGeom>
        </p:spPr>
        <p:txBody>
          <a:bodyPr wrap="square">
            <a:spAutoFit/>
          </a:bodyPr>
          <a:lstStyle/>
          <a:p>
            <a:r>
              <a:rPr lang="de-DE" sz="600" dirty="0"/>
              <a:t>Abbildung 176: Claas Produktpräsentation 2015</a:t>
            </a:r>
          </a:p>
        </p:txBody>
      </p:sp>
      <p:pic>
        <p:nvPicPr>
          <p:cNvPr id="3" name="Grafik 2" descr="Filmstreifen Silhouette">
            <a:hlinkClick r:id="rId4"/>
            <a:extLst>
              <a:ext uri="{FF2B5EF4-FFF2-40B4-BE49-F238E27FC236}">
                <a16:creationId xmlns:a16="http://schemas.microsoft.com/office/drawing/2014/main" id="{9CEF97C1-F7E5-FD91-0330-16E4A6363C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503" y="395107"/>
            <a:ext cx="914400" cy="914400"/>
          </a:xfrm>
          <a:prstGeom prst="rect">
            <a:avLst/>
          </a:prstGeom>
        </p:spPr>
      </p:pic>
    </p:spTree>
    <p:extLst>
      <p:ext uri="{BB962C8B-B14F-4D97-AF65-F5344CB8AC3E}">
        <p14:creationId xmlns:p14="http://schemas.microsoft.com/office/powerpoint/2010/main" val="3618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P spid="29" grpId="0"/>
      <p:bldP spid="30" grpId="0"/>
      <p:bldP spid="31" grpId="0"/>
      <p:bldP spid="32" grpId="0"/>
      <p:bldP spid="8"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71567" y="812465"/>
            <a:ext cx="8158349" cy="463138"/>
          </a:xfrm>
        </p:spPr>
        <p:txBody>
          <a:bodyPr/>
          <a:lstStyle/>
          <a:p>
            <a:pPr algn="l"/>
            <a:r>
              <a:rPr lang="de-DE" sz="2100" dirty="0"/>
              <a:t>Aktueller Mähdreschermarkt</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11</a:t>
            </a:fld>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87" y="1440180"/>
            <a:ext cx="7426388" cy="4091940"/>
          </a:xfrm>
          <a:prstGeom prst="rect">
            <a:avLst/>
          </a:prstGeom>
        </p:spPr>
      </p:pic>
      <p:sp>
        <p:nvSpPr>
          <p:cNvPr id="7" name="Rechteck 6"/>
          <p:cNvSpPr/>
          <p:nvPr/>
        </p:nvSpPr>
        <p:spPr>
          <a:xfrm>
            <a:off x="983287" y="5347454"/>
            <a:ext cx="4572000" cy="184666"/>
          </a:xfrm>
          <a:prstGeom prst="rect">
            <a:avLst/>
          </a:prstGeom>
        </p:spPr>
        <p:txBody>
          <a:bodyPr>
            <a:spAutoFit/>
          </a:bodyPr>
          <a:lstStyle/>
          <a:p>
            <a:r>
              <a:rPr lang="de-DE" sz="600" dirty="0"/>
              <a:t>Abbildung 24: www.eilbote-online.com</a:t>
            </a:r>
          </a:p>
        </p:txBody>
      </p:sp>
      <p:sp>
        <p:nvSpPr>
          <p:cNvPr id="3" name="Rechteck 2"/>
          <p:cNvSpPr/>
          <p:nvPr/>
        </p:nvSpPr>
        <p:spPr bwMode="auto">
          <a:xfrm>
            <a:off x="3611416" y="1493202"/>
            <a:ext cx="535709" cy="407093"/>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8" name="Rechteck 7"/>
          <p:cNvSpPr/>
          <p:nvPr/>
        </p:nvSpPr>
        <p:spPr bwMode="auto">
          <a:xfrm>
            <a:off x="7690591" y="1426356"/>
            <a:ext cx="535709" cy="407093"/>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Tree>
    <p:extLst>
      <p:ext uri="{BB962C8B-B14F-4D97-AF65-F5344CB8AC3E}">
        <p14:creationId xmlns:p14="http://schemas.microsoft.com/office/powerpoint/2010/main" val="274722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5FFE6C8-7241-A1F6-3AAF-3F8401CE0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19" y="1304770"/>
            <a:ext cx="7616510" cy="428164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Elektronische Bauteile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110</a:t>
            </a:fld>
            <a:endParaRPr lang="de-DE" dirty="0"/>
          </a:p>
        </p:txBody>
      </p:sp>
      <p:sp>
        <p:nvSpPr>
          <p:cNvPr id="10" name="Textfeld 9"/>
          <p:cNvSpPr txBox="1"/>
          <p:nvPr/>
        </p:nvSpPr>
        <p:spPr>
          <a:xfrm>
            <a:off x="361994" y="910351"/>
            <a:ext cx="2641600" cy="523220"/>
          </a:xfrm>
          <a:prstGeom prst="rect">
            <a:avLst/>
          </a:prstGeom>
          <a:noFill/>
        </p:spPr>
        <p:txBody>
          <a:bodyPr wrap="square" rtlCol="0">
            <a:spAutoFit/>
          </a:bodyPr>
          <a:lstStyle/>
          <a:p>
            <a:r>
              <a:rPr lang="de-DE" sz="1400" dirty="0"/>
              <a:t>Mensch-Maschine-Schnittstelle</a:t>
            </a:r>
          </a:p>
          <a:p>
            <a:r>
              <a:rPr lang="de-DE" sz="1400" dirty="0"/>
              <a:t>Terminal, </a:t>
            </a:r>
            <a:r>
              <a:rPr lang="de-DE" sz="1400" dirty="0" err="1"/>
              <a:t>Armlehnenbedienung</a:t>
            </a:r>
            <a:endParaRPr lang="de-DE" sz="1400" dirty="0"/>
          </a:p>
        </p:txBody>
      </p:sp>
      <p:sp>
        <p:nvSpPr>
          <p:cNvPr id="15" name="Textfeld 14"/>
          <p:cNvSpPr txBox="1"/>
          <p:nvPr/>
        </p:nvSpPr>
        <p:spPr>
          <a:xfrm>
            <a:off x="3617250" y="822650"/>
            <a:ext cx="2570770" cy="523220"/>
          </a:xfrm>
          <a:prstGeom prst="rect">
            <a:avLst/>
          </a:prstGeom>
          <a:noFill/>
        </p:spPr>
        <p:txBody>
          <a:bodyPr wrap="square" rtlCol="0">
            <a:spAutoFit/>
          </a:bodyPr>
          <a:lstStyle/>
          <a:p>
            <a:r>
              <a:rPr lang="de-DE" sz="1400" dirty="0"/>
              <a:t>Positionsortung mit Ertragskartierung</a:t>
            </a:r>
          </a:p>
        </p:txBody>
      </p:sp>
      <p:sp>
        <p:nvSpPr>
          <p:cNvPr id="16" name="Textfeld 15"/>
          <p:cNvSpPr txBox="1"/>
          <p:nvPr/>
        </p:nvSpPr>
        <p:spPr>
          <a:xfrm>
            <a:off x="1673512" y="2132582"/>
            <a:ext cx="1866900" cy="307777"/>
          </a:xfrm>
          <a:prstGeom prst="rect">
            <a:avLst/>
          </a:prstGeom>
          <a:noFill/>
        </p:spPr>
        <p:txBody>
          <a:bodyPr wrap="square" rtlCol="0">
            <a:spAutoFit/>
          </a:bodyPr>
          <a:lstStyle/>
          <a:p>
            <a:r>
              <a:rPr lang="de-DE" sz="1400" dirty="0"/>
              <a:t>Beleuchtung</a:t>
            </a:r>
          </a:p>
        </p:txBody>
      </p:sp>
      <p:sp>
        <p:nvSpPr>
          <p:cNvPr id="17" name="Textfeld 16"/>
          <p:cNvSpPr txBox="1"/>
          <p:nvPr/>
        </p:nvSpPr>
        <p:spPr>
          <a:xfrm>
            <a:off x="1125210" y="5891160"/>
            <a:ext cx="1866900" cy="307777"/>
          </a:xfrm>
          <a:prstGeom prst="rect">
            <a:avLst/>
          </a:prstGeom>
          <a:noFill/>
        </p:spPr>
        <p:txBody>
          <a:bodyPr wrap="square" rtlCol="0">
            <a:spAutoFit/>
          </a:bodyPr>
          <a:lstStyle/>
          <a:p>
            <a:r>
              <a:rPr lang="de-DE" sz="1400" dirty="0"/>
              <a:t>Diagnosesysteme</a:t>
            </a:r>
          </a:p>
        </p:txBody>
      </p:sp>
      <p:sp>
        <p:nvSpPr>
          <p:cNvPr id="18" name="Textfeld 17"/>
          <p:cNvSpPr txBox="1"/>
          <p:nvPr/>
        </p:nvSpPr>
        <p:spPr>
          <a:xfrm>
            <a:off x="197262" y="2686875"/>
            <a:ext cx="2324100" cy="307777"/>
          </a:xfrm>
          <a:prstGeom prst="rect">
            <a:avLst/>
          </a:prstGeom>
          <a:noFill/>
        </p:spPr>
        <p:txBody>
          <a:bodyPr wrap="square" rtlCol="0">
            <a:spAutoFit/>
          </a:bodyPr>
          <a:lstStyle/>
          <a:p>
            <a:r>
              <a:rPr lang="de-DE" sz="1400" dirty="0"/>
              <a:t>Online Feuchtemessung</a:t>
            </a:r>
          </a:p>
        </p:txBody>
      </p:sp>
      <p:sp>
        <p:nvSpPr>
          <p:cNvPr id="19" name="Textfeld 18"/>
          <p:cNvSpPr txBox="1"/>
          <p:nvPr/>
        </p:nvSpPr>
        <p:spPr>
          <a:xfrm>
            <a:off x="83995" y="4166262"/>
            <a:ext cx="2952500" cy="523220"/>
          </a:xfrm>
          <a:prstGeom prst="rect">
            <a:avLst/>
          </a:prstGeom>
          <a:noFill/>
        </p:spPr>
        <p:txBody>
          <a:bodyPr wrap="square" rtlCol="0">
            <a:spAutoFit/>
          </a:bodyPr>
          <a:lstStyle/>
          <a:p>
            <a:r>
              <a:rPr lang="de-DE" sz="1400" dirty="0"/>
              <a:t>Kontinuierliche</a:t>
            </a:r>
          </a:p>
          <a:p>
            <a:r>
              <a:rPr lang="de-DE" sz="1400" dirty="0"/>
              <a:t> Ertragsermittlung</a:t>
            </a:r>
          </a:p>
        </p:txBody>
      </p:sp>
      <p:sp>
        <p:nvSpPr>
          <p:cNvPr id="20" name="Textfeld 19"/>
          <p:cNvSpPr txBox="1"/>
          <p:nvPr/>
        </p:nvSpPr>
        <p:spPr>
          <a:xfrm>
            <a:off x="2576696" y="1556288"/>
            <a:ext cx="1866900" cy="307777"/>
          </a:xfrm>
          <a:prstGeom prst="rect">
            <a:avLst/>
          </a:prstGeom>
          <a:noFill/>
        </p:spPr>
        <p:txBody>
          <a:bodyPr wrap="square" rtlCol="0">
            <a:spAutoFit/>
          </a:bodyPr>
          <a:lstStyle/>
          <a:p>
            <a:r>
              <a:rPr lang="de-DE" sz="1400" dirty="0"/>
              <a:t>Klimaanlage</a:t>
            </a:r>
          </a:p>
        </p:txBody>
      </p:sp>
      <p:sp>
        <p:nvSpPr>
          <p:cNvPr id="21" name="Textfeld 20"/>
          <p:cNvSpPr txBox="1"/>
          <p:nvPr/>
        </p:nvSpPr>
        <p:spPr>
          <a:xfrm>
            <a:off x="529230" y="3713013"/>
            <a:ext cx="1866900" cy="307777"/>
          </a:xfrm>
          <a:prstGeom prst="rect">
            <a:avLst/>
          </a:prstGeom>
          <a:noFill/>
        </p:spPr>
        <p:txBody>
          <a:bodyPr wrap="square" rtlCol="0">
            <a:spAutoFit/>
          </a:bodyPr>
          <a:lstStyle/>
          <a:p>
            <a:r>
              <a:rPr lang="de-DE" sz="1400" dirty="0"/>
              <a:t>Autopilot</a:t>
            </a:r>
          </a:p>
        </p:txBody>
      </p:sp>
      <p:sp>
        <p:nvSpPr>
          <p:cNvPr id="23" name="Textfeld 22"/>
          <p:cNvSpPr txBox="1"/>
          <p:nvPr/>
        </p:nvSpPr>
        <p:spPr>
          <a:xfrm>
            <a:off x="295579" y="5111405"/>
            <a:ext cx="2467978" cy="523220"/>
          </a:xfrm>
          <a:prstGeom prst="rect">
            <a:avLst/>
          </a:prstGeom>
          <a:noFill/>
        </p:spPr>
        <p:txBody>
          <a:bodyPr wrap="square" rtlCol="0">
            <a:spAutoFit/>
          </a:bodyPr>
          <a:lstStyle/>
          <a:p>
            <a:r>
              <a:rPr lang="de-DE" sz="1400" dirty="0"/>
              <a:t>Automatische Höhenführung des Schneidwerkes</a:t>
            </a:r>
          </a:p>
        </p:txBody>
      </p:sp>
      <p:sp>
        <p:nvSpPr>
          <p:cNvPr id="24" name="Textfeld 23"/>
          <p:cNvSpPr txBox="1"/>
          <p:nvPr/>
        </p:nvSpPr>
        <p:spPr>
          <a:xfrm>
            <a:off x="6365547" y="3761013"/>
            <a:ext cx="2675537" cy="307777"/>
          </a:xfrm>
          <a:prstGeom prst="rect">
            <a:avLst/>
          </a:prstGeom>
          <a:noFill/>
        </p:spPr>
        <p:txBody>
          <a:bodyPr wrap="square" rtlCol="0">
            <a:spAutoFit/>
          </a:bodyPr>
          <a:lstStyle/>
          <a:p>
            <a:r>
              <a:rPr lang="de-DE" sz="1400" dirty="0"/>
              <a:t>Hangausgleichsvorrichtungen</a:t>
            </a:r>
          </a:p>
        </p:txBody>
      </p:sp>
      <p:sp>
        <p:nvSpPr>
          <p:cNvPr id="25" name="Textfeld 24"/>
          <p:cNvSpPr txBox="1"/>
          <p:nvPr/>
        </p:nvSpPr>
        <p:spPr>
          <a:xfrm>
            <a:off x="5757139" y="4298057"/>
            <a:ext cx="1866900" cy="523220"/>
          </a:xfrm>
          <a:prstGeom prst="rect">
            <a:avLst/>
          </a:prstGeom>
          <a:noFill/>
        </p:spPr>
        <p:txBody>
          <a:bodyPr wrap="square" rtlCol="0">
            <a:spAutoFit/>
          </a:bodyPr>
          <a:lstStyle/>
          <a:p>
            <a:r>
              <a:rPr lang="de-DE" sz="1400" dirty="0"/>
              <a:t>Federungssystem Raupenlaufwerk</a:t>
            </a:r>
          </a:p>
        </p:txBody>
      </p:sp>
      <p:sp>
        <p:nvSpPr>
          <p:cNvPr id="26" name="Textfeld 25"/>
          <p:cNvSpPr txBox="1"/>
          <p:nvPr/>
        </p:nvSpPr>
        <p:spPr>
          <a:xfrm>
            <a:off x="5432098" y="822597"/>
            <a:ext cx="1866900" cy="738664"/>
          </a:xfrm>
          <a:prstGeom prst="rect">
            <a:avLst/>
          </a:prstGeom>
          <a:noFill/>
        </p:spPr>
        <p:txBody>
          <a:bodyPr wrap="square" rtlCol="0">
            <a:spAutoFit/>
          </a:bodyPr>
          <a:lstStyle/>
          <a:p>
            <a:r>
              <a:rPr lang="de-DE" sz="1400" dirty="0"/>
              <a:t>Überwachung der Füllstände und Öffnungszustände</a:t>
            </a:r>
          </a:p>
        </p:txBody>
      </p:sp>
      <p:sp>
        <p:nvSpPr>
          <p:cNvPr id="27" name="Textfeld 26"/>
          <p:cNvSpPr txBox="1"/>
          <p:nvPr/>
        </p:nvSpPr>
        <p:spPr>
          <a:xfrm>
            <a:off x="7174185" y="1173475"/>
            <a:ext cx="1866900" cy="738664"/>
          </a:xfrm>
          <a:prstGeom prst="rect">
            <a:avLst/>
          </a:prstGeom>
          <a:noFill/>
        </p:spPr>
        <p:txBody>
          <a:bodyPr wrap="square" rtlCol="0">
            <a:spAutoFit/>
          </a:bodyPr>
          <a:lstStyle/>
          <a:p>
            <a:r>
              <a:rPr lang="de-DE" sz="1400" dirty="0"/>
              <a:t>Kontrollvorrichtungen für Verstopfung im </a:t>
            </a:r>
            <a:r>
              <a:rPr lang="de-DE" sz="1400" dirty="0" err="1"/>
              <a:t>Schüttlerbereich</a:t>
            </a:r>
            <a:endParaRPr lang="de-DE" sz="1400" dirty="0"/>
          </a:p>
        </p:txBody>
      </p:sp>
      <p:sp>
        <p:nvSpPr>
          <p:cNvPr id="28" name="Textfeld 27"/>
          <p:cNvSpPr txBox="1"/>
          <p:nvPr/>
        </p:nvSpPr>
        <p:spPr>
          <a:xfrm>
            <a:off x="7242024" y="2729989"/>
            <a:ext cx="1866900" cy="523220"/>
          </a:xfrm>
          <a:prstGeom prst="rect">
            <a:avLst/>
          </a:prstGeom>
          <a:noFill/>
        </p:spPr>
        <p:txBody>
          <a:bodyPr wrap="square" rtlCol="0">
            <a:spAutoFit/>
          </a:bodyPr>
          <a:lstStyle/>
          <a:p>
            <a:r>
              <a:rPr lang="de-DE" sz="1400" dirty="0"/>
              <a:t>Verlustkontrolle Schüttler und Sieb</a:t>
            </a:r>
          </a:p>
        </p:txBody>
      </p:sp>
      <p:sp>
        <p:nvSpPr>
          <p:cNvPr id="29" name="Textfeld 28"/>
          <p:cNvSpPr txBox="1"/>
          <p:nvPr/>
        </p:nvSpPr>
        <p:spPr>
          <a:xfrm>
            <a:off x="5774930" y="5047459"/>
            <a:ext cx="2934188" cy="738664"/>
          </a:xfrm>
          <a:prstGeom prst="rect">
            <a:avLst/>
          </a:prstGeom>
          <a:noFill/>
        </p:spPr>
        <p:txBody>
          <a:bodyPr wrap="square" rtlCol="0">
            <a:spAutoFit/>
          </a:bodyPr>
          <a:lstStyle/>
          <a:p>
            <a:r>
              <a:rPr lang="de-DE" sz="1400" dirty="0"/>
              <a:t>Vorprogrammierung der optimalen Trommel-, </a:t>
            </a:r>
            <a:r>
              <a:rPr lang="de-DE" sz="1400" dirty="0" err="1"/>
              <a:t>Gebläsedrehzahl</a:t>
            </a:r>
            <a:r>
              <a:rPr lang="de-DE" sz="1400" dirty="0"/>
              <a:t> und Korbabstand</a:t>
            </a:r>
          </a:p>
        </p:txBody>
      </p:sp>
      <p:sp>
        <p:nvSpPr>
          <p:cNvPr id="30" name="Textfeld 29"/>
          <p:cNvSpPr txBox="1"/>
          <p:nvPr/>
        </p:nvSpPr>
        <p:spPr>
          <a:xfrm>
            <a:off x="3265385" y="5892903"/>
            <a:ext cx="2356421" cy="523220"/>
          </a:xfrm>
          <a:prstGeom prst="rect">
            <a:avLst/>
          </a:prstGeom>
          <a:noFill/>
        </p:spPr>
        <p:txBody>
          <a:bodyPr wrap="square" rtlCol="0">
            <a:spAutoFit/>
          </a:bodyPr>
          <a:lstStyle/>
          <a:p>
            <a:r>
              <a:rPr lang="de-DE" sz="1400" dirty="0"/>
              <a:t>Drehzahlüberwachung der wichtigen Antriebswellen</a:t>
            </a:r>
          </a:p>
        </p:txBody>
      </p:sp>
      <p:sp>
        <p:nvSpPr>
          <p:cNvPr id="8" name="Textfeld 7">
            <a:extLst>
              <a:ext uri="{FF2B5EF4-FFF2-40B4-BE49-F238E27FC236}">
                <a16:creationId xmlns:a16="http://schemas.microsoft.com/office/drawing/2014/main" id="{9709374B-6DEC-9A7F-045A-A8B557BA95D7}"/>
              </a:ext>
            </a:extLst>
          </p:cNvPr>
          <p:cNvSpPr txBox="1"/>
          <p:nvPr/>
        </p:nvSpPr>
        <p:spPr>
          <a:xfrm>
            <a:off x="4055415" y="4154431"/>
            <a:ext cx="2676525" cy="184666"/>
          </a:xfrm>
          <a:prstGeom prst="rect">
            <a:avLst/>
          </a:prstGeom>
          <a:noFill/>
        </p:spPr>
        <p:txBody>
          <a:bodyPr wrap="square" rtlCol="0">
            <a:spAutoFit/>
          </a:bodyPr>
          <a:lstStyle/>
          <a:p>
            <a:r>
              <a:rPr lang="de-DE" sz="600" dirty="0"/>
              <a:t>Abbildung 177: www.deere.de</a:t>
            </a:r>
          </a:p>
        </p:txBody>
      </p:sp>
    </p:spTree>
    <p:extLst>
      <p:ext uri="{BB962C8B-B14F-4D97-AF65-F5344CB8AC3E}">
        <p14:creationId xmlns:p14="http://schemas.microsoft.com/office/powerpoint/2010/main" val="2951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1000"/>
                                        <p:tgtEl>
                                          <p:spTgt spid="18">
                                            <p:txEl>
                                              <p:pRg st="0" end="0"/>
                                            </p:txEl>
                                          </p:spTgt>
                                        </p:tgtEl>
                                      </p:cBhvr>
                                    </p:animEffect>
                                    <p:anim calcmode="lin" valueType="num">
                                      <p:cBhvr>
                                        <p:cTn id="2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1000"/>
                                        <p:tgtEl>
                                          <p:spTgt spid="21">
                                            <p:txEl>
                                              <p:pRg st="0" end="0"/>
                                            </p:txEl>
                                          </p:spTgt>
                                        </p:tgtEl>
                                      </p:cBhvr>
                                    </p:animEffect>
                                    <p:anim calcmode="lin" valueType="num">
                                      <p:cBhvr>
                                        <p:cTn id="2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xEl>
                                              <p:pRg st="1" end="1"/>
                                            </p:txEl>
                                          </p:spTgt>
                                        </p:tgtEl>
                                        <p:attrNameLst>
                                          <p:attrName>style.visibility</p:attrName>
                                        </p:attrNameLst>
                                      </p:cBhvr>
                                      <p:to>
                                        <p:strVal val="visible"/>
                                      </p:to>
                                    </p:set>
                                    <p:animEffect transition="in" filter="fade">
                                      <p:cBhvr>
                                        <p:cTn id="42" dur="1000"/>
                                        <p:tgtEl>
                                          <p:spTgt spid="19">
                                            <p:txEl>
                                              <p:pRg st="1" end="1"/>
                                            </p:txEl>
                                          </p:spTgt>
                                        </p:tgtEl>
                                      </p:cBhvr>
                                    </p:animEffect>
                                    <p:anim calcmode="lin" valueType="num">
                                      <p:cBhvr>
                                        <p:cTn id="4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1000"/>
                                        <p:tgtEl>
                                          <p:spTgt spid="17">
                                            <p:txEl>
                                              <p:pRg st="0" end="0"/>
                                            </p:txEl>
                                          </p:spTgt>
                                        </p:tgtEl>
                                      </p:cBhvr>
                                    </p:animEffect>
                                    <p:anim calcmode="lin" valueType="num">
                                      <p:cBhvr>
                                        <p:cTn id="5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fade">
                                      <p:cBhvr>
                                        <p:cTn id="63" dur="1000"/>
                                        <p:tgtEl>
                                          <p:spTgt spid="30">
                                            <p:txEl>
                                              <p:pRg st="0" end="0"/>
                                            </p:txEl>
                                          </p:spTgt>
                                        </p:tgtEl>
                                      </p:cBhvr>
                                    </p:animEffect>
                                    <p:anim calcmode="lin" valueType="num">
                                      <p:cBhvr>
                                        <p:cTn id="6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xEl>
                                              <p:pRg st="0" end="0"/>
                                            </p:txEl>
                                          </p:spTgt>
                                        </p:tgtEl>
                                        <p:attrNameLst>
                                          <p:attrName>style.visibility</p:attrName>
                                        </p:attrNameLst>
                                      </p:cBhvr>
                                      <p:to>
                                        <p:strVal val="visible"/>
                                      </p:to>
                                    </p:set>
                                    <p:animEffect transition="in" filter="fade">
                                      <p:cBhvr>
                                        <p:cTn id="70" dur="1000"/>
                                        <p:tgtEl>
                                          <p:spTgt spid="29">
                                            <p:txEl>
                                              <p:pRg st="0" end="0"/>
                                            </p:txEl>
                                          </p:spTgt>
                                        </p:tgtEl>
                                      </p:cBhvr>
                                    </p:animEffect>
                                    <p:anim calcmode="lin" valueType="num">
                                      <p:cBhvr>
                                        <p:cTn id="71"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Effect transition="in" filter="fade">
                                      <p:cBhvr>
                                        <p:cTn id="77" dur="1000"/>
                                        <p:tgtEl>
                                          <p:spTgt spid="25">
                                            <p:txEl>
                                              <p:pRg st="0" end="0"/>
                                            </p:txEl>
                                          </p:spTgt>
                                        </p:tgtEl>
                                      </p:cBhvr>
                                    </p:animEffect>
                                    <p:anim calcmode="lin" valueType="num">
                                      <p:cBhvr>
                                        <p:cTn id="7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xEl>
                                              <p:pRg st="0" end="0"/>
                                            </p:txEl>
                                          </p:spTgt>
                                        </p:tgtEl>
                                        <p:attrNameLst>
                                          <p:attrName>style.visibility</p:attrName>
                                        </p:attrNameLst>
                                      </p:cBhvr>
                                      <p:to>
                                        <p:strVal val="visible"/>
                                      </p:to>
                                    </p:set>
                                    <p:animEffect transition="in" filter="fade">
                                      <p:cBhvr>
                                        <p:cTn id="84" dur="1000"/>
                                        <p:tgtEl>
                                          <p:spTgt spid="24">
                                            <p:txEl>
                                              <p:pRg st="0" end="0"/>
                                            </p:txEl>
                                          </p:spTgt>
                                        </p:tgtEl>
                                      </p:cBhvr>
                                    </p:animEffect>
                                    <p:anim calcmode="lin" valueType="num">
                                      <p:cBhvr>
                                        <p:cTn id="8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8">
                                            <p:txEl>
                                              <p:pRg st="0" end="0"/>
                                            </p:txEl>
                                          </p:spTgt>
                                        </p:tgtEl>
                                        <p:attrNameLst>
                                          <p:attrName>style.visibility</p:attrName>
                                        </p:attrNameLst>
                                      </p:cBhvr>
                                      <p:to>
                                        <p:strVal val="visible"/>
                                      </p:to>
                                    </p:set>
                                    <p:animEffect transition="in" filter="fade">
                                      <p:cBhvr>
                                        <p:cTn id="91" dur="1000"/>
                                        <p:tgtEl>
                                          <p:spTgt spid="28">
                                            <p:txEl>
                                              <p:pRg st="0" end="0"/>
                                            </p:txEl>
                                          </p:spTgt>
                                        </p:tgtEl>
                                      </p:cBhvr>
                                    </p:animEffect>
                                    <p:anim calcmode="lin" valueType="num">
                                      <p:cBhvr>
                                        <p:cTn id="9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7">
                                            <p:txEl>
                                              <p:pRg st="0" end="0"/>
                                            </p:txEl>
                                          </p:spTgt>
                                        </p:tgtEl>
                                        <p:attrNameLst>
                                          <p:attrName>style.visibility</p:attrName>
                                        </p:attrNameLst>
                                      </p:cBhvr>
                                      <p:to>
                                        <p:strVal val="visible"/>
                                      </p:to>
                                    </p:set>
                                    <p:animEffect transition="in" filter="fade">
                                      <p:cBhvr>
                                        <p:cTn id="98" dur="1000"/>
                                        <p:tgtEl>
                                          <p:spTgt spid="27">
                                            <p:txEl>
                                              <p:pRg st="0" end="0"/>
                                            </p:txEl>
                                          </p:spTgt>
                                        </p:tgtEl>
                                      </p:cBhvr>
                                    </p:animEffect>
                                    <p:anim calcmode="lin" valueType="num">
                                      <p:cBhvr>
                                        <p:cTn id="99"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6">
                                            <p:txEl>
                                              <p:pRg st="0" end="0"/>
                                            </p:txEl>
                                          </p:spTgt>
                                        </p:tgtEl>
                                        <p:attrNameLst>
                                          <p:attrName>style.visibility</p:attrName>
                                        </p:attrNameLst>
                                      </p:cBhvr>
                                      <p:to>
                                        <p:strVal val="visible"/>
                                      </p:to>
                                    </p:set>
                                    <p:animEffect transition="in" filter="fade">
                                      <p:cBhvr>
                                        <p:cTn id="105" dur="1000"/>
                                        <p:tgtEl>
                                          <p:spTgt spid="26">
                                            <p:txEl>
                                              <p:pRg st="0" end="0"/>
                                            </p:txEl>
                                          </p:spTgt>
                                        </p:tgtEl>
                                      </p:cBhvr>
                                    </p:animEffect>
                                    <p:anim calcmode="lin" valueType="num">
                                      <p:cBhvr>
                                        <p:cTn id="10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1000"/>
                                        <p:tgtEl>
                                          <p:spTgt spid="15"/>
                                        </p:tgtEl>
                                      </p:cBhvr>
                                    </p:animEffect>
                                    <p:anim calcmode="lin" valueType="num">
                                      <p:cBhvr>
                                        <p:cTn id="113" dur="1000" fill="hold"/>
                                        <p:tgtEl>
                                          <p:spTgt spid="15"/>
                                        </p:tgtEl>
                                        <p:attrNameLst>
                                          <p:attrName>ppt_x</p:attrName>
                                        </p:attrNameLst>
                                      </p:cBhvr>
                                      <p:tavLst>
                                        <p:tav tm="0">
                                          <p:val>
                                            <p:strVal val="#ppt_x"/>
                                          </p:val>
                                        </p:tav>
                                        <p:tav tm="100000">
                                          <p:val>
                                            <p:strVal val="#ppt_x"/>
                                          </p:val>
                                        </p:tav>
                                      </p:tavLst>
                                    </p:anim>
                                    <p:anim calcmode="lin" valueType="num">
                                      <p:cBhvr>
                                        <p:cTn id="1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anim calcmode="lin" valueType="num">
                                      <p:cBhvr>
                                        <p:cTn id="120" dur="1000" fill="hold"/>
                                        <p:tgtEl>
                                          <p:spTgt spid="20"/>
                                        </p:tgtEl>
                                        <p:attrNameLst>
                                          <p:attrName>ppt_x</p:attrName>
                                        </p:attrNameLst>
                                      </p:cBhvr>
                                      <p:tavLst>
                                        <p:tav tm="0">
                                          <p:val>
                                            <p:strVal val="#ppt_x"/>
                                          </p:val>
                                        </p:tav>
                                        <p:tav tm="100000">
                                          <p:val>
                                            <p:strVal val="#ppt_x"/>
                                          </p:val>
                                        </p:tav>
                                      </p:tavLst>
                                    </p:anim>
                                    <p:anim calcmode="lin" valueType="num">
                                      <p:cBhvr>
                                        <p:cTn id="1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20" grpId="0"/>
      <p:bldP spid="2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FE1B6D8-7E8F-2675-1536-CA82DAF7B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40" y="948774"/>
            <a:ext cx="7616510" cy="428164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Elektronische Bauteile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111</a:t>
            </a:fld>
            <a:endParaRPr lang="de-DE" dirty="0"/>
          </a:p>
        </p:txBody>
      </p:sp>
      <p:sp>
        <p:nvSpPr>
          <p:cNvPr id="17" name="Textfeld 16"/>
          <p:cNvSpPr txBox="1"/>
          <p:nvPr/>
        </p:nvSpPr>
        <p:spPr>
          <a:xfrm>
            <a:off x="482847" y="1473512"/>
            <a:ext cx="2255901" cy="523220"/>
          </a:xfrm>
          <a:prstGeom prst="rect">
            <a:avLst/>
          </a:prstGeom>
          <a:noFill/>
        </p:spPr>
        <p:txBody>
          <a:bodyPr wrap="square" rtlCol="0">
            <a:spAutoFit/>
          </a:bodyPr>
          <a:lstStyle/>
          <a:p>
            <a:r>
              <a:rPr lang="de-DE" sz="1400" dirty="0"/>
              <a:t>Sensor Schneidwerkshöhe</a:t>
            </a:r>
          </a:p>
        </p:txBody>
      </p:sp>
      <p:sp>
        <p:nvSpPr>
          <p:cNvPr id="18" name="Textfeld 17"/>
          <p:cNvSpPr txBox="1"/>
          <p:nvPr/>
        </p:nvSpPr>
        <p:spPr>
          <a:xfrm>
            <a:off x="482850" y="2196968"/>
            <a:ext cx="2255901" cy="307777"/>
          </a:xfrm>
          <a:prstGeom prst="rect">
            <a:avLst/>
          </a:prstGeom>
          <a:noFill/>
        </p:spPr>
        <p:txBody>
          <a:bodyPr wrap="square" rtlCol="0">
            <a:spAutoFit/>
          </a:bodyPr>
          <a:lstStyle/>
          <a:p>
            <a:r>
              <a:rPr lang="de-DE" sz="1400" dirty="0"/>
              <a:t>Haspelhöhe</a:t>
            </a:r>
          </a:p>
        </p:txBody>
      </p:sp>
      <p:sp>
        <p:nvSpPr>
          <p:cNvPr id="19" name="Textfeld 18"/>
          <p:cNvSpPr txBox="1"/>
          <p:nvPr/>
        </p:nvSpPr>
        <p:spPr>
          <a:xfrm>
            <a:off x="274236" y="3822835"/>
            <a:ext cx="2255901" cy="307777"/>
          </a:xfrm>
          <a:prstGeom prst="rect">
            <a:avLst/>
          </a:prstGeom>
          <a:noFill/>
        </p:spPr>
        <p:txBody>
          <a:bodyPr wrap="square" rtlCol="0">
            <a:spAutoFit/>
          </a:bodyPr>
          <a:lstStyle/>
          <a:p>
            <a:r>
              <a:rPr lang="de-DE" sz="1400" dirty="0"/>
              <a:t>Haspeldrehzahlsensor</a:t>
            </a:r>
          </a:p>
        </p:txBody>
      </p:sp>
      <p:sp>
        <p:nvSpPr>
          <p:cNvPr id="20" name="Textfeld 19"/>
          <p:cNvSpPr txBox="1"/>
          <p:nvPr/>
        </p:nvSpPr>
        <p:spPr>
          <a:xfrm>
            <a:off x="482845" y="2921259"/>
            <a:ext cx="2255901" cy="307777"/>
          </a:xfrm>
          <a:prstGeom prst="rect">
            <a:avLst/>
          </a:prstGeom>
          <a:noFill/>
        </p:spPr>
        <p:txBody>
          <a:bodyPr wrap="square" rtlCol="0">
            <a:spAutoFit/>
          </a:bodyPr>
          <a:lstStyle/>
          <a:p>
            <a:r>
              <a:rPr lang="de-DE" sz="1400" dirty="0"/>
              <a:t>Laser Pilot</a:t>
            </a:r>
          </a:p>
        </p:txBody>
      </p:sp>
      <p:sp>
        <p:nvSpPr>
          <p:cNvPr id="21" name="Textfeld 20"/>
          <p:cNvSpPr txBox="1"/>
          <p:nvPr/>
        </p:nvSpPr>
        <p:spPr>
          <a:xfrm>
            <a:off x="274235" y="4633537"/>
            <a:ext cx="2255901" cy="307777"/>
          </a:xfrm>
          <a:prstGeom prst="rect">
            <a:avLst/>
          </a:prstGeom>
          <a:noFill/>
        </p:spPr>
        <p:txBody>
          <a:bodyPr wrap="square" rtlCol="0">
            <a:spAutoFit/>
          </a:bodyPr>
          <a:lstStyle/>
          <a:p>
            <a:r>
              <a:rPr lang="de-DE" sz="1400" dirty="0"/>
              <a:t>Haspelpositionssensor</a:t>
            </a:r>
          </a:p>
        </p:txBody>
      </p:sp>
      <p:sp>
        <p:nvSpPr>
          <p:cNvPr id="22" name="Textfeld 21"/>
          <p:cNvSpPr txBox="1"/>
          <p:nvPr/>
        </p:nvSpPr>
        <p:spPr>
          <a:xfrm>
            <a:off x="482845" y="5223936"/>
            <a:ext cx="2255901" cy="307777"/>
          </a:xfrm>
          <a:prstGeom prst="rect">
            <a:avLst/>
          </a:prstGeom>
          <a:noFill/>
        </p:spPr>
        <p:txBody>
          <a:bodyPr wrap="square" rtlCol="0">
            <a:spAutoFit/>
          </a:bodyPr>
          <a:lstStyle/>
          <a:p>
            <a:r>
              <a:rPr lang="de-DE" sz="1400" dirty="0"/>
              <a:t>Sensor Auto-</a:t>
            </a:r>
            <a:r>
              <a:rPr lang="de-DE" sz="1400" dirty="0" err="1"/>
              <a:t>Contour</a:t>
            </a:r>
            <a:endParaRPr lang="de-DE" sz="1400" dirty="0"/>
          </a:p>
        </p:txBody>
      </p:sp>
      <p:sp>
        <p:nvSpPr>
          <p:cNvPr id="23" name="Textfeld 22"/>
          <p:cNvSpPr txBox="1"/>
          <p:nvPr/>
        </p:nvSpPr>
        <p:spPr>
          <a:xfrm>
            <a:off x="3584786" y="1002926"/>
            <a:ext cx="2255901" cy="307777"/>
          </a:xfrm>
          <a:prstGeom prst="rect">
            <a:avLst/>
          </a:prstGeom>
          <a:noFill/>
        </p:spPr>
        <p:txBody>
          <a:bodyPr wrap="square" rtlCol="0">
            <a:spAutoFit/>
          </a:bodyPr>
          <a:lstStyle/>
          <a:p>
            <a:r>
              <a:rPr lang="de-DE" sz="1400" dirty="0"/>
              <a:t>Überkehrmessung</a:t>
            </a:r>
          </a:p>
        </p:txBody>
      </p:sp>
      <p:sp>
        <p:nvSpPr>
          <p:cNvPr id="24" name="Textfeld 23"/>
          <p:cNvSpPr txBox="1"/>
          <p:nvPr/>
        </p:nvSpPr>
        <p:spPr>
          <a:xfrm>
            <a:off x="6616865" y="1007902"/>
            <a:ext cx="2255901" cy="307777"/>
          </a:xfrm>
          <a:prstGeom prst="rect">
            <a:avLst/>
          </a:prstGeom>
          <a:noFill/>
        </p:spPr>
        <p:txBody>
          <a:bodyPr wrap="square" rtlCol="0">
            <a:spAutoFit/>
          </a:bodyPr>
          <a:lstStyle/>
          <a:p>
            <a:r>
              <a:rPr lang="de-DE" sz="1400" dirty="0"/>
              <a:t>Kornfeuchte, Durchsatz</a:t>
            </a:r>
          </a:p>
        </p:txBody>
      </p:sp>
      <p:sp>
        <p:nvSpPr>
          <p:cNvPr id="25" name="Textfeld 24"/>
          <p:cNvSpPr txBox="1"/>
          <p:nvPr/>
        </p:nvSpPr>
        <p:spPr>
          <a:xfrm>
            <a:off x="7346854" y="2457462"/>
            <a:ext cx="2255901" cy="307777"/>
          </a:xfrm>
          <a:prstGeom prst="rect">
            <a:avLst/>
          </a:prstGeom>
          <a:noFill/>
        </p:spPr>
        <p:txBody>
          <a:bodyPr wrap="square" rtlCol="0">
            <a:spAutoFit/>
          </a:bodyPr>
          <a:lstStyle/>
          <a:p>
            <a:r>
              <a:rPr lang="de-DE" sz="1400" dirty="0" err="1"/>
              <a:t>Motorsensorik</a:t>
            </a:r>
            <a:endParaRPr lang="de-DE" sz="1400" dirty="0"/>
          </a:p>
        </p:txBody>
      </p:sp>
      <p:sp>
        <p:nvSpPr>
          <p:cNvPr id="26" name="Textfeld 25"/>
          <p:cNvSpPr txBox="1"/>
          <p:nvPr/>
        </p:nvSpPr>
        <p:spPr>
          <a:xfrm>
            <a:off x="7138239" y="3116545"/>
            <a:ext cx="2255901" cy="307777"/>
          </a:xfrm>
          <a:prstGeom prst="rect">
            <a:avLst/>
          </a:prstGeom>
          <a:noFill/>
        </p:spPr>
        <p:txBody>
          <a:bodyPr wrap="square" rtlCol="0">
            <a:spAutoFit/>
          </a:bodyPr>
          <a:lstStyle/>
          <a:p>
            <a:r>
              <a:rPr lang="de-DE" sz="1400" dirty="0"/>
              <a:t>Rotordrehzahl</a:t>
            </a:r>
          </a:p>
        </p:txBody>
      </p:sp>
      <p:sp>
        <p:nvSpPr>
          <p:cNvPr id="27" name="Textfeld 26"/>
          <p:cNvSpPr txBox="1"/>
          <p:nvPr/>
        </p:nvSpPr>
        <p:spPr>
          <a:xfrm>
            <a:off x="6572756" y="3777934"/>
            <a:ext cx="2255901" cy="307777"/>
          </a:xfrm>
          <a:prstGeom prst="rect">
            <a:avLst/>
          </a:prstGeom>
          <a:noFill/>
        </p:spPr>
        <p:txBody>
          <a:bodyPr wrap="square" rtlCol="0">
            <a:spAutoFit/>
          </a:bodyPr>
          <a:lstStyle/>
          <a:p>
            <a:r>
              <a:rPr lang="de-DE" sz="1400" dirty="0"/>
              <a:t>Sensoren DKG Rotor</a:t>
            </a:r>
          </a:p>
        </p:txBody>
      </p:sp>
      <p:sp>
        <p:nvSpPr>
          <p:cNvPr id="28" name="Textfeld 27"/>
          <p:cNvSpPr txBox="1"/>
          <p:nvPr/>
        </p:nvSpPr>
        <p:spPr>
          <a:xfrm>
            <a:off x="6997864" y="4330827"/>
            <a:ext cx="2255901" cy="307777"/>
          </a:xfrm>
          <a:prstGeom prst="rect">
            <a:avLst/>
          </a:prstGeom>
          <a:noFill/>
        </p:spPr>
        <p:txBody>
          <a:bodyPr wrap="square" rtlCol="0">
            <a:spAutoFit/>
          </a:bodyPr>
          <a:lstStyle/>
          <a:p>
            <a:r>
              <a:rPr lang="de-DE" sz="1400" dirty="0"/>
              <a:t>Lenkwinkelsensor</a:t>
            </a:r>
          </a:p>
        </p:txBody>
      </p:sp>
      <p:sp>
        <p:nvSpPr>
          <p:cNvPr id="29" name="Textfeld 28"/>
          <p:cNvSpPr txBox="1"/>
          <p:nvPr/>
        </p:nvSpPr>
        <p:spPr>
          <a:xfrm>
            <a:off x="6866698" y="5042968"/>
            <a:ext cx="2255901" cy="307777"/>
          </a:xfrm>
          <a:prstGeom prst="rect">
            <a:avLst/>
          </a:prstGeom>
          <a:noFill/>
        </p:spPr>
        <p:txBody>
          <a:bodyPr wrap="square" rtlCol="0">
            <a:spAutoFit/>
          </a:bodyPr>
          <a:lstStyle/>
          <a:p>
            <a:r>
              <a:rPr lang="de-DE" sz="1400" dirty="0" err="1"/>
              <a:t>Gebläsedrehzahl</a:t>
            </a:r>
            <a:endParaRPr lang="de-DE" sz="1400" dirty="0"/>
          </a:p>
        </p:txBody>
      </p:sp>
      <p:sp>
        <p:nvSpPr>
          <p:cNvPr id="30" name="Textfeld 29"/>
          <p:cNvSpPr txBox="1"/>
          <p:nvPr/>
        </p:nvSpPr>
        <p:spPr>
          <a:xfrm>
            <a:off x="6385298" y="5580349"/>
            <a:ext cx="2255901" cy="307777"/>
          </a:xfrm>
          <a:prstGeom prst="rect">
            <a:avLst/>
          </a:prstGeom>
          <a:noFill/>
        </p:spPr>
        <p:txBody>
          <a:bodyPr wrap="square" rtlCol="0">
            <a:spAutoFit/>
          </a:bodyPr>
          <a:lstStyle/>
          <a:p>
            <a:r>
              <a:rPr lang="de-DE" sz="1400" dirty="0"/>
              <a:t>Korbabstand</a:t>
            </a:r>
          </a:p>
        </p:txBody>
      </p:sp>
      <p:sp>
        <p:nvSpPr>
          <p:cNvPr id="31" name="Textfeld 30"/>
          <p:cNvSpPr txBox="1"/>
          <p:nvPr/>
        </p:nvSpPr>
        <p:spPr>
          <a:xfrm>
            <a:off x="3308561" y="5553613"/>
            <a:ext cx="2255901" cy="307777"/>
          </a:xfrm>
          <a:prstGeom prst="rect">
            <a:avLst/>
          </a:prstGeom>
          <a:noFill/>
        </p:spPr>
        <p:txBody>
          <a:bodyPr wrap="square" rtlCol="0">
            <a:spAutoFit/>
          </a:bodyPr>
          <a:lstStyle/>
          <a:p>
            <a:r>
              <a:rPr lang="de-DE" sz="1400" dirty="0"/>
              <a:t>Dreschtrommeldrehzahl</a:t>
            </a:r>
          </a:p>
        </p:txBody>
      </p:sp>
      <p:sp>
        <p:nvSpPr>
          <p:cNvPr id="8" name="Textfeld 7">
            <a:extLst>
              <a:ext uri="{FF2B5EF4-FFF2-40B4-BE49-F238E27FC236}">
                <a16:creationId xmlns:a16="http://schemas.microsoft.com/office/drawing/2014/main" id="{7B38BE82-5A79-89F2-7B7A-263492E4162C}"/>
              </a:ext>
            </a:extLst>
          </p:cNvPr>
          <p:cNvSpPr txBox="1"/>
          <p:nvPr/>
        </p:nvSpPr>
        <p:spPr>
          <a:xfrm>
            <a:off x="4121424" y="3832086"/>
            <a:ext cx="2676525" cy="184666"/>
          </a:xfrm>
          <a:prstGeom prst="rect">
            <a:avLst/>
          </a:prstGeom>
          <a:noFill/>
        </p:spPr>
        <p:txBody>
          <a:bodyPr wrap="square" rtlCol="0">
            <a:spAutoFit/>
          </a:bodyPr>
          <a:lstStyle/>
          <a:p>
            <a:r>
              <a:rPr lang="de-DE" sz="600" dirty="0"/>
              <a:t>Abbildung 177: www.deere.de</a:t>
            </a:r>
          </a:p>
        </p:txBody>
      </p:sp>
    </p:spTree>
    <p:extLst>
      <p:ext uri="{BB962C8B-B14F-4D97-AF65-F5344CB8AC3E}">
        <p14:creationId xmlns:p14="http://schemas.microsoft.com/office/powerpoint/2010/main" val="38287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fade">
                                      <p:cBhvr>
                                        <p:cTn id="35" dur="1000"/>
                                        <p:tgtEl>
                                          <p:spTgt spid="21">
                                            <p:txEl>
                                              <p:pRg st="0" end="0"/>
                                            </p:txEl>
                                          </p:spTgt>
                                        </p:tgtEl>
                                      </p:cBhvr>
                                    </p:animEffect>
                                    <p:anim calcmode="lin" valueType="num">
                                      <p:cBhvr>
                                        <p:cTn id="36"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fade">
                                      <p:cBhvr>
                                        <p:cTn id="42" dur="1000"/>
                                        <p:tgtEl>
                                          <p:spTgt spid="22">
                                            <p:txEl>
                                              <p:pRg st="0" end="0"/>
                                            </p:txEl>
                                          </p:spTgt>
                                        </p:tgtEl>
                                      </p:cBhvr>
                                    </p:animEffect>
                                    <p:anim calcmode="lin" valueType="num">
                                      <p:cBhvr>
                                        <p:cTn id="4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xEl>
                                              <p:pRg st="0" end="0"/>
                                            </p:txEl>
                                          </p:spTgt>
                                        </p:tgtEl>
                                        <p:attrNameLst>
                                          <p:attrName>style.visibility</p:attrName>
                                        </p:attrNameLst>
                                      </p:cBhvr>
                                      <p:to>
                                        <p:strVal val="visible"/>
                                      </p:to>
                                    </p:set>
                                    <p:animEffect transition="in" filter="fade">
                                      <p:cBhvr>
                                        <p:cTn id="49" dur="1000"/>
                                        <p:tgtEl>
                                          <p:spTgt spid="31">
                                            <p:txEl>
                                              <p:pRg st="0" end="0"/>
                                            </p:txEl>
                                          </p:spTgt>
                                        </p:tgtEl>
                                      </p:cBhvr>
                                    </p:animEffect>
                                    <p:anim calcmode="lin" valueType="num">
                                      <p:cBhvr>
                                        <p:cTn id="5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8">
                                            <p:txEl>
                                              <p:pRg st="0" end="0"/>
                                            </p:txEl>
                                          </p:spTgt>
                                        </p:tgtEl>
                                        <p:attrNameLst>
                                          <p:attrName>style.visibility</p:attrName>
                                        </p:attrNameLst>
                                      </p:cBhvr>
                                      <p:to>
                                        <p:strVal val="visible"/>
                                      </p:to>
                                    </p:set>
                                    <p:animEffect transition="in" filter="fade">
                                      <p:cBhvr>
                                        <p:cTn id="70" dur="1000"/>
                                        <p:tgtEl>
                                          <p:spTgt spid="28">
                                            <p:txEl>
                                              <p:pRg st="0" end="0"/>
                                            </p:txEl>
                                          </p:spTgt>
                                        </p:tgtEl>
                                      </p:cBhvr>
                                    </p:animEffect>
                                    <p:anim calcmode="lin" valueType="num">
                                      <p:cBhvr>
                                        <p:cTn id="71"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7">
                                            <p:txEl>
                                              <p:pRg st="0" end="0"/>
                                            </p:txEl>
                                          </p:spTgt>
                                        </p:tgtEl>
                                        <p:attrNameLst>
                                          <p:attrName>style.visibility</p:attrName>
                                        </p:attrNameLst>
                                      </p:cBhvr>
                                      <p:to>
                                        <p:strVal val="visible"/>
                                      </p:to>
                                    </p:set>
                                    <p:animEffect transition="in" filter="fade">
                                      <p:cBhvr>
                                        <p:cTn id="77" dur="1000"/>
                                        <p:tgtEl>
                                          <p:spTgt spid="27">
                                            <p:txEl>
                                              <p:pRg st="0" end="0"/>
                                            </p:txEl>
                                          </p:spTgt>
                                        </p:tgtEl>
                                      </p:cBhvr>
                                    </p:animEffect>
                                    <p:anim calcmode="lin" valueType="num">
                                      <p:cBhvr>
                                        <p:cTn id="7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6">
                                            <p:txEl>
                                              <p:pRg st="0" end="0"/>
                                            </p:txEl>
                                          </p:spTgt>
                                        </p:tgtEl>
                                        <p:attrNameLst>
                                          <p:attrName>style.visibility</p:attrName>
                                        </p:attrNameLst>
                                      </p:cBhvr>
                                      <p:to>
                                        <p:strVal val="visible"/>
                                      </p:to>
                                    </p:set>
                                    <p:animEffect transition="in" filter="fade">
                                      <p:cBhvr>
                                        <p:cTn id="84" dur="1000"/>
                                        <p:tgtEl>
                                          <p:spTgt spid="26">
                                            <p:txEl>
                                              <p:pRg st="0" end="0"/>
                                            </p:txEl>
                                          </p:spTgt>
                                        </p:tgtEl>
                                      </p:cBhvr>
                                    </p:animEffect>
                                    <p:anim calcmode="lin" valueType="num">
                                      <p:cBhvr>
                                        <p:cTn id="8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5">
                                            <p:txEl>
                                              <p:pRg st="0" end="0"/>
                                            </p:txEl>
                                          </p:spTgt>
                                        </p:tgtEl>
                                        <p:attrNameLst>
                                          <p:attrName>style.visibility</p:attrName>
                                        </p:attrNameLst>
                                      </p:cBhvr>
                                      <p:to>
                                        <p:strVal val="visible"/>
                                      </p:to>
                                    </p:set>
                                    <p:animEffect transition="in" filter="fade">
                                      <p:cBhvr>
                                        <p:cTn id="91" dur="1000"/>
                                        <p:tgtEl>
                                          <p:spTgt spid="25">
                                            <p:txEl>
                                              <p:pRg st="0" end="0"/>
                                            </p:txEl>
                                          </p:spTgt>
                                        </p:tgtEl>
                                      </p:cBhvr>
                                    </p:animEffect>
                                    <p:anim calcmode="lin" valueType="num">
                                      <p:cBhvr>
                                        <p:cTn id="92"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3"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4">
                                            <p:txEl>
                                              <p:pRg st="0" end="0"/>
                                            </p:txEl>
                                          </p:spTgt>
                                        </p:tgtEl>
                                        <p:attrNameLst>
                                          <p:attrName>style.visibility</p:attrName>
                                        </p:attrNameLst>
                                      </p:cBhvr>
                                      <p:to>
                                        <p:strVal val="visible"/>
                                      </p:to>
                                    </p:set>
                                    <p:animEffect transition="in" filter="fade">
                                      <p:cBhvr>
                                        <p:cTn id="98" dur="1000"/>
                                        <p:tgtEl>
                                          <p:spTgt spid="24">
                                            <p:txEl>
                                              <p:pRg st="0" end="0"/>
                                            </p:txEl>
                                          </p:spTgt>
                                        </p:tgtEl>
                                      </p:cBhvr>
                                    </p:animEffect>
                                    <p:anim calcmode="lin" valueType="num">
                                      <p:cBhvr>
                                        <p:cTn id="99"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3">
                                            <p:txEl>
                                              <p:pRg st="0" end="0"/>
                                            </p:txEl>
                                          </p:spTgt>
                                        </p:tgtEl>
                                        <p:attrNameLst>
                                          <p:attrName>style.visibility</p:attrName>
                                        </p:attrNameLst>
                                      </p:cBhvr>
                                      <p:to>
                                        <p:strVal val="visible"/>
                                      </p:to>
                                    </p:set>
                                    <p:animEffect transition="in" filter="fade">
                                      <p:cBhvr>
                                        <p:cTn id="105" dur="1000"/>
                                        <p:tgtEl>
                                          <p:spTgt spid="23">
                                            <p:txEl>
                                              <p:pRg st="0" end="0"/>
                                            </p:txEl>
                                          </p:spTgt>
                                        </p:tgtEl>
                                      </p:cBhvr>
                                    </p:animEffect>
                                    <p:anim calcmode="lin" valueType="num">
                                      <p:cBhvr>
                                        <p:cTn id="106"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9" grpId="0"/>
      <p:bldP spid="3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Elektronische Bauteile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112</a:t>
            </a:fld>
            <a:endParaRPr lang="de-DE" dirty="0"/>
          </a:p>
        </p:txBody>
      </p:sp>
      <p:pic>
        <p:nvPicPr>
          <p:cNvPr id="6" name="Grafik 5"/>
          <p:cNvPicPr>
            <a:picLocks noChangeAspect="1"/>
          </p:cNvPicPr>
          <p:nvPr/>
        </p:nvPicPr>
        <p:blipFill rotWithShape="1">
          <a:blip r:embed="rId3"/>
          <a:srcRect t="7220" b="45092"/>
          <a:stretch/>
        </p:blipFill>
        <p:spPr>
          <a:xfrm>
            <a:off x="554188" y="1575773"/>
            <a:ext cx="7922037" cy="2218223"/>
          </a:xfrm>
          <a:prstGeom prst="rect">
            <a:avLst/>
          </a:prstGeom>
        </p:spPr>
      </p:pic>
      <p:sp>
        <p:nvSpPr>
          <p:cNvPr id="7" name="Textfeld 6"/>
          <p:cNvSpPr txBox="1"/>
          <p:nvPr/>
        </p:nvSpPr>
        <p:spPr>
          <a:xfrm>
            <a:off x="540000" y="4115101"/>
            <a:ext cx="8774121" cy="1754326"/>
          </a:xfrm>
          <a:prstGeom prst="rect">
            <a:avLst/>
          </a:prstGeom>
          <a:noFill/>
        </p:spPr>
        <p:txBody>
          <a:bodyPr wrap="square" rtlCol="0">
            <a:spAutoFit/>
          </a:bodyPr>
          <a:lstStyle/>
          <a:p>
            <a:r>
              <a:rPr lang="de-DE" sz="1200" b="1" dirty="0">
                <a:highlight>
                  <a:srgbClr val="FF9900"/>
                </a:highlight>
              </a:rPr>
              <a:t>Drehzahlsensoren</a:t>
            </a:r>
            <a:r>
              <a:rPr lang="de-DE" sz="1200" dirty="0"/>
              <a:t>		</a:t>
            </a:r>
            <a:r>
              <a:rPr lang="de-DE" sz="1200" b="1" dirty="0">
                <a:highlight>
                  <a:srgbClr val="00CC99"/>
                </a:highlight>
              </a:rPr>
              <a:t>Winkelsensoren</a:t>
            </a:r>
            <a:r>
              <a:rPr lang="de-DE" sz="1200" dirty="0"/>
              <a:t>		</a:t>
            </a:r>
            <a:r>
              <a:rPr lang="de-DE" sz="1200" b="1" dirty="0">
                <a:highlight>
                  <a:srgbClr val="66CCFF"/>
                </a:highlight>
              </a:rPr>
              <a:t>Sonstige Sensoren</a:t>
            </a:r>
          </a:p>
          <a:p>
            <a:pPr>
              <a:tabLst>
                <a:tab pos="216000" algn="l"/>
                <a:tab pos="1332000" algn="l"/>
                <a:tab pos="2736000" algn="l"/>
                <a:tab pos="2880000" algn="l"/>
                <a:tab pos="4536000" algn="l"/>
                <a:tab pos="4680000" algn="l"/>
                <a:tab pos="5508000" algn="l"/>
                <a:tab pos="5616000" algn="l"/>
                <a:tab pos="5652000" algn="l"/>
              </a:tabLst>
            </a:pPr>
            <a:r>
              <a:rPr lang="de-DE" sz="1200" dirty="0"/>
              <a:t>1	– Haspel		a	– Tastbügel			A		– Lastdruck Schneidwerkzylinder</a:t>
            </a:r>
          </a:p>
          <a:p>
            <a:pPr>
              <a:tabLst>
                <a:tab pos="216000" algn="l"/>
                <a:tab pos="2736000" algn="l"/>
                <a:tab pos="2880000" algn="l"/>
                <a:tab pos="5508000" algn="l"/>
                <a:tab pos="5652000" algn="l"/>
              </a:tabLst>
            </a:pPr>
            <a:r>
              <a:rPr lang="de-DE" sz="1200" dirty="0"/>
              <a:t>11	– Radialverteiler	b 	– Haspel Vertikal	B	– Neigung Ertragsmessung/Montana</a:t>
            </a:r>
          </a:p>
          <a:p>
            <a:pPr>
              <a:tabLst>
                <a:tab pos="216000" algn="l"/>
                <a:tab pos="2736000" algn="l"/>
                <a:tab pos="2880000" algn="l"/>
                <a:tab pos="5508000" algn="l"/>
                <a:tab pos="5652000" algn="l"/>
              </a:tabLst>
            </a:pPr>
            <a:r>
              <a:rPr lang="de-DE" sz="1200" dirty="0"/>
              <a:t>12	– Hauptwelle	c	– Haspel Horizontal	F	– Klappposition Abscheidekorb</a:t>
            </a:r>
          </a:p>
          <a:p>
            <a:pPr>
              <a:tabLst>
                <a:tab pos="216000" algn="l"/>
                <a:tab pos="2736000" algn="l"/>
                <a:tab pos="2880000" algn="l"/>
                <a:tab pos="5508000" algn="l"/>
                <a:tab pos="5652000" algn="l"/>
              </a:tabLst>
            </a:pPr>
            <a:r>
              <a:rPr lang="de-DE" sz="1200" dirty="0"/>
              <a:t>13	– Gebläse	g	– Druckrolle Cruise Pilot	G	– Durchsatz Schüttler/Rotor</a:t>
            </a:r>
          </a:p>
          <a:p>
            <a:pPr>
              <a:tabLst>
                <a:tab pos="216000" algn="l"/>
                <a:tab pos="2736000" algn="l"/>
                <a:tab pos="2880000" algn="l"/>
                <a:tab pos="5508000" algn="l"/>
                <a:tab pos="5652000" algn="l"/>
              </a:tabLst>
            </a:pPr>
            <a:r>
              <a:rPr lang="de-DE" sz="1200" dirty="0"/>
              <a:t>		i	– Achssensor Montana	H	– Durchsatz Sieb</a:t>
            </a:r>
          </a:p>
          <a:p>
            <a:pPr>
              <a:tabLst>
                <a:tab pos="216000" algn="l"/>
                <a:tab pos="2736000" algn="l"/>
                <a:tab pos="2880000" algn="l"/>
                <a:tab pos="5508000" algn="l"/>
                <a:tab pos="5652000" algn="l"/>
              </a:tabLst>
            </a:pPr>
            <a:r>
              <a:rPr lang="de-DE" sz="1200" dirty="0"/>
              <a:t>		j	– Raupensensor	I	– Durchsatz </a:t>
            </a:r>
            <a:r>
              <a:rPr lang="de-DE" sz="1200" dirty="0" err="1"/>
              <a:t>Grainmeter</a:t>
            </a:r>
            <a:endParaRPr lang="de-DE" sz="1200" dirty="0"/>
          </a:p>
          <a:p>
            <a:pPr>
              <a:tabLst>
                <a:tab pos="216000" algn="l"/>
                <a:tab pos="2736000" algn="l"/>
                <a:tab pos="2880000" algn="l"/>
                <a:tab pos="5508000" algn="l"/>
                <a:tab pos="5652000" algn="l"/>
              </a:tabLst>
            </a:pPr>
            <a:r>
              <a:rPr lang="de-DE" sz="1200" dirty="0"/>
              <a:t>		k	– Dreschkorbposition	J	– </a:t>
            </a:r>
            <a:r>
              <a:rPr lang="de-DE" sz="1200" dirty="0" err="1"/>
              <a:t>Sieböffung</a:t>
            </a:r>
            <a:endParaRPr lang="de-DE" sz="1200" dirty="0"/>
          </a:p>
          <a:p>
            <a:pPr>
              <a:tabLst>
                <a:tab pos="216000" algn="l"/>
                <a:tab pos="2736000" algn="l"/>
                <a:tab pos="2880000" algn="l"/>
                <a:tab pos="5508000" algn="l"/>
                <a:tab pos="5652000" algn="l"/>
              </a:tabLst>
            </a:pPr>
            <a:r>
              <a:rPr lang="de-DE" sz="1200" dirty="0"/>
              <a:t>		l	– Leitblech Radialverteiler	K	– Lenkachseinschlag Autopilot</a:t>
            </a:r>
          </a:p>
        </p:txBody>
      </p:sp>
      <p:sp>
        <p:nvSpPr>
          <p:cNvPr id="9" name="Textfeld 8"/>
          <p:cNvSpPr txBox="1"/>
          <p:nvPr/>
        </p:nvSpPr>
        <p:spPr>
          <a:xfrm>
            <a:off x="540000" y="1080000"/>
            <a:ext cx="2987749" cy="369332"/>
          </a:xfrm>
          <a:prstGeom prst="rect">
            <a:avLst/>
          </a:prstGeom>
          <a:noFill/>
        </p:spPr>
        <p:txBody>
          <a:bodyPr wrap="square" rtlCol="0">
            <a:spAutoFit/>
          </a:bodyPr>
          <a:lstStyle/>
          <a:p>
            <a:r>
              <a:rPr lang="de-DE" dirty="0"/>
              <a:t>Anordnung der Sensoren</a:t>
            </a:r>
          </a:p>
        </p:txBody>
      </p:sp>
      <p:sp>
        <p:nvSpPr>
          <p:cNvPr id="10" name="Textfeld 9"/>
          <p:cNvSpPr txBox="1"/>
          <p:nvPr/>
        </p:nvSpPr>
        <p:spPr>
          <a:xfrm>
            <a:off x="1635154" y="3862216"/>
            <a:ext cx="3213293" cy="184666"/>
          </a:xfrm>
          <a:prstGeom prst="rect">
            <a:avLst/>
          </a:prstGeom>
          <a:noFill/>
        </p:spPr>
        <p:txBody>
          <a:bodyPr wrap="square" rtlCol="0">
            <a:spAutoFit/>
          </a:bodyPr>
          <a:lstStyle/>
          <a:p>
            <a:r>
              <a:rPr lang="de-DE" sz="600" dirty="0"/>
              <a:t>Abbildung 178: Vorlesungsunterlagen Grundlagen Agrartechnik Prof. Dr. Ulrich Groß</a:t>
            </a:r>
          </a:p>
        </p:txBody>
      </p:sp>
      <p:sp>
        <p:nvSpPr>
          <p:cNvPr id="3" name="Ellipse 2">
            <a:extLst>
              <a:ext uri="{FF2B5EF4-FFF2-40B4-BE49-F238E27FC236}">
                <a16:creationId xmlns:a16="http://schemas.microsoft.com/office/drawing/2014/main" id="{85D4B480-A5C0-2576-EC1A-949C1CD9821C}"/>
              </a:ext>
            </a:extLst>
          </p:cNvPr>
          <p:cNvSpPr/>
          <p:nvPr/>
        </p:nvSpPr>
        <p:spPr bwMode="auto">
          <a:xfrm>
            <a:off x="942975" y="823138"/>
            <a:ext cx="276225" cy="2568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Tree>
    <p:extLst>
      <p:ext uri="{BB962C8B-B14F-4D97-AF65-F5344CB8AC3E}">
        <p14:creationId xmlns:p14="http://schemas.microsoft.com/office/powerpoint/2010/main" val="90990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Elektronische Bauteile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113</a:t>
            </a:fld>
            <a:endParaRPr lang="de-DE" dirty="0"/>
          </a:p>
        </p:txBody>
      </p:sp>
      <p:sp>
        <p:nvSpPr>
          <p:cNvPr id="7" name="Textfeld 6"/>
          <p:cNvSpPr txBox="1"/>
          <p:nvPr/>
        </p:nvSpPr>
        <p:spPr>
          <a:xfrm>
            <a:off x="540000" y="4115101"/>
            <a:ext cx="8774121" cy="2308324"/>
          </a:xfrm>
          <a:prstGeom prst="rect">
            <a:avLst/>
          </a:prstGeom>
          <a:noFill/>
        </p:spPr>
        <p:txBody>
          <a:bodyPr wrap="square" rtlCol="0">
            <a:spAutoFit/>
          </a:bodyPr>
          <a:lstStyle/>
          <a:p>
            <a:r>
              <a:rPr lang="de-DE" sz="1200" b="1" dirty="0">
                <a:highlight>
                  <a:srgbClr val="FF9900"/>
                </a:highlight>
              </a:rPr>
              <a:t>Drehzahlsensoren</a:t>
            </a:r>
            <a:r>
              <a:rPr lang="de-DE" sz="1200" dirty="0"/>
              <a:t>		</a:t>
            </a:r>
            <a:r>
              <a:rPr lang="de-DE" sz="1200" b="1" dirty="0">
                <a:highlight>
                  <a:srgbClr val="00CC99"/>
                </a:highlight>
              </a:rPr>
              <a:t>Winkelsensoren</a:t>
            </a:r>
            <a:r>
              <a:rPr lang="de-DE" sz="1200" dirty="0"/>
              <a:t>		</a:t>
            </a:r>
            <a:r>
              <a:rPr lang="de-DE" sz="1200" b="1" dirty="0">
                <a:highlight>
                  <a:srgbClr val="66CCFF"/>
                </a:highlight>
              </a:rPr>
              <a:t>Sonstige Sensoren</a:t>
            </a:r>
          </a:p>
          <a:p>
            <a:pPr>
              <a:tabLst>
                <a:tab pos="216000" algn="l"/>
                <a:tab pos="2736000" algn="l"/>
                <a:tab pos="2880000" algn="l"/>
                <a:tab pos="5508000" algn="l"/>
                <a:tab pos="5652000" algn="l"/>
              </a:tabLst>
            </a:pPr>
            <a:r>
              <a:rPr lang="de-DE" sz="1200" dirty="0"/>
              <a:t>1	– Haspel	a	– Tastbügel	A	– Lastdruck Schneidwerkzylinder</a:t>
            </a:r>
          </a:p>
          <a:p>
            <a:pPr>
              <a:tabLst>
                <a:tab pos="216000" algn="l"/>
                <a:tab pos="2736000" algn="l"/>
                <a:tab pos="2880000" algn="l"/>
                <a:tab pos="5508000" algn="l"/>
                <a:tab pos="5652000" algn="l"/>
              </a:tabLst>
            </a:pPr>
            <a:r>
              <a:rPr lang="de-DE" sz="1200" dirty="0"/>
              <a:t>2	– Einzugskanal	b	– Haspel Vertikal	B	– Neigung Ertragsmessung/Montana</a:t>
            </a:r>
          </a:p>
          <a:p>
            <a:pPr>
              <a:tabLst>
                <a:tab pos="216000" algn="l"/>
                <a:tab pos="2736000" algn="l"/>
                <a:tab pos="2880000" algn="l"/>
                <a:tab pos="5508000" algn="l"/>
                <a:tab pos="5652000" algn="l"/>
              </a:tabLst>
            </a:pPr>
            <a:r>
              <a:rPr lang="de-DE" sz="1200" dirty="0"/>
              <a:t>3	– Dreschtrommel	d	– Querregelung	C	– Lichtschranke </a:t>
            </a:r>
            <a:r>
              <a:rPr lang="de-DE" sz="1200" dirty="0" err="1"/>
              <a:t>Überkehr</a:t>
            </a:r>
            <a:endParaRPr lang="de-DE" sz="1200" dirty="0"/>
          </a:p>
          <a:p>
            <a:pPr>
              <a:tabLst>
                <a:tab pos="216000" algn="l"/>
                <a:tab pos="2736000" algn="l"/>
                <a:tab pos="2880000" algn="l"/>
                <a:tab pos="5508000" algn="l"/>
                <a:tab pos="5652000" algn="l"/>
              </a:tabLst>
            </a:pPr>
            <a:r>
              <a:rPr lang="de-DE" sz="1200" dirty="0"/>
              <a:t>4	– Fingerwalze	e	– Querregelung Montana	D	– Lichtschranke Ertragsmessung</a:t>
            </a:r>
          </a:p>
          <a:p>
            <a:pPr>
              <a:tabLst>
                <a:tab pos="216000" algn="l"/>
                <a:tab pos="2736000" algn="l"/>
                <a:tab pos="2880000" algn="l"/>
                <a:tab pos="5508000" algn="l"/>
                <a:tab pos="5652000" algn="l"/>
              </a:tabLst>
            </a:pPr>
            <a:r>
              <a:rPr lang="de-DE" sz="1200" dirty="0"/>
              <a:t>5	– Rotor	f	– Schnittwinkel Montana	E	– Feuchte Ertragsmessung</a:t>
            </a:r>
          </a:p>
          <a:p>
            <a:pPr>
              <a:tabLst>
                <a:tab pos="216000" algn="l"/>
                <a:tab pos="2736000" algn="l"/>
                <a:tab pos="2880000" algn="l"/>
                <a:tab pos="5508000" algn="l"/>
                <a:tab pos="5652000" algn="l"/>
              </a:tabLst>
            </a:pPr>
            <a:r>
              <a:rPr lang="de-DE" sz="1200" dirty="0"/>
              <a:t>6	– Überkehrelevator	g	– Druckkontrolle Cruise Pilot	F	– Klappenposition Abscheidekorb</a:t>
            </a:r>
          </a:p>
          <a:p>
            <a:pPr>
              <a:tabLst>
                <a:tab pos="216000" algn="l"/>
                <a:tab pos="2736000" algn="l"/>
                <a:tab pos="2880000" algn="l"/>
                <a:tab pos="5508000" algn="l"/>
                <a:tab pos="5652000" algn="l"/>
              </a:tabLst>
            </a:pPr>
            <a:r>
              <a:rPr lang="de-DE" sz="1200" dirty="0"/>
              <a:t>7	– Kornelevator	h	– Einzugskanal	G	– Durchsatz Schüttler/Rotor</a:t>
            </a:r>
          </a:p>
          <a:p>
            <a:pPr>
              <a:tabLst>
                <a:tab pos="216000" algn="l"/>
                <a:tab pos="2736000" algn="l"/>
                <a:tab pos="2880000" algn="l"/>
                <a:tab pos="5508000" algn="l"/>
                <a:tab pos="5652000" algn="l"/>
              </a:tabLst>
            </a:pPr>
            <a:r>
              <a:rPr lang="de-DE" sz="1200" dirty="0"/>
              <a:t>8	– Strohhäcksler	i	– </a:t>
            </a:r>
            <a:r>
              <a:rPr lang="de-DE" sz="1200" dirty="0" err="1"/>
              <a:t>Achssonsor</a:t>
            </a:r>
            <a:r>
              <a:rPr lang="de-DE" sz="1200" dirty="0"/>
              <a:t> Montana	H	– Durchsatz Sieb</a:t>
            </a:r>
          </a:p>
          <a:p>
            <a:pPr>
              <a:tabLst>
                <a:tab pos="216000" algn="l"/>
                <a:tab pos="2736000" algn="l"/>
                <a:tab pos="2880000" algn="l"/>
                <a:tab pos="5508000" algn="l"/>
                <a:tab pos="5652000" algn="l"/>
              </a:tabLst>
            </a:pPr>
            <a:r>
              <a:rPr lang="de-DE" sz="1200" dirty="0"/>
              <a:t>9	– </a:t>
            </a:r>
            <a:r>
              <a:rPr lang="de-DE" sz="1200" dirty="0" err="1"/>
              <a:t>Spreuverteiler</a:t>
            </a:r>
            <a:r>
              <a:rPr lang="de-DE" sz="1200" dirty="0"/>
              <a:t>	j	– </a:t>
            </a:r>
            <a:r>
              <a:rPr lang="de-DE" sz="1200" dirty="0" err="1"/>
              <a:t>Raupensonsor</a:t>
            </a:r>
            <a:r>
              <a:rPr lang="de-DE" sz="1200" dirty="0"/>
              <a:t>	I	– Durchsatz </a:t>
            </a:r>
            <a:r>
              <a:rPr lang="de-DE" sz="1200" dirty="0" err="1"/>
              <a:t>Grainmeter</a:t>
            </a:r>
            <a:endParaRPr lang="de-DE" sz="1200" dirty="0"/>
          </a:p>
          <a:p>
            <a:pPr>
              <a:tabLst>
                <a:tab pos="216000" algn="l"/>
                <a:tab pos="2736000" algn="l"/>
                <a:tab pos="2880000" algn="l"/>
                <a:tab pos="5508000" algn="l"/>
                <a:tab pos="5652000" algn="l"/>
              </a:tabLst>
            </a:pPr>
            <a:r>
              <a:rPr lang="de-DE" sz="1200" dirty="0"/>
              <a:t>10 – Schaltgetriebe	l	– Leitblech Radialverteiler	J	– Sieböffnung</a:t>
            </a:r>
          </a:p>
          <a:p>
            <a:pPr>
              <a:tabLst>
                <a:tab pos="216000" algn="l"/>
                <a:tab pos="2736000" algn="l"/>
                <a:tab pos="2880000" algn="l"/>
                <a:tab pos="5508000" algn="l"/>
                <a:tab pos="5652000" algn="l"/>
              </a:tabLst>
            </a:pPr>
            <a:r>
              <a:rPr lang="de-DE" sz="1200" dirty="0"/>
              <a:t>				L	– Streublechposition</a:t>
            </a:r>
          </a:p>
        </p:txBody>
      </p:sp>
      <p:sp>
        <p:nvSpPr>
          <p:cNvPr id="9" name="Textfeld 8"/>
          <p:cNvSpPr txBox="1"/>
          <p:nvPr/>
        </p:nvSpPr>
        <p:spPr>
          <a:xfrm>
            <a:off x="540000" y="1080000"/>
            <a:ext cx="2987749" cy="369332"/>
          </a:xfrm>
          <a:prstGeom prst="rect">
            <a:avLst/>
          </a:prstGeom>
          <a:noFill/>
        </p:spPr>
        <p:txBody>
          <a:bodyPr wrap="square" rtlCol="0">
            <a:spAutoFit/>
          </a:bodyPr>
          <a:lstStyle/>
          <a:p>
            <a:r>
              <a:rPr lang="de-DE" dirty="0"/>
              <a:t>Anordnung der Sensoren</a:t>
            </a:r>
          </a:p>
        </p:txBody>
      </p:sp>
      <p:pic>
        <p:nvPicPr>
          <p:cNvPr id="8" name="Grafik 7"/>
          <p:cNvPicPr>
            <a:picLocks noChangeAspect="1"/>
          </p:cNvPicPr>
          <p:nvPr/>
        </p:nvPicPr>
        <p:blipFill rotWithShape="1">
          <a:blip r:embed="rId3"/>
          <a:srcRect t="8658" b="45620"/>
          <a:stretch/>
        </p:blipFill>
        <p:spPr>
          <a:xfrm>
            <a:off x="1339072" y="1449332"/>
            <a:ext cx="7121056" cy="2344665"/>
          </a:xfrm>
          <a:prstGeom prst="rect">
            <a:avLst/>
          </a:prstGeom>
        </p:spPr>
      </p:pic>
      <p:sp>
        <p:nvSpPr>
          <p:cNvPr id="10" name="Textfeld 9"/>
          <p:cNvSpPr txBox="1"/>
          <p:nvPr/>
        </p:nvSpPr>
        <p:spPr>
          <a:xfrm>
            <a:off x="1635154" y="3862216"/>
            <a:ext cx="3213293" cy="184666"/>
          </a:xfrm>
          <a:prstGeom prst="rect">
            <a:avLst/>
          </a:prstGeom>
          <a:noFill/>
        </p:spPr>
        <p:txBody>
          <a:bodyPr wrap="square" rtlCol="0">
            <a:spAutoFit/>
          </a:bodyPr>
          <a:lstStyle/>
          <a:p>
            <a:r>
              <a:rPr lang="de-DE" sz="600" dirty="0"/>
              <a:t>Abbildung 178: Vorlesungsunterlagen Grundlagen Agrartechnik Prof. Dr. Ulrich Groß</a:t>
            </a:r>
          </a:p>
        </p:txBody>
      </p:sp>
    </p:spTree>
    <p:extLst>
      <p:ext uri="{BB962C8B-B14F-4D97-AF65-F5344CB8AC3E}">
        <p14:creationId xmlns:p14="http://schemas.microsoft.com/office/powerpoint/2010/main" val="405658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Elektronische Bauteile</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114</a:t>
            </a:fld>
            <a:endParaRPr lang="de-DE" dirty="0"/>
          </a:p>
        </p:txBody>
      </p:sp>
      <p:pic>
        <p:nvPicPr>
          <p:cNvPr id="3" name="Grafik 2">
            <a:extLst>
              <a:ext uri="{FF2B5EF4-FFF2-40B4-BE49-F238E27FC236}">
                <a16:creationId xmlns:a16="http://schemas.microsoft.com/office/drawing/2014/main" id="{618B66C4-5EB9-B957-2E55-26D0CF6FC2C0}"/>
              </a:ext>
            </a:extLst>
          </p:cNvPr>
          <p:cNvPicPr>
            <a:picLocks noChangeAspect="1"/>
          </p:cNvPicPr>
          <p:nvPr/>
        </p:nvPicPr>
        <p:blipFill rotWithShape="1">
          <a:blip r:embed="rId3"/>
          <a:srcRect l="38067" t="35196" r="34055" b="44689"/>
          <a:stretch/>
        </p:blipFill>
        <p:spPr bwMode="auto">
          <a:xfrm>
            <a:off x="4847774" y="1338263"/>
            <a:ext cx="3999600" cy="1548157"/>
          </a:xfrm>
          <a:prstGeom prst="rect">
            <a:avLst/>
          </a:prstGeom>
          <a:ln>
            <a:noFill/>
          </a:ln>
          <a:extLst>
            <a:ext uri="{53640926-AAD7-44D8-BBD7-CCE9431645EC}">
              <a14:shadowObscured xmlns:a14="http://schemas.microsoft.com/office/drawing/2010/main"/>
            </a:ext>
          </a:extLst>
        </p:spPr>
      </p:pic>
      <p:pic>
        <p:nvPicPr>
          <p:cNvPr id="1026" name="Picture 2" descr="Der NIR-Sensor HarvestLab wird am Elevator zum Korntank montiert.">
            <a:extLst>
              <a:ext uri="{FF2B5EF4-FFF2-40B4-BE49-F238E27FC236}">
                <a16:creationId xmlns:a16="http://schemas.microsoft.com/office/drawing/2014/main" id="{93C2EA72-BE74-ECF2-124D-46F80E913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0" y="1266825"/>
            <a:ext cx="3238500" cy="216217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B0D2A748-2EB7-F742-F5C0-7EFE53D6FE3E}"/>
              </a:ext>
            </a:extLst>
          </p:cNvPr>
          <p:cNvSpPr txBox="1"/>
          <p:nvPr/>
        </p:nvSpPr>
        <p:spPr>
          <a:xfrm>
            <a:off x="540000" y="3761726"/>
            <a:ext cx="8389916" cy="1446550"/>
          </a:xfrm>
          <a:prstGeom prst="rect">
            <a:avLst/>
          </a:prstGeom>
          <a:noFill/>
        </p:spPr>
        <p:txBody>
          <a:bodyPr wrap="square" rtlCol="0">
            <a:spAutoFit/>
          </a:bodyPr>
          <a:lstStyle/>
          <a:p>
            <a:r>
              <a:rPr lang="de-DE" dirty="0"/>
              <a:t>Funktionsweise:</a:t>
            </a:r>
          </a:p>
          <a:p>
            <a:pPr marL="285750" indent="-285750">
              <a:buClr>
                <a:srgbClr val="92D050"/>
              </a:buClr>
              <a:buFont typeface="Wingdings" panose="05000000000000000000" pitchFamily="2" charset="2"/>
              <a:buChar char="Ø"/>
            </a:pPr>
            <a:r>
              <a:rPr lang="de-DE" sz="1400" dirty="0"/>
              <a:t>In Körnerelevator eingebaut </a:t>
            </a:r>
          </a:p>
          <a:p>
            <a:pPr marL="285750" indent="-285750">
              <a:buClr>
                <a:srgbClr val="92D050"/>
              </a:buClr>
              <a:buFont typeface="Wingdings" panose="05000000000000000000" pitchFamily="2" charset="2"/>
              <a:buChar char="Ø"/>
            </a:pPr>
            <a:r>
              <a:rPr lang="de-DE" sz="1400" dirty="0"/>
              <a:t>Untersuchte Körner können Licht absorbieren oder durchlassen </a:t>
            </a:r>
          </a:p>
          <a:p>
            <a:pPr marL="285750" indent="-285750">
              <a:buClr>
                <a:srgbClr val="92D050"/>
              </a:buClr>
              <a:buFont typeface="Wingdings" panose="05000000000000000000" pitchFamily="2" charset="2"/>
              <a:buChar char="Ø"/>
            </a:pPr>
            <a:r>
              <a:rPr lang="de-DE" sz="1400" dirty="0"/>
              <a:t>Verschiedene Inhaltsstoffe beginnen bei unterschiedlicher Wellenlänge zu schwingen </a:t>
            </a:r>
          </a:p>
          <a:p>
            <a:pPr marL="285750" indent="-285750">
              <a:buClr>
                <a:srgbClr val="92D050"/>
              </a:buClr>
              <a:buFont typeface="Wingdings" panose="05000000000000000000" pitchFamily="2" charset="2"/>
              <a:buChar char="Ø"/>
            </a:pPr>
            <a:r>
              <a:rPr lang="de-DE" sz="1400" dirty="0"/>
              <a:t>Inhaltsstoffe können anhand der reflektierten oder durchgelassenen Wellenlänge bestimmt werden</a:t>
            </a:r>
          </a:p>
          <a:p>
            <a:pPr marL="285750" indent="-285750">
              <a:buClr>
                <a:srgbClr val="92D050"/>
              </a:buClr>
              <a:buFont typeface="Wingdings" panose="05000000000000000000" pitchFamily="2" charset="2"/>
              <a:buChar char="Ø"/>
            </a:pPr>
            <a:r>
              <a:rPr lang="de-DE" sz="1400" dirty="0"/>
              <a:t>Reines Schätzverfahren muss zuerst mit Laborwerten kalibriert werden </a:t>
            </a:r>
          </a:p>
        </p:txBody>
      </p:sp>
      <p:sp>
        <p:nvSpPr>
          <p:cNvPr id="11" name="Textfeld 10">
            <a:extLst>
              <a:ext uri="{FF2B5EF4-FFF2-40B4-BE49-F238E27FC236}">
                <a16:creationId xmlns:a16="http://schemas.microsoft.com/office/drawing/2014/main" id="{DAA5ADD1-2DC8-98DD-052C-D49979B58590}"/>
              </a:ext>
            </a:extLst>
          </p:cNvPr>
          <p:cNvSpPr txBox="1"/>
          <p:nvPr/>
        </p:nvSpPr>
        <p:spPr>
          <a:xfrm>
            <a:off x="540000" y="5208276"/>
            <a:ext cx="8001000" cy="1508105"/>
          </a:xfrm>
          <a:prstGeom prst="rect">
            <a:avLst/>
          </a:prstGeom>
          <a:noFill/>
        </p:spPr>
        <p:txBody>
          <a:bodyPr wrap="square" rtlCol="0">
            <a:spAutoFit/>
          </a:bodyPr>
          <a:lstStyle/>
          <a:p>
            <a:r>
              <a:rPr lang="de-DE" dirty="0"/>
              <a:t>Vorteile und Nutzen für die Praxis:</a:t>
            </a:r>
          </a:p>
          <a:p>
            <a:pPr marL="285750" indent="-285750">
              <a:buClr>
                <a:srgbClr val="92D050"/>
              </a:buClr>
              <a:buFont typeface="Wingdings" panose="05000000000000000000" pitchFamily="2" charset="2"/>
              <a:buChar char="Ø"/>
            </a:pPr>
            <a:r>
              <a:rPr lang="de-DE" sz="1400" dirty="0"/>
              <a:t>Feuchtigkeit und Proteingehalt wird festgestellt</a:t>
            </a:r>
          </a:p>
          <a:p>
            <a:pPr marL="285750" indent="-285750">
              <a:buClr>
                <a:srgbClr val="92D050"/>
              </a:buClr>
              <a:buFont typeface="Wingdings" panose="05000000000000000000" pitchFamily="2" charset="2"/>
              <a:buChar char="Ø"/>
            </a:pPr>
            <a:r>
              <a:rPr lang="de-DE" sz="1400" dirty="0"/>
              <a:t>Bei Gerste zusätzlich Stärkegehalt und bei Raps zusätzlich der Ölgehalt</a:t>
            </a:r>
          </a:p>
          <a:p>
            <a:pPr marL="285750" indent="-285750">
              <a:buClr>
                <a:srgbClr val="92D050"/>
              </a:buClr>
              <a:buFont typeface="Wingdings" panose="05000000000000000000" pitchFamily="2" charset="2"/>
              <a:buChar char="Ø"/>
            </a:pPr>
            <a:r>
              <a:rPr lang="de-DE" sz="1400" dirty="0"/>
              <a:t>Düngeplanung kann durch Kartierung optimiert werden </a:t>
            </a:r>
          </a:p>
          <a:p>
            <a:pPr marL="285750" indent="-285750">
              <a:buClr>
                <a:srgbClr val="92D050"/>
              </a:buClr>
              <a:buFont typeface="Wingdings" panose="05000000000000000000" pitchFamily="2" charset="2"/>
              <a:buChar char="Ø"/>
            </a:pPr>
            <a:r>
              <a:rPr lang="de-DE" sz="1400" dirty="0"/>
              <a:t>Kann Getreide während der Ernte schon vorselektieren </a:t>
            </a:r>
          </a:p>
          <a:p>
            <a:endParaRPr lang="de-DE" dirty="0"/>
          </a:p>
        </p:txBody>
      </p:sp>
      <p:sp>
        <p:nvSpPr>
          <p:cNvPr id="12" name="Textfeld 11">
            <a:extLst>
              <a:ext uri="{FF2B5EF4-FFF2-40B4-BE49-F238E27FC236}">
                <a16:creationId xmlns:a16="http://schemas.microsoft.com/office/drawing/2014/main" id="{396C905D-2CDA-C352-BBAD-B363CB93E84B}"/>
              </a:ext>
            </a:extLst>
          </p:cNvPr>
          <p:cNvSpPr txBox="1"/>
          <p:nvPr/>
        </p:nvSpPr>
        <p:spPr>
          <a:xfrm>
            <a:off x="540000" y="840419"/>
            <a:ext cx="2987749" cy="369332"/>
          </a:xfrm>
          <a:prstGeom prst="rect">
            <a:avLst/>
          </a:prstGeom>
          <a:noFill/>
        </p:spPr>
        <p:txBody>
          <a:bodyPr wrap="square" rtlCol="0">
            <a:spAutoFit/>
          </a:bodyPr>
          <a:lstStyle/>
          <a:p>
            <a:r>
              <a:rPr lang="de-DE" dirty="0"/>
              <a:t>NIR-Sensor </a:t>
            </a:r>
          </a:p>
        </p:txBody>
      </p:sp>
      <p:sp>
        <p:nvSpPr>
          <p:cNvPr id="14" name="Textfeld 13">
            <a:extLst>
              <a:ext uri="{FF2B5EF4-FFF2-40B4-BE49-F238E27FC236}">
                <a16:creationId xmlns:a16="http://schemas.microsoft.com/office/drawing/2014/main" id="{5DAAE3E0-0398-316B-ED01-3DA02524AC56}"/>
              </a:ext>
            </a:extLst>
          </p:cNvPr>
          <p:cNvSpPr txBox="1"/>
          <p:nvPr/>
        </p:nvSpPr>
        <p:spPr>
          <a:xfrm>
            <a:off x="540000" y="3429000"/>
            <a:ext cx="3238500" cy="184666"/>
          </a:xfrm>
          <a:prstGeom prst="rect">
            <a:avLst/>
          </a:prstGeom>
          <a:noFill/>
        </p:spPr>
        <p:txBody>
          <a:bodyPr wrap="square" rtlCol="0">
            <a:spAutoFit/>
          </a:bodyPr>
          <a:lstStyle/>
          <a:p>
            <a:r>
              <a:rPr lang="de-DE" sz="600" dirty="0"/>
              <a:t>Abbildung 179: www.agrarheute.com </a:t>
            </a:r>
          </a:p>
        </p:txBody>
      </p:sp>
      <p:sp>
        <p:nvSpPr>
          <p:cNvPr id="15" name="Textfeld 14">
            <a:extLst>
              <a:ext uri="{FF2B5EF4-FFF2-40B4-BE49-F238E27FC236}">
                <a16:creationId xmlns:a16="http://schemas.microsoft.com/office/drawing/2014/main" id="{C0D5865D-69D4-76BC-C707-FF016B6FA6E7}"/>
              </a:ext>
            </a:extLst>
          </p:cNvPr>
          <p:cNvSpPr txBox="1"/>
          <p:nvPr/>
        </p:nvSpPr>
        <p:spPr>
          <a:xfrm>
            <a:off x="4847774" y="2886420"/>
            <a:ext cx="3999600" cy="184666"/>
          </a:xfrm>
          <a:prstGeom prst="rect">
            <a:avLst/>
          </a:prstGeom>
          <a:noFill/>
        </p:spPr>
        <p:txBody>
          <a:bodyPr wrap="square" rtlCol="0">
            <a:spAutoFit/>
          </a:bodyPr>
          <a:lstStyle/>
          <a:p>
            <a:r>
              <a:rPr lang="de-DE" sz="600" dirty="0"/>
              <a:t>Abbildung 180: www.dlg.org</a:t>
            </a:r>
          </a:p>
        </p:txBody>
      </p:sp>
    </p:spTree>
    <p:extLst>
      <p:ext uri="{BB962C8B-B14F-4D97-AF65-F5344CB8AC3E}">
        <p14:creationId xmlns:p14="http://schemas.microsoft.com/office/powerpoint/2010/main" val="14007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1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115</a:t>
            </a:fld>
            <a:endParaRPr lang="de-DE" dirty="0"/>
          </a:p>
        </p:txBody>
      </p:sp>
      <p:sp>
        <p:nvSpPr>
          <p:cNvPr id="3" name="Ellipse 2"/>
          <p:cNvSpPr/>
          <p:nvPr/>
        </p:nvSpPr>
        <p:spPr bwMode="auto">
          <a:xfrm>
            <a:off x="1094874" y="1094872"/>
            <a:ext cx="6845968" cy="4896853"/>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9" name="Grafik 8" descr="Ein Bild, das Spielzeug, Maßstabsmodell, Spielzeugauto, Rad enthält.&#10;&#10;Automatisch generierte Beschreibung">
            <a:extLst>
              <a:ext uri="{FF2B5EF4-FFF2-40B4-BE49-F238E27FC236}">
                <a16:creationId xmlns:a16="http://schemas.microsoft.com/office/drawing/2014/main" id="{850DE9B7-AD6B-2316-0F32-B7E3657F8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56" y="1587517"/>
            <a:ext cx="7374719" cy="4149081"/>
          </a:xfrm>
          <a:prstGeom prst="rect">
            <a:avLst/>
          </a:prstGeom>
        </p:spPr>
      </p:pic>
      <p:sp>
        <p:nvSpPr>
          <p:cNvPr id="11" name="Textfeld 10">
            <a:extLst>
              <a:ext uri="{FF2B5EF4-FFF2-40B4-BE49-F238E27FC236}">
                <a16:creationId xmlns:a16="http://schemas.microsoft.com/office/drawing/2014/main" id="{A9F312C1-8803-F3BD-B4FF-F0D11DB20031}"/>
              </a:ext>
            </a:extLst>
          </p:cNvPr>
          <p:cNvSpPr txBox="1"/>
          <p:nvPr/>
        </p:nvSpPr>
        <p:spPr>
          <a:xfrm>
            <a:off x="931984" y="5959452"/>
            <a:ext cx="4577024"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www.claas.de</a:t>
            </a:r>
          </a:p>
        </p:txBody>
      </p:sp>
    </p:spTree>
    <p:extLst>
      <p:ext uri="{BB962C8B-B14F-4D97-AF65-F5344CB8AC3E}">
        <p14:creationId xmlns:p14="http://schemas.microsoft.com/office/powerpoint/2010/main" val="11834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116</a:t>
            </a:fld>
            <a:endParaRPr lang="de-DE" dirty="0"/>
          </a:p>
        </p:txBody>
      </p:sp>
      <p:sp>
        <p:nvSpPr>
          <p:cNvPr id="7" name="Textfeld 6"/>
          <p:cNvSpPr txBox="1"/>
          <p:nvPr/>
        </p:nvSpPr>
        <p:spPr>
          <a:xfrm>
            <a:off x="445651" y="767388"/>
            <a:ext cx="8389916" cy="4178067"/>
          </a:xfrm>
          <a:prstGeom prst="rect">
            <a:avLst/>
          </a:prstGeom>
          <a:noFill/>
        </p:spPr>
        <p:txBody>
          <a:bodyPr wrap="square" rtlCol="0" anchor="t">
            <a:spAutoFit/>
          </a:bodyPr>
          <a:lstStyle/>
          <a:p>
            <a:pPr marL="285750" indent="-285750">
              <a:buClr>
                <a:srgbClr val="92D050"/>
              </a:buClr>
              <a:buFont typeface="Wingdings" panose="05000000000000000000" pitchFamily="2" charset="2"/>
              <a:buChar char="Ø"/>
            </a:pPr>
            <a:r>
              <a:rPr lang="de-DE" sz="1400" dirty="0"/>
              <a:t>Kein Leistungspotenzial verschenken aufgrund mangelnder Mähdreschereinstellung</a:t>
            </a:r>
          </a:p>
          <a:p>
            <a:pPr marL="285750" indent="-285750">
              <a:buClr>
                <a:srgbClr val="92D050"/>
              </a:buClr>
              <a:buFont typeface="Wingdings" panose="05000000000000000000" pitchFamily="2" charset="2"/>
              <a:buChar char="Ø"/>
            </a:pPr>
            <a:r>
              <a:rPr lang="de-DE" sz="1400" dirty="0"/>
              <a:t>Dreschwerks- und Reinigungsverluste stark abhängig von der Arbeitsgeschwindigkeit</a:t>
            </a:r>
          </a:p>
          <a:p>
            <a:pPr marL="285750" indent="-285750">
              <a:buClr>
                <a:srgbClr val="92D050"/>
              </a:buClr>
              <a:buFont typeface="Wingdings" panose="05000000000000000000" pitchFamily="2" charset="2"/>
              <a:buChar char="Ø"/>
            </a:pPr>
            <a:r>
              <a:rPr lang="de-DE" sz="1400" dirty="0"/>
              <a:t>Zulässige Verlustwerte sind betriebsspezifisch nach Erntedruck </a:t>
            </a:r>
          </a:p>
          <a:p>
            <a:pPr>
              <a:buClr>
                <a:srgbClr val="92D050"/>
              </a:buClr>
            </a:pPr>
            <a:r>
              <a:rPr lang="de-DE" sz="1400" dirty="0"/>
              <a:t>      (Mähdrescherkapazität, Anbauumfang, Vorernteverlustgefahr und Witterungsaussichten)</a:t>
            </a:r>
          </a:p>
          <a:p>
            <a:pPr marL="285750" indent="-285750">
              <a:buClr>
                <a:srgbClr val="92D050"/>
              </a:buClr>
              <a:buFont typeface="Wingdings" panose="05000000000000000000" pitchFamily="2" charset="2"/>
              <a:buChar char="Ø"/>
            </a:pPr>
            <a:r>
              <a:rPr lang="de-DE" sz="1400" dirty="0"/>
              <a:t>1 % Richtwert für Dreschwerks- und Reinigungsverluste</a:t>
            </a:r>
          </a:p>
          <a:p>
            <a:pPr marL="285750" indent="-285750">
              <a:buClr>
                <a:srgbClr val="92D050"/>
              </a:buClr>
              <a:buFont typeface="Wingdings" panose="05000000000000000000" pitchFamily="2" charset="2"/>
              <a:buChar char="Ø"/>
            </a:pPr>
            <a:r>
              <a:rPr lang="de-DE" sz="1400" dirty="0"/>
              <a:t>Aus Sicht des Lohnunternehmers bezüglich der Verluste: </a:t>
            </a:r>
          </a:p>
          <a:p>
            <a:pPr marL="742950" lvl="1" indent="-285750">
              <a:buClr>
                <a:srgbClr val="92D050"/>
              </a:buClr>
              <a:buFont typeface="Arial" panose="020B0604020202020204" pitchFamily="34" charset="0"/>
              <a:buChar char="•"/>
            </a:pPr>
            <a:r>
              <a:rPr lang="de-DE" sz="1400" dirty="0"/>
              <a:t>bei 0,5 % höheren Verlusten, etwa 20 % höhere Druschleistung</a:t>
            </a:r>
          </a:p>
          <a:p>
            <a:pPr marL="285750" lvl="0" indent="-285750">
              <a:buClr>
                <a:srgbClr val="92D050"/>
              </a:buClr>
              <a:buFont typeface="Wingdings" panose="05000000000000000000" pitchFamily="2" charset="2"/>
              <a:buChar char="Ø"/>
            </a:pPr>
            <a:r>
              <a:rPr lang="de-DE" sz="1400" dirty="0">
                <a:solidFill>
                  <a:srgbClr val="000000"/>
                </a:solidFill>
              </a:rPr>
              <a:t>Bei höheren Dreschwerks- und Reinigungsverlusten setzt man den Hebel zuerst bei der Dreschwerkeinstellung an, ehe man die Fahrgeschwindigkeit verringert.</a:t>
            </a:r>
          </a:p>
          <a:p>
            <a:pPr marL="285750" indent="-285750">
              <a:buClr>
                <a:srgbClr val="92D050"/>
              </a:buClr>
              <a:buFont typeface="Wingdings" panose="05000000000000000000" pitchFamily="2" charset="2"/>
              <a:buChar char="Ø"/>
            </a:pPr>
            <a:r>
              <a:rPr lang="de-DE" sz="1400" dirty="0" err="1"/>
              <a:t>Schüttlermähdrescher</a:t>
            </a:r>
            <a:r>
              <a:rPr lang="de-DE" sz="1400" dirty="0"/>
              <a:t> am empfindlichsten bei Einstellfehler – Ähre befindet sich etwa 1/20 Sekunde zwischen Trommel und Korb. Mindestens 80 % der Körner sollten hier abgeschieden werden.</a:t>
            </a:r>
          </a:p>
          <a:p>
            <a:pPr marL="285750" indent="-285750">
              <a:buClr>
                <a:srgbClr val="92D050"/>
              </a:buClr>
              <a:buFont typeface="Wingdings" panose="05000000000000000000" pitchFamily="2" charset="2"/>
              <a:buChar char="Ø"/>
            </a:pPr>
            <a:r>
              <a:rPr lang="de-DE" sz="1400" dirty="0"/>
              <a:t>Hybridmähdrescher weisen flachere Verlustkennlinie auf. Abscheiderotoren dreschen durch Radialkräfte nach und haben höhere Abscheideleistung</a:t>
            </a:r>
          </a:p>
          <a:p>
            <a:pPr marL="285750" indent="-285750">
              <a:buClr>
                <a:srgbClr val="92D050"/>
              </a:buClr>
              <a:buFont typeface="Wingdings" panose="05000000000000000000" pitchFamily="2" charset="2"/>
              <a:buChar char="Ø"/>
            </a:pPr>
            <a:r>
              <a:rPr lang="de-DE" sz="1400" dirty="0"/>
              <a:t>Axialmähdrescher sind am unempfindlichsten bei Einstellfehler durch den langen Abscheideweg in den Rotoren. Siebverluste sind der begrenzende Leistungsfaktor.</a:t>
            </a:r>
          </a:p>
          <a:p>
            <a:pPr marL="285750" indent="-285750">
              <a:buClr>
                <a:srgbClr val="92D050"/>
              </a:buClr>
              <a:buFont typeface="Wingdings" panose="05000000000000000000" pitchFamily="2" charset="2"/>
              <a:buChar char="Ø"/>
            </a:pPr>
            <a:endParaRPr lang="de-DE" sz="1400" dirty="0"/>
          </a:p>
          <a:p>
            <a:pPr>
              <a:buClr>
                <a:srgbClr val="92D050"/>
              </a:buClr>
            </a:pPr>
            <a:endParaRPr lang="de-DE" sz="1400" dirty="0"/>
          </a:p>
          <a:p>
            <a:pPr marL="285750" indent="-285750">
              <a:buClr>
                <a:srgbClr val="92D050"/>
              </a:buClr>
              <a:buFont typeface="Wingdings" panose="05000000000000000000" pitchFamily="2" charset="2"/>
              <a:buChar char="Ø"/>
            </a:pPr>
            <a:endParaRPr lang="de-DE" sz="1400" dirty="0"/>
          </a:p>
          <a:p>
            <a:pPr marL="285750" indent="-285750">
              <a:buClr>
                <a:srgbClr val="92D050"/>
              </a:buClr>
              <a:buFont typeface="Wingdings" panose="05000000000000000000" pitchFamily="2" charset="2"/>
              <a:buChar char="Ø"/>
            </a:pPr>
            <a:endParaRPr lang="de-DE" sz="1350" dirty="0"/>
          </a:p>
        </p:txBody>
      </p:sp>
      <p:pic>
        <p:nvPicPr>
          <p:cNvPr id="5122" name="Picture 2" descr="Mähdrescher einstellen und mehr: 10 Apps für die Getreideernte |  agrarheute.com">
            <a:extLst>
              <a:ext uri="{FF2B5EF4-FFF2-40B4-BE49-F238E27FC236}">
                <a16:creationId xmlns:a16="http://schemas.microsoft.com/office/drawing/2014/main" id="{538EBC1B-2772-79F9-3943-A117579FFC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961" y="3829717"/>
            <a:ext cx="2875606" cy="2231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318BD46-18DC-20B3-DA56-C96A1F00CD6B}"/>
              </a:ext>
            </a:extLst>
          </p:cNvPr>
          <p:cNvSpPr txBox="1"/>
          <p:nvPr/>
        </p:nvSpPr>
        <p:spPr>
          <a:xfrm>
            <a:off x="5959961" y="6061192"/>
            <a:ext cx="2875606" cy="184666"/>
          </a:xfrm>
          <a:prstGeom prst="rect">
            <a:avLst/>
          </a:prstGeom>
          <a:noFill/>
        </p:spPr>
        <p:txBody>
          <a:bodyPr wrap="square" rtlCol="0">
            <a:spAutoFit/>
          </a:bodyPr>
          <a:lstStyle/>
          <a:p>
            <a:r>
              <a:rPr lang="de-DE" sz="600" dirty="0"/>
              <a:t>Abbildung 181: www.agrarheute.com</a:t>
            </a:r>
          </a:p>
        </p:txBody>
      </p:sp>
    </p:spTree>
    <p:extLst>
      <p:ext uri="{BB962C8B-B14F-4D97-AF65-F5344CB8AC3E}">
        <p14:creationId xmlns:p14="http://schemas.microsoft.com/office/powerpoint/2010/main" val="1435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117</a:t>
            </a:fld>
            <a:endParaRPr lang="de-DE" dirty="0"/>
          </a:p>
        </p:txBody>
      </p:sp>
      <p:sp>
        <p:nvSpPr>
          <p:cNvPr id="7" name="Textfeld 6"/>
          <p:cNvSpPr txBox="1"/>
          <p:nvPr/>
        </p:nvSpPr>
        <p:spPr>
          <a:xfrm>
            <a:off x="273300" y="840762"/>
            <a:ext cx="6803775" cy="2877711"/>
          </a:xfrm>
          <a:prstGeom prst="rect">
            <a:avLst/>
          </a:prstGeom>
          <a:noFill/>
        </p:spPr>
        <p:txBody>
          <a:bodyPr wrap="square" rtlCol="0" anchor="t">
            <a:spAutoFit/>
          </a:bodyPr>
          <a:lstStyle/>
          <a:p>
            <a:pPr marL="285750" lvl="0" indent="-285750">
              <a:buClr>
                <a:srgbClr val="92D050"/>
              </a:buClr>
              <a:buFont typeface="Wingdings" panose="05000000000000000000" pitchFamily="2" charset="2"/>
              <a:buChar char="Ø"/>
            </a:pPr>
            <a:r>
              <a:rPr lang="de-DE" sz="1400" dirty="0">
                <a:solidFill>
                  <a:srgbClr val="000000"/>
                </a:solidFill>
              </a:rPr>
              <a:t>Bruchkornanfälligkeit ist in den letzten Jahren gestiegen (weniger Stroh, größere Körner, keine schützenden Spelzen)</a:t>
            </a:r>
          </a:p>
          <a:p>
            <a:pPr marL="285750" lvl="0" indent="-285750">
              <a:buClr>
                <a:srgbClr val="92D050"/>
              </a:buClr>
              <a:buFont typeface="Wingdings" panose="05000000000000000000" pitchFamily="2" charset="2"/>
              <a:buChar char="Ø"/>
            </a:pPr>
            <a:r>
              <a:rPr lang="de-DE" sz="1400" dirty="0">
                <a:solidFill>
                  <a:srgbClr val="000000"/>
                </a:solidFill>
              </a:rPr>
              <a:t>Als Faustzahl gilt, dass bei 3 % Bruchkorn im Bunker auch bis zu 3 % Kleinkornanteile im </a:t>
            </a:r>
            <a:r>
              <a:rPr lang="de-DE" sz="1400" dirty="0" err="1">
                <a:solidFill>
                  <a:srgbClr val="000000"/>
                </a:solidFill>
              </a:rPr>
              <a:t>Schwad</a:t>
            </a:r>
            <a:r>
              <a:rPr lang="de-DE" sz="1400" dirty="0">
                <a:solidFill>
                  <a:srgbClr val="000000"/>
                </a:solidFill>
              </a:rPr>
              <a:t> liegen.</a:t>
            </a:r>
          </a:p>
          <a:p>
            <a:pPr marL="285750" lvl="0" indent="-285750">
              <a:buClr>
                <a:srgbClr val="92D050"/>
              </a:buClr>
              <a:buFont typeface="Wingdings" panose="05000000000000000000" pitchFamily="2" charset="2"/>
              <a:buChar char="Ø"/>
            </a:pPr>
            <a:r>
              <a:rPr lang="de-DE" sz="1400" dirty="0">
                <a:solidFill>
                  <a:srgbClr val="000000"/>
                </a:solidFill>
              </a:rPr>
              <a:t>Senkt man den Bruchkornanteil, senkt man gleichzeitig auch den Kleinkornverlust im </a:t>
            </a:r>
            <a:r>
              <a:rPr lang="de-DE" sz="1400" dirty="0" err="1">
                <a:solidFill>
                  <a:srgbClr val="000000"/>
                </a:solidFill>
              </a:rPr>
              <a:t>Schwad</a:t>
            </a:r>
            <a:r>
              <a:rPr lang="de-DE" sz="1400" dirty="0">
                <a:solidFill>
                  <a:srgbClr val="000000"/>
                </a:solidFill>
              </a:rPr>
              <a:t>. Bruchkornanteil senken durch schnellere Fahrweise.</a:t>
            </a:r>
          </a:p>
          <a:p>
            <a:pPr marL="285750" lvl="0" indent="-285750">
              <a:buClr>
                <a:srgbClr val="92D050"/>
              </a:buClr>
              <a:buFont typeface="Wingdings" panose="05000000000000000000" pitchFamily="2" charset="2"/>
              <a:buChar char="Ø"/>
            </a:pPr>
            <a:r>
              <a:rPr lang="de-DE" sz="1400" dirty="0">
                <a:solidFill>
                  <a:srgbClr val="000000"/>
                </a:solidFill>
              </a:rPr>
              <a:t>Bei höheren Fahrgeschwindigkeiten profitiert der Landwirt und Lohnunternehmer. Durch höhere Fahrgeschwindigkeit, höherer Anteil an schützenden Strohpolster im Drescherwerk, verringerter Bruchkornanteil im </a:t>
            </a:r>
            <a:r>
              <a:rPr lang="de-DE" sz="1400" dirty="0" err="1">
                <a:solidFill>
                  <a:srgbClr val="000000"/>
                </a:solidFill>
              </a:rPr>
              <a:t>Korntank</a:t>
            </a:r>
            <a:r>
              <a:rPr lang="de-DE" sz="1400" dirty="0">
                <a:solidFill>
                  <a:srgbClr val="000000"/>
                </a:solidFill>
              </a:rPr>
              <a:t> sowie im </a:t>
            </a:r>
            <a:r>
              <a:rPr lang="de-DE" sz="1400" dirty="0" err="1">
                <a:solidFill>
                  <a:srgbClr val="000000"/>
                </a:solidFill>
              </a:rPr>
              <a:t>Schwad</a:t>
            </a:r>
            <a:r>
              <a:rPr lang="de-DE" sz="1400" dirty="0">
                <a:solidFill>
                  <a:srgbClr val="000000"/>
                </a:solidFill>
              </a:rPr>
              <a:t>:</a:t>
            </a:r>
          </a:p>
          <a:p>
            <a:pPr marL="285750" lvl="0" indent="-285750">
              <a:buClr>
                <a:srgbClr val="92D050"/>
              </a:buClr>
              <a:buFont typeface="Wingdings" panose="05000000000000000000" pitchFamily="2" charset="2"/>
              <a:buChar char="Ø"/>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602459876"/>
              </p:ext>
            </p:extLst>
          </p:nvPr>
        </p:nvGraphicFramePr>
        <p:xfrm>
          <a:off x="513783" y="3271838"/>
          <a:ext cx="4684803" cy="2880360"/>
        </p:xfrm>
        <a:graphic>
          <a:graphicData uri="http://schemas.openxmlformats.org/drawingml/2006/table">
            <a:tbl>
              <a:tblPr firstRow="1" bandRow="1">
                <a:tableStyleId>{5C22544A-7EE6-4342-B048-85BDC9FD1C3A}</a:tableStyleId>
              </a:tblPr>
              <a:tblGrid>
                <a:gridCol w="1777654">
                  <a:extLst>
                    <a:ext uri="{9D8B030D-6E8A-4147-A177-3AD203B41FA5}">
                      <a16:colId xmlns:a16="http://schemas.microsoft.com/office/drawing/2014/main" val="20000"/>
                    </a:ext>
                  </a:extLst>
                </a:gridCol>
                <a:gridCol w="1345548">
                  <a:extLst>
                    <a:ext uri="{9D8B030D-6E8A-4147-A177-3AD203B41FA5}">
                      <a16:colId xmlns:a16="http://schemas.microsoft.com/office/drawing/2014/main" val="1805458271"/>
                    </a:ext>
                  </a:extLst>
                </a:gridCol>
                <a:gridCol w="1561601">
                  <a:extLst>
                    <a:ext uri="{9D8B030D-6E8A-4147-A177-3AD203B41FA5}">
                      <a16:colId xmlns:a16="http://schemas.microsoft.com/office/drawing/2014/main" val="3845429696"/>
                    </a:ext>
                  </a:extLst>
                </a:gridCol>
              </a:tblGrid>
              <a:tr h="480060">
                <a:tc gridSpan="3">
                  <a:txBody>
                    <a:bodyPr/>
                    <a:lstStyle/>
                    <a:p>
                      <a:pPr algn="ctr"/>
                      <a:r>
                        <a:rPr lang="de-DE" sz="1350" b="1" dirty="0">
                          <a:solidFill>
                            <a:schemeClr val="tx1"/>
                          </a:solidFill>
                        </a:rPr>
                        <a:t>Bruchkorn und Verluste</a:t>
                      </a:r>
                    </a:p>
                  </a:txBody>
                  <a:tcPr marL="68580" marR="68580" marT="34290" marB="34290" anchor="ctr">
                    <a:solidFill>
                      <a:srgbClr val="2EAC58">
                        <a:alpha val="80000"/>
                      </a:srgbClr>
                    </a:solidFill>
                  </a:tcPr>
                </a:tc>
                <a:tc hMerge="1">
                  <a:txBody>
                    <a:bodyPr/>
                    <a:lstStyle/>
                    <a:p>
                      <a:pPr algn="ctr"/>
                      <a:endParaRPr lang="de-DE" sz="1350" b="0" dirty="0">
                        <a:solidFill>
                          <a:schemeClr val="tx1"/>
                        </a:solidFill>
                      </a:endParaRPr>
                    </a:p>
                  </a:txBody>
                  <a:tcPr marL="68580" marR="68580" marT="34290" marB="34290" anchor="ctr">
                    <a:solidFill>
                      <a:srgbClr val="2EAC58">
                        <a:alpha val="80000"/>
                      </a:srgbClr>
                    </a:solidFill>
                  </a:tcPr>
                </a:tc>
                <a:tc hMerge="1">
                  <a:txBody>
                    <a:bodyPr/>
                    <a:lstStyle/>
                    <a:p>
                      <a:pPr algn="ctr"/>
                      <a:endParaRPr lang="de-DE" sz="1350" b="0" dirty="0">
                        <a:solidFill>
                          <a:schemeClr val="tx1"/>
                        </a:solidFill>
                      </a:endParaRPr>
                    </a:p>
                  </a:txBody>
                  <a:tcPr marL="68580" marR="68580" marT="34290" marB="34290" anchor="ctr">
                    <a:solidFill>
                      <a:srgbClr val="2EAC58">
                        <a:alpha val="80000"/>
                      </a:srgbClr>
                    </a:solidFill>
                  </a:tcPr>
                </a:tc>
                <a:extLst>
                  <a:ext uri="{0D108BD9-81ED-4DB2-BD59-A6C34878D82A}">
                    <a16:rowId xmlns:a16="http://schemas.microsoft.com/office/drawing/2014/main" val="10000"/>
                  </a:ext>
                </a:extLst>
              </a:tr>
              <a:tr h="480060">
                <a:tc>
                  <a:txBody>
                    <a:bodyPr/>
                    <a:lstStyle/>
                    <a:p>
                      <a:pPr algn="ctr"/>
                      <a:r>
                        <a:rPr lang="de-DE" sz="1350" dirty="0"/>
                        <a:t>Fahrgeschwindigkeit</a:t>
                      </a:r>
                    </a:p>
                  </a:txBody>
                  <a:tcPr marL="68580" marR="68580" marT="34290" marB="34290" anchor="ctr">
                    <a:solidFill>
                      <a:srgbClr val="92D050">
                        <a:alpha val="50000"/>
                      </a:srgbClr>
                    </a:solidFill>
                  </a:tcPr>
                </a:tc>
                <a:tc>
                  <a:txBody>
                    <a:bodyPr/>
                    <a:lstStyle/>
                    <a:p>
                      <a:pPr algn="ctr"/>
                      <a:r>
                        <a:rPr lang="de-DE" sz="1350" dirty="0"/>
                        <a:t>4 km/h</a:t>
                      </a:r>
                    </a:p>
                  </a:txBody>
                  <a:tcPr marL="68580" marR="68580" marT="34290" marB="34290" anchor="ctr">
                    <a:solidFill>
                      <a:srgbClr val="92D050">
                        <a:alpha val="50000"/>
                      </a:srgbClr>
                    </a:solidFill>
                  </a:tcPr>
                </a:tc>
                <a:tc>
                  <a:txBody>
                    <a:bodyPr/>
                    <a:lstStyle/>
                    <a:p>
                      <a:pPr algn="ctr"/>
                      <a:r>
                        <a:rPr lang="de-DE" sz="1350" dirty="0"/>
                        <a:t>6 km/h</a:t>
                      </a:r>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r h="480060">
                <a:tc>
                  <a:txBody>
                    <a:bodyPr/>
                    <a:lstStyle/>
                    <a:p>
                      <a:pPr algn="ctr"/>
                      <a:r>
                        <a:rPr lang="de-DE" sz="1350" dirty="0"/>
                        <a:t>Dreschwerks</a:t>
                      </a:r>
                      <a:r>
                        <a:rPr lang="de-DE" sz="1350" baseline="0" dirty="0"/>
                        <a:t> und Reinigungsverluste</a:t>
                      </a:r>
                      <a:endParaRPr lang="de-DE" sz="1350" dirty="0"/>
                    </a:p>
                  </a:txBody>
                  <a:tcPr marL="68580" marR="68580" marT="34290" marB="34290" anchor="ctr">
                    <a:solidFill>
                      <a:srgbClr val="92D050">
                        <a:alpha val="50000"/>
                      </a:srgbClr>
                    </a:solidFill>
                  </a:tcPr>
                </a:tc>
                <a:tc>
                  <a:txBody>
                    <a:bodyPr/>
                    <a:lstStyle/>
                    <a:p>
                      <a:pPr algn="ctr"/>
                      <a:r>
                        <a:rPr lang="de-DE" sz="1350" dirty="0"/>
                        <a:t>0,5 %</a:t>
                      </a:r>
                    </a:p>
                  </a:txBody>
                  <a:tcPr marL="68580" marR="68580" marT="34290" marB="34290" anchor="ctr">
                    <a:solidFill>
                      <a:srgbClr val="92D050">
                        <a:alpha val="50000"/>
                      </a:srgbClr>
                    </a:solidFill>
                  </a:tcPr>
                </a:tc>
                <a:tc>
                  <a:txBody>
                    <a:bodyPr/>
                    <a:lstStyle/>
                    <a:p>
                      <a:pPr algn="ctr"/>
                      <a:r>
                        <a:rPr lang="de-DE" sz="1350" dirty="0"/>
                        <a:t>1 %</a:t>
                      </a:r>
                    </a:p>
                  </a:txBody>
                  <a:tcPr marL="68580" marR="68580" marT="34290" marB="34290" anchor="ctr">
                    <a:solidFill>
                      <a:srgbClr val="92D050">
                        <a:alpha val="50000"/>
                      </a:srgbClr>
                    </a:solidFill>
                  </a:tcPr>
                </a:tc>
                <a:extLst>
                  <a:ext uri="{0D108BD9-81ED-4DB2-BD59-A6C34878D82A}">
                    <a16:rowId xmlns:a16="http://schemas.microsoft.com/office/drawing/2014/main" val="2486258886"/>
                  </a:ext>
                </a:extLst>
              </a:tr>
              <a:tr h="480060">
                <a:tc>
                  <a:txBody>
                    <a:bodyPr/>
                    <a:lstStyle/>
                    <a:p>
                      <a:pPr algn="ctr"/>
                      <a:r>
                        <a:rPr lang="de-DE" sz="1350" dirty="0"/>
                        <a:t>Bruchkorn</a:t>
                      </a:r>
                    </a:p>
                  </a:txBody>
                  <a:tcPr marL="68580" marR="68580" marT="34290" marB="34290" anchor="ctr">
                    <a:solidFill>
                      <a:srgbClr val="92D050">
                        <a:alpha val="50000"/>
                      </a:srgbClr>
                    </a:solidFill>
                  </a:tcPr>
                </a:tc>
                <a:tc>
                  <a:txBody>
                    <a:bodyPr/>
                    <a:lstStyle/>
                    <a:p>
                      <a:pPr algn="ctr"/>
                      <a:r>
                        <a:rPr lang="de-DE" sz="1350" dirty="0"/>
                        <a:t>3 %</a:t>
                      </a:r>
                    </a:p>
                  </a:txBody>
                  <a:tcPr marL="68580" marR="68580" marT="34290" marB="34290" anchor="ctr">
                    <a:solidFill>
                      <a:srgbClr val="92D050">
                        <a:alpha val="50000"/>
                      </a:srgbClr>
                    </a:solidFill>
                  </a:tcPr>
                </a:tc>
                <a:tc>
                  <a:txBody>
                    <a:bodyPr/>
                    <a:lstStyle/>
                    <a:p>
                      <a:pPr algn="ctr"/>
                      <a:r>
                        <a:rPr lang="de-DE" sz="1350" dirty="0"/>
                        <a:t>2 %</a:t>
                      </a:r>
                    </a:p>
                  </a:txBody>
                  <a:tcPr marL="68580" marR="68580" marT="34290" marB="34290" anchor="ctr">
                    <a:solidFill>
                      <a:srgbClr val="92D050">
                        <a:alpha val="50000"/>
                      </a:srgbClr>
                    </a:solidFill>
                  </a:tcPr>
                </a:tc>
                <a:extLst>
                  <a:ext uri="{0D108BD9-81ED-4DB2-BD59-A6C34878D82A}">
                    <a16:rowId xmlns:a16="http://schemas.microsoft.com/office/drawing/2014/main" val="3775457672"/>
                  </a:ext>
                </a:extLst>
              </a:tr>
              <a:tr h="480060">
                <a:tc>
                  <a:txBody>
                    <a:bodyPr/>
                    <a:lstStyle/>
                    <a:p>
                      <a:pPr algn="ctr"/>
                      <a:r>
                        <a:rPr lang="de-DE" sz="1350" dirty="0"/>
                        <a:t>Spalt- und Splitter</a:t>
                      </a:r>
                      <a:r>
                        <a:rPr lang="de-DE" sz="1350" baseline="0" dirty="0"/>
                        <a:t>korn</a:t>
                      </a:r>
                      <a:endParaRPr lang="de-DE" sz="1350" dirty="0"/>
                    </a:p>
                  </a:txBody>
                  <a:tcPr marL="68580" marR="68580" marT="34290" marB="34290" anchor="ctr">
                    <a:solidFill>
                      <a:srgbClr val="92D050">
                        <a:alpha val="50000"/>
                      </a:srgbClr>
                    </a:solidFill>
                  </a:tcPr>
                </a:tc>
                <a:tc>
                  <a:txBody>
                    <a:bodyPr/>
                    <a:lstStyle/>
                    <a:p>
                      <a:pPr algn="ctr"/>
                      <a:r>
                        <a:rPr lang="de-DE" sz="1350" dirty="0"/>
                        <a:t>3 %</a:t>
                      </a:r>
                    </a:p>
                  </a:txBody>
                  <a:tcPr marL="68580" marR="68580" marT="34290" marB="34290" anchor="ctr">
                    <a:solidFill>
                      <a:srgbClr val="92D050">
                        <a:alpha val="50000"/>
                      </a:srgbClr>
                    </a:solidFill>
                  </a:tcPr>
                </a:tc>
                <a:tc>
                  <a:txBody>
                    <a:bodyPr/>
                    <a:lstStyle/>
                    <a:p>
                      <a:pPr algn="ctr"/>
                      <a:r>
                        <a:rPr lang="de-DE" sz="1350" dirty="0"/>
                        <a:t>2 %</a:t>
                      </a:r>
                    </a:p>
                  </a:txBody>
                  <a:tcPr marL="68580" marR="68580" marT="34290" marB="34290" anchor="ctr">
                    <a:solidFill>
                      <a:srgbClr val="92D050">
                        <a:alpha val="50000"/>
                      </a:srgbClr>
                    </a:solidFill>
                  </a:tcPr>
                </a:tc>
                <a:extLst>
                  <a:ext uri="{0D108BD9-81ED-4DB2-BD59-A6C34878D82A}">
                    <a16:rowId xmlns:a16="http://schemas.microsoft.com/office/drawing/2014/main" val="1084424927"/>
                  </a:ext>
                </a:extLst>
              </a:tr>
              <a:tr h="480060">
                <a:tc>
                  <a:txBody>
                    <a:bodyPr/>
                    <a:lstStyle/>
                    <a:p>
                      <a:pPr algn="ctr"/>
                      <a:r>
                        <a:rPr lang="de-DE" sz="1350" b="1" dirty="0"/>
                        <a:t>Verluste gesamt</a:t>
                      </a:r>
                    </a:p>
                  </a:txBody>
                  <a:tcPr marL="68580" marR="68580" marT="34290" marB="34290" anchor="ctr">
                    <a:solidFill>
                      <a:srgbClr val="92D050">
                        <a:alpha val="50000"/>
                      </a:srgbClr>
                    </a:solidFill>
                  </a:tcPr>
                </a:tc>
                <a:tc>
                  <a:txBody>
                    <a:bodyPr/>
                    <a:lstStyle/>
                    <a:p>
                      <a:pPr algn="ctr"/>
                      <a:r>
                        <a:rPr lang="de-DE" sz="1350" b="1" dirty="0"/>
                        <a:t>6,5 %</a:t>
                      </a:r>
                    </a:p>
                  </a:txBody>
                  <a:tcPr marL="68580" marR="68580" marT="34290" marB="34290" anchor="ctr">
                    <a:solidFill>
                      <a:srgbClr val="92D050">
                        <a:alpha val="50000"/>
                      </a:srgbClr>
                    </a:solidFill>
                  </a:tcPr>
                </a:tc>
                <a:tc>
                  <a:txBody>
                    <a:bodyPr/>
                    <a:lstStyle/>
                    <a:p>
                      <a:pPr algn="ctr"/>
                      <a:r>
                        <a:rPr lang="de-DE" sz="1350" b="1" dirty="0"/>
                        <a:t>5 %</a:t>
                      </a:r>
                    </a:p>
                  </a:txBody>
                  <a:tcPr marL="68580" marR="68580" marT="34290" marB="34290" anchor="ctr">
                    <a:solidFill>
                      <a:srgbClr val="92D050">
                        <a:alpha val="50000"/>
                      </a:srgbClr>
                    </a:solidFill>
                  </a:tcPr>
                </a:tc>
                <a:extLst>
                  <a:ext uri="{0D108BD9-81ED-4DB2-BD59-A6C34878D82A}">
                    <a16:rowId xmlns:a16="http://schemas.microsoft.com/office/drawing/2014/main" val="2584570856"/>
                  </a:ext>
                </a:extLst>
              </a:tr>
            </a:tbl>
          </a:graphicData>
        </a:graphic>
      </p:graphicFrame>
      <p:sp>
        <p:nvSpPr>
          <p:cNvPr id="9" name="Pfeil: nach rechts 8"/>
          <p:cNvSpPr/>
          <p:nvPr/>
        </p:nvSpPr>
        <p:spPr bwMode="auto">
          <a:xfrm>
            <a:off x="5298389" y="3876720"/>
            <a:ext cx="1052623" cy="287079"/>
          </a:xfrm>
          <a:prstGeom prst="rightArrow">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0" name="Pfeil: nach rechts 9"/>
          <p:cNvSpPr/>
          <p:nvPr/>
        </p:nvSpPr>
        <p:spPr bwMode="auto">
          <a:xfrm>
            <a:off x="5308885" y="4401050"/>
            <a:ext cx="1052623" cy="287079"/>
          </a:xfrm>
          <a:prstGeom prst="rightArrow">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1" name="Pfeil: nach rechts 10"/>
          <p:cNvSpPr/>
          <p:nvPr/>
        </p:nvSpPr>
        <p:spPr bwMode="auto">
          <a:xfrm>
            <a:off x="5309153" y="5844421"/>
            <a:ext cx="1052623" cy="287079"/>
          </a:xfrm>
          <a:prstGeom prst="rightArrow">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2" name="Textfeld 11"/>
          <p:cNvSpPr txBox="1"/>
          <p:nvPr/>
        </p:nvSpPr>
        <p:spPr>
          <a:xfrm>
            <a:off x="6471807" y="3865592"/>
            <a:ext cx="2158410" cy="307777"/>
          </a:xfrm>
          <a:prstGeom prst="rect">
            <a:avLst/>
          </a:prstGeom>
          <a:noFill/>
        </p:spPr>
        <p:txBody>
          <a:bodyPr wrap="square" rtlCol="0">
            <a:spAutoFit/>
          </a:bodyPr>
          <a:lstStyle/>
          <a:p>
            <a:r>
              <a:rPr lang="de-DE" sz="1400" dirty="0"/>
              <a:t>Vorteil Lohnunternehmer</a:t>
            </a:r>
          </a:p>
        </p:txBody>
      </p:sp>
      <p:sp>
        <p:nvSpPr>
          <p:cNvPr id="13" name="Textfeld 12"/>
          <p:cNvSpPr txBox="1"/>
          <p:nvPr/>
        </p:nvSpPr>
        <p:spPr>
          <a:xfrm>
            <a:off x="6471807" y="4390700"/>
            <a:ext cx="2158410" cy="307777"/>
          </a:xfrm>
          <a:prstGeom prst="rect">
            <a:avLst/>
          </a:prstGeom>
          <a:noFill/>
        </p:spPr>
        <p:txBody>
          <a:bodyPr wrap="square" rtlCol="0">
            <a:spAutoFit/>
          </a:bodyPr>
          <a:lstStyle/>
          <a:p>
            <a:r>
              <a:rPr lang="de-DE" sz="1400" dirty="0"/>
              <a:t>Nachteil Landwirt</a:t>
            </a:r>
          </a:p>
        </p:txBody>
      </p:sp>
      <p:sp>
        <p:nvSpPr>
          <p:cNvPr id="14" name="Textfeld 13"/>
          <p:cNvSpPr txBox="1"/>
          <p:nvPr/>
        </p:nvSpPr>
        <p:spPr>
          <a:xfrm>
            <a:off x="6471807" y="5844421"/>
            <a:ext cx="2158410" cy="307777"/>
          </a:xfrm>
          <a:prstGeom prst="rect">
            <a:avLst/>
          </a:prstGeom>
          <a:noFill/>
        </p:spPr>
        <p:txBody>
          <a:bodyPr wrap="square" rtlCol="0">
            <a:spAutoFit/>
          </a:bodyPr>
          <a:lstStyle/>
          <a:p>
            <a:r>
              <a:rPr lang="de-DE" sz="1400" dirty="0"/>
              <a:t>Vorteil Landwirt</a:t>
            </a:r>
          </a:p>
        </p:txBody>
      </p:sp>
      <p:pic>
        <p:nvPicPr>
          <p:cNvPr id="6146" name="Picture 2" descr="Bruchkorn Weizen Stock-Foto | Adobe Stock">
            <a:extLst>
              <a:ext uri="{FF2B5EF4-FFF2-40B4-BE49-F238E27FC236}">
                <a16:creationId xmlns:a16="http://schemas.microsoft.com/office/drawing/2014/main" id="{7ECFF30B-539B-227E-7F54-BBE2C21E3E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52" t="26168" r="17185" b="24978"/>
          <a:stretch/>
        </p:blipFill>
        <p:spPr bwMode="auto">
          <a:xfrm>
            <a:off x="7200000" y="827518"/>
            <a:ext cx="1430218" cy="1581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9AFE606-0DF3-9F94-0F71-EE248FE849F7}"/>
              </a:ext>
            </a:extLst>
          </p:cNvPr>
          <p:cNvSpPr txBox="1"/>
          <p:nvPr/>
        </p:nvSpPr>
        <p:spPr>
          <a:xfrm>
            <a:off x="7200000" y="2387339"/>
            <a:ext cx="1430217" cy="184666"/>
          </a:xfrm>
          <a:prstGeom prst="rect">
            <a:avLst/>
          </a:prstGeom>
          <a:noFill/>
        </p:spPr>
        <p:txBody>
          <a:bodyPr wrap="square" rtlCol="0">
            <a:spAutoFit/>
          </a:bodyPr>
          <a:lstStyle/>
          <a:p>
            <a:r>
              <a:rPr lang="de-DE" sz="600" dirty="0"/>
              <a:t>Abbildung 182: www.as1.ftcdn.net</a:t>
            </a:r>
          </a:p>
        </p:txBody>
      </p:sp>
    </p:spTree>
    <p:extLst>
      <p:ext uri="{BB962C8B-B14F-4D97-AF65-F5344CB8AC3E}">
        <p14:creationId xmlns:p14="http://schemas.microsoft.com/office/powerpoint/2010/main" val="38214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146"/>
                                        </p:tgtEl>
                                        <p:attrNameLst>
                                          <p:attrName>style.visibility</p:attrName>
                                        </p:attrNameLst>
                                      </p:cBhvr>
                                      <p:to>
                                        <p:strVal val="visible"/>
                                      </p:to>
                                    </p:set>
                                    <p:animEffect transition="in" filter="fade">
                                      <p:cBhvr>
                                        <p:cTn id="56" dur="1000"/>
                                        <p:tgtEl>
                                          <p:spTgt spid="6146"/>
                                        </p:tgtEl>
                                      </p:cBhvr>
                                    </p:animEffect>
                                    <p:anim calcmode="lin" valueType="num">
                                      <p:cBhvr>
                                        <p:cTn id="57" dur="1000" fill="hold"/>
                                        <p:tgtEl>
                                          <p:spTgt spid="6146"/>
                                        </p:tgtEl>
                                        <p:attrNameLst>
                                          <p:attrName>ppt_x</p:attrName>
                                        </p:attrNameLst>
                                      </p:cBhvr>
                                      <p:tavLst>
                                        <p:tav tm="0">
                                          <p:val>
                                            <p:strVal val="#ppt_x"/>
                                          </p:val>
                                        </p:tav>
                                        <p:tav tm="100000">
                                          <p:val>
                                            <p:strVal val="#ppt_x"/>
                                          </p:val>
                                        </p:tav>
                                      </p:tavLst>
                                    </p:anim>
                                    <p:anim calcmode="lin" valueType="num">
                                      <p:cBhvr>
                                        <p:cTn id="5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p:bldP spid="13" grpId="0"/>
      <p:bldP spid="14"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118</a:t>
            </a:fld>
            <a:endParaRPr lang="de-DE" dirty="0"/>
          </a:p>
        </p:txBody>
      </p:sp>
      <p:grpSp>
        <p:nvGrpSpPr>
          <p:cNvPr id="13" name="Gruppieren 12"/>
          <p:cNvGrpSpPr/>
          <p:nvPr/>
        </p:nvGrpSpPr>
        <p:grpSpPr>
          <a:xfrm>
            <a:off x="975400" y="1433429"/>
            <a:ext cx="7169447" cy="4352024"/>
            <a:chOff x="1630586" y="1632518"/>
            <a:chExt cx="6350981" cy="4064000"/>
          </a:xfrm>
        </p:grpSpPr>
        <p:graphicFrame>
          <p:nvGraphicFramePr>
            <p:cNvPr id="8" name="Diagramm 7"/>
            <p:cNvGraphicFramePr/>
            <p:nvPr>
              <p:extLst>
                <p:ext uri="{D42A27DB-BD31-4B8C-83A1-F6EECF244321}">
                  <p14:modId xmlns:p14="http://schemas.microsoft.com/office/powerpoint/2010/main" val="1105749839"/>
                </p:ext>
              </p:extLst>
            </p:nvPr>
          </p:nvGraphicFramePr>
          <p:xfrm>
            <a:off x="1838412" y="163251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1"/>
            <p:cNvSpPr txBox="1"/>
            <p:nvPr/>
          </p:nvSpPr>
          <p:spPr>
            <a:xfrm rot="16200000">
              <a:off x="1163669" y="3526019"/>
              <a:ext cx="1210834" cy="276999"/>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200" dirty="0"/>
                <a:t>Verluste in %</a:t>
              </a:r>
            </a:p>
          </p:txBody>
        </p:sp>
        <p:sp>
          <p:nvSpPr>
            <p:cNvPr id="12" name="Textfeld 11"/>
            <p:cNvSpPr txBox="1"/>
            <p:nvPr/>
          </p:nvSpPr>
          <p:spPr>
            <a:xfrm>
              <a:off x="6768908" y="5277952"/>
              <a:ext cx="1212659" cy="276999"/>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200" dirty="0"/>
                <a:t>Leistung in t/h</a:t>
              </a:r>
            </a:p>
          </p:txBody>
        </p:sp>
      </p:grpSp>
    </p:spTree>
    <p:extLst>
      <p:ext uri="{BB962C8B-B14F-4D97-AF65-F5344CB8AC3E}">
        <p14:creationId xmlns:p14="http://schemas.microsoft.com/office/powerpoint/2010/main" val="874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998" y="167825"/>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119</a:t>
            </a:fld>
            <a:endParaRPr lang="de-DE" dirty="0"/>
          </a:p>
        </p:txBody>
      </p:sp>
      <p:sp>
        <p:nvSpPr>
          <p:cNvPr id="6" name="Textfeld 5"/>
          <p:cNvSpPr txBox="1"/>
          <p:nvPr/>
        </p:nvSpPr>
        <p:spPr>
          <a:xfrm>
            <a:off x="123374" y="3429000"/>
            <a:ext cx="8991599" cy="2885405"/>
          </a:xfrm>
          <a:prstGeom prst="rect">
            <a:avLst/>
          </a:prstGeom>
          <a:noFill/>
        </p:spPr>
        <p:txBody>
          <a:bodyPr wrap="square" rtlCol="0" anchor="t">
            <a:spAutoFit/>
          </a:bodyPr>
          <a:lstStyle/>
          <a:p>
            <a:pPr lvl="1">
              <a:buClr>
                <a:srgbClr val="92D050"/>
              </a:buClr>
            </a:pPr>
            <a:endParaRPr lang="de-DE" sz="1400" dirty="0">
              <a:solidFill>
                <a:srgbClr val="000000"/>
              </a:solidFill>
            </a:endParaRPr>
          </a:p>
          <a:p>
            <a:pPr marL="285750" lvl="0" indent="-285750">
              <a:buClr>
                <a:srgbClr val="92D050"/>
              </a:buClr>
              <a:buFont typeface="Wingdings" panose="05000000000000000000" pitchFamily="2" charset="2"/>
              <a:buChar char="Ø"/>
            </a:pPr>
            <a:r>
              <a:rPr lang="de-DE" sz="1400" dirty="0">
                <a:solidFill>
                  <a:srgbClr val="000000"/>
                </a:solidFill>
              </a:rPr>
              <a:t>In der </a:t>
            </a:r>
            <a:r>
              <a:rPr lang="de-DE" sz="1400" dirty="0" err="1">
                <a:solidFill>
                  <a:srgbClr val="000000"/>
                </a:solidFill>
              </a:rPr>
              <a:t>Überkehr</a:t>
            </a:r>
            <a:r>
              <a:rPr lang="de-DE" sz="1400" dirty="0">
                <a:solidFill>
                  <a:srgbClr val="000000"/>
                </a:solidFill>
              </a:rPr>
              <a:t> sollen überwiegend Ähren und nicht Körner enthalten sein. </a:t>
            </a:r>
          </a:p>
          <a:p>
            <a:pPr marL="742950" lvl="1" indent="-285750">
              <a:buClr>
                <a:srgbClr val="92D050"/>
              </a:buClr>
              <a:buFont typeface="Arial" panose="020B0604020202020204" pitchFamily="34" charset="0"/>
              <a:buChar char="•"/>
            </a:pPr>
            <a:r>
              <a:rPr lang="de-DE" sz="1400" dirty="0">
                <a:solidFill>
                  <a:srgbClr val="000000"/>
                </a:solidFill>
              </a:rPr>
              <a:t>Sind zu viele Körner enthalten, muss das Untersieb weiter geöffnet werden, damit die Körner vor Erreichen des Rücklaufboden abgeschieden werden.</a:t>
            </a:r>
          </a:p>
          <a:p>
            <a:pPr marL="285750" lvl="0" indent="-285750">
              <a:buClr>
                <a:srgbClr val="92D050"/>
              </a:buClr>
              <a:buFont typeface="Wingdings" panose="05000000000000000000" pitchFamily="2" charset="2"/>
              <a:buChar char="Ø"/>
            </a:pPr>
            <a:r>
              <a:rPr lang="de-DE" sz="1400" dirty="0">
                <a:solidFill>
                  <a:srgbClr val="000000"/>
                </a:solidFill>
              </a:rPr>
              <a:t>Separate Nachdrescheinrichtung kann als Leistungserweiterung genutzt werden.</a:t>
            </a:r>
          </a:p>
          <a:p>
            <a:pPr marL="285750" lvl="0" indent="-285750">
              <a:buClr>
                <a:srgbClr val="92D050"/>
              </a:buClr>
              <a:buFont typeface="Wingdings" panose="05000000000000000000" pitchFamily="2" charset="2"/>
              <a:buChar char="Ø"/>
            </a:pPr>
            <a:r>
              <a:rPr lang="de-DE" sz="1400" dirty="0">
                <a:solidFill>
                  <a:srgbClr val="000000"/>
                </a:solidFill>
              </a:rPr>
              <a:t>Wenn die </a:t>
            </a:r>
            <a:r>
              <a:rPr lang="de-DE" sz="1400" dirty="0" err="1">
                <a:solidFill>
                  <a:srgbClr val="000000"/>
                </a:solidFill>
              </a:rPr>
              <a:t>unausgedroschenen</a:t>
            </a:r>
            <a:r>
              <a:rPr lang="de-DE" sz="1400" dirty="0">
                <a:solidFill>
                  <a:srgbClr val="000000"/>
                </a:solidFill>
              </a:rPr>
              <a:t> Ähren auf die Dreschtrommel zurückgeführt werden, ist die </a:t>
            </a:r>
            <a:r>
              <a:rPr lang="de-DE" sz="1400" dirty="0" err="1">
                <a:solidFill>
                  <a:srgbClr val="000000"/>
                </a:solidFill>
              </a:rPr>
              <a:t>Überkehr</a:t>
            </a:r>
            <a:r>
              <a:rPr lang="de-DE" sz="1400" dirty="0">
                <a:solidFill>
                  <a:srgbClr val="000000"/>
                </a:solidFill>
              </a:rPr>
              <a:t> eher eine Leistungsbremse.</a:t>
            </a:r>
          </a:p>
          <a:p>
            <a:pPr marL="285750" lvl="0" indent="-285750">
              <a:buClr>
                <a:srgbClr val="92D050"/>
              </a:buClr>
              <a:buFont typeface="Wingdings" panose="05000000000000000000" pitchFamily="2" charset="2"/>
              <a:buChar char="Ø"/>
            </a:pPr>
            <a:r>
              <a:rPr lang="de-DE" sz="1400" dirty="0" err="1">
                <a:solidFill>
                  <a:srgbClr val="000000"/>
                </a:solidFill>
              </a:rPr>
              <a:t>Entgrannerbleche</a:t>
            </a:r>
            <a:r>
              <a:rPr lang="de-DE" sz="1400" dirty="0">
                <a:solidFill>
                  <a:srgbClr val="000000"/>
                </a:solidFill>
              </a:rPr>
              <a:t> sind ein Kompromiss, sie verdecken einen Teil des Korbes und verringern somit die Abscheidefläche und –</a:t>
            </a:r>
            <a:r>
              <a:rPr lang="de-DE" sz="1400" dirty="0" err="1">
                <a:solidFill>
                  <a:srgbClr val="000000"/>
                </a:solidFill>
              </a:rPr>
              <a:t>leistung</a:t>
            </a:r>
            <a:r>
              <a:rPr lang="de-DE" sz="1400" dirty="0">
                <a:solidFill>
                  <a:srgbClr val="000000"/>
                </a:solidFill>
              </a:rPr>
              <a:t> sie können auch zu Bruchkorn führen</a:t>
            </a:r>
          </a:p>
          <a:p>
            <a:pPr marL="742950" lvl="1" indent="-285750">
              <a:buClr>
                <a:srgbClr val="92D050"/>
              </a:buClr>
              <a:buFont typeface="Arial" panose="020B0604020202020204" pitchFamily="34" charset="0"/>
              <a:buChar char="•"/>
            </a:pPr>
            <a:r>
              <a:rPr lang="de-DE" sz="1400" dirty="0">
                <a:solidFill>
                  <a:srgbClr val="000000"/>
                </a:solidFill>
              </a:rPr>
              <a:t>Oftmals gute </a:t>
            </a:r>
            <a:r>
              <a:rPr lang="de-DE" sz="1400" dirty="0" err="1">
                <a:solidFill>
                  <a:srgbClr val="000000"/>
                </a:solidFill>
              </a:rPr>
              <a:t>Entgrannung</a:t>
            </a:r>
            <a:r>
              <a:rPr lang="de-DE" sz="1400" dirty="0">
                <a:solidFill>
                  <a:srgbClr val="000000"/>
                </a:solidFill>
              </a:rPr>
              <a:t> bereits durch engeren Korbspalt oder 1 bis 2 Wartetage, um durch den Wechsel von Abtrocknung und Befeuchtung den Zermürbungsprozess einzuleiten und die Druscheignung wesentlich zu verbessern.</a:t>
            </a:r>
          </a:p>
          <a:p>
            <a:pPr marL="285750" lvl="0" indent="-285750">
              <a:buClr>
                <a:srgbClr val="92D050"/>
              </a:buClr>
              <a:buFont typeface="Wingdings" panose="05000000000000000000" pitchFamily="2" charset="2"/>
              <a:buChar char="Ø"/>
            </a:pPr>
            <a:endParaRPr lang="de-DE" sz="1350" dirty="0">
              <a:solidFill>
                <a:srgbClr val="000000"/>
              </a:solidFill>
            </a:endParaRPr>
          </a:p>
        </p:txBody>
      </p:sp>
      <p:pic>
        <p:nvPicPr>
          <p:cNvPr id="7170" name="Picture 2" descr="Mähdrescher einstellen: Nichts zu verschenken - agrarheute 7-2021">
            <a:extLst>
              <a:ext uri="{FF2B5EF4-FFF2-40B4-BE49-F238E27FC236}">
                <a16:creationId xmlns:a16="http://schemas.microsoft.com/office/drawing/2014/main" id="{7A03ED70-D939-3E29-DBB0-F27776F608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792" y="543595"/>
            <a:ext cx="3867149" cy="278421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89485F8-7AF2-132D-2E58-C9EA07DA8473}"/>
              </a:ext>
            </a:extLst>
          </p:cNvPr>
          <p:cNvSpPr txBox="1"/>
          <p:nvPr/>
        </p:nvSpPr>
        <p:spPr>
          <a:xfrm>
            <a:off x="123374" y="697662"/>
            <a:ext cx="4624386" cy="2893100"/>
          </a:xfrm>
          <a:prstGeom prst="rect">
            <a:avLst/>
          </a:prstGeom>
          <a:noFill/>
        </p:spPr>
        <p:txBody>
          <a:bodyPr wrap="square">
            <a:spAutoFit/>
          </a:bodyPr>
          <a:lstStyle/>
          <a:p>
            <a:pPr marL="285750" lvl="0" indent="-285750">
              <a:buClr>
                <a:srgbClr val="92D050"/>
              </a:buClr>
              <a:buFont typeface="Wingdings" panose="05000000000000000000" pitchFamily="2" charset="2"/>
              <a:buChar char="Ø"/>
            </a:pPr>
            <a:r>
              <a:rPr lang="de-DE" sz="1400" dirty="0">
                <a:solidFill>
                  <a:srgbClr val="000000"/>
                </a:solidFill>
              </a:rPr>
              <a:t>Reinigungssystem stößt unter feuchten sowie sehr trockenen Bedingungen an Leistungsgrenze</a:t>
            </a:r>
          </a:p>
          <a:p>
            <a:pPr marL="742950" lvl="1" indent="-285750">
              <a:buClr>
                <a:srgbClr val="92D050"/>
              </a:buClr>
              <a:buFont typeface="Arial" panose="020B0604020202020204" pitchFamily="34" charset="0"/>
              <a:buChar char="•"/>
            </a:pPr>
            <a:r>
              <a:rPr lang="de-DE" sz="1400" dirty="0">
                <a:solidFill>
                  <a:srgbClr val="000000"/>
                </a:solidFill>
              </a:rPr>
              <a:t>Feuchtes Gemisch ist schwerer und die Körner „kleben“ in der </a:t>
            </a:r>
            <a:r>
              <a:rPr lang="de-DE" sz="1400" dirty="0" err="1">
                <a:solidFill>
                  <a:srgbClr val="000000"/>
                </a:solidFill>
              </a:rPr>
              <a:t>Gutmasse</a:t>
            </a:r>
            <a:r>
              <a:rPr lang="de-DE" sz="1400" dirty="0">
                <a:solidFill>
                  <a:srgbClr val="000000"/>
                </a:solidFill>
              </a:rPr>
              <a:t> – Windaktivität muss deutlich erhört werden. Die Gefahr von Ausblasverlusten durch höheren Wind ist viel geringer als das „Überlaufen“ der Körner bei zu schwachem Wind.</a:t>
            </a:r>
          </a:p>
          <a:p>
            <a:pPr marL="742950" lvl="1" indent="-285750">
              <a:buClr>
                <a:srgbClr val="92D050"/>
              </a:buClr>
              <a:buFont typeface="Arial" panose="020B0604020202020204" pitchFamily="34" charset="0"/>
              <a:buChar char="•"/>
            </a:pPr>
            <a:r>
              <a:rPr lang="de-DE" sz="1400" dirty="0">
                <a:solidFill>
                  <a:srgbClr val="000000"/>
                </a:solidFill>
              </a:rPr>
              <a:t>Bei sehr trockenen Bedingungen gilt – Siebe auf, Wind auf! Ansonsten bleiben Kurzstrohanteile auf den zu engen Sieböffnungen liegen und verhindern Kornabscheidung</a:t>
            </a:r>
          </a:p>
        </p:txBody>
      </p:sp>
      <p:sp>
        <p:nvSpPr>
          <p:cNvPr id="8" name="Textfeld 7">
            <a:extLst>
              <a:ext uri="{FF2B5EF4-FFF2-40B4-BE49-F238E27FC236}">
                <a16:creationId xmlns:a16="http://schemas.microsoft.com/office/drawing/2014/main" id="{B59CDA91-9149-4317-FC72-A78CDE68E164}"/>
              </a:ext>
            </a:extLst>
          </p:cNvPr>
          <p:cNvSpPr txBox="1"/>
          <p:nvPr/>
        </p:nvSpPr>
        <p:spPr>
          <a:xfrm>
            <a:off x="4997792" y="3327808"/>
            <a:ext cx="3867149" cy="184666"/>
          </a:xfrm>
          <a:prstGeom prst="rect">
            <a:avLst/>
          </a:prstGeom>
          <a:noFill/>
        </p:spPr>
        <p:txBody>
          <a:bodyPr wrap="square" rtlCol="0">
            <a:spAutoFit/>
          </a:bodyPr>
          <a:lstStyle/>
          <a:p>
            <a:r>
              <a:rPr lang="de-DE" sz="600" dirty="0"/>
              <a:t>Abbildung 183: :www.digitalmagazin.de  </a:t>
            </a:r>
          </a:p>
        </p:txBody>
      </p:sp>
    </p:spTree>
    <p:extLst>
      <p:ext uri="{BB962C8B-B14F-4D97-AF65-F5344CB8AC3E}">
        <p14:creationId xmlns:p14="http://schemas.microsoft.com/office/powerpoint/2010/main" val="33698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fik 39">
            <a:extLst>
              <a:ext uri="{FF2B5EF4-FFF2-40B4-BE49-F238E27FC236}">
                <a16:creationId xmlns:a16="http://schemas.microsoft.com/office/drawing/2014/main" id="{879566D3-7E33-DFDE-2FBB-6AD6AC396272}"/>
              </a:ext>
            </a:extLst>
          </p:cNvPr>
          <p:cNvPicPr>
            <a:picLocks noChangeAspect="1"/>
          </p:cNvPicPr>
          <p:nvPr/>
        </p:nvPicPr>
        <p:blipFill rotWithShape="1">
          <a:blip r:embed="rId3"/>
          <a:srcRect l="5001" t="15825" r="3246"/>
          <a:stretch/>
        </p:blipFill>
        <p:spPr>
          <a:xfrm>
            <a:off x="5435850" y="306561"/>
            <a:ext cx="3389291" cy="1668036"/>
          </a:xfrm>
          <a:prstGeom prst="rect">
            <a:avLst/>
          </a:prstGeom>
        </p:spPr>
      </p:pic>
      <p:sp>
        <p:nvSpPr>
          <p:cNvPr id="2" name="Titel 1"/>
          <p:cNvSpPr>
            <a:spLocks noGrp="1"/>
          </p:cNvSpPr>
          <p:nvPr>
            <p:ph type="ctrTitle"/>
          </p:nvPr>
        </p:nvSpPr>
        <p:spPr>
          <a:xfrm>
            <a:off x="178050" y="306561"/>
            <a:ext cx="8158349" cy="463138"/>
          </a:xfrm>
        </p:spPr>
        <p:txBody>
          <a:bodyPr/>
          <a:lstStyle/>
          <a:p>
            <a:pPr algn="l"/>
            <a:r>
              <a:rPr lang="de-DE" sz="2100" dirty="0"/>
              <a:t>Anforderungen an den Mähdrescher</a:t>
            </a:r>
          </a:p>
        </p:txBody>
      </p:sp>
      <p:sp>
        <p:nvSpPr>
          <p:cNvPr id="3" name="Untertitel 2"/>
          <p:cNvSpPr>
            <a:spLocks noGrp="1"/>
          </p:cNvSpPr>
          <p:nvPr>
            <p:ph type="subTitle" idx="1"/>
          </p:nvPr>
        </p:nvSpPr>
        <p:spPr>
          <a:xfrm>
            <a:off x="95250" y="1076837"/>
            <a:ext cx="6917746" cy="3000418"/>
          </a:xfrm>
        </p:spPr>
        <p:txBody>
          <a:bodyPr/>
          <a:lstStyle/>
          <a:p>
            <a:pPr marL="257168" indent="-257168" algn="l">
              <a:spcAft>
                <a:spcPts val="600"/>
              </a:spcAft>
              <a:buFont typeface="Wingdings" panose="05000000000000000000" pitchFamily="2" charset="2"/>
              <a:buChar char="Ø"/>
            </a:pPr>
            <a:r>
              <a:rPr lang="de-DE" sz="1400" dirty="0"/>
              <a:t>termingerechte, </a:t>
            </a:r>
            <a:r>
              <a:rPr lang="de-DE" sz="1400" b="1" dirty="0"/>
              <a:t>schlagkräftige Ernte</a:t>
            </a:r>
          </a:p>
          <a:p>
            <a:pPr marL="257168" indent="-257168" algn="l">
              <a:spcAft>
                <a:spcPts val="600"/>
              </a:spcAft>
              <a:buFont typeface="Wingdings" panose="05000000000000000000" pitchFamily="2" charset="2"/>
              <a:buChar char="Ø"/>
            </a:pPr>
            <a:r>
              <a:rPr lang="de-DE" sz="1400" b="1" dirty="0"/>
              <a:t>hohe Druschleistung </a:t>
            </a:r>
            <a:r>
              <a:rPr lang="de-DE" sz="1400" dirty="0"/>
              <a:t>für alle Druschfrüchte bei beschränktem                        Bauvolumen</a:t>
            </a:r>
          </a:p>
          <a:p>
            <a:pPr marL="257168" indent="-257168" algn="l">
              <a:spcAft>
                <a:spcPts val="600"/>
              </a:spcAft>
              <a:buFont typeface="Wingdings" panose="05000000000000000000" pitchFamily="2" charset="2"/>
              <a:buChar char="Ø"/>
            </a:pPr>
            <a:r>
              <a:rPr lang="de-DE" sz="1400" b="1" dirty="0"/>
              <a:t>stufenlose Fahrgeschwindigkeit, große Schnittbreite, hohe Motorleistung</a:t>
            </a:r>
          </a:p>
          <a:p>
            <a:pPr marL="257168" indent="-257168" algn="l">
              <a:spcAft>
                <a:spcPts val="600"/>
              </a:spcAft>
              <a:buFont typeface="Wingdings" panose="05000000000000000000" pitchFamily="2" charset="2"/>
              <a:buChar char="Ø"/>
            </a:pPr>
            <a:r>
              <a:rPr lang="de-DE" sz="1400" b="1" dirty="0"/>
              <a:t>hohes Fassungsvermögen </a:t>
            </a:r>
            <a:r>
              <a:rPr lang="de-DE" sz="1400" dirty="0"/>
              <a:t>des Korntanks</a:t>
            </a:r>
          </a:p>
          <a:p>
            <a:pPr marL="257168" indent="-257168" algn="l">
              <a:spcAft>
                <a:spcPts val="600"/>
              </a:spcAft>
              <a:buFont typeface="Wingdings" panose="05000000000000000000" pitchFamily="2" charset="2"/>
              <a:buChar char="Ø"/>
            </a:pPr>
            <a:r>
              <a:rPr lang="de-DE" sz="1400" b="1" dirty="0"/>
              <a:t>exakte Einstellmöglichkeit </a:t>
            </a:r>
            <a:r>
              <a:rPr lang="de-DE" sz="1400" dirty="0"/>
              <a:t>bzw. automatische Maschineneinstellung vom Fahrersitz aus</a:t>
            </a:r>
          </a:p>
          <a:p>
            <a:pPr marL="257168" indent="-257168" algn="l">
              <a:spcAft>
                <a:spcPts val="600"/>
              </a:spcAft>
              <a:buFont typeface="Wingdings" panose="05000000000000000000" pitchFamily="2" charset="2"/>
              <a:buChar char="Ø"/>
            </a:pPr>
            <a:r>
              <a:rPr lang="de-DE" sz="1400" b="1" dirty="0"/>
              <a:t>schonende Erntegutbehandlung</a:t>
            </a:r>
            <a:r>
              <a:rPr lang="de-DE" sz="1400" dirty="0"/>
              <a:t>, Kornbeschädigungen (Bruchkorn) unter 2 %</a:t>
            </a:r>
          </a:p>
          <a:p>
            <a:pPr marL="257168" indent="-257168" algn="l">
              <a:spcAft>
                <a:spcPts val="600"/>
              </a:spcAft>
              <a:buFont typeface="Wingdings" panose="05000000000000000000" pitchFamily="2" charset="2"/>
              <a:buChar char="Ø"/>
            </a:pPr>
            <a:r>
              <a:rPr lang="de-DE" sz="1400" b="1" dirty="0"/>
              <a:t>Geringe Erntegutverluste </a:t>
            </a:r>
            <a:r>
              <a:rPr lang="de-DE" sz="1400" dirty="0"/>
              <a:t>(maximal 2 %)</a:t>
            </a:r>
          </a:p>
          <a:p>
            <a:pPr marL="257168" indent="-257168" algn="l">
              <a:spcAft>
                <a:spcPts val="600"/>
              </a:spcAft>
              <a:buFont typeface="Wingdings" panose="05000000000000000000" pitchFamily="2" charset="2"/>
              <a:buChar char="Ø"/>
            </a:pPr>
            <a:r>
              <a:rPr lang="de-DE" sz="1400" b="1" dirty="0"/>
              <a:t>exakte Reinigung </a:t>
            </a:r>
            <a:r>
              <a:rPr lang="de-DE" sz="1400" dirty="0"/>
              <a:t>für sofortige marktfähige Ware, weniger als 1 % Besatz</a:t>
            </a:r>
          </a:p>
          <a:p>
            <a:pPr marL="257168" indent="-257168" algn="l">
              <a:spcAft>
                <a:spcPts val="600"/>
              </a:spcAft>
              <a:buFont typeface="Wingdings" panose="05000000000000000000" pitchFamily="2" charset="2"/>
              <a:buChar char="Ø"/>
            </a:pPr>
            <a:r>
              <a:rPr lang="de-DE" sz="1400" b="1" dirty="0"/>
              <a:t>schonende Strohbehandlung </a:t>
            </a:r>
            <a:r>
              <a:rPr lang="de-DE" sz="1400" dirty="0"/>
              <a:t>bei Strohbergung</a:t>
            </a:r>
          </a:p>
          <a:p>
            <a:pPr marL="257168" indent="-257168" algn="l">
              <a:spcAft>
                <a:spcPts val="600"/>
              </a:spcAft>
              <a:buFont typeface="Wingdings" panose="05000000000000000000" pitchFamily="2" charset="2"/>
              <a:buChar char="Ø"/>
            </a:pPr>
            <a:r>
              <a:rPr lang="de-DE" sz="1400" b="1" dirty="0"/>
              <a:t>leistungsfähiger Strohhäcksler </a:t>
            </a:r>
            <a:r>
              <a:rPr lang="de-DE" sz="1400" dirty="0"/>
              <a:t>zur guten Zerkleinerung des Strohs und dessen </a:t>
            </a:r>
            <a:r>
              <a:rPr lang="de-DE" sz="1400" b="1" dirty="0"/>
              <a:t>gleichmäßige Verteilung </a:t>
            </a:r>
            <a:r>
              <a:rPr lang="de-DE" sz="1400" dirty="0"/>
              <a:t>über die gesamte Arbeitsbreite</a:t>
            </a:r>
          </a:p>
          <a:p>
            <a:pPr marL="257168" indent="-257168" algn="l">
              <a:spcAft>
                <a:spcPts val="600"/>
              </a:spcAft>
              <a:buFont typeface="Wingdings" panose="05000000000000000000" pitchFamily="2" charset="2"/>
              <a:buChar char="Ø"/>
            </a:pPr>
            <a:r>
              <a:rPr lang="de-DE" sz="1400" b="1" dirty="0"/>
              <a:t>Bodenschonung</a:t>
            </a:r>
            <a:r>
              <a:rPr lang="de-DE" sz="1400" dirty="0"/>
              <a:t> durch großvolumige Bereifung oder Raupenlaufwerk</a:t>
            </a:r>
          </a:p>
          <a:p>
            <a:pPr marL="257168" indent="-257168" algn="l">
              <a:spcAft>
                <a:spcPts val="600"/>
              </a:spcAft>
              <a:buFont typeface="Wingdings" panose="05000000000000000000" pitchFamily="2" charset="2"/>
              <a:buChar char="Ø"/>
            </a:pPr>
            <a:r>
              <a:rPr lang="de-DE" sz="1400" b="1" dirty="0"/>
              <a:t>günstige Arbeitsbedingungen </a:t>
            </a:r>
            <a:r>
              <a:rPr lang="de-DE" sz="1400" dirty="0"/>
              <a:t>für den Fahrer, um Leistungsfähigkeit zu gewährleisten (Lärm, Staub, Hitze)</a:t>
            </a:r>
          </a:p>
          <a:p>
            <a:pPr algn="l"/>
            <a:endParaRPr lang="de-DE"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12</a:t>
            </a:fld>
            <a:endParaRPr lang="de-DE" dirty="0"/>
          </a:p>
        </p:txBody>
      </p:sp>
      <p:sp>
        <p:nvSpPr>
          <p:cNvPr id="41" name="Textfeld 40">
            <a:extLst>
              <a:ext uri="{FF2B5EF4-FFF2-40B4-BE49-F238E27FC236}">
                <a16:creationId xmlns:a16="http://schemas.microsoft.com/office/drawing/2014/main" id="{FDDA149C-2598-65B3-BCD1-1232507F3420}"/>
              </a:ext>
            </a:extLst>
          </p:cNvPr>
          <p:cNvSpPr txBox="1"/>
          <p:nvPr/>
        </p:nvSpPr>
        <p:spPr>
          <a:xfrm>
            <a:off x="7562352" y="1943500"/>
            <a:ext cx="1694646" cy="184666"/>
          </a:xfrm>
          <a:prstGeom prst="rect">
            <a:avLst/>
          </a:prstGeom>
          <a:noFill/>
        </p:spPr>
        <p:txBody>
          <a:bodyPr wrap="square" rtlCol="0">
            <a:spAutoFit/>
          </a:bodyPr>
          <a:lstStyle/>
          <a:p>
            <a:r>
              <a:rPr lang="de-DE" sz="600" dirty="0"/>
              <a:t>Abbildung 25: www.caseih.com</a:t>
            </a:r>
          </a:p>
        </p:txBody>
      </p:sp>
    </p:spTree>
    <p:extLst>
      <p:ext uri="{BB962C8B-B14F-4D97-AF65-F5344CB8AC3E}">
        <p14:creationId xmlns:p14="http://schemas.microsoft.com/office/powerpoint/2010/main" val="42074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120</a:t>
            </a:fld>
            <a:endParaRPr lang="de-DE" dirty="0"/>
          </a:p>
        </p:txBody>
      </p:sp>
      <p:graphicFrame>
        <p:nvGraphicFramePr>
          <p:cNvPr id="7" name="Tabelle 6"/>
          <p:cNvGraphicFramePr>
            <a:graphicFrameLocks noGrp="1"/>
          </p:cNvGraphicFramePr>
          <p:nvPr>
            <p:extLst>
              <p:ext uri="{D42A27DB-BD31-4B8C-83A1-F6EECF244321}">
                <p14:modId xmlns:p14="http://schemas.microsoft.com/office/powerpoint/2010/main" val="2591965119"/>
              </p:ext>
            </p:extLst>
          </p:nvPr>
        </p:nvGraphicFramePr>
        <p:xfrm>
          <a:off x="0" y="831031"/>
          <a:ext cx="9005778" cy="5556820"/>
        </p:xfrm>
        <a:graphic>
          <a:graphicData uri="http://schemas.openxmlformats.org/drawingml/2006/table">
            <a:tbl>
              <a:tblPr firstRow="1" bandRow="1">
                <a:tableStyleId>{5C22544A-7EE6-4342-B048-85BDC9FD1C3A}</a:tableStyleId>
              </a:tblPr>
              <a:tblGrid>
                <a:gridCol w="903767">
                  <a:extLst>
                    <a:ext uri="{9D8B030D-6E8A-4147-A177-3AD203B41FA5}">
                      <a16:colId xmlns:a16="http://schemas.microsoft.com/office/drawing/2014/main" val="20000"/>
                    </a:ext>
                  </a:extLst>
                </a:gridCol>
                <a:gridCol w="1148317">
                  <a:extLst>
                    <a:ext uri="{9D8B030D-6E8A-4147-A177-3AD203B41FA5}">
                      <a16:colId xmlns:a16="http://schemas.microsoft.com/office/drawing/2014/main" val="4176363593"/>
                    </a:ext>
                  </a:extLst>
                </a:gridCol>
                <a:gridCol w="1105786">
                  <a:extLst>
                    <a:ext uri="{9D8B030D-6E8A-4147-A177-3AD203B41FA5}">
                      <a16:colId xmlns:a16="http://schemas.microsoft.com/office/drawing/2014/main" val="20001"/>
                    </a:ext>
                  </a:extLst>
                </a:gridCol>
                <a:gridCol w="839972">
                  <a:extLst>
                    <a:ext uri="{9D8B030D-6E8A-4147-A177-3AD203B41FA5}">
                      <a16:colId xmlns:a16="http://schemas.microsoft.com/office/drawing/2014/main" val="3718868882"/>
                    </a:ext>
                  </a:extLst>
                </a:gridCol>
                <a:gridCol w="1148316">
                  <a:extLst>
                    <a:ext uri="{9D8B030D-6E8A-4147-A177-3AD203B41FA5}">
                      <a16:colId xmlns:a16="http://schemas.microsoft.com/office/drawing/2014/main" val="4117729911"/>
                    </a:ext>
                  </a:extLst>
                </a:gridCol>
                <a:gridCol w="1031358">
                  <a:extLst>
                    <a:ext uri="{9D8B030D-6E8A-4147-A177-3AD203B41FA5}">
                      <a16:colId xmlns:a16="http://schemas.microsoft.com/office/drawing/2014/main" val="4289551920"/>
                    </a:ext>
                  </a:extLst>
                </a:gridCol>
                <a:gridCol w="818707">
                  <a:extLst>
                    <a:ext uri="{9D8B030D-6E8A-4147-A177-3AD203B41FA5}">
                      <a16:colId xmlns:a16="http://schemas.microsoft.com/office/drawing/2014/main" val="3091501064"/>
                    </a:ext>
                  </a:extLst>
                </a:gridCol>
                <a:gridCol w="1008913">
                  <a:extLst>
                    <a:ext uri="{9D8B030D-6E8A-4147-A177-3AD203B41FA5}">
                      <a16:colId xmlns:a16="http://schemas.microsoft.com/office/drawing/2014/main" val="2101860583"/>
                    </a:ext>
                  </a:extLst>
                </a:gridCol>
                <a:gridCol w="1000642">
                  <a:extLst>
                    <a:ext uri="{9D8B030D-6E8A-4147-A177-3AD203B41FA5}">
                      <a16:colId xmlns:a16="http://schemas.microsoft.com/office/drawing/2014/main" val="3407007559"/>
                    </a:ext>
                  </a:extLst>
                </a:gridCol>
              </a:tblGrid>
              <a:tr h="244549">
                <a:tc gridSpan="9">
                  <a:txBody>
                    <a:bodyPr/>
                    <a:lstStyle/>
                    <a:p>
                      <a:pPr algn="ctr"/>
                      <a:r>
                        <a:rPr lang="de-DE" sz="1350" dirty="0">
                          <a:solidFill>
                            <a:schemeClr val="tx1"/>
                          </a:solidFill>
                        </a:rPr>
                        <a:t>Einstelltipps und Verlustabhilfe</a:t>
                      </a:r>
                    </a:p>
                  </a:txBody>
                  <a:tcPr marL="68580" marR="68580" marT="34290" marB="34290" anchor="ctr">
                    <a:solidFill>
                      <a:srgbClr val="2EAC58">
                        <a:alpha val="80000"/>
                      </a:srgbClr>
                    </a:solidFill>
                  </a:tcPr>
                </a:tc>
                <a:tc hMerge="1">
                  <a:txBody>
                    <a:bodyPr/>
                    <a:lstStyle/>
                    <a:p>
                      <a:endParaRPr lang="de-DE"/>
                    </a:p>
                  </a:txBody>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pPr algn="ctr"/>
                      <a:endParaRPr lang="de-DE" sz="1800" dirty="0">
                        <a:solidFill>
                          <a:schemeClr val="tx1"/>
                        </a:solidFill>
                      </a:endParaRPr>
                    </a:p>
                  </a:txBody>
                  <a:tcPr marL="68580" marR="68580" marT="34290" marB="34290">
                    <a:solidFill>
                      <a:srgbClr val="2EAC58">
                        <a:alpha val="80000"/>
                      </a:srgbClr>
                    </a:solidFill>
                  </a:tcPr>
                </a:tc>
                <a:tc hMerge="1">
                  <a:txBody>
                    <a:bodyPr/>
                    <a:lstStyle/>
                    <a:p>
                      <a:pPr algn="ctr"/>
                      <a:endParaRPr lang="de-DE" sz="1800" dirty="0">
                        <a:solidFill>
                          <a:schemeClr val="tx1"/>
                        </a:solidFill>
                      </a:endParaRPr>
                    </a:p>
                  </a:txBody>
                  <a:tcPr marL="68580" marR="68580" marT="34290" marB="34290">
                    <a:solidFill>
                      <a:srgbClr val="2EAC58">
                        <a:alpha val="80000"/>
                      </a:srgbClr>
                    </a:solidFill>
                  </a:tcPr>
                </a:tc>
                <a:tc hMerge="1">
                  <a:txBody>
                    <a:bodyPr/>
                    <a:lstStyle/>
                    <a:p>
                      <a:pPr algn="ctr"/>
                      <a:endParaRPr lang="de-DE" sz="1800" dirty="0">
                        <a:solidFill>
                          <a:schemeClr val="tx1"/>
                        </a:solidFill>
                      </a:endParaRPr>
                    </a:p>
                  </a:txBody>
                  <a:tcPr marL="68580" marR="68580" marT="34290" marB="34290">
                    <a:solidFill>
                      <a:srgbClr val="2EAC58">
                        <a:alpha val="80000"/>
                      </a:srgbClr>
                    </a:solidFill>
                  </a:tcPr>
                </a:tc>
                <a:tc hMerge="1">
                  <a:txBody>
                    <a:bodyPr/>
                    <a:lstStyle/>
                    <a:p>
                      <a:pPr algn="ctr"/>
                      <a:endParaRPr lang="de-DE" sz="1800" dirty="0">
                        <a:solidFill>
                          <a:schemeClr val="tx1"/>
                        </a:solidFill>
                      </a:endParaRPr>
                    </a:p>
                  </a:txBody>
                  <a:tcPr marL="68580" marR="68580" marT="34290" marB="34290">
                    <a:solidFill>
                      <a:srgbClr val="2EAC58">
                        <a:alpha val="80000"/>
                      </a:srgbClr>
                    </a:solidFill>
                  </a:tcPr>
                </a:tc>
                <a:tc hMerge="1">
                  <a:txBody>
                    <a:bodyPr/>
                    <a:lstStyle/>
                    <a:p>
                      <a:pPr algn="ctr"/>
                      <a:endParaRPr lang="de-DE" sz="1800" dirty="0">
                        <a:solidFill>
                          <a:schemeClr val="tx1"/>
                        </a:solidFill>
                      </a:endParaRPr>
                    </a:p>
                  </a:txBody>
                  <a:tcPr marL="68580" marR="68580" marT="34290" marB="34290">
                    <a:solidFill>
                      <a:srgbClr val="2EAC58">
                        <a:alpha val="80000"/>
                      </a:srgbClr>
                    </a:solidFill>
                  </a:tcPr>
                </a:tc>
                <a:tc hMerge="1">
                  <a:txBody>
                    <a:bodyPr/>
                    <a:lstStyle/>
                    <a:p>
                      <a:pPr algn="ctr"/>
                      <a:endParaRPr lang="de-DE" sz="1800" dirty="0">
                        <a:solidFill>
                          <a:schemeClr val="tx1"/>
                        </a:solidFill>
                      </a:endParaRPr>
                    </a:p>
                  </a:txBody>
                  <a:tcPr marL="68580" marR="68580" marT="34290" marB="34290">
                    <a:solidFill>
                      <a:srgbClr val="2EAC58">
                        <a:alpha val="80000"/>
                      </a:srgbClr>
                    </a:solidFill>
                  </a:tcPr>
                </a:tc>
                <a:extLst>
                  <a:ext uri="{0D108BD9-81ED-4DB2-BD59-A6C34878D82A}">
                    <a16:rowId xmlns:a16="http://schemas.microsoft.com/office/drawing/2014/main" val="10000"/>
                  </a:ext>
                </a:extLst>
              </a:tr>
              <a:tr h="223284">
                <a:tc>
                  <a:txBody>
                    <a:bodyPr/>
                    <a:lstStyle/>
                    <a:p>
                      <a:pPr algn="ctr"/>
                      <a:r>
                        <a:rPr lang="de-DE" sz="900" dirty="0">
                          <a:solidFill>
                            <a:schemeClr val="tx1"/>
                          </a:solidFill>
                        </a:rPr>
                        <a:t>Verlustquelle</a:t>
                      </a:r>
                    </a:p>
                  </a:txBody>
                  <a:tcPr marL="68580" marR="68580" marT="34290" marB="34290" anchor="ctr">
                    <a:solidFill>
                      <a:srgbClr val="2EAC58">
                        <a:alpha val="80000"/>
                      </a:srgbClr>
                    </a:solidFill>
                  </a:tcPr>
                </a:tc>
                <a:tc rowSpan="2">
                  <a:txBody>
                    <a:bodyPr/>
                    <a:lstStyle/>
                    <a:p>
                      <a:pPr algn="ctr"/>
                      <a:r>
                        <a:rPr lang="de-DE" sz="900" dirty="0">
                          <a:solidFill>
                            <a:schemeClr val="tx1"/>
                          </a:solidFill>
                        </a:rPr>
                        <a:t>Zu</a:t>
                      </a:r>
                      <a:r>
                        <a:rPr lang="de-DE" sz="900" baseline="0" dirty="0">
                          <a:solidFill>
                            <a:schemeClr val="tx1"/>
                          </a:solidFill>
                        </a:rPr>
                        <a:t> viele Körner über den Schüttler</a:t>
                      </a:r>
                      <a:endParaRPr lang="de-DE" sz="900" dirty="0">
                        <a:solidFill>
                          <a:schemeClr val="tx1"/>
                        </a:solidFill>
                      </a:endParaRPr>
                    </a:p>
                  </a:txBody>
                  <a:tcPr marL="68580" marR="68580" marT="34290" marB="34290" anchor="ctr">
                    <a:solidFill>
                      <a:srgbClr val="2EAC58">
                        <a:alpha val="80000"/>
                      </a:srgbClr>
                    </a:solidFill>
                  </a:tcPr>
                </a:tc>
                <a:tc rowSpan="2">
                  <a:txBody>
                    <a:bodyPr/>
                    <a:lstStyle/>
                    <a:p>
                      <a:pPr algn="ctr"/>
                      <a:r>
                        <a:rPr lang="de-DE" sz="900" dirty="0">
                          <a:solidFill>
                            <a:schemeClr val="tx1"/>
                          </a:solidFill>
                        </a:rPr>
                        <a:t>Zu viele Körner über die Siebe</a:t>
                      </a:r>
                    </a:p>
                  </a:txBody>
                  <a:tcPr marL="68580" marR="68580" marT="34290" marB="34290" anchor="ctr">
                    <a:solidFill>
                      <a:srgbClr val="2EAC58">
                        <a:alpha val="80000"/>
                      </a:srgbClr>
                    </a:solidFill>
                  </a:tcPr>
                </a:tc>
                <a:tc rowSpan="2">
                  <a:txBody>
                    <a:bodyPr/>
                    <a:lstStyle/>
                    <a:p>
                      <a:pPr algn="ctr"/>
                      <a:r>
                        <a:rPr lang="de-DE" sz="900" dirty="0" err="1">
                          <a:solidFill>
                            <a:schemeClr val="tx1"/>
                          </a:solidFill>
                        </a:rPr>
                        <a:t>Unausgedro-schene</a:t>
                      </a:r>
                      <a:r>
                        <a:rPr lang="de-DE" sz="900" dirty="0">
                          <a:solidFill>
                            <a:schemeClr val="tx1"/>
                          </a:solidFill>
                        </a:rPr>
                        <a:t> Ähren im</a:t>
                      </a:r>
                      <a:r>
                        <a:rPr lang="de-DE" sz="900" baseline="0" dirty="0">
                          <a:solidFill>
                            <a:schemeClr val="tx1"/>
                          </a:solidFill>
                        </a:rPr>
                        <a:t> </a:t>
                      </a:r>
                      <a:r>
                        <a:rPr lang="de-DE" sz="900" baseline="0" dirty="0" err="1">
                          <a:solidFill>
                            <a:schemeClr val="tx1"/>
                          </a:solidFill>
                        </a:rPr>
                        <a:t>Schwad</a:t>
                      </a:r>
                      <a:endParaRPr lang="de-DE" sz="900" dirty="0">
                        <a:solidFill>
                          <a:schemeClr val="tx1"/>
                        </a:solidFill>
                      </a:endParaRPr>
                    </a:p>
                  </a:txBody>
                  <a:tcPr marL="68580" marR="68580" marT="34290" marB="34290" anchor="ctr">
                    <a:solidFill>
                      <a:srgbClr val="2EAC58">
                        <a:alpha val="80000"/>
                      </a:srgbClr>
                    </a:solidFill>
                  </a:tcPr>
                </a:tc>
                <a:tc rowSpan="2">
                  <a:txBody>
                    <a:bodyPr/>
                    <a:lstStyle/>
                    <a:p>
                      <a:pPr algn="ctr"/>
                      <a:r>
                        <a:rPr lang="de-DE" sz="900" dirty="0">
                          <a:solidFill>
                            <a:schemeClr val="tx1"/>
                          </a:solidFill>
                        </a:rPr>
                        <a:t>Bruchkorn im Bunker</a:t>
                      </a:r>
                    </a:p>
                  </a:txBody>
                  <a:tcPr marL="68580" marR="68580" marT="34290" marB="34290" anchor="ctr">
                    <a:solidFill>
                      <a:srgbClr val="2EAC58">
                        <a:alpha val="80000"/>
                      </a:srgbClr>
                    </a:solidFill>
                  </a:tcPr>
                </a:tc>
                <a:tc rowSpan="2">
                  <a:txBody>
                    <a:bodyPr/>
                    <a:lstStyle/>
                    <a:p>
                      <a:pPr algn="ctr"/>
                      <a:r>
                        <a:rPr lang="de-DE" sz="900" dirty="0" err="1">
                          <a:solidFill>
                            <a:schemeClr val="tx1"/>
                          </a:solidFill>
                        </a:rPr>
                        <a:t>Unausgedro-schene</a:t>
                      </a:r>
                      <a:r>
                        <a:rPr lang="de-DE" sz="900" dirty="0">
                          <a:solidFill>
                            <a:schemeClr val="tx1"/>
                          </a:solidFill>
                        </a:rPr>
                        <a:t> Ähren in </a:t>
                      </a:r>
                      <a:r>
                        <a:rPr lang="de-DE" sz="900" dirty="0" err="1">
                          <a:solidFill>
                            <a:schemeClr val="tx1"/>
                          </a:solidFill>
                        </a:rPr>
                        <a:t>Überkehr</a:t>
                      </a:r>
                      <a:endParaRPr lang="de-DE" sz="900" dirty="0">
                        <a:solidFill>
                          <a:schemeClr val="tx1"/>
                        </a:solidFill>
                      </a:endParaRPr>
                    </a:p>
                  </a:txBody>
                  <a:tcPr marL="68580" marR="68580" marT="34290" marB="34290" anchor="ctr">
                    <a:solidFill>
                      <a:srgbClr val="2EAC58">
                        <a:alpha val="80000"/>
                      </a:srgbClr>
                    </a:solidFill>
                  </a:tcPr>
                </a:tc>
                <a:tc rowSpan="2">
                  <a:txBody>
                    <a:bodyPr/>
                    <a:lstStyle/>
                    <a:p>
                      <a:pPr algn="ctr"/>
                      <a:r>
                        <a:rPr lang="de-DE" sz="900" dirty="0">
                          <a:solidFill>
                            <a:schemeClr val="tx1"/>
                          </a:solidFill>
                        </a:rPr>
                        <a:t>Zu viele Körner in</a:t>
                      </a:r>
                      <a:r>
                        <a:rPr lang="de-DE" sz="900" baseline="0" dirty="0">
                          <a:solidFill>
                            <a:schemeClr val="tx1"/>
                          </a:solidFill>
                        </a:rPr>
                        <a:t> </a:t>
                      </a:r>
                      <a:r>
                        <a:rPr lang="de-DE" sz="900" baseline="0" dirty="0" err="1">
                          <a:solidFill>
                            <a:schemeClr val="tx1"/>
                          </a:solidFill>
                        </a:rPr>
                        <a:t>Überkehr</a:t>
                      </a:r>
                      <a:endParaRPr lang="de-DE" sz="900" dirty="0">
                        <a:solidFill>
                          <a:schemeClr val="tx1"/>
                        </a:solidFill>
                      </a:endParaRPr>
                    </a:p>
                  </a:txBody>
                  <a:tcPr marL="68580" marR="68580" marT="34290" marB="34290" anchor="ctr">
                    <a:solidFill>
                      <a:srgbClr val="2EAC58">
                        <a:alpha val="80000"/>
                      </a:srgbClr>
                    </a:solidFill>
                  </a:tcPr>
                </a:tc>
                <a:tc rowSpan="2">
                  <a:txBody>
                    <a:bodyPr/>
                    <a:lstStyle/>
                    <a:p>
                      <a:pPr algn="ctr"/>
                      <a:r>
                        <a:rPr lang="de-DE" sz="900" dirty="0">
                          <a:solidFill>
                            <a:schemeClr val="tx1"/>
                          </a:solidFill>
                        </a:rPr>
                        <a:t>Zu viel Kurzstroh</a:t>
                      </a:r>
                      <a:r>
                        <a:rPr lang="de-DE" sz="900" baseline="0" dirty="0">
                          <a:solidFill>
                            <a:schemeClr val="tx1"/>
                          </a:solidFill>
                        </a:rPr>
                        <a:t> im Bunker</a:t>
                      </a:r>
                      <a:endParaRPr lang="de-DE" sz="900" dirty="0">
                        <a:solidFill>
                          <a:schemeClr val="tx1"/>
                        </a:solidFill>
                      </a:endParaRPr>
                    </a:p>
                  </a:txBody>
                  <a:tcPr marL="68580" marR="68580" marT="34290" marB="34290" anchor="ctr">
                    <a:solidFill>
                      <a:srgbClr val="2EAC58">
                        <a:alpha val="80000"/>
                      </a:srgbClr>
                    </a:solidFill>
                  </a:tcPr>
                </a:tc>
                <a:tc rowSpan="2">
                  <a:txBody>
                    <a:bodyPr/>
                    <a:lstStyle/>
                    <a:p>
                      <a:pPr algn="ctr"/>
                      <a:r>
                        <a:rPr lang="de-DE" sz="900" dirty="0" err="1">
                          <a:solidFill>
                            <a:schemeClr val="tx1"/>
                          </a:solidFill>
                        </a:rPr>
                        <a:t>Unausgedro-schene</a:t>
                      </a:r>
                      <a:r>
                        <a:rPr lang="de-DE" sz="900" dirty="0">
                          <a:solidFill>
                            <a:schemeClr val="tx1"/>
                          </a:solidFill>
                        </a:rPr>
                        <a:t> Ähren im Bunker</a:t>
                      </a:r>
                    </a:p>
                  </a:txBody>
                  <a:tcPr marL="68580" marR="68580" marT="34290" marB="34290" anchor="ctr">
                    <a:solidFill>
                      <a:srgbClr val="2EAC58">
                        <a:alpha val="80000"/>
                      </a:srgbClr>
                    </a:solidFill>
                  </a:tcPr>
                </a:tc>
                <a:extLst>
                  <a:ext uri="{0D108BD9-81ED-4DB2-BD59-A6C34878D82A}">
                    <a16:rowId xmlns:a16="http://schemas.microsoft.com/office/drawing/2014/main" val="237954769"/>
                  </a:ext>
                </a:extLst>
              </a:tr>
              <a:tr h="233916">
                <a:tc>
                  <a:txBody>
                    <a:bodyPr/>
                    <a:lstStyle/>
                    <a:p>
                      <a:pPr algn="ctr"/>
                      <a:r>
                        <a:rPr lang="de-DE" sz="900" dirty="0">
                          <a:solidFill>
                            <a:schemeClr val="tx1"/>
                          </a:solidFill>
                        </a:rPr>
                        <a:t>Einstell-optimierung</a:t>
                      </a:r>
                    </a:p>
                  </a:txBody>
                  <a:tcPr marL="68580" marR="68580" marT="34290" marB="34290" anchor="ctr">
                    <a:solidFill>
                      <a:srgbClr val="2EAC58">
                        <a:alpha val="80000"/>
                      </a:srgbClr>
                    </a:solidFill>
                  </a:tcPr>
                </a:tc>
                <a:tc vMerge="1">
                  <a:txBody>
                    <a:bodyPr/>
                    <a:lstStyle/>
                    <a:p>
                      <a:pPr algn="ctr"/>
                      <a:endParaRPr lang="de-DE" sz="1800" dirty="0">
                        <a:solidFill>
                          <a:schemeClr val="tx1"/>
                        </a:solidFill>
                      </a:endParaRPr>
                    </a:p>
                  </a:txBody>
                  <a:tcPr marL="68580" marR="68580" marT="34290" marB="34290">
                    <a:solidFill>
                      <a:srgbClr val="2EAC58">
                        <a:alpha val="80000"/>
                      </a:srgbClr>
                    </a:solidFill>
                  </a:tcPr>
                </a:tc>
                <a:tc vMerge="1">
                  <a:txBody>
                    <a:bodyPr/>
                    <a:lstStyle/>
                    <a:p>
                      <a:pPr algn="ctr"/>
                      <a:endParaRPr lang="de-DE" sz="1800" dirty="0">
                        <a:solidFill>
                          <a:schemeClr val="tx1"/>
                        </a:solidFill>
                      </a:endParaRPr>
                    </a:p>
                  </a:txBody>
                  <a:tcPr marL="68580" marR="68580" marT="34290" marB="34290">
                    <a:solidFill>
                      <a:srgbClr val="2EAC58">
                        <a:alpha val="80000"/>
                      </a:srgbClr>
                    </a:solidFill>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3439060002"/>
                  </a:ext>
                </a:extLst>
              </a:tr>
              <a:tr h="509057">
                <a:tc>
                  <a:txBody>
                    <a:bodyPr/>
                    <a:lstStyle/>
                    <a:p>
                      <a:pPr algn="l"/>
                      <a:r>
                        <a:rPr lang="de-DE" sz="900" dirty="0"/>
                        <a:t>Dresch-trommel</a:t>
                      </a:r>
                    </a:p>
                  </a:txBody>
                  <a:tcPr marL="68580" marR="68580" marT="34290" marB="34290" anchor="ctr">
                    <a:solidFill>
                      <a:srgbClr val="92D050">
                        <a:alpha val="50000"/>
                      </a:srgbClr>
                    </a:solidFill>
                  </a:tcPr>
                </a:tc>
                <a:tc>
                  <a:txBody>
                    <a:bodyPr/>
                    <a:lstStyle/>
                    <a:p>
                      <a:pPr algn="l"/>
                      <a:r>
                        <a:rPr lang="de-DE" sz="900" dirty="0"/>
                        <a:t>1. Trommel-drehzahl erhöhen um je 30 U/min. Bei hohem</a:t>
                      </a:r>
                      <a:r>
                        <a:rPr lang="de-DE" sz="900" baseline="0" dirty="0"/>
                        <a:t> Kurzstrohanteil: entgegengesetzt</a:t>
                      </a:r>
                      <a:endParaRPr lang="de-DE" sz="900" dirty="0"/>
                    </a:p>
                  </a:txBody>
                  <a:tcPr marL="68580" marR="68580" marT="34290" marB="34290" anchor="ctr">
                    <a:solidFill>
                      <a:srgbClr val="92D050">
                        <a:alpha val="50000"/>
                      </a:srgbClr>
                    </a:solidFill>
                  </a:tcPr>
                </a:tc>
                <a:tc>
                  <a:txBody>
                    <a:bodyPr/>
                    <a:lstStyle/>
                    <a:p>
                      <a:pPr algn="l"/>
                      <a:r>
                        <a:rPr lang="de-DE" sz="900" dirty="0"/>
                        <a:t>4. Bei hohem Kurzstrohanteil:</a:t>
                      </a:r>
                      <a:r>
                        <a:rPr lang="de-DE" sz="900" baseline="0" dirty="0"/>
                        <a:t> Trommeldrehzahl senken</a:t>
                      </a:r>
                      <a:endParaRPr lang="de-DE" sz="900" dirty="0"/>
                    </a:p>
                  </a:txBody>
                  <a:tcPr marL="68580" marR="68580" marT="34290" marB="34290" anchor="ctr">
                    <a:solidFill>
                      <a:srgbClr val="92D050">
                        <a:alpha val="50000"/>
                      </a:srgbClr>
                    </a:solidFill>
                  </a:tcPr>
                </a:tc>
                <a:tc>
                  <a:txBody>
                    <a:bodyPr/>
                    <a:lstStyle/>
                    <a:p>
                      <a:pPr algn="l"/>
                      <a:r>
                        <a:rPr lang="de-DE" sz="900" dirty="0"/>
                        <a:t>2. Trommel-drehzahl erhöhen</a:t>
                      </a:r>
                      <a:r>
                        <a:rPr lang="de-DE" sz="900" baseline="0" dirty="0"/>
                        <a:t> um je 30 U/min</a:t>
                      </a:r>
                      <a:endParaRPr lang="de-DE" sz="900" dirty="0"/>
                    </a:p>
                  </a:txBody>
                  <a:tcPr marL="68580" marR="68580" marT="34290" marB="34290" anchor="ctr">
                    <a:solidFill>
                      <a:srgbClr val="92D050">
                        <a:alpha val="50000"/>
                      </a:srgbClr>
                    </a:solidFill>
                  </a:tcPr>
                </a:tc>
                <a:tc>
                  <a:txBody>
                    <a:bodyPr/>
                    <a:lstStyle/>
                    <a:p>
                      <a:pPr algn="l"/>
                      <a:r>
                        <a:rPr lang="de-DE" sz="900" dirty="0"/>
                        <a:t>2.</a:t>
                      </a:r>
                      <a:r>
                        <a:rPr lang="de-DE" sz="900" baseline="0" dirty="0"/>
                        <a:t> </a:t>
                      </a:r>
                      <a:r>
                        <a:rPr lang="de-DE" sz="900" dirty="0"/>
                        <a:t>Trommel-drehzahl verringern um je 30 – 50 U/min</a:t>
                      </a:r>
                    </a:p>
                  </a:txBody>
                  <a:tcPr marL="68580" marR="68580" marT="34290" marB="34290" anchor="ctr">
                    <a:solidFill>
                      <a:srgbClr val="92D050">
                        <a:alpha val="50000"/>
                      </a:srgbClr>
                    </a:solidFill>
                  </a:tcPr>
                </a:tc>
                <a:tc>
                  <a:txBody>
                    <a:bodyPr/>
                    <a:lstStyle/>
                    <a:p>
                      <a:pPr algn="l"/>
                      <a:r>
                        <a:rPr lang="de-DE" sz="900" dirty="0"/>
                        <a:t>2. Trommel-</a:t>
                      </a:r>
                    </a:p>
                    <a:p>
                      <a:pPr algn="l"/>
                      <a:r>
                        <a:rPr lang="de-DE" sz="900" dirty="0" err="1"/>
                        <a:t>drehzahl</a:t>
                      </a:r>
                      <a:r>
                        <a:rPr lang="de-DE" sz="900" dirty="0"/>
                        <a:t> erhöhen um je 30 U/min</a:t>
                      </a:r>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1.</a:t>
                      </a:r>
                      <a:r>
                        <a:rPr lang="de-DE" sz="900" baseline="0" dirty="0"/>
                        <a:t> Trommel-drehzahl verringern um je 30n U/min</a:t>
                      </a:r>
                      <a:endParaRPr lang="de-DE" sz="900" dirty="0"/>
                    </a:p>
                  </a:txBody>
                  <a:tcPr marL="68580" marR="68580" marT="34290" marB="34290" anchor="ctr">
                    <a:solidFill>
                      <a:srgbClr val="92D050">
                        <a:alpha val="50000"/>
                      </a:srgbClr>
                    </a:solidFill>
                  </a:tcPr>
                </a:tc>
                <a:tc>
                  <a:txBody>
                    <a:bodyPr/>
                    <a:lstStyle/>
                    <a:p>
                      <a:pPr algn="l"/>
                      <a:r>
                        <a:rPr lang="de-DE" sz="900" dirty="0"/>
                        <a:t>2. Trommeldrehzahl erhöhen um je 30 U/min</a:t>
                      </a:r>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r h="509057">
                <a:tc>
                  <a:txBody>
                    <a:bodyPr/>
                    <a:lstStyle/>
                    <a:p>
                      <a:pPr algn="l"/>
                      <a:r>
                        <a:rPr lang="de-DE" sz="900" dirty="0"/>
                        <a:t>Dreschkorb</a:t>
                      </a:r>
                    </a:p>
                  </a:txBody>
                  <a:tcPr marL="68580" marR="68580" marT="34290" marB="34290" anchor="ctr">
                    <a:solidFill>
                      <a:srgbClr val="92D050">
                        <a:alpha val="50000"/>
                      </a:srgbClr>
                    </a:solidFill>
                  </a:tcPr>
                </a:tc>
                <a:tc>
                  <a:txBody>
                    <a:bodyPr/>
                    <a:lstStyle/>
                    <a:p>
                      <a:pPr algn="l"/>
                      <a:r>
                        <a:rPr lang="de-DE" sz="900" dirty="0"/>
                        <a:t>2. Korbspalt verengen um je 1 mm.</a:t>
                      </a:r>
                      <a:r>
                        <a:rPr lang="de-DE" sz="900" baseline="0" dirty="0"/>
                        <a:t> Bei hohem Kurzstrohanteil: entgegengesetzt</a:t>
                      </a:r>
                      <a:endParaRPr lang="de-DE" sz="900" dirty="0"/>
                    </a:p>
                  </a:txBody>
                  <a:tcPr marL="68580" marR="68580" marT="34290" marB="34290" anchor="ctr">
                    <a:solidFill>
                      <a:srgbClr val="92D050">
                        <a:alpha val="50000"/>
                      </a:srgbClr>
                    </a:solidFill>
                  </a:tcPr>
                </a:tc>
                <a:tc>
                  <a:txBody>
                    <a:bodyPr/>
                    <a:lstStyle/>
                    <a:p>
                      <a:pPr algn="l"/>
                      <a:r>
                        <a:rPr lang="de-DE" sz="900" dirty="0"/>
                        <a:t>5.</a:t>
                      </a:r>
                      <a:r>
                        <a:rPr lang="de-DE" sz="900" baseline="0" dirty="0"/>
                        <a:t> Bei hohem Kurzstrohanteil: Korbspalt erweitern</a:t>
                      </a:r>
                      <a:endParaRPr lang="de-DE" sz="900" dirty="0"/>
                    </a:p>
                  </a:txBody>
                  <a:tcPr marL="68580" marR="68580" marT="34290" marB="34290" anchor="ctr">
                    <a:solidFill>
                      <a:srgbClr val="92D050">
                        <a:alpha val="50000"/>
                      </a:srgbClr>
                    </a:solidFill>
                  </a:tcPr>
                </a:tc>
                <a:tc>
                  <a:txBody>
                    <a:bodyPr/>
                    <a:lstStyle/>
                    <a:p>
                      <a:pPr algn="l"/>
                      <a:r>
                        <a:rPr lang="de-DE" sz="900" dirty="0"/>
                        <a:t>1. Korbspalt verengen um je 1 mm</a:t>
                      </a:r>
                    </a:p>
                  </a:txBody>
                  <a:tcPr marL="68580" marR="68580" marT="34290" marB="34290" anchor="ctr">
                    <a:solidFill>
                      <a:srgbClr val="92D050">
                        <a:alpha val="50000"/>
                      </a:srgbClr>
                    </a:solidFill>
                  </a:tcPr>
                </a:tc>
                <a:tc>
                  <a:txBody>
                    <a:bodyPr/>
                    <a:lstStyle/>
                    <a:p>
                      <a:pPr algn="l"/>
                      <a:r>
                        <a:rPr lang="de-DE" sz="900" dirty="0"/>
                        <a:t>3. Korbspalt erweitern um je 1 – 2 mm</a:t>
                      </a:r>
                    </a:p>
                  </a:txBody>
                  <a:tcPr marL="68580" marR="68580" marT="34290" marB="34290" anchor="ctr">
                    <a:solidFill>
                      <a:srgbClr val="92D050">
                        <a:alpha val="50000"/>
                      </a:srgbClr>
                    </a:solidFill>
                  </a:tcPr>
                </a:tc>
                <a:tc>
                  <a:txBody>
                    <a:bodyPr/>
                    <a:lstStyle/>
                    <a:p>
                      <a:pPr algn="l"/>
                      <a:r>
                        <a:rPr lang="de-DE" sz="900" dirty="0"/>
                        <a:t>1.</a:t>
                      </a:r>
                      <a:r>
                        <a:rPr lang="de-DE" sz="900" baseline="0" dirty="0"/>
                        <a:t> Korbspalt verengen um je 1 mm</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2. Korbspalt erweitern um je 1 mm</a:t>
                      </a:r>
                    </a:p>
                  </a:txBody>
                  <a:tcPr marL="68580" marR="68580" marT="34290" marB="34290" anchor="ctr">
                    <a:solidFill>
                      <a:srgbClr val="92D050">
                        <a:alpha val="50000"/>
                      </a:srgbClr>
                    </a:solidFill>
                  </a:tcPr>
                </a:tc>
                <a:tc>
                  <a:txBody>
                    <a:bodyPr/>
                    <a:lstStyle/>
                    <a:p>
                      <a:pPr algn="l"/>
                      <a:r>
                        <a:rPr lang="de-DE" sz="900" dirty="0"/>
                        <a:t> 1. Korbspalt</a:t>
                      </a:r>
                      <a:r>
                        <a:rPr lang="de-DE" sz="900" baseline="0" dirty="0"/>
                        <a:t> verengen um je 1 mm</a:t>
                      </a:r>
                      <a:endParaRPr lang="de-DE" sz="900" dirty="0"/>
                    </a:p>
                  </a:txBody>
                  <a:tcPr marL="68580" marR="68580" marT="34290" marB="34290" anchor="ctr">
                    <a:solidFill>
                      <a:srgbClr val="92D050">
                        <a:alpha val="50000"/>
                      </a:srgbClr>
                    </a:solidFill>
                  </a:tcPr>
                </a:tc>
                <a:extLst>
                  <a:ext uri="{0D108BD9-81ED-4DB2-BD59-A6C34878D82A}">
                    <a16:rowId xmlns:a16="http://schemas.microsoft.com/office/drawing/2014/main" val="10002"/>
                  </a:ext>
                </a:extLst>
              </a:tr>
              <a:tr h="509057">
                <a:tc>
                  <a:txBody>
                    <a:bodyPr/>
                    <a:lstStyle/>
                    <a:p>
                      <a:pPr algn="l"/>
                      <a:r>
                        <a:rPr lang="de-DE" sz="900" dirty="0" err="1"/>
                        <a:t>Obersieb</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1. </a:t>
                      </a:r>
                      <a:r>
                        <a:rPr lang="de-DE" sz="900" dirty="0" err="1"/>
                        <a:t>Obersieb</a:t>
                      </a:r>
                      <a:r>
                        <a:rPr lang="de-DE" sz="900" baseline="0" dirty="0"/>
                        <a:t> öffnen um je 1 mm</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2. </a:t>
                      </a:r>
                      <a:r>
                        <a:rPr lang="de-DE" sz="900" dirty="0" err="1"/>
                        <a:t>Obersieb</a:t>
                      </a:r>
                      <a:r>
                        <a:rPr lang="de-DE" sz="900" dirty="0"/>
                        <a:t> eventuell</a:t>
                      </a:r>
                      <a:r>
                        <a:rPr lang="de-DE" sz="900" baseline="0" dirty="0"/>
                        <a:t> leicht schließen</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extLst>
                  <a:ext uri="{0D108BD9-81ED-4DB2-BD59-A6C34878D82A}">
                    <a16:rowId xmlns:a16="http://schemas.microsoft.com/office/drawing/2014/main" val="10003"/>
                  </a:ext>
                </a:extLst>
              </a:tr>
              <a:tr h="727223">
                <a:tc>
                  <a:txBody>
                    <a:bodyPr/>
                    <a:lstStyle/>
                    <a:p>
                      <a:pPr algn="l"/>
                      <a:r>
                        <a:rPr lang="de-DE" sz="900" dirty="0"/>
                        <a:t>Untersieb</a:t>
                      </a:r>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4. Untersieb</a:t>
                      </a:r>
                      <a:r>
                        <a:rPr lang="de-DE" sz="900" baseline="0" dirty="0"/>
                        <a:t> öffnen für weniger </a:t>
                      </a:r>
                      <a:r>
                        <a:rPr lang="de-DE" sz="900" baseline="0" dirty="0" err="1"/>
                        <a:t>Überkehr</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1. Untersieb öffnen</a:t>
                      </a:r>
                      <a:r>
                        <a:rPr lang="de-DE" sz="900" baseline="0" dirty="0"/>
                        <a:t> um je 1 mm</a:t>
                      </a:r>
                      <a:endParaRPr lang="de-DE" sz="900" dirty="0"/>
                    </a:p>
                  </a:txBody>
                  <a:tcPr marL="68580" marR="68580" marT="34290" marB="34290" anchor="ctr">
                    <a:solidFill>
                      <a:srgbClr val="92D050">
                        <a:alpha val="50000"/>
                      </a:srgbClr>
                    </a:solidFill>
                  </a:tcPr>
                </a:tc>
                <a:tc>
                  <a:txBody>
                    <a:bodyPr/>
                    <a:lstStyle/>
                    <a:p>
                      <a:pPr algn="l"/>
                      <a:r>
                        <a:rPr lang="de-DE" sz="900" dirty="0"/>
                        <a:t>1. Untersieb</a:t>
                      </a:r>
                      <a:r>
                        <a:rPr lang="de-DE" sz="900" baseline="0" dirty="0"/>
                        <a:t> mehr schließen um je 1 mm</a:t>
                      </a:r>
                      <a:endParaRPr lang="de-DE" sz="900" dirty="0"/>
                    </a:p>
                  </a:txBody>
                  <a:tcPr marL="68580" marR="68580" marT="34290" marB="34290" anchor="ctr">
                    <a:solidFill>
                      <a:srgbClr val="92D050">
                        <a:alpha val="50000"/>
                      </a:srgbClr>
                    </a:solidFill>
                  </a:tcPr>
                </a:tc>
                <a:tc>
                  <a:txBody>
                    <a:bodyPr/>
                    <a:lstStyle/>
                    <a:p>
                      <a:pPr algn="l"/>
                      <a:r>
                        <a:rPr lang="de-DE" sz="900" dirty="0"/>
                        <a:t>3. Untersieb</a:t>
                      </a:r>
                      <a:r>
                        <a:rPr lang="de-DE" sz="900" baseline="0" dirty="0"/>
                        <a:t> schließen</a:t>
                      </a:r>
                      <a:endParaRPr lang="de-DE" sz="900" dirty="0"/>
                    </a:p>
                  </a:txBody>
                  <a:tcPr marL="68580" marR="68580" marT="34290" marB="34290" anchor="ctr">
                    <a:solidFill>
                      <a:srgbClr val="92D050">
                        <a:alpha val="50000"/>
                      </a:srgbClr>
                    </a:solidFill>
                  </a:tcPr>
                </a:tc>
                <a:extLst>
                  <a:ext uri="{0D108BD9-81ED-4DB2-BD59-A6C34878D82A}">
                    <a16:rowId xmlns:a16="http://schemas.microsoft.com/office/drawing/2014/main" val="10004"/>
                  </a:ext>
                </a:extLst>
              </a:tr>
              <a:tr h="727223">
                <a:tc>
                  <a:txBody>
                    <a:bodyPr/>
                    <a:lstStyle/>
                    <a:p>
                      <a:pPr algn="l"/>
                      <a:r>
                        <a:rPr lang="de-DE" sz="900" dirty="0"/>
                        <a:t>Gebläse</a:t>
                      </a:r>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2. Bei Teppich-bildung: Wind</a:t>
                      </a:r>
                      <a:r>
                        <a:rPr lang="de-DE" sz="900" baseline="0" dirty="0"/>
                        <a:t> erhöhen um je 25 U/min. Bei Überblasen: Wind reduzieren um je 25 U/min</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1. Wind erhöhen um je 25</a:t>
                      </a:r>
                      <a:r>
                        <a:rPr lang="de-DE" sz="900" baseline="0" dirty="0"/>
                        <a:t> U/min</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extLst>
                  <a:ext uri="{0D108BD9-81ED-4DB2-BD59-A6C34878D82A}">
                    <a16:rowId xmlns:a16="http://schemas.microsoft.com/office/drawing/2014/main" val="10005"/>
                  </a:ext>
                </a:extLst>
              </a:tr>
              <a:tr h="509057">
                <a:tc>
                  <a:txBody>
                    <a:bodyPr/>
                    <a:lstStyle/>
                    <a:p>
                      <a:pPr algn="l"/>
                      <a:r>
                        <a:rPr lang="de-DE" sz="900" dirty="0"/>
                        <a:t>Tempo</a:t>
                      </a:r>
                    </a:p>
                  </a:txBody>
                  <a:tcPr marL="68580" marR="68580" marT="34290" marB="34290" anchor="ctr">
                    <a:solidFill>
                      <a:srgbClr val="92D050">
                        <a:alpha val="50000"/>
                      </a:srgbClr>
                    </a:solidFill>
                  </a:tcPr>
                </a:tc>
                <a:tc>
                  <a:txBody>
                    <a:bodyPr/>
                    <a:lstStyle/>
                    <a:p>
                      <a:pPr algn="l"/>
                      <a:r>
                        <a:rPr lang="de-DE" sz="900" dirty="0"/>
                        <a:t>3. Geschwindigkeit reduzieren. Bei hohem Kurzstrohanteil entgegengesetzt</a:t>
                      </a:r>
                    </a:p>
                  </a:txBody>
                  <a:tcPr marL="68580" marR="68580" marT="34290" marB="34290" anchor="ctr">
                    <a:solidFill>
                      <a:srgbClr val="92D050">
                        <a:alpha val="50000"/>
                      </a:srgbClr>
                    </a:solidFill>
                  </a:tcPr>
                </a:tc>
                <a:tc>
                  <a:txBody>
                    <a:bodyPr/>
                    <a:lstStyle/>
                    <a:p>
                      <a:pPr algn="l"/>
                      <a:r>
                        <a:rPr lang="de-DE" sz="900" dirty="0"/>
                        <a:t>3. Geschwindigkeit reduzieren</a:t>
                      </a:r>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r>
                        <a:rPr lang="de-DE" sz="900" dirty="0"/>
                        <a:t>1. Geschwindigkeit erhöhen</a:t>
                      </a:r>
                      <a:r>
                        <a:rPr lang="de-DE" sz="900" baseline="0" dirty="0"/>
                        <a:t> für gutes Strohpolster</a:t>
                      </a:r>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tc>
                  <a:txBody>
                    <a:bodyPr/>
                    <a:lstStyle/>
                    <a:p>
                      <a:pPr algn="l"/>
                      <a:endParaRPr lang="de-DE" sz="900" dirty="0"/>
                    </a:p>
                  </a:txBody>
                  <a:tcPr marL="68580" marR="68580" marT="34290" marB="34290" anchor="ctr">
                    <a:solidFill>
                      <a:srgbClr val="92D050">
                        <a:alpha val="50000"/>
                      </a:srgbClr>
                    </a:solidFill>
                  </a:tcPr>
                </a:tc>
                <a:extLst>
                  <a:ext uri="{0D108BD9-81ED-4DB2-BD59-A6C34878D82A}">
                    <a16:rowId xmlns:a16="http://schemas.microsoft.com/office/drawing/2014/main" val="893022688"/>
                  </a:ext>
                </a:extLst>
              </a:tr>
            </a:tbl>
          </a:graphicData>
        </a:graphic>
      </p:graphicFrame>
      <p:sp>
        <p:nvSpPr>
          <p:cNvPr id="8"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Tree>
    <p:extLst>
      <p:ext uri="{BB962C8B-B14F-4D97-AF65-F5344CB8AC3E}">
        <p14:creationId xmlns:p14="http://schemas.microsoft.com/office/powerpoint/2010/main" val="28057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121</a:t>
            </a:fld>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1530919776"/>
              </p:ext>
            </p:extLst>
          </p:nvPr>
        </p:nvGraphicFramePr>
        <p:xfrm>
          <a:off x="21266" y="812505"/>
          <a:ext cx="8961815" cy="5521842"/>
        </p:xfrm>
        <a:graphic>
          <a:graphicData uri="http://schemas.openxmlformats.org/drawingml/2006/table">
            <a:tbl>
              <a:tblPr firstRow="1" bandRow="1">
                <a:tableStyleId>{5C22544A-7EE6-4342-B048-85BDC9FD1C3A}</a:tableStyleId>
              </a:tblPr>
              <a:tblGrid>
                <a:gridCol w="1913860">
                  <a:extLst>
                    <a:ext uri="{9D8B030D-6E8A-4147-A177-3AD203B41FA5}">
                      <a16:colId xmlns:a16="http://schemas.microsoft.com/office/drawing/2014/main" val="20000"/>
                    </a:ext>
                  </a:extLst>
                </a:gridCol>
                <a:gridCol w="3540641">
                  <a:extLst>
                    <a:ext uri="{9D8B030D-6E8A-4147-A177-3AD203B41FA5}">
                      <a16:colId xmlns:a16="http://schemas.microsoft.com/office/drawing/2014/main" val="1805458271"/>
                    </a:ext>
                  </a:extLst>
                </a:gridCol>
                <a:gridCol w="3507314">
                  <a:extLst>
                    <a:ext uri="{9D8B030D-6E8A-4147-A177-3AD203B41FA5}">
                      <a16:colId xmlns:a16="http://schemas.microsoft.com/office/drawing/2014/main" val="3845429696"/>
                    </a:ext>
                  </a:extLst>
                </a:gridCol>
              </a:tblGrid>
              <a:tr h="378342">
                <a:tc>
                  <a:txBody>
                    <a:bodyPr/>
                    <a:lstStyle/>
                    <a:p>
                      <a:pPr algn="ctr"/>
                      <a:r>
                        <a:rPr lang="de-DE" sz="1350" b="1" dirty="0">
                          <a:solidFill>
                            <a:schemeClr val="tx1"/>
                          </a:solidFill>
                        </a:rPr>
                        <a:t>Verlustart</a:t>
                      </a:r>
                    </a:p>
                  </a:txBody>
                  <a:tcPr marL="68580" marR="68580" marT="34290" marB="34290" anchor="ctr">
                    <a:solidFill>
                      <a:srgbClr val="2EAC58">
                        <a:alpha val="80000"/>
                      </a:srgbClr>
                    </a:solidFill>
                  </a:tcPr>
                </a:tc>
                <a:tc>
                  <a:txBody>
                    <a:bodyPr/>
                    <a:lstStyle/>
                    <a:p>
                      <a:pPr algn="ctr"/>
                      <a:r>
                        <a:rPr lang="de-DE" sz="1350" b="1" dirty="0">
                          <a:solidFill>
                            <a:schemeClr val="tx1"/>
                          </a:solidFill>
                        </a:rPr>
                        <a:t>Ursache</a:t>
                      </a:r>
                    </a:p>
                  </a:txBody>
                  <a:tcPr marL="68580" marR="68580" marT="34290" marB="34290" anchor="ctr">
                    <a:solidFill>
                      <a:srgbClr val="2EAC58">
                        <a:alpha val="80000"/>
                      </a:srgbClr>
                    </a:solidFill>
                  </a:tcPr>
                </a:tc>
                <a:tc>
                  <a:txBody>
                    <a:bodyPr/>
                    <a:lstStyle/>
                    <a:p>
                      <a:pPr algn="ctr"/>
                      <a:r>
                        <a:rPr lang="de-DE" sz="1350" b="1" dirty="0">
                          <a:solidFill>
                            <a:schemeClr val="tx1"/>
                          </a:solidFill>
                        </a:rPr>
                        <a:t>Abhilfe</a:t>
                      </a:r>
                    </a:p>
                  </a:txBody>
                  <a:tcPr marL="68580" marR="68580" marT="34290" marB="34290" anchor="ctr">
                    <a:solidFill>
                      <a:srgbClr val="2EAC58">
                        <a:alpha val="80000"/>
                      </a:srgbClr>
                    </a:solidFill>
                  </a:tcPr>
                </a:tc>
                <a:extLst>
                  <a:ext uri="{0D108BD9-81ED-4DB2-BD59-A6C34878D82A}">
                    <a16:rowId xmlns:a16="http://schemas.microsoft.com/office/drawing/2014/main" val="10000"/>
                  </a:ext>
                </a:extLst>
              </a:tr>
              <a:tr h="480060">
                <a:tc>
                  <a:txBody>
                    <a:bodyPr/>
                    <a:lstStyle/>
                    <a:p>
                      <a:pPr algn="ctr"/>
                      <a:r>
                        <a:rPr lang="de-DE" sz="1350" dirty="0"/>
                        <a:t>Ausfallverluste</a:t>
                      </a:r>
                    </a:p>
                  </a:txBody>
                  <a:tcPr marL="68580" marR="68580" marT="34290" marB="34290" anchor="ctr">
                    <a:solidFill>
                      <a:srgbClr val="92D050">
                        <a:alpha val="50000"/>
                      </a:srgbClr>
                    </a:solidFill>
                  </a:tcPr>
                </a:tc>
                <a:tc>
                  <a:txBody>
                    <a:bodyPr/>
                    <a:lstStyle/>
                    <a:p>
                      <a:pPr algn="ctr"/>
                      <a:r>
                        <a:rPr lang="de-DE" sz="1350" dirty="0"/>
                        <a:t>Mangelnde</a:t>
                      </a:r>
                      <a:r>
                        <a:rPr lang="de-DE" sz="1350" baseline="0" dirty="0"/>
                        <a:t> Ausfallfestigkeit, Reifezeitpunkt überschritten, ungünstige Witterung</a:t>
                      </a:r>
                      <a:endParaRPr lang="de-DE" sz="1350" dirty="0"/>
                    </a:p>
                  </a:txBody>
                  <a:tcPr marL="68580" marR="68580" marT="34290" marB="34290" anchor="ctr">
                    <a:solidFill>
                      <a:srgbClr val="92D050">
                        <a:alpha val="50000"/>
                      </a:srgbClr>
                    </a:solidFill>
                  </a:tcPr>
                </a:tc>
                <a:tc>
                  <a:txBody>
                    <a:bodyPr/>
                    <a:lstStyle/>
                    <a:p>
                      <a:pPr algn="ctr"/>
                      <a:r>
                        <a:rPr lang="de-DE" sz="1350" dirty="0"/>
                        <a:t>Anbau ausfallfester Sorten,</a:t>
                      </a:r>
                      <a:r>
                        <a:rPr lang="de-DE" sz="1350" baseline="0" dirty="0"/>
                        <a:t> Ernte zum richtigen Termin und bei günstiger Witterung</a:t>
                      </a:r>
                      <a:endParaRPr lang="de-DE" sz="1350" dirty="0"/>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r h="480060">
                <a:tc>
                  <a:txBody>
                    <a:bodyPr/>
                    <a:lstStyle/>
                    <a:p>
                      <a:pPr algn="ctr"/>
                      <a:r>
                        <a:rPr lang="de-DE" sz="1350" dirty="0"/>
                        <a:t>Ausschlagverluste</a:t>
                      </a:r>
                    </a:p>
                  </a:txBody>
                  <a:tcPr marL="68580" marR="68580" marT="34290" marB="34290" anchor="ctr">
                    <a:solidFill>
                      <a:srgbClr val="92D050">
                        <a:alpha val="50000"/>
                      </a:srgbClr>
                    </a:solidFill>
                  </a:tcPr>
                </a:tc>
                <a:tc>
                  <a:txBody>
                    <a:bodyPr/>
                    <a:lstStyle/>
                    <a:p>
                      <a:pPr algn="ctr"/>
                      <a:r>
                        <a:rPr lang="de-DE" sz="1350" dirty="0"/>
                        <a:t>Falsche Haspeleinstellung</a:t>
                      </a:r>
                    </a:p>
                  </a:txBody>
                  <a:tcPr marL="68580" marR="68580" marT="34290" marB="34290" anchor="ctr">
                    <a:solidFill>
                      <a:srgbClr val="92D050">
                        <a:alpha val="50000"/>
                      </a:srgbClr>
                    </a:solidFill>
                  </a:tcPr>
                </a:tc>
                <a:tc>
                  <a:txBody>
                    <a:bodyPr/>
                    <a:lstStyle/>
                    <a:p>
                      <a:pPr algn="ctr"/>
                      <a:r>
                        <a:rPr lang="de-DE" sz="1350" dirty="0"/>
                        <a:t>Richtige Einstellung von Haspeldrehzahl und –</a:t>
                      </a:r>
                      <a:r>
                        <a:rPr lang="de-DE" sz="1350" dirty="0" err="1"/>
                        <a:t>stellung</a:t>
                      </a:r>
                      <a:r>
                        <a:rPr lang="de-DE" sz="1350" dirty="0"/>
                        <a:t> zum </a:t>
                      </a:r>
                      <a:r>
                        <a:rPr lang="de-DE" sz="1350" dirty="0" err="1"/>
                        <a:t>Mähtisch</a:t>
                      </a:r>
                      <a:endParaRPr lang="de-DE" sz="1350" dirty="0"/>
                    </a:p>
                  </a:txBody>
                  <a:tcPr marL="68580" marR="68580" marT="34290" marB="34290" anchor="ctr">
                    <a:solidFill>
                      <a:srgbClr val="92D050">
                        <a:alpha val="50000"/>
                      </a:srgbClr>
                    </a:solidFill>
                  </a:tcPr>
                </a:tc>
                <a:extLst>
                  <a:ext uri="{0D108BD9-81ED-4DB2-BD59-A6C34878D82A}">
                    <a16:rowId xmlns:a16="http://schemas.microsoft.com/office/drawing/2014/main" val="2486258886"/>
                  </a:ext>
                </a:extLst>
              </a:tr>
              <a:tr h="480060">
                <a:tc>
                  <a:txBody>
                    <a:bodyPr/>
                    <a:lstStyle/>
                    <a:p>
                      <a:pPr algn="ctr"/>
                      <a:r>
                        <a:rPr lang="de-DE" sz="1350" dirty="0"/>
                        <a:t>Schnittverluste</a:t>
                      </a:r>
                    </a:p>
                  </a:txBody>
                  <a:tcPr marL="68580" marR="68580" marT="34290" marB="34290" anchor="ctr">
                    <a:solidFill>
                      <a:srgbClr val="92D050">
                        <a:alpha val="50000"/>
                      </a:srgbClr>
                    </a:solidFill>
                  </a:tcPr>
                </a:tc>
                <a:tc>
                  <a:txBody>
                    <a:bodyPr/>
                    <a:lstStyle/>
                    <a:p>
                      <a:pPr algn="ctr"/>
                      <a:r>
                        <a:rPr lang="de-DE" sz="1350" dirty="0"/>
                        <a:t>Lagergetreide, falsche Einstellung des Schneidwerkes</a:t>
                      </a:r>
                      <a:r>
                        <a:rPr lang="de-DE" sz="1350" baseline="0" dirty="0"/>
                        <a:t> und der Halmteiler, Arbeiten ohne Ährenheber, zu rasche Kurvenfahrt</a:t>
                      </a:r>
                      <a:endParaRPr lang="de-DE" sz="1350" dirty="0"/>
                    </a:p>
                  </a:txBody>
                  <a:tcPr marL="68580" marR="68580" marT="34290" marB="34290" anchor="ctr">
                    <a:solidFill>
                      <a:srgbClr val="92D050">
                        <a:alpha val="50000"/>
                      </a:srgbClr>
                    </a:solidFill>
                  </a:tcPr>
                </a:tc>
                <a:tc>
                  <a:txBody>
                    <a:bodyPr/>
                    <a:lstStyle/>
                    <a:p>
                      <a:pPr algn="ctr"/>
                      <a:r>
                        <a:rPr lang="de-DE" sz="1350" dirty="0"/>
                        <a:t>Anbau standfester Sorten, bei Bedarf Verwendung von Halmverkürzungsmitteln, richtige Ausstattung und Einstellung des Schneidwerkes, günstige Wendeform</a:t>
                      </a:r>
                      <a:r>
                        <a:rPr lang="de-DE" sz="1350" baseline="0" dirty="0"/>
                        <a:t> am Schlagende</a:t>
                      </a:r>
                      <a:endParaRPr lang="de-DE" sz="1350" dirty="0"/>
                    </a:p>
                  </a:txBody>
                  <a:tcPr marL="68580" marR="68580" marT="34290" marB="34290" anchor="ctr">
                    <a:solidFill>
                      <a:srgbClr val="92D050">
                        <a:alpha val="50000"/>
                      </a:srgbClr>
                    </a:solidFill>
                  </a:tcPr>
                </a:tc>
                <a:extLst>
                  <a:ext uri="{0D108BD9-81ED-4DB2-BD59-A6C34878D82A}">
                    <a16:rowId xmlns:a16="http://schemas.microsoft.com/office/drawing/2014/main" val="3775457672"/>
                  </a:ext>
                </a:extLst>
              </a:tr>
              <a:tr h="480060">
                <a:tc>
                  <a:txBody>
                    <a:bodyPr/>
                    <a:lstStyle/>
                    <a:p>
                      <a:pPr algn="ctr"/>
                      <a:r>
                        <a:rPr lang="de-DE" sz="1350" dirty="0"/>
                        <a:t>Dreschverluste</a:t>
                      </a:r>
                    </a:p>
                  </a:txBody>
                  <a:tcPr marL="68580" marR="68580" marT="34290" marB="34290" anchor="ctr">
                    <a:solidFill>
                      <a:srgbClr val="92D050">
                        <a:alpha val="50000"/>
                      </a:srgbClr>
                    </a:solidFill>
                  </a:tcPr>
                </a:tc>
                <a:tc>
                  <a:txBody>
                    <a:bodyPr/>
                    <a:lstStyle/>
                    <a:p>
                      <a:pPr algn="ctr"/>
                      <a:r>
                        <a:rPr lang="de-DE" sz="1350" dirty="0"/>
                        <a:t>Unreifes Getreide, falsche Trommeldrehzahl und Korbeinstellung, abgenutzte Schlagleisten, verbogener</a:t>
                      </a:r>
                      <a:r>
                        <a:rPr lang="de-DE" sz="1350" baseline="0" dirty="0"/>
                        <a:t> Dreschkorb, Ausdruschhilfen nicht vorhanden oder nicht benutzt</a:t>
                      </a:r>
                      <a:endParaRPr lang="de-DE" sz="1350" dirty="0"/>
                    </a:p>
                  </a:txBody>
                  <a:tcPr marL="68580" marR="68580" marT="34290" marB="34290" anchor="ctr">
                    <a:solidFill>
                      <a:srgbClr val="92D050">
                        <a:alpha val="50000"/>
                      </a:srgbClr>
                    </a:solidFill>
                  </a:tcPr>
                </a:tc>
                <a:tc>
                  <a:txBody>
                    <a:bodyPr/>
                    <a:lstStyle/>
                    <a:p>
                      <a:pPr algn="ctr"/>
                      <a:r>
                        <a:rPr lang="de-DE" sz="1350" dirty="0"/>
                        <a:t>Termingerechte Ernte, technisch einwandfreier Zustand</a:t>
                      </a:r>
                      <a:r>
                        <a:rPr lang="de-DE" sz="1350" baseline="0" dirty="0"/>
                        <a:t> des Dreschwerkes, richtige Einstellung von Trommeldrehzahl und Korbabstand, Verwenden von Ausdruschhilfen</a:t>
                      </a:r>
                      <a:endParaRPr lang="de-DE" sz="1350" dirty="0"/>
                    </a:p>
                  </a:txBody>
                  <a:tcPr marL="68580" marR="68580" marT="34290" marB="34290" anchor="ctr">
                    <a:solidFill>
                      <a:srgbClr val="92D050">
                        <a:alpha val="50000"/>
                      </a:srgbClr>
                    </a:solidFill>
                  </a:tcPr>
                </a:tc>
                <a:extLst>
                  <a:ext uri="{0D108BD9-81ED-4DB2-BD59-A6C34878D82A}">
                    <a16:rowId xmlns:a16="http://schemas.microsoft.com/office/drawing/2014/main" val="1084424927"/>
                  </a:ext>
                </a:extLst>
              </a:tr>
              <a:tr h="480060">
                <a:tc>
                  <a:txBody>
                    <a:bodyPr/>
                    <a:lstStyle/>
                    <a:p>
                      <a:pPr algn="ctr"/>
                      <a:r>
                        <a:rPr lang="de-DE" sz="1350" b="0" dirty="0" err="1"/>
                        <a:t>Schüttlerverluste</a:t>
                      </a:r>
                      <a:endParaRPr lang="de-DE" sz="1350" b="0" dirty="0"/>
                    </a:p>
                  </a:txBody>
                  <a:tcPr marL="68580" marR="68580" marT="34290" marB="34290" anchor="ctr">
                    <a:solidFill>
                      <a:srgbClr val="92D050">
                        <a:alpha val="50000"/>
                      </a:srgbClr>
                    </a:solidFill>
                  </a:tcPr>
                </a:tc>
                <a:tc>
                  <a:txBody>
                    <a:bodyPr/>
                    <a:lstStyle/>
                    <a:p>
                      <a:pPr algn="ctr"/>
                      <a:r>
                        <a:rPr lang="de-DE" sz="1350" b="0" dirty="0"/>
                        <a:t>Falsche </a:t>
                      </a:r>
                      <a:r>
                        <a:rPr lang="de-DE" sz="1350" b="0" dirty="0" err="1"/>
                        <a:t>Schüttlerbewegung</a:t>
                      </a:r>
                      <a:r>
                        <a:rPr lang="de-DE" sz="1350" b="0" dirty="0"/>
                        <a:t>, verschmutzter Schüttler,</a:t>
                      </a:r>
                      <a:r>
                        <a:rPr lang="de-DE" sz="1350" b="0" baseline="0" dirty="0"/>
                        <a:t> Überlastung der Maschine, verschlissenes Spritztuch</a:t>
                      </a:r>
                      <a:endParaRPr lang="de-DE" sz="1350" b="0" dirty="0"/>
                    </a:p>
                  </a:txBody>
                  <a:tcPr marL="68580" marR="68580" marT="34290" marB="34290" anchor="ctr">
                    <a:solidFill>
                      <a:srgbClr val="92D050">
                        <a:alpha val="50000"/>
                      </a:srgbClr>
                    </a:solidFill>
                  </a:tcPr>
                </a:tc>
                <a:tc>
                  <a:txBody>
                    <a:bodyPr/>
                    <a:lstStyle/>
                    <a:p>
                      <a:pPr algn="ctr"/>
                      <a:r>
                        <a:rPr lang="de-DE" sz="1350" b="0" dirty="0"/>
                        <a:t>Richtige Drehzahl der Antriebswellen, regelmäßige Reinigung,</a:t>
                      </a:r>
                      <a:r>
                        <a:rPr lang="de-DE" sz="1350" b="0" baseline="0" dirty="0"/>
                        <a:t> Vorfahrt an Pflanzenbestand anpassen, Verwenden von Zusatzschüttlern</a:t>
                      </a:r>
                      <a:endParaRPr lang="de-DE" sz="1350" b="0" dirty="0"/>
                    </a:p>
                  </a:txBody>
                  <a:tcPr marL="68580" marR="68580" marT="34290" marB="34290" anchor="ctr">
                    <a:solidFill>
                      <a:srgbClr val="92D050">
                        <a:alpha val="50000"/>
                      </a:srgbClr>
                    </a:solidFill>
                  </a:tcPr>
                </a:tc>
                <a:extLst>
                  <a:ext uri="{0D108BD9-81ED-4DB2-BD59-A6C34878D82A}">
                    <a16:rowId xmlns:a16="http://schemas.microsoft.com/office/drawing/2014/main" val="2584570856"/>
                  </a:ext>
                </a:extLst>
              </a:tr>
              <a:tr h="480060">
                <a:tc>
                  <a:txBody>
                    <a:bodyPr/>
                    <a:lstStyle/>
                    <a:p>
                      <a:pPr algn="ctr"/>
                      <a:r>
                        <a:rPr lang="de-DE" sz="1350" b="0" dirty="0"/>
                        <a:t>Reinigungsverluste</a:t>
                      </a:r>
                    </a:p>
                  </a:txBody>
                  <a:tcPr marL="68580" marR="68580" marT="34290" marB="34290" anchor="ctr">
                    <a:solidFill>
                      <a:srgbClr val="92D050">
                        <a:alpha val="50000"/>
                      </a:srgbClr>
                    </a:solidFill>
                  </a:tcPr>
                </a:tc>
                <a:tc>
                  <a:txBody>
                    <a:bodyPr/>
                    <a:lstStyle/>
                    <a:p>
                      <a:pPr algn="ctr"/>
                      <a:r>
                        <a:rPr lang="de-DE" sz="1350" b="0" dirty="0"/>
                        <a:t>Überlasteter Siebkasten,</a:t>
                      </a:r>
                      <a:r>
                        <a:rPr lang="de-DE" sz="1350" b="0" baseline="0" dirty="0"/>
                        <a:t> falsche Einstellung von Lamellensieb und Reinigungswind, falsches Untersieb, hoher Kurzstrohanteil</a:t>
                      </a:r>
                      <a:endParaRPr lang="de-DE" sz="1350" b="0" dirty="0"/>
                    </a:p>
                  </a:txBody>
                  <a:tcPr marL="68580" marR="68580" marT="34290" marB="34290" anchor="ctr">
                    <a:solidFill>
                      <a:srgbClr val="92D050">
                        <a:alpha val="50000"/>
                      </a:srgbClr>
                    </a:solidFill>
                  </a:tcPr>
                </a:tc>
                <a:tc>
                  <a:txBody>
                    <a:bodyPr/>
                    <a:lstStyle/>
                    <a:p>
                      <a:pPr algn="ctr"/>
                      <a:r>
                        <a:rPr lang="de-DE" sz="1350" b="0" dirty="0"/>
                        <a:t>Richtiger Durchsatz (Fahrgeschwindigkeit), richtige</a:t>
                      </a:r>
                      <a:r>
                        <a:rPr lang="de-DE" sz="1350" b="0" baseline="0" dirty="0"/>
                        <a:t> Auswahl und Einstellung der Siebe und des Reinigungswindes, richtige Einstellung des Dreschwerkes, vorsichtige Verwendung von Druschhilfen</a:t>
                      </a:r>
                      <a:endParaRPr lang="de-DE" sz="1350" b="0" dirty="0"/>
                    </a:p>
                  </a:txBody>
                  <a:tcPr marL="68580" marR="68580" marT="34290" marB="34290" anchor="ctr">
                    <a:solidFill>
                      <a:srgbClr val="92D050">
                        <a:alpha val="50000"/>
                      </a:srgbClr>
                    </a:solidFill>
                  </a:tcPr>
                </a:tc>
                <a:extLst>
                  <a:ext uri="{0D108BD9-81ED-4DB2-BD59-A6C34878D82A}">
                    <a16:rowId xmlns:a16="http://schemas.microsoft.com/office/drawing/2014/main" val="3311060478"/>
                  </a:ext>
                </a:extLst>
              </a:tr>
            </a:tbl>
          </a:graphicData>
        </a:graphic>
      </p:graphicFrame>
    </p:spTree>
    <p:extLst>
      <p:ext uri="{BB962C8B-B14F-4D97-AF65-F5344CB8AC3E}">
        <p14:creationId xmlns:p14="http://schemas.microsoft.com/office/powerpoint/2010/main" val="93747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1116" y="255185"/>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122</a:t>
            </a:fld>
            <a:endParaRPr lang="de-DE" dirty="0"/>
          </a:p>
        </p:txBody>
      </p:sp>
      <p:sp>
        <p:nvSpPr>
          <p:cNvPr id="6" name="Textfeld 5"/>
          <p:cNvSpPr txBox="1"/>
          <p:nvPr/>
        </p:nvSpPr>
        <p:spPr>
          <a:xfrm>
            <a:off x="329868" y="717295"/>
            <a:ext cx="8158349" cy="2870016"/>
          </a:xfrm>
          <a:prstGeom prst="rect">
            <a:avLst/>
          </a:prstGeom>
          <a:noFill/>
        </p:spPr>
        <p:txBody>
          <a:bodyPr wrap="square" rtlCol="0" anchor="t">
            <a:spAutoFit/>
          </a:bodyPr>
          <a:lstStyle/>
          <a:p>
            <a:pPr marL="285750" lvl="0" indent="-285750">
              <a:buClr>
                <a:srgbClr val="92D050"/>
              </a:buClr>
              <a:buFont typeface="Wingdings" panose="05000000000000000000" pitchFamily="2" charset="2"/>
              <a:buChar char="Ø"/>
            </a:pPr>
            <a:r>
              <a:rPr lang="de-DE" sz="1400" dirty="0">
                <a:solidFill>
                  <a:srgbClr val="000000"/>
                </a:solidFill>
              </a:rPr>
              <a:t>Mithilfe der elektronischen Verlustkontrolle wird der Mähdrescher am akzeptierten Verlustniveau geführt. Diese Geräte müssen kalibriert werden.</a:t>
            </a:r>
          </a:p>
          <a:p>
            <a:pPr marL="742950" lvl="1" indent="-285750">
              <a:buClr>
                <a:srgbClr val="92D050"/>
              </a:buClr>
              <a:buFont typeface="Arial" panose="020B0604020202020204" pitchFamily="34" charset="0"/>
              <a:buChar char="•"/>
            </a:pPr>
            <a:r>
              <a:rPr lang="de-DE" sz="1400" dirty="0">
                <a:solidFill>
                  <a:srgbClr val="000000"/>
                </a:solidFill>
              </a:rPr>
              <a:t>Im trockenen, gut druschreifen Bestand gelangen mehr Körner auf den Geber</a:t>
            </a:r>
          </a:p>
          <a:p>
            <a:pPr marL="742950" lvl="1" indent="-285750">
              <a:buClr>
                <a:srgbClr val="92D050"/>
              </a:buClr>
              <a:buFont typeface="Arial" panose="020B0604020202020204" pitchFamily="34" charset="0"/>
              <a:buChar char="•"/>
            </a:pPr>
            <a:r>
              <a:rPr lang="de-DE" sz="1400" dirty="0">
                <a:solidFill>
                  <a:srgbClr val="000000"/>
                </a:solidFill>
              </a:rPr>
              <a:t>Bleiben bei manchen Körnern Grannen dran, gelangen entsprechend weniger Körner auf den Geber, da sie in der Strohmatte hängen bleiben.</a:t>
            </a:r>
          </a:p>
          <a:p>
            <a:pPr marL="285750" lvl="0" indent="-285750">
              <a:buClr>
                <a:srgbClr val="92D050"/>
              </a:buClr>
              <a:buFont typeface="Wingdings" panose="05000000000000000000" pitchFamily="2" charset="2"/>
              <a:buChar char="Ø"/>
            </a:pPr>
            <a:r>
              <a:rPr lang="de-DE" sz="1400" dirty="0">
                <a:solidFill>
                  <a:srgbClr val="000000"/>
                </a:solidFill>
              </a:rPr>
              <a:t>Kalibrierung der Verlustkontrolle durch Verlustprüfschale</a:t>
            </a:r>
          </a:p>
          <a:p>
            <a:pPr marL="285750" indent="-285750">
              <a:buClr>
                <a:srgbClr val="92D050"/>
              </a:buClr>
              <a:buFont typeface="Wingdings" panose="05000000000000000000" pitchFamily="2" charset="2"/>
              <a:buChar char="Ø"/>
            </a:pPr>
            <a:r>
              <a:rPr lang="de-DE" sz="1400" dirty="0">
                <a:solidFill>
                  <a:srgbClr val="000000"/>
                </a:solidFill>
              </a:rPr>
              <a:t>Grundeinstellungen für verschiedene Früchte sind in neuen Mähdreschern hinterlegt und können automatisch abgerufen werden </a:t>
            </a:r>
          </a:p>
          <a:p>
            <a:pPr marL="285750" lvl="0" indent="-285750">
              <a:buClr>
                <a:srgbClr val="92D050"/>
              </a:buClr>
              <a:buFont typeface="Wingdings" panose="05000000000000000000" pitchFamily="2" charset="2"/>
              <a:buChar char="Ø"/>
            </a:pPr>
            <a:r>
              <a:rPr lang="de-DE" sz="1400" dirty="0">
                <a:solidFill>
                  <a:srgbClr val="000000"/>
                </a:solidFill>
              </a:rPr>
              <a:t>Einstellhilfe für Mähdrescher durch kleine Ratgeber, zum Beispiel von Feiffer</a:t>
            </a:r>
          </a:p>
          <a:p>
            <a:pPr marL="285750" lvl="0" indent="-285750">
              <a:buClr>
                <a:srgbClr val="92D050"/>
              </a:buClr>
              <a:buFont typeface="Wingdings" panose="05000000000000000000" pitchFamily="2" charset="2"/>
              <a:buChar char="Ø"/>
            </a:pPr>
            <a:endParaRPr lang="de-DE" sz="140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p:txBody>
      </p:sp>
      <p:pic>
        <p:nvPicPr>
          <p:cNvPr id="2054" name="Picture 6" descr="http://www.agrarheute.com/sites/default/files/styles/ah_teaser_galerie_640x480/public/media/636770/636770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703" y="3500793"/>
            <a:ext cx="2255582" cy="16916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power-harvesting.com/assets/images/iPhone5s-Samsung_APP_Feiffer_Grain_r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6240" y="3429000"/>
            <a:ext cx="1836807" cy="1950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329868" y="5235862"/>
            <a:ext cx="1827107" cy="184666"/>
          </a:xfrm>
          <a:prstGeom prst="rect">
            <a:avLst/>
          </a:prstGeom>
        </p:spPr>
        <p:txBody>
          <a:bodyPr wrap="square">
            <a:spAutoFit/>
          </a:bodyPr>
          <a:lstStyle/>
          <a:p>
            <a:r>
              <a:rPr lang="de-DE" sz="600" dirty="0"/>
              <a:t>Abbildung 184: www.agrarheute.com</a:t>
            </a:r>
          </a:p>
        </p:txBody>
      </p:sp>
      <p:sp>
        <p:nvSpPr>
          <p:cNvPr id="7" name="Rechteck 6"/>
          <p:cNvSpPr/>
          <p:nvPr/>
        </p:nvSpPr>
        <p:spPr>
          <a:xfrm>
            <a:off x="2716240" y="5425346"/>
            <a:ext cx="1711842" cy="184666"/>
          </a:xfrm>
          <a:prstGeom prst="rect">
            <a:avLst/>
          </a:prstGeom>
        </p:spPr>
        <p:txBody>
          <a:bodyPr wrap="square">
            <a:spAutoFit/>
          </a:bodyPr>
          <a:lstStyle/>
          <a:p>
            <a:r>
              <a:rPr lang="de-DE" sz="600" dirty="0"/>
              <a:t>Abbildung 185: www.power-harvesting.com</a:t>
            </a:r>
          </a:p>
        </p:txBody>
      </p:sp>
      <p:pic>
        <p:nvPicPr>
          <p:cNvPr id="10" name="Grafik 9" descr="Filmstreifen Silhouette">
            <a:hlinkClick r:id="rId5"/>
            <a:extLst>
              <a:ext uri="{FF2B5EF4-FFF2-40B4-BE49-F238E27FC236}">
                <a16:creationId xmlns:a16="http://schemas.microsoft.com/office/drawing/2014/main" id="{7C237800-1044-091C-A522-4825A6F295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36083" y="81448"/>
            <a:ext cx="914400" cy="914400"/>
          </a:xfrm>
          <a:prstGeom prst="rect">
            <a:avLst/>
          </a:prstGeom>
        </p:spPr>
      </p:pic>
      <p:pic>
        <p:nvPicPr>
          <p:cNvPr id="15" name="Grafik 14" descr="Ein Bild, das Text, Monitor, Multimedia, Anzeigegerät enthält.&#10;&#10;Automatisch generierte Beschreibung">
            <a:extLst>
              <a:ext uri="{FF2B5EF4-FFF2-40B4-BE49-F238E27FC236}">
                <a16:creationId xmlns:a16="http://schemas.microsoft.com/office/drawing/2014/main" id="{F1CE5381-82BD-BCEB-ADDB-BC27950366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056" b="17500"/>
          <a:stretch/>
        </p:blipFill>
        <p:spPr>
          <a:xfrm>
            <a:off x="4734958" y="2703672"/>
            <a:ext cx="3297970" cy="3053676"/>
          </a:xfrm>
          <a:prstGeom prst="rect">
            <a:avLst/>
          </a:prstGeom>
        </p:spPr>
      </p:pic>
      <p:cxnSp>
        <p:nvCxnSpPr>
          <p:cNvPr id="17" name="Gerade Verbindung mit Pfeil 16">
            <a:extLst>
              <a:ext uri="{FF2B5EF4-FFF2-40B4-BE49-F238E27FC236}">
                <a16:creationId xmlns:a16="http://schemas.microsoft.com/office/drawing/2014/main" id="{D59471BA-9C0A-B9C8-1584-31324B85416D}"/>
              </a:ext>
            </a:extLst>
          </p:cNvPr>
          <p:cNvCxnSpPr>
            <a:cxnSpLocks/>
          </p:cNvCxnSpPr>
          <p:nvPr/>
        </p:nvCxnSpPr>
        <p:spPr bwMode="auto">
          <a:xfrm flipV="1">
            <a:off x="6846208" y="4836011"/>
            <a:ext cx="116567" cy="127268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Gerade Verbindung mit Pfeil 19">
            <a:extLst>
              <a:ext uri="{FF2B5EF4-FFF2-40B4-BE49-F238E27FC236}">
                <a16:creationId xmlns:a16="http://schemas.microsoft.com/office/drawing/2014/main" id="{301DDB28-304C-C06F-390D-F767DE60C178}"/>
              </a:ext>
            </a:extLst>
          </p:cNvPr>
          <p:cNvCxnSpPr>
            <a:cxnSpLocks/>
          </p:cNvCxnSpPr>
          <p:nvPr/>
        </p:nvCxnSpPr>
        <p:spPr bwMode="auto">
          <a:xfrm flipV="1">
            <a:off x="5595967" y="4804351"/>
            <a:ext cx="787976" cy="12269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1" name="Textfeld 20">
            <a:extLst>
              <a:ext uri="{FF2B5EF4-FFF2-40B4-BE49-F238E27FC236}">
                <a16:creationId xmlns:a16="http://schemas.microsoft.com/office/drawing/2014/main" id="{EAE04E29-ADEB-7356-F80A-214C75A4F43E}"/>
              </a:ext>
            </a:extLst>
          </p:cNvPr>
          <p:cNvSpPr txBox="1"/>
          <p:nvPr/>
        </p:nvSpPr>
        <p:spPr>
          <a:xfrm>
            <a:off x="6323700" y="6074525"/>
            <a:ext cx="1752600" cy="369332"/>
          </a:xfrm>
          <a:prstGeom prst="rect">
            <a:avLst/>
          </a:prstGeom>
          <a:noFill/>
        </p:spPr>
        <p:txBody>
          <a:bodyPr wrap="square" rtlCol="0">
            <a:spAutoFit/>
          </a:bodyPr>
          <a:lstStyle/>
          <a:p>
            <a:r>
              <a:rPr lang="de-DE" dirty="0"/>
              <a:t>Siebverluste </a:t>
            </a:r>
          </a:p>
        </p:txBody>
      </p:sp>
      <p:sp>
        <p:nvSpPr>
          <p:cNvPr id="24" name="Textfeld 23">
            <a:extLst>
              <a:ext uri="{FF2B5EF4-FFF2-40B4-BE49-F238E27FC236}">
                <a16:creationId xmlns:a16="http://schemas.microsoft.com/office/drawing/2014/main" id="{7C4D09F6-CC86-3625-D032-60E77C8B8DE1}"/>
              </a:ext>
            </a:extLst>
          </p:cNvPr>
          <p:cNvSpPr txBox="1"/>
          <p:nvPr/>
        </p:nvSpPr>
        <p:spPr>
          <a:xfrm>
            <a:off x="4571999" y="5934596"/>
            <a:ext cx="2246690" cy="369332"/>
          </a:xfrm>
          <a:prstGeom prst="rect">
            <a:avLst/>
          </a:prstGeom>
          <a:noFill/>
        </p:spPr>
        <p:txBody>
          <a:bodyPr wrap="square" rtlCol="0">
            <a:spAutoFit/>
          </a:bodyPr>
          <a:lstStyle/>
          <a:p>
            <a:r>
              <a:rPr lang="de-DE" dirty="0" err="1"/>
              <a:t>Schüttlerverluste</a:t>
            </a:r>
            <a:r>
              <a:rPr lang="de-DE" dirty="0"/>
              <a:t> </a:t>
            </a:r>
          </a:p>
        </p:txBody>
      </p:sp>
      <p:sp>
        <p:nvSpPr>
          <p:cNvPr id="27" name="Textfeld 26">
            <a:extLst>
              <a:ext uri="{FF2B5EF4-FFF2-40B4-BE49-F238E27FC236}">
                <a16:creationId xmlns:a16="http://schemas.microsoft.com/office/drawing/2014/main" id="{06A16E52-0CE4-5CF9-E873-4E0C6D7FFA31}"/>
              </a:ext>
            </a:extLst>
          </p:cNvPr>
          <p:cNvSpPr txBox="1"/>
          <p:nvPr/>
        </p:nvSpPr>
        <p:spPr>
          <a:xfrm>
            <a:off x="4719254" y="5728316"/>
            <a:ext cx="3208892" cy="184666"/>
          </a:xfrm>
          <a:prstGeom prst="rect">
            <a:avLst/>
          </a:prstGeom>
          <a:noFill/>
        </p:spPr>
        <p:txBody>
          <a:bodyPr wrap="square" rtlCol="0">
            <a:spAutoFit/>
          </a:bodyPr>
          <a:lstStyle/>
          <a:p>
            <a:r>
              <a:rPr lang="de-DE" sz="600" dirty="0"/>
              <a:t>Abbildung 186: Kolb 2023</a:t>
            </a:r>
          </a:p>
        </p:txBody>
      </p:sp>
      <p:cxnSp>
        <p:nvCxnSpPr>
          <p:cNvPr id="28" name="Gerade Verbindung mit Pfeil 27">
            <a:extLst>
              <a:ext uri="{FF2B5EF4-FFF2-40B4-BE49-F238E27FC236}">
                <a16:creationId xmlns:a16="http://schemas.microsoft.com/office/drawing/2014/main" id="{D119CB99-E8DE-C402-7855-1E25699F3A88}"/>
              </a:ext>
            </a:extLst>
          </p:cNvPr>
          <p:cNvCxnSpPr>
            <a:cxnSpLocks/>
          </p:cNvCxnSpPr>
          <p:nvPr/>
        </p:nvCxnSpPr>
        <p:spPr bwMode="auto">
          <a:xfrm flipV="1">
            <a:off x="4274573" y="4122369"/>
            <a:ext cx="1636217" cy="169828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33" name="Textfeld 32">
            <a:extLst>
              <a:ext uri="{FF2B5EF4-FFF2-40B4-BE49-F238E27FC236}">
                <a16:creationId xmlns:a16="http://schemas.microsoft.com/office/drawing/2014/main" id="{F08239F3-8C23-7561-B438-7EB30231E1AD}"/>
              </a:ext>
            </a:extLst>
          </p:cNvPr>
          <p:cNvSpPr txBox="1"/>
          <p:nvPr/>
        </p:nvSpPr>
        <p:spPr>
          <a:xfrm>
            <a:off x="2990850" y="5728316"/>
            <a:ext cx="1962150" cy="646331"/>
          </a:xfrm>
          <a:prstGeom prst="rect">
            <a:avLst/>
          </a:prstGeom>
          <a:noFill/>
        </p:spPr>
        <p:txBody>
          <a:bodyPr wrap="square" rtlCol="0">
            <a:spAutoFit/>
          </a:bodyPr>
          <a:lstStyle/>
          <a:p>
            <a:r>
              <a:rPr lang="de-DE" dirty="0"/>
              <a:t>Ausgewählte Fruchtart</a:t>
            </a:r>
          </a:p>
        </p:txBody>
      </p:sp>
    </p:spTree>
    <p:extLst>
      <p:ext uri="{BB962C8B-B14F-4D97-AF65-F5344CB8AC3E}">
        <p14:creationId xmlns:p14="http://schemas.microsoft.com/office/powerpoint/2010/main" val="150820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1000"/>
                                        <p:tgtEl>
                                          <p:spTgt spid="2056"/>
                                        </p:tgtEl>
                                      </p:cBhvr>
                                    </p:animEffect>
                                    <p:anim calcmode="lin" valueType="num">
                                      <p:cBhvr>
                                        <p:cTn id="23" dur="1000" fill="hold"/>
                                        <p:tgtEl>
                                          <p:spTgt spid="2056"/>
                                        </p:tgtEl>
                                        <p:attrNameLst>
                                          <p:attrName>ppt_x</p:attrName>
                                        </p:attrNameLst>
                                      </p:cBhvr>
                                      <p:tavLst>
                                        <p:tav tm="0">
                                          <p:val>
                                            <p:strVal val="#ppt_x"/>
                                          </p:val>
                                        </p:tav>
                                        <p:tav tm="100000">
                                          <p:val>
                                            <p:strVal val="#ppt_x"/>
                                          </p:val>
                                        </p:tav>
                                      </p:tavLst>
                                    </p:anim>
                                    <p:anim calcmode="lin" valueType="num">
                                      <p:cBhvr>
                                        <p:cTn id="24" dur="1000" fill="hold"/>
                                        <p:tgtEl>
                                          <p:spTgt spid="205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21" grpId="0"/>
      <p:bldP spid="24" grpId="0"/>
      <p:bldP spid="3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123</a:t>
            </a:fld>
            <a:endParaRPr lang="de-DE" dirty="0"/>
          </a:p>
        </p:txBody>
      </p:sp>
      <p:pic>
        <p:nvPicPr>
          <p:cNvPr id="7" name="Picture 2" descr="http://feiffer-consult.de/WebRoot/Store7/Shops/98b24c59-03ca-45e0-8edd-de39a259db15/56C6/FB1A/B730/F260/5419/0A48/3521/4B81/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898" b="30069"/>
          <a:stretch/>
        </p:blipFill>
        <p:spPr bwMode="auto">
          <a:xfrm>
            <a:off x="540000" y="1053534"/>
            <a:ext cx="5727922" cy="1605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power-harvesting.com/assets/images/P11007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9848" y="383694"/>
            <a:ext cx="2414375" cy="18107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agrarheute.com/sites/default/files/styles/ah_teaser_galerie_640x480/public/galerie/6609/593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848" y="2601037"/>
            <a:ext cx="2438544" cy="182890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6419848" y="2194047"/>
            <a:ext cx="1614202" cy="184666"/>
          </a:xfrm>
          <a:prstGeom prst="rect">
            <a:avLst/>
          </a:prstGeom>
        </p:spPr>
        <p:txBody>
          <a:bodyPr wrap="square">
            <a:spAutoFit/>
          </a:bodyPr>
          <a:lstStyle/>
          <a:p>
            <a:r>
              <a:rPr lang="de-DE" sz="600" dirty="0"/>
              <a:t>Abbildung 188: www.agrarheute.com</a:t>
            </a:r>
          </a:p>
        </p:txBody>
      </p:sp>
      <p:sp>
        <p:nvSpPr>
          <p:cNvPr id="9" name="Rechteck 8"/>
          <p:cNvSpPr/>
          <p:nvPr/>
        </p:nvSpPr>
        <p:spPr>
          <a:xfrm>
            <a:off x="6419848" y="4429945"/>
            <a:ext cx="1866900" cy="184666"/>
          </a:xfrm>
          <a:prstGeom prst="rect">
            <a:avLst/>
          </a:prstGeom>
        </p:spPr>
        <p:txBody>
          <a:bodyPr wrap="square">
            <a:spAutoFit/>
          </a:bodyPr>
          <a:lstStyle/>
          <a:p>
            <a:r>
              <a:rPr lang="de-DE" sz="600" dirty="0"/>
              <a:t>Abbildung 189: www.power-harvesting.com</a:t>
            </a:r>
          </a:p>
        </p:txBody>
      </p:sp>
      <p:sp>
        <p:nvSpPr>
          <p:cNvPr id="10" name="Rechteck 9"/>
          <p:cNvSpPr/>
          <p:nvPr/>
        </p:nvSpPr>
        <p:spPr>
          <a:xfrm>
            <a:off x="670372" y="2658684"/>
            <a:ext cx="1835446" cy="184666"/>
          </a:xfrm>
          <a:prstGeom prst="rect">
            <a:avLst/>
          </a:prstGeom>
        </p:spPr>
        <p:txBody>
          <a:bodyPr wrap="square">
            <a:spAutoFit/>
          </a:bodyPr>
          <a:lstStyle/>
          <a:p>
            <a:r>
              <a:rPr lang="de-DE" sz="600" dirty="0"/>
              <a:t>Abbildung 187: www.feiffer-consult.de</a:t>
            </a:r>
          </a:p>
        </p:txBody>
      </p:sp>
      <p:sp>
        <p:nvSpPr>
          <p:cNvPr id="6" name="Textfeld 5"/>
          <p:cNvSpPr txBox="1"/>
          <p:nvPr/>
        </p:nvSpPr>
        <p:spPr>
          <a:xfrm>
            <a:off x="388074" y="2906655"/>
            <a:ext cx="5879848" cy="287771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Zur Ermittlung der Verluste am Boden wird einem m² Fläche im </a:t>
            </a:r>
            <a:r>
              <a:rPr lang="de-DE" sz="1400" dirty="0" err="1"/>
              <a:t>Schwad</a:t>
            </a:r>
            <a:r>
              <a:rPr lang="de-DE" sz="1400" dirty="0"/>
              <a:t> mit einem Rechen vom Stroh befreit und die Körner gezählt. Um Verluste im Stroh zu ermitteln, wird Stroh von einem m² genommen und über der Verlustschale werden dann die Körner aus dem Stroh geschüttelt.</a:t>
            </a:r>
          </a:p>
          <a:p>
            <a:r>
              <a:rPr lang="de-DE" sz="1350" dirty="0"/>
              <a:t> </a:t>
            </a:r>
          </a:p>
          <a:p>
            <a:pPr marL="742950" lvl="1" indent="-285750">
              <a:buClr>
                <a:srgbClr val="92D050"/>
              </a:buClr>
              <a:buFont typeface="Arial" panose="020B0604020202020204" pitchFamily="34" charset="0"/>
              <a:buChar char="•"/>
            </a:pPr>
            <a:r>
              <a:rPr lang="de-DE" sz="1400" dirty="0"/>
              <a:t>Mit folgender Formel lässt sich errechnen, wie viele Körner pro m²    einem Verlust von einem Prozent des Ertrages entsprechen:</a:t>
            </a:r>
          </a:p>
          <a:p>
            <a:pPr marL="742950" lvl="1" indent="-285750">
              <a:buClr>
                <a:srgbClr val="92D050"/>
              </a:buClr>
              <a:buFont typeface="Arial" panose="020B0604020202020204" pitchFamily="34" charset="0"/>
              <a:buChar char="•"/>
            </a:pPr>
            <a:endParaRPr lang="de-DE" sz="1400" dirty="0"/>
          </a:p>
          <a:p>
            <a:pPr lvl="1">
              <a:buClr>
                <a:srgbClr val="92D050"/>
              </a:buClr>
            </a:pPr>
            <a:r>
              <a:rPr lang="de-DE" sz="1400" dirty="0"/>
              <a:t>	Ertrag in </a:t>
            </a:r>
            <a:r>
              <a:rPr lang="de-DE" sz="1400" dirty="0" err="1"/>
              <a:t>dt</a:t>
            </a:r>
            <a:r>
              <a:rPr lang="de-DE" sz="1400" dirty="0"/>
              <a:t>/ha x Schneidwerkbreite (cm) dividiert durch 	Dreschwerkbreite (m) x TKG (g)</a:t>
            </a:r>
          </a:p>
          <a:p>
            <a:endParaRPr lang="de-DE" sz="1350" dirty="0"/>
          </a:p>
        </p:txBody>
      </p:sp>
    </p:spTree>
    <p:extLst>
      <p:ext uri="{BB962C8B-B14F-4D97-AF65-F5344CB8AC3E}">
        <p14:creationId xmlns:p14="http://schemas.microsoft.com/office/powerpoint/2010/main" val="34720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Kornbergung</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124</a:t>
            </a:fld>
            <a:endParaRPr lang="de-DE" dirty="0"/>
          </a:p>
        </p:txBody>
      </p:sp>
      <p:sp>
        <p:nvSpPr>
          <p:cNvPr id="8" name="Textfeld 7"/>
          <p:cNvSpPr txBox="1"/>
          <p:nvPr/>
        </p:nvSpPr>
        <p:spPr>
          <a:xfrm>
            <a:off x="540000" y="823138"/>
            <a:ext cx="8389916" cy="4162678"/>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Durch die enorme Druschleistung von Hochleistungsmähdreschern ist die Abfuhrlogistik ein wichtiges Thema bei der Getreideernte. Jede Minute Stillstand des Mähdreschers kostet 10 €.</a:t>
            </a:r>
          </a:p>
          <a:p>
            <a:pPr marL="285750" indent="-285750">
              <a:buClr>
                <a:srgbClr val="92D050"/>
              </a:buClr>
              <a:buFont typeface="Wingdings" panose="05000000000000000000" pitchFamily="2" charset="2"/>
              <a:buChar char="Ø"/>
            </a:pPr>
            <a:endParaRPr lang="de-DE" sz="1400" dirty="0"/>
          </a:p>
          <a:p>
            <a:pPr marL="285750" indent="-285750">
              <a:buClr>
                <a:srgbClr val="92D050"/>
              </a:buClr>
              <a:buFont typeface="Wingdings" panose="05000000000000000000" pitchFamily="2" charset="2"/>
              <a:buChar char="Ø"/>
            </a:pPr>
            <a:endParaRPr lang="de-DE" sz="1400" dirty="0"/>
          </a:p>
          <a:p>
            <a:pPr marL="285750" indent="-285750">
              <a:buClr>
                <a:srgbClr val="92D050"/>
              </a:buClr>
              <a:buFont typeface="Wingdings" panose="05000000000000000000" pitchFamily="2" charset="2"/>
              <a:buChar char="Ø"/>
            </a:pPr>
            <a:r>
              <a:rPr lang="de-DE" sz="1400" dirty="0"/>
              <a:t>Beispiel Gut </a:t>
            </a:r>
            <a:r>
              <a:rPr lang="de-DE" sz="1400" dirty="0" err="1"/>
              <a:t>Derenburg</a:t>
            </a:r>
            <a:r>
              <a:rPr lang="de-DE" sz="1400" dirty="0"/>
              <a:t>:</a:t>
            </a:r>
          </a:p>
          <a:p>
            <a:pPr>
              <a:buClr>
                <a:srgbClr val="92D050"/>
              </a:buClr>
            </a:pPr>
            <a:endParaRPr lang="de-DE" sz="1400" dirty="0"/>
          </a:p>
          <a:p>
            <a:pPr lvl="1">
              <a:buClr>
                <a:srgbClr val="92D050"/>
              </a:buClr>
            </a:pPr>
            <a:r>
              <a:rPr lang="de-DE" sz="1400" dirty="0"/>
              <a:t>	Für einen Claas </a:t>
            </a:r>
            <a:r>
              <a:rPr lang="de-DE" sz="1400" dirty="0" err="1"/>
              <a:t>Lexion</a:t>
            </a:r>
            <a:r>
              <a:rPr lang="de-DE" sz="1400" dirty="0"/>
              <a:t> 600 mit einer durchschnittlichen Leistung von 55 t/h werden 3 	Schlepperzüge benötigt. Für etwa 5 km Hof-Feld-Entfernung benötigt der Schlepperzug für 	eine Fahrstrecke ca. 20 min, für Wiegen weiter 12 min. Eine Rundenzeit beträgt also 52 min, 	das heißt, mit einem Zug kann er je Stunde 1,15 Umläufe schaffen und knapp 22 t je 	Stunde ins 	Lager fahren. Rein rechnerisch werden 2,5 Schlepperzüge benötigt.</a:t>
            </a:r>
          </a:p>
          <a:p>
            <a:pPr marL="285750" indent="-285750">
              <a:buClr>
                <a:srgbClr val="92D050"/>
              </a:buClr>
              <a:buFont typeface="Wingdings" panose="05000000000000000000" pitchFamily="2" charset="2"/>
              <a:buChar char="Ø"/>
            </a:pPr>
            <a:endParaRPr lang="de-DE" sz="1400" dirty="0"/>
          </a:p>
          <a:p>
            <a:pPr>
              <a:buClr>
                <a:srgbClr val="92D050"/>
              </a:buClr>
            </a:pPr>
            <a:r>
              <a:rPr lang="de-DE" sz="1400" dirty="0"/>
              <a:t>	Mähdrescherleistung 55 t/h</a:t>
            </a:r>
          </a:p>
          <a:p>
            <a:pPr>
              <a:buClr>
                <a:srgbClr val="92D050"/>
              </a:buClr>
            </a:pPr>
            <a:r>
              <a:rPr lang="de-DE" sz="1400" dirty="0"/>
              <a:t>	Schlepperzug mit Durchschnittlich 19 t </a:t>
            </a:r>
            <a:r>
              <a:rPr lang="de-DE" sz="1400" dirty="0" err="1"/>
              <a:t>Erntegut</a:t>
            </a:r>
            <a:endParaRPr lang="de-DE" sz="1400" dirty="0"/>
          </a:p>
          <a:p>
            <a:pPr>
              <a:buClr>
                <a:srgbClr val="92D050"/>
              </a:buClr>
            </a:pPr>
            <a:r>
              <a:rPr lang="de-DE" sz="1400" dirty="0"/>
              <a:t>	</a:t>
            </a:r>
          </a:p>
          <a:p>
            <a:pPr>
              <a:buClr>
                <a:srgbClr val="92D050"/>
              </a:buClr>
            </a:pPr>
            <a:r>
              <a:rPr lang="de-DE" sz="1400" dirty="0"/>
              <a:t>	Benötigte Züge bei Hof-Feld-Entfernung:</a:t>
            </a:r>
          </a:p>
          <a:p>
            <a:pPr>
              <a:buClr>
                <a:srgbClr val="92D050"/>
              </a:buClr>
            </a:pPr>
            <a:endParaRPr lang="de-DE" sz="1350" dirty="0"/>
          </a:p>
          <a:p>
            <a:pPr>
              <a:buClr>
                <a:srgbClr val="92D050"/>
              </a:buClr>
            </a:pPr>
            <a:endParaRPr lang="de-DE" sz="1350" dirty="0"/>
          </a:p>
          <a:p>
            <a:pPr marL="285750" indent="-285750">
              <a:buClr>
                <a:srgbClr val="92D050"/>
              </a:buClr>
              <a:buFont typeface="Wingdings" panose="05000000000000000000" pitchFamily="2" charset="2"/>
              <a:buChar char="Ø"/>
            </a:pPr>
            <a:endParaRPr lang="de-DE" sz="1350" dirty="0"/>
          </a:p>
        </p:txBody>
      </p:sp>
      <p:graphicFrame>
        <p:nvGraphicFramePr>
          <p:cNvPr id="10" name="Tabelle 9"/>
          <p:cNvGraphicFramePr>
            <a:graphicFrameLocks noGrp="1"/>
          </p:cNvGraphicFramePr>
          <p:nvPr>
            <p:extLst>
              <p:ext uri="{D42A27DB-BD31-4B8C-83A1-F6EECF244321}">
                <p14:modId xmlns:p14="http://schemas.microsoft.com/office/powerpoint/2010/main" val="3692068417"/>
              </p:ext>
            </p:extLst>
          </p:nvPr>
        </p:nvGraphicFramePr>
        <p:xfrm>
          <a:off x="1284522" y="4452673"/>
          <a:ext cx="6246404" cy="960120"/>
        </p:xfrm>
        <a:graphic>
          <a:graphicData uri="http://schemas.openxmlformats.org/drawingml/2006/table">
            <a:tbl>
              <a:tblPr firstRow="1" bandRow="1">
                <a:tableStyleId>{5C22544A-7EE6-4342-B048-85BDC9FD1C3A}</a:tableStyleId>
              </a:tblPr>
              <a:tblGrid>
                <a:gridCol w="1561601">
                  <a:extLst>
                    <a:ext uri="{9D8B030D-6E8A-4147-A177-3AD203B41FA5}">
                      <a16:colId xmlns:a16="http://schemas.microsoft.com/office/drawing/2014/main" val="20000"/>
                    </a:ext>
                  </a:extLst>
                </a:gridCol>
                <a:gridCol w="1561601">
                  <a:extLst>
                    <a:ext uri="{9D8B030D-6E8A-4147-A177-3AD203B41FA5}">
                      <a16:colId xmlns:a16="http://schemas.microsoft.com/office/drawing/2014/main" val="1805458271"/>
                    </a:ext>
                  </a:extLst>
                </a:gridCol>
                <a:gridCol w="1561601">
                  <a:extLst>
                    <a:ext uri="{9D8B030D-6E8A-4147-A177-3AD203B41FA5}">
                      <a16:colId xmlns:a16="http://schemas.microsoft.com/office/drawing/2014/main" val="3845429696"/>
                    </a:ext>
                  </a:extLst>
                </a:gridCol>
                <a:gridCol w="1561601">
                  <a:extLst>
                    <a:ext uri="{9D8B030D-6E8A-4147-A177-3AD203B41FA5}">
                      <a16:colId xmlns:a16="http://schemas.microsoft.com/office/drawing/2014/main" val="20001"/>
                    </a:ext>
                  </a:extLst>
                </a:gridCol>
              </a:tblGrid>
              <a:tr h="480060">
                <a:tc>
                  <a:txBody>
                    <a:bodyPr/>
                    <a:lstStyle/>
                    <a:p>
                      <a:pPr algn="ctr"/>
                      <a:r>
                        <a:rPr lang="de-DE" sz="1350" b="0" dirty="0">
                          <a:solidFill>
                            <a:schemeClr val="tx1"/>
                          </a:solidFill>
                        </a:rPr>
                        <a:t>Entfernung</a:t>
                      </a:r>
                    </a:p>
                  </a:txBody>
                  <a:tcPr marL="68580" marR="68580" marT="34290" marB="34290" anchor="ctr">
                    <a:solidFill>
                      <a:srgbClr val="2EAC58">
                        <a:alpha val="80000"/>
                      </a:srgbClr>
                    </a:solidFill>
                  </a:tcPr>
                </a:tc>
                <a:tc>
                  <a:txBody>
                    <a:bodyPr/>
                    <a:lstStyle/>
                    <a:p>
                      <a:pPr algn="ctr"/>
                      <a:r>
                        <a:rPr lang="de-DE" sz="1350" b="0" dirty="0">
                          <a:solidFill>
                            <a:schemeClr val="tx1"/>
                          </a:solidFill>
                        </a:rPr>
                        <a:t>5 km</a:t>
                      </a:r>
                    </a:p>
                  </a:txBody>
                  <a:tcPr marL="68580" marR="68580" marT="34290" marB="34290" anchor="ctr">
                    <a:solidFill>
                      <a:srgbClr val="2EAC58">
                        <a:alpha val="80000"/>
                      </a:srgbClr>
                    </a:solidFill>
                  </a:tcPr>
                </a:tc>
                <a:tc>
                  <a:txBody>
                    <a:bodyPr/>
                    <a:lstStyle/>
                    <a:p>
                      <a:pPr algn="ctr"/>
                      <a:r>
                        <a:rPr lang="de-DE" sz="1350" b="0" dirty="0">
                          <a:solidFill>
                            <a:schemeClr val="tx1"/>
                          </a:solidFill>
                        </a:rPr>
                        <a:t>10 km</a:t>
                      </a:r>
                    </a:p>
                  </a:txBody>
                  <a:tcPr marL="68580" marR="68580" marT="34290" marB="34290" anchor="ctr">
                    <a:solidFill>
                      <a:srgbClr val="2EAC58">
                        <a:alpha val="80000"/>
                      </a:srgbClr>
                    </a:solidFill>
                  </a:tcPr>
                </a:tc>
                <a:tc>
                  <a:txBody>
                    <a:bodyPr/>
                    <a:lstStyle/>
                    <a:p>
                      <a:pPr algn="ctr"/>
                      <a:r>
                        <a:rPr lang="de-DE" sz="1350" b="0" dirty="0">
                          <a:solidFill>
                            <a:schemeClr val="tx1"/>
                          </a:solidFill>
                        </a:rPr>
                        <a:t>15</a:t>
                      </a:r>
                      <a:r>
                        <a:rPr lang="de-DE" sz="1350" b="0" baseline="0" dirty="0">
                          <a:solidFill>
                            <a:schemeClr val="tx1"/>
                          </a:solidFill>
                        </a:rPr>
                        <a:t> km</a:t>
                      </a:r>
                      <a:endParaRPr lang="de-DE" sz="1350" b="0" dirty="0">
                        <a:solidFill>
                          <a:schemeClr val="tx1"/>
                        </a:solidFill>
                      </a:endParaRPr>
                    </a:p>
                  </a:txBody>
                  <a:tcPr marL="68580" marR="68580" marT="34290" marB="34290" anchor="ctr">
                    <a:solidFill>
                      <a:srgbClr val="2EAC58">
                        <a:alpha val="80000"/>
                      </a:srgbClr>
                    </a:solidFill>
                  </a:tcPr>
                </a:tc>
                <a:extLst>
                  <a:ext uri="{0D108BD9-81ED-4DB2-BD59-A6C34878D82A}">
                    <a16:rowId xmlns:a16="http://schemas.microsoft.com/office/drawing/2014/main" val="10000"/>
                  </a:ext>
                </a:extLst>
              </a:tr>
              <a:tr h="480060">
                <a:tc>
                  <a:txBody>
                    <a:bodyPr/>
                    <a:lstStyle/>
                    <a:p>
                      <a:pPr algn="ctr"/>
                      <a:r>
                        <a:rPr lang="de-DE" sz="1350" dirty="0"/>
                        <a:t>Anzahl der Züge</a:t>
                      </a:r>
                    </a:p>
                    <a:p>
                      <a:pPr algn="ctr"/>
                      <a:endParaRPr lang="de-DE" sz="1350" dirty="0"/>
                    </a:p>
                  </a:txBody>
                  <a:tcPr marL="68580" marR="68580" marT="34290" marB="34290" anchor="ctr">
                    <a:solidFill>
                      <a:srgbClr val="92D050">
                        <a:alpha val="50000"/>
                      </a:srgbClr>
                    </a:solidFill>
                  </a:tcPr>
                </a:tc>
                <a:tc>
                  <a:txBody>
                    <a:bodyPr/>
                    <a:lstStyle/>
                    <a:p>
                      <a:pPr algn="ctr"/>
                      <a:r>
                        <a:rPr lang="de-DE" sz="1350" dirty="0"/>
                        <a:t>2,5</a:t>
                      </a:r>
                    </a:p>
                  </a:txBody>
                  <a:tcPr marL="68580" marR="68580" marT="34290" marB="34290" anchor="ctr">
                    <a:solidFill>
                      <a:srgbClr val="92D050">
                        <a:alpha val="50000"/>
                      </a:srgbClr>
                    </a:solidFill>
                  </a:tcPr>
                </a:tc>
                <a:tc>
                  <a:txBody>
                    <a:bodyPr/>
                    <a:lstStyle/>
                    <a:p>
                      <a:pPr algn="ctr"/>
                      <a:r>
                        <a:rPr lang="de-DE" sz="1350" dirty="0"/>
                        <a:t>4,2</a:t>
                      </a:r>
                    </a:p>
                  </a:txBody>
                  <a:tcPr marL="68580" marR="68580" marT="34290" marB="34290" anchor="ctr">
                    <a:solidFill>
                      <a:srgbClr val="92D050">
                        <a:alpha val="50000"/>
                      </a:srgbClr>
                    </a:solidFill>
                  </a:tcPr>
                </a:tc>
                <a:tc>
                  <a:txBody>
                    <a:bodyPr/>
                    <a:lstStyle/>
                    <a:p>
                      <a:pPr algn="ctr"/>
                      <a:r>
                        <a:rPr lang="de-DE" sz="1350" dirty="0"/>
                        <a:t>6,1</a:t>
                      </a:r>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8932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125</a:t>
            </a:fld>
            <a:endParaRPr lang="de-DE" dirty="0"/>
          </a:p>
        </p:txBody>
      </p:sp>
      <p:sp>
        <p:nvSpPr>
          <p:cNvPr id="9" name="Textfeld 8"/>
          <p:cNvSpPr txBox="1"/>
          <p:nvPr/>
        </p:nvSpPr>
        <p:spPr>
          <a:xfrm>
            <a:off x="540000" y="953854"/>
            <a:ext cx="8158349" cy="2516073"/>
          </a:xfrm>
          <a:prstGeom prst="rect">
            <a:avLst/>
          </a:prstGeom>
          <a:noFill/>
        </p:spPr>
        <p:txBody>
          <a:bodyPr wrap="square" rtlCol="0" anchor="t">
            <a:spAutoFit/>
          </a:bodyPr>
          <a:lstStyle/>
          <a:p>
            <a:pPr lvl="0">
              <a:buClr>
                <a:srgbClr val="92D050"/>
              </a:buClr>
            </a:pPr>
            <a:r>
              <a:rPr lang="de-DE" dirty="0">
                <a:solidFill>
                  <a:srgbClr val="000000"/>
                </a:solidFill>
              </a:rPr>
              <a:t>Leistungssteigerung durch Überladewagen</a:t>
            </a:r>
          </a:p>
          <a:p>
            <a:pPr lvl="0">
              <a:buClr>
                <a:srgbClr val="92D050"/>
              </a:buClr>
            </a:pPr>
            <a:endParaRPr lang="de-DE" sz="1350" dirty="0">
              <a:solidFill>
                <a:srgbClr val="000000"/>
              </a:solidFill>
            </a:endParaRPr>
          </a:p>
          <a:p>
            <a:pPr marL="285750" lvl="0" indent="-285750">
              <a:buClr>
                <a:srgbClr val="92D050"/>
              </a:buClr>
              <a:buFont typeface="Wingdings" panose="05000000000000000000" pitchFamily="2" charset="2"/>
              <a:buChar char="Ø"/>
            </a:pPr>
            <a:r>
              <a:rPr lang="de-DE" sz="1400" dirty="0">
                <a:solidFill>
                  <a:srgbClr val="000000"/>
                </a:solidFill>
              </a:rPr>
              <a:t>Leistungssteigerung kann sowohl durch Optimierung der Einstellungen sowie auch durch das Vermeiden von Stillstand erzielt werden. Klassisches Beispiel ist hierfür der Einsatz eines Überladewagens.</a:t>
            </a:r>
          </a:p>
          <a:p>
            <a:pPr marL="285750" lvl="0" indent="-285750">
              <a:buClr>
                <a:srgbClr val="92D050"/>
              </a:buClr>
              <a:buFont typeface="Wingdings" panose="05000000000000000000" pitchFamily="2" charset="2"/>
              <a:buChar char="Ø"/>
            </a:pPr>
            <a:r>
              <a:rPr lang="de-DE" sz="1400" dirty="0">
                <a:solidFill>
                  <a:srgbClr val="000000"/>
                </a:solidFill>
              </a:rPr>
              <a:t>Mehrleistung von etwa 25 %</a:t>
            </a:r>
          </a:p>
          <a:p>
            <a:pPr marL="285750" lvl="0" indent="-285750">
              <a:buClr>
                <a:srgbClr val="92D050"/>
              </a:buClr>
              <a:buFont typeface="Wingdings" panose="05000000000000000000" pitchFamily="2" charset="2"/>
              <a:buChar char="Ø"/>
            </a:pPr>
            <a:r>
              <a:rPr lang="de-DE" sz="1400" dirty="0">
                <a:solidFill>
                  <a:srgbClr val="000000"/>
                </a:solidFill>
              </a:rPr>
              <a:t>Ein Überladewagen für bis zu drei Mähdrescher</a:t>
            </a:r>
          </a:p>
          <a:p>
            <a:pPr marL="285750" lvl="0" indent="-285750">
              <a:buClr>
                <a:srgbClr val="92D050"/>
              </a:buClr>
              <a:buFont typeface="Wingdings" panose="05000000000000000000" pitchFamily="2" charset="2"/>
              <a:buChar char="Ø"/>
            </a:pPr>
            <a:r>
              <a:rPr lang="de-DE" sz="1400" dirty="0">
                <a:solidFill>
                  <a:srgbClr val="000000"/>
                </a:solidFill>
              </a:rPr>
              <a:t>Reduzierung des Bodendrucks</a:t>
            </a:r>
          </a:p>
          <a:p>
            <a:pPr marL="285750" lvl="0" indent="-285750">
              <a:buClr>
                <a:srgbClr val="92D050"/>
              </a:buClr>
              <a:buFont typeface="Wingdings" panose="05000000000000000000" pitchFamily="2" charset="2"/>
              <a:buChar char="Ø"/>
            </a:pPr>
            <a:r>
              <a:rPr lang="de-DE" sz="1400" dirty="0">
                <a:solidFill>
                  <a:srgbClr val="000000"/>
                </a:solidFill>
              </a:rPr>
              <a:t>Getreideabtransport mit LKW möglich</a:t>
            </a:r>
          </a:p>
          <a:p>
            <a:pPr marL="285750" lvl="0" indent="-285750">
              <a:buClr>
                <a:srgbClr val="92D050"/>
              </a:buClr>
              <a:buFont typeface="Wingdings" panose="05000000000000000000" pitchFamily="2" charset="2"/>
              <a:buChar char="Ø"/>
            </a:pPr>
            <a:r>
              <a:rPr lang="de-DE" sz="1400" dirty="0">
                <a:solidFill>
                  <a:srgbClr val="000000"/>
                </a:solidFill>
              </a:rPr>
              <a:t>Leistungsstarker Schlepper am Überladewagen nötig</a:t>
            </a:r>
          </a:p>
          <a:p>
            <a:pPr marL="285750" lvl="0" indent="-285750">
              <a:buClr>
                <a:srgbClr val="92D050"/>
              </a:buClr>
              <a:buFont typeface="Wingdings" panose="05000000000000000000" pitchFamily="2" charset="2"/>
              <a:buChar char="Ø"/>
            </a:pPr>
            <a:r>
              <a:rPr lang="de-DE" sz="1400" dirty="0">
                <a:solidFill>
                  <a:srgbClr val="000000"/>
                </a:solidFill>
              </a:rPr>
              <a:t>Gute Absprache zwischen den Fahrern wichtig</a:t>
            </a:r>
          </a:p>
        </p:txBody>
      </p:sp>
      <p:pic>
        <p:nvPicPr>
          <p:cNvPr id="1026" name="Picture 2" descr="https://i.ytimg.com/vi/tFVDzBDmaUQ/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827" y="3745135"/>
            <a:ext cx="4046522" cy="227616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619173" y="6055406"/>
            <a:ext cx="1618328" cy="184666"/>
          </a:xfrm>
          <a:prstGeom prst="rect">
            <a:avLst/>
          </a:prstGeom>
          <a:noFill/>
        </p:spPr>
        <p:txBody>
          <a:bodyPr wrap="square" rtlCol="0">
            <a:spAutoFit/>
          </a:bodyPr>
          <a:lstStyle/>
          <a:p>
            <a:r>
              <a:rPr lang="de-DE" sz="600" dirty="0"/>
              <a:t>Abbildung 190: www.i.ytimg.com</a:t>
            </a:r>
          </a:p>
        </p:txBody>
      </p:sp>
      <p:pic>
        <p:nvPicPr>
          <p:cNvPr id="6" name="Grafik 5"/>
          <p:cNvPicPr>
            <a:picLocks noChangeAspect="1"/>
          </p:cNvPicPr>
          <p:nvPr/>
        </p:nvPicPr>
        <p:blipFill>
          <a:blip r:embed="rId4"/>
          <a:stretch>
            <a:fillRect/>
          </a:stretch>
        </p:blipFill>
        <p:spPr>
          <a:xfrm>
            <a:off x="1381488" y="3711032"/>
            <a:ext cx="3237685" cy="2434587"/>
          </a:xfrm>
          <a:prstGeom prst="rect">
            <a:avLst/>
          </a:prstGeom>
        </p:spPr>
      </p:pic>
    </p:spTree>
    <p:extLst>
      <p:ext uri="{BB962C8B-B14F-4D97-AF65-F5344CB8AC3E}">
        <p14:creationId xmlns:p14="http://schemas.microsoft.com/office/powerpoint/2010/main" val="39797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126</a:t>
            </a:fld>
            <a:endParaRPr lang="de-DE" dirty="0"/>
          </a:p>
        </p:txBody>
      </p:sp>
      <p:sp>
        <p:nvSpPr>
          <p:cNvPr id="9" name="Textfeld 8"/>
          <p:cNvSpPr txBox="1"/>
          <p:nvPr/>
        </p:nvSpPr>
        <p:spPr>
          <a:xfrm>
            <a:off x="433762" y="817180"/>
            <a:ext cx="8158349" cy="2708434"/>
          </a:xfrm>
          <a:prstGeom prst="rect">
            <a:avLst/>
          </a:prstGeom>
          <a:noFill/>
        </p:spPr>
        <p:txBody>
          <a:bodyPr wrap="square" rtlCol="0" anchor="t">
            <a:spAutoFit/>
          </a:bodyPr>
          <a:lstStyle/>
          <a:p>
            <a:pPr lvl="0">
              <a:buClr>
                <a:srgbClr val="92D050"/>
              </a:buClr>
            </a:pPr>
            <a:r>
              <a:rPr lang="de-DE" dirty="0">
                <a:solidFill>
                  <a:srgbClr val="000000"/>
                </a:solidFill>
              </a:rPr>
              <a:t>Leistungssteigerung durch Überladewagen</a:t>
            </a:r>
          </a:p>
          <a:p>
            <a:pPr lvl="0">
              <a:buClr>
                <a:srgbClr val="92D050"/>
              </a:buClr>
            </a:pPr>
            <a:endParaRPr lang="de-DE" sz="1350" dirty="0">
              <a:solidFill>
                <a:srgbClr val="000000"/>
              </a:solidFill>
            </a:endParaRPr>
          </a:p>
          <a:p>
            <a:pPr lvl="0">
              <a:buClr>
                <a:srgbClr val="92D050"/>
              </a:buClr>
            </a:pPr>
            <a:r>
              <a:rPr lang="de-DE" sz="1400" b="1" dirty="0">
                <a:solidFill>
                  <a:srgbClr val="000000"/>
                </a:solidFill>
              </a:rPr>
              <a:t>Beispielrechnung:</a:t>
            </a:r>
          </a:p>
          <a:p>
            <a:pPr lvl="0">
              <a:buClr>
                <a:srgbClr val="92D050"/>
              </a:buClr>
            </a:pPr>
            <a:endParaRPr lang="de-DE" sz="1400" b="1" dirty="0">
              <a:solidFill>
                <a:srgbClr val="000000"/>
              </a:solidFill>
            </a:endParaRPr>
          </a:p>
          <a:p>
            <a:pPr marL="285750" indent="-285750">
              <a:buClr>
                <a:srgbClr val="92D050"/>
              </a:buClr>
              <a:buFont typeface="Wingdings" panose="05000000000000000000" pitchFamily="2" charset="2"/>
              <a:buChar char="Ø"/>
            </a:pPr>
            <a:r>
              <a:rPr lang="de-DE" sz="1400" dirty="0">
                <a:solidFill>
                  <a:srgbClr val="000000"/>
                </a:solidFill>
              </a:rPr>
              <a:t>Mähdrescher: 7,50 Schnittbreite, 5 km/h Arbeitsgeschwindigkeit, 110 l/s </a:t>
            </a:r>
            <a:r>
              <a:rPr lang="de-DE" sz="1400" dirty="0" err="1">
                <a:solidFill>
                  <a:srgbClr val="000000"/>
                </a:solidFill>
              </a:rPr>
              <a:t>Abtankgeschwindigkeit</a:t>
            </a:r>
            <a:r>
              <a:rPr lang="de-DE" sz="1400" dirty="0">
                <a:solidFill>
                  <a:srgbClr val="000000"/>
                </a:solidFill>
              </a:rPr>
              <a:t>,      10 m³ Korntankfassungsvermögen, 9 t/ha Ertrag</a:t>
            </a:r>
          </a:p>
          <a:p>
            <a:pPr marL="285750" indent="-285750">
              <a:buClr>
                <a:srgbClr val="92D050"/>
              </a:buClr>
              <a:buFont typeface="Wingdings" panose="05000000000000000000" pitchFamily="2" charset="2"/>
              <a:buChar char="Ø"/>
            </a:pPr>
            <a:r>
              <a:rPr lang="de-DE" sz="1400" dirty="0">
                <a:solidFill>
                  <a:srgbClr val="000000"/>
                </a:solidFill>
              </a:rPr>
              <a:t>Überladewagen: 18 m³ Fassungsvermögen, 500 m³/h Überladeleistung, 200 PS Schlepper</a:t>
            </a:r>
          </a:p>
          <a:p>
            <a:pPr marL="285750" indent="-285750">
              <a:buClr>
                <a:srgbClr val="92D050"/>
              </a:buClr>
              <a:buFont typeface="Wingdings" panose="05000000000000000000" pitchFamily="2" charset="2"/>
              <a:buChar char="Ø"/>
            </a:pPr>
            <a:endParaRPr lang="de-DE" sz="1400" dirty="0">
              <a:solidFill>
                <a:srgbClr val="000000"/>
              </a:solidFill>
            </a:endParaRPr>
          </a:p>
          <a:p>
            <a:pPr>
              <a:buClr>
                <a:srgbClr val="92D050"/>
              </a:buClr>
            </a:pPr>
            <a:endParaRPr lang="de-DE" sz="1400" dirty="0">
              <a:solidFill>
                <a:srgbClr val="000000"/>
              </a:solidFill>
            </a:endParaRPr>
          </a:p>
          <a:p>
            <a:pPr marL="285750" indent="-285750">
              <a:buClr>
                <a:srgbClr val="92D050"/>
              </a:buClr>
              <a:buFont typeface="Wingdings" panose="05000000000000000000" pitchFamily="2" charset="2"/>
              <a:buChar char="Ø"/>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a:p>
            <a:pPr lvl="0">
              <a:buClr>
                <a:srgbClr val="92D050"/>
              </a:buClr>
            </a:pPr>
            <a:endParaRPr lang="de-DE" sz="1350" dirty="0">
              <a:solidFill>
                <a:srgbClr val="000000"/>
              </a:solidFill>
            </a:endParaRPr>
          </a:p>
        </p:txBody>
      </p:sp>
      <p:sp>
        <p:nvSpPr>
          <p:cNvPr id="3" name="Textfeld 2"/>
          <p:cNvSpPr txBox="1"/>
          <p:nvPr/>
        </p:nvSpPr>
        <p:spPr>
          <a:xfrm>
            <a:off x="-141037" y="2363929"/>
            <a:ext cx="7945874" cy="1592744"/>
          </a:xfrm>
          <a:prstGeom prst="rect">
            <a:avLst/>
          </a:prstGeom>
          <a:noFill/>
        </p:spPr>
        <p:txBody>
          <a:bodyPr wrap="square" rtlCol="0">
            <a:spAutoFit/>
          </a:bodyPr>
          <a:lstStyle/>
          <a:p>
            <a:pPr lvl="2">
              <a:buClr>
                <a:srgbClr val="92D050"/>
              </a:buClr>
            </a:pPr>
            <a:r>
              <a:rPr lang="de-DE" sz="1400" dirty="0">
                <a:solidFill>
                  <a:srgbClr val="000000"/>
                </a:solidFill>
              </a:rPr>
              <a:t>Für einen vollen </a:t>
            </a:r>
            <a:r>
              <a:rPr lang="de-DE" sz="1400" dirty="0" err="1">
                <a:solidFill>
                  <a:srgbClr val="000000"/>
                </a:solidFill>
              </a:rPr>
              <a:t>Korntank</a:t>
            </a:r>
            <a:r>
              <a:rPr lang="de-DE" sz="1400" dirty="0">
                <a:solidFill>
                  <a:srgbClr val="000000"/>
                </a:solidFill>
              </a:rPr>
              <a:t> werden 0,77 ha abgeerntet. Für dies braucht der Drescher 13 Minuten. Für das </a:t>
            </a:r>
            <a:r>
              <a:rPr lang="de-DE" sz="1400" dirty="0" err="1">
                <a:solidFill>
                  <a:srgbClr val="000000"/>
                </a:solidFill>
              </a:rPr>
              <a:t>Abtanken</a:t>
            </a:r>
            <a:r>
              <a:rPr lang="de-DE" sz="1400" dirty="0">
                <a:solidFill>
                  <a:srgbClr val="000000"/>
                </a:solidFill>
              </a:rPr>
              <a:t> im Stillstand kommen weitere 3,5 min (1,5 min </a:t>
            </a:r>
            <a:r>
              <a:rPr lang="de-DE" sz="1400" dirty="0" err="1">
                <a:solidFill>
                  <a:srgbClr val="000000"/>
                </a:solidFill>
              </a:rPr>
              <a:t>Abtanken</a:t>
            </a:r>
            <a:r>
              <a:rPr lang="de-DE" sz="1400" dirty="0">
                <a:solidFill>
                  <a:srgbClr val="000000"/>
                </a:solidFill>
              </a:rPr>
              <a:t> + 2 min Rangieren) hinzu. Bei 35 vollen Korntanks pro Arbeitstag (entspricht 26,95 ha) werden lediglich zum </a:t>
            </a:r>
            <a:r>
              <a:rPr lang="de-DE" sz="1400" dirty="0" err="1">
                <a:solidFill>
                  <a:srgbClr val="000000"/>
                </a:solidFill>
              </a:rPr>
              <a:t>Abtanken</a:t>
            </a:r>
            <a:r>
              <a:rPr lang="de-DE" sz="1400" dirty="0">
                <a:solidFill>
                  <a:srgbClr val="000000"/>
                </a:solidFill>
              </a:rPr>
              <a:t> und Rangieren 122,5 min verbraucht. Wird mit Überladewagen im „Flug“ </a:t>
            </a:r>
            <a:r>
              <a:rPr lang="de-DE" sz="1400" dirty="0" err="1">
                <a:solidFill>
                  <a:srgbClr val="000000"/>
                </a:solidFill>
              </a:rPr>
              <a:t>abgetankt</a:t>
            </a:r>
            <a:r>
              <a:rPr lang="de-DE" sz="1400" dirty="0">
                <a:solidFill>
                  <a:srgbClr val="000000"/>
                </a:solidFill>
              </a:rPr>
              <a:t>, so hätte der Mähdrescher in diesen 122,5 min zusätzlich 7,22 ha ernten können.</a:t>
            </a:r>
          </a:p>
          <a:p>
            <a:pPr marL="285750" indent="-285750">
              <a:buClr>
                <a:srgbClr val="92D050"/>
              </a:buClr>
              <a:buFont typeface="Wingdings" panose="05000000000000000000" pitchFamily="2" charset="2"/>
              <a:buChar char="Ø"/>
            </a:pPr>
            <a:endParaRPr lang="de-DE" sz="1350" dirty="0">
              <a:solidFill>
                <a:srgbClr val="000000"/>
              </a:solidFill>
            </a:endParaRPr>
          </a:p>
        </p:txBody>
      </p:sp>
      <p:sp>
        <p:nvSpPr>
          <p:cNvPr id="6" name="Textfeld 5"/>
          <p:cNvSpPr txBox="1"/>
          <p:nvPr/>
        </p:nvSpPr>
        <p:spPr>
          <a:xfrm>
            <a:off x="433762" y="3627295"/>
            <a:ext cx="7400925" cy="30777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solidFill>
                  <a:srgbClr val="000000"/>
                </a:solidFill>
              </a:rPr>
              <a:t>Zusätzliches Leistungspotenzial durch das Einsetzen eines Überladewagens ~ 25 %.</a:t>
            </a:r>
          </a:p>
        </p:txBody>
      </p:sp>
      <p:sp>
        <p:nvSpPr>
          <p:cNvPr id="8" name="Untertitel 2">
            <a:extLst>
              <a:ext uri="{FF2B5EF4-FFF2-40B4-BE49-F238E27FC236}">
                <a16:creationId xmlns:a16="http://schemas.microsoft.com/office/drawing/2014/main" id="{AA114DB3-3C9F-07BF-D8BC-3FF4A82CDDEA}"/>
              </a:ext>
            </a:extLst>
          </p:cNvPr>
          <p:cNvSpPr txBox="1">
            <a:spLocks/>
          </p:cNvSpPr>
          <p:nvPr/>
        </p:nvSpPr>
        <p:spPr bwMode="auto">
          <a:xfrm>
            <a:off x="5604386" y="4817806"/>
            <a:ext cx="3325529" cy="1565247"/>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sz="1400" b="1" dirty="0"/>
              <a:t>Nachteile:</a:t>
            </a:r>
            <a:endParaRPr lang="de-DE" sz="1400" dirty="0"/>
          </a:p>
          <a:p>
            <a:pPr marL="285750" indent="-285750" algn="l">
              <a:buClr>
                <a:srgbClr val="92D050"/>
              </a:buClr>
              <a:buFont typeface="Wingdings" panose="05000000000000000000" pitchFamily="2" charset="2"/>
              <a:buChar char="Ø"/>
            </a:pPr>
            <a:r>
              <a:rPr lang="de-DE" sz="1400" dirty="0"/>
              <a:t>Straßentransportfahrzeuge sind für den Acker ungeeignet (zu hoher Luftdruck, große Spurtiefen)</a:t>
            </a:r>
          </a:p>
          <a:p>
            <a:pPr marL="285750" indent="-285750" algn="l">
              <a:buClr>
                <a:srgbClr val="92D050"/>
              </a:buClr>
              <a:buFont typeface="Wingdings" panose="05000000000000000000" pitchFamily="2" charset="2"/>
              <a:buChar char="Ø"/>
            </a:pPr>
            <a:r>
              <a:rPr lang="de-DE" sz="1400" dirty="0"/>
              <a:t>Anschaffung eines Überladewagens</a:t>
            </a:r>
          </a:p>
          <a:p>
            <a:pPr marL="285750" indent="-285750" algn="l">
              <a:buClr>
                <a:srgbClr val="92D050"/>
              </a:buClr>
              <a:buFont typeface="Wingdings" panose="05000000000000000000" pitchFamily="2" charset="2"/>
              <a:buChar char="Ø"/>
            </a:pPr>
            <a:r>
              <a:rPr lang="de-DE" sz="1400" dirty="0"/>
              <a:t>Planung der Logistik</a:t>
            </a:r>
          </a:p>
          <a:p>
            <a:pPr algn="l">
              <a:buClr>
                <a:srgbClr val="92D050"/>
              </a:buClr>
            </a:pPr>
            <a:endParaRPr lang="de-DE" b="1" dirty="0"/>
          </a:p>
        </p:txBody>
      </p:sp>
      <p:sp>
        <p:nvSpPr>
          <p:cNvPr id="10" name="Untertitel 2">
            <a:extLst>
              <a:ext uri="{FF2B5EF4-FFF2-40B4-BE49-F238E27FC236}">
                <a16:creationId xmlns:a16="http://schemas.microsoft.com/office/drawing/2014/main" id="{D6F497B4-D6D3-B5C2-817C-71E9BD92FA85}"/>
              </a:ext>
            </a:extLst>
          </p:cNvPr>
          <p:cNvSpPr>
            <a:spLocks noGrp="1"/>
          </p:cNvSpPr>
          <p:nvPr>
            <p:ph type="subTitle" idx="1"/>
          </p:nvPr>
        </p:nvSpPr>
        <p:spPr>
          <a:xfrm>
            <a:off x="359184" y="4803436"/>
            <a:ext cx="3325529" cy="1565247"/>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buClr>
                <a:srgbClr val="92D050"/>
              </a:buClr>
            </a:pPr>
            <a:r>
              <a:rPr lang="de-DE" sz="1400" b="1" dirty="0"/>
              <a:t>Vorteile:</a:t>
            </a:r>
          </a:p>
          <a:p>
            <a:pPr marL="285750" indent="-285750" algn="l">
              <a:buClr>
                <a:srgbClr val="92D050"/>
              </a:buClr>
              <a:buFont typeface="Wingdings" panose="05000000000000000000" pitchFamily="2" charset="2"/>
              <a:buChar char="Ø"/>
            </a:pPr>
            <a:r>
              <a:rPr lang="de-DE" sz="1400" dirty="0"/>
              <a:t>Hohe Leistung</a:t>
            </a:r>
          </a:p>
          <a:p>
            <a:pPr marL="285750" indent="-285750" algn="l">
              <a:buClr>
                <a:srgbClr val="92D050"/>
              </a:buClr>
              <a:buFont typeface="Wingdings" panose="05000000000000000000" pitchFamily="2" charset="2"/>
              <a:buChar char="Ø"/>
            </a:pPr>
            <a:r>
              <a:rPr lang="de-DE" sz="1400" dirty="0"/>
              <a:t>Einfache Leistungssteigerung eines Mähdreschers</a:t>
            </a:r>
          </a:p>
          <a:p>
            <a:pPr marL="285750" indent="-285750" algn="l">
              <a:buClr>
                <a:srgbClr val="92D050"/>
              </a:buClr>
              <a:buFont typeface="Wingdings" panose="05000000000000000000" pitchFamily="2" charset="2"/>
              <a:buChar char="Ø"/>
            </a:pPr>
            <a:r>
              <a:rPr lang="de-DE" sz="1400" dirty="0"/>
              <a:t>Kosteneinsparungen bei Maschinen- und Lohnkosten</a:t>
            </a:r>
          </a:p>
          <a:p>
            <a:pPr marL="285750" indent="-285750" algn="l">
              <a:buClr>
                <a:srgbClr val="92D050"/>
              </a:buClr>
              <a:buFont typeface="Wingdings" panose="05000000000000000000" pitchFamily="2" charset="2"/>
              <a:buChar char="Ø"/>
            </a:pPr>
            <a:endParaRPr lang="de-DE" sz="1400" dirty="0"/>
          </a:p>
          <a:p>
            <a:pPr algn="l">
              <a:buClr>
                <a:srgbClr val="92D050"/>
              </a:buClr>
            </a:pPr>
            <a:endParaRPr lang="de-DE" b="1" dirty="0"/>
          </a:p>
          <a:p>
            <a:pPr algn="l">
              <a:buClr>
                <a:srgbClr val="92D050"/>
              </a:buClr>
            </a:pPr>
            <a:endParaRPr lang="de-DE" b="1" dirty="0"/>
          </a:p>
        </p:txBody>
      </p:sp>
      <p:sp>
        <p:nvSpPr>
          <p:cNvPr id="11" name="Rechteck: abgerundete Ecken 10">
            <a:extLst>
              <a:ext uri="{FF2B5EF4-FFF2-40B4-BE49-F238E27FC236}">
                <a16:creationId xmlns:a16="http://schemas.microsoft.com/office/drawing/2014/main" id="{4655C6D6-052E-6C04-0EED-14C1FE6FE3C8}"/>
              </a:ext>
            </a:extLst>
          </p:cNvPr>
          <p:cNvSpPr/>
          <p:nvPr/>
        </p:nvSpPr>
        <p:spPr bwMode="auto">
          <a:xfrm>
            <a:off x="1865075" y="4372547"/>
            <a:ext cx="2653341" cy="35036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12" name="Grafik 11" descr="Übertragen mit einfarbiger Füllung">
            <a:extLst>
              <a:ext uri="{FF2B5EF4-FFF2-40B4-BE49-F238E27FC236}">
                <a16:creationId xmlns:a16="http://schemas.microsoft.com/office/drawing/2014/main" id="{662CCF82-FA2A-37DE-323C-B5A35B04B2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9533" y="5284881"/>
            <a:ext cx="604933" cy="604933"/>
          </a:xfrm>
          <a:prstGeom prst="rect">
            <a:avLst/>
          </a:prstGeom>
        </p:spPr>
      </p:pic>
      <p:pic>
        <p:nvPicPr>
          <p:cNvPr id="14" name="Grafik 13" descr="Daumen hoch-Zeichen mit einfarbiger Füllung">
            <a:extLst>
              <a:ext uri="{FF2B5EF4-FFF2-40B4-BE49-F238E27FC236}">
                <a16:creationId xmlns:a16="http://schemas.microsoft.com/office/drawing/2014/main" id="{007D1DE8-9A75-840A-CD20-4E02186E29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7875" y="3889055"/>
            <a:ext cx="914400" cy="914400"/>
          </a:xfrm>
          <a:prstGeom prst="rect">
            <a:avLst/>
          </a:prstGeom>
        </p:spPr>
      </p:pic>
      <p:pic>
        <p:nvPicPr>
          <p:cNvPr id="15" name="Grafik 14" descr="Daumen runter mit einfarbiger Füllung">
            <a:extLst>
              <a:ext uri="{FF2B5EF4-FFF2-40B4-BE49-F238E27FC236}">
                <a16:creationId xmlns:a16="http://schemas.microsoft.com/office/drawing/2014/main" id="{61A28927-5B37-7C13-85E2-486837B118D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21725" y="3860180"/>
            <a:ext cx="914400" cy="914400"/>
          </a:xfrm>
          <a:prstGeom prst="rect">
            <a:avLst/>
          </a:prstGeom>
        </p:spPr>
      </p:pic>
    </p:spTree>
    <p:extLst>
      <p:ext uri="{BB962C8B-B14F-4D97-AF65-F5344CB8AC3E}">
        <p14:creationId xmlns:p14="http://schemas.microsoft.com/office/powerpoint/2010/main" val="159660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1000"/>
                                        <p:tgtEl>
                                          <p:spTgt spid="10">
                                            <p:txEl>
                                              <p:pRg st="1" end="1"/>
                                            </p:txEl>
                                          </p:spTgt>
                                        </p:tgtEl>
                                      </p:cBhvr>
                                    </p:animEffect>
                                    <p:anim calcmode="lin" valueType="num">
                                      <p:cBhvr>
                                        <p:cTn id="3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1000"/>
                                        <p:tgtEl>
                                          <p:spTgt spid="10">
                                            <p:txEl>
                                              <p:pRg st="2" end="2"/>
                                            </p:txEl>
                                          </p:spTgt>
                                        </p:tgtEl>
                                      </p:cBhvr>
                                    </p:animEffect>
                                    <p:anim calcmode="lin" valueType="num">
                                      <p:cBhvr>
                                        <p:cTn id="3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fade">
                                      <p:cBhvr>
                                        <p:cTn id="43" dur="1000"/>
                                        <p:tgtEl>
                                          <p:spTgt spid="10">
                                            <p:txEl>
                                              <p:pRg st="3" end="3"/>
                                            </p:txEl>
                                          </p:spTgt>
                                        </p:tgtEl>
                                      </p:cBhvr>
                                    </p:animEffect>
                                    <p:anim calcmode="lin" valueType="num">
                                      <p:cBhvr>
                                        <p:cTn id="4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fade">
                                      <p:cBhvr>
                                        <p:cTn id="50" dur="1000"/>
                                        <p:tgtEl>
                                          <p:spTgt spid="8">
                                            <p:txEl>
                                              <p:pRg st="0" end="0"/>
                                            </p:txEl>
                                          </p:spTgt>
                                        </p:tgtEl>
                                      </p:cBhvr>
                                    </p:animEffect>
                                    <p:anim calcmode="lin" valueType="num">
                                      <p:cBhvr>
                                        <p:cTn id="5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Effect transition="in" filter="fade">
                                      <p:cBhvr>
                                        <p:cTn id="55" dur="1000"/>
                                        <p:tgtEl>
                                          <p:spTgt spid="8">
                                            <p:txEl>
                                              <p:pRg st="1" end="1"/>
                                            </p:txEl>
                                          </p:spTgt>
                                        </p:tgtEl>
                                      </p:cBhvr>
                                    </p:animEffect>
                                    <p:anim calcmode="lin" valueType="num">
                                      <p:cBhvr>
                                        <p:cTn id="5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1" end="1"/>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fade">
                                      <p:cBhvr>
                                        <p:cTn id="60" dur="1000"/>
                                        <p:tgtEl>
                                          <p:spTgt spid="8">
                                            <p:txEl>
                                              <p:pRg st="2" end="2"/>
                                            </p:txEl>
                                          </p:spTgt>
                                        </p:tgtEl>
                                      </p:cBhvr>
                                    </p:animEffect>
                                    <p:anim calcmode="lin" valueType="num">
                                      <p:cBhvr>
                                        <p:cTn id="6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2" end="2"/>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8">
                                            <p:txEl>
                                              <p:pRg st="3" end="3"/>
                                            </p:txEl>
                                          </p:spTgt>
                                        </p:tgtEl>
                                        <p:attrNameLst>
                                          <p:attrName>style.visibility</p:attrName>
                                        </p:attrNameLst>
                                      </p:cBhvr>
                                      <p:to>
                                        <p:strVal val="visible"/>
                                      </p:to>
                                    </p:set>
                                    <p:animEffect transition="in" filter="fade">
                                      <p:cBhvr>
                                        <p:cTn id="65" dur="1000"/>
                                        <p:tgtEl>
                                          <p:spTgt spid="8">
                                            <p:txEl>
                                              <p:pRg st="3" end="3"/>
                                            </p:txEl>
                                          </p:spTgt>
                                        </p:tgtEl>
                                      </p:cBhvr>
                                    </p:animEffect>
                                    <p:anim calcmode="lin" valueType="num">
                                      <p:cBhvr>
                                        <p:cTn id="6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127</a:t>
            </a:fld>
            <a:endParaRPr lang="de-DE" dirty="0"/>
          </a:p>
        </p:txBody>
      </p:sp>
      <p:sp>
        <p:nvSpPr>
          <p:cNvPr id="9" name="Textfeld 8"/>
          <p:cNvSpPr txBox="1"/>
          <p:nvPr/>
        </p:nvSpPr>
        <p:spPr>
          <a:xfrm>
            <a:off x="540000" y="1080000"/>
            <a:ext cx="8158349" cy="1408078"/>
          </a:xfrm>
          <a:prstGeom prst="rect">
            <a:avLst/>
          </a:prstGeom>
          <a:noFill/>
        </p:spPr>
        <p:txBody>
          <a:bodyPr wrap="square" rtlCol="0" anchor="t">
            <a:spAutoFit/>
          </a:bodyPr>
          <a:lstStyle/>
          <a:p>
            <a:pPr lvl="0">
              <a:buClr>
                <a:srgbClr val="92D050"/>
              </a:buClr>
            </a:pPr>
            <a:r>
              <a:rPr lang="de-DE" dirty="0">
                <a:solidFill>
                  <a:srgbClr val="000000"/>
                </a:solidFill>
              </a:rPr>
              <a:t>Betriebszeitanalyse eines Druschtages mit </a:t>
            </a:r>
            <a:r>
              <a:rPr lang="de-DE" dirty="0" err="1">
                <a:solidFill>
                  <a:srgbClr val="000000"/>
                </a:solidFill>
              </a:rPr>
              <a:t>Telematics</a:t>
            </a:r>
            <a:endParaRPr lang="de-DE" dirty="0">
              <a:solidFill>
                <a:srgbClr val="000000"/>
              </a:solidFill>
            </a:endParaRPr>
          </a:p>
          <a:p>
            <a:pPr lvl="0">
              <a:buClr>
                <a:srgbClr val="92D050"/>
              </a:buClr>
            </a:pPr>
            <a:endParaRPr lang="de-DE" sz="1350" dirty="0">
              <a:solidFill>
                <a:srgbClr val="000000"/>
              </a:solidFill>
            </a:endParaRPr>
          </a:p>
          <a:p>
            <a:pPr lvl="0">
              <a:buClr>
                <a:srgbClr val="92D050"/>
              </a:buClr>
            </a:pPr>
            <a:endParaRPr lang="de-DE" sz="1350" dirty="0">
              <a:solidFill>
                <a:srgbClr val="000000"/>
              </a:solidFill>
            </a:endParaRPr>
          </a:p>
          <a:p>
            <a:pPr>
              <a:buClr>
                <a:srgbClr val="92D050"/>
              </a:buClr>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a:p>
            <a:pPr lvl="0">
              <a:buClr>
                <a:srgbClr val="92D050"/>
              </a:buClr>
            </a:pPr>
            <a:endParaRPr lang="de-DE" sz="1350" dirty="0">
              <a:solidFill>
                <a:srgbClr val="000000"/>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4135457622"/>
              </p:ext>
            </p:extLst>
          </p:nvPr>
        </p:nvGraphicFramePr>
        <p:xfrm>
          <a:off x="2276772" y="1647119"/>
          <a:ext cx="4684803" cy="4320540"/>
        </p:xfrm>
        <a:graphic>
          <a:graphicData uri="http://schemas.openxmlformats.org/drawingml/2006/table">
            <a:tbl>
              <a:tblPr firstRow="1" bandRow="1">
                <a:tableStyleId>{5C22544A-7EE6-4342-B048-85BDC9FD1C3A}</a:tableStyleId>
              </a:tblPr>
              <a:tblGrid>
                <a:gridCol w="1777654">
                  <a:extLst>
                    <a:ext uri="{9D8B030D-6E8A-4147-A177-3AD203B41FA5}">
                      <a16:colId xmlns:a16="http://schemas.microsoft.com/office/drawing/2014/main" val="20000"/>
                    </a:ext>
                  </a:extLst>
                </a:gridCol>
                <a:gridCol w="1345548">
                  <a:extLst>
                    <a:ext uri="{9D8B030D-6E8A-4147-A177-3AD203B41FA5}">
                      <a16:colId xmlns:a16="http://schemas.microsoft.com/office/drawing/2014/main" val="1805458271"/>
                    </a:ext>
                  </a:extLst>
                </a:gridCol>
                <a:gridCol w="1561601">
                  <a:extLst>
                    <a:ext uri="{9D8B030D-6E8A-4147-A177-3AD203B41FA5}">
                      <a16:colId xmlns:a16="http://schemas.microsoft.com/office/drawing/2014/main" val="3845429696"/>
                    </a:ext>
                  </a:extLst>
                </a:gridCol>
              </a:tblGrid>
              <a:tr h="480060">
                <a:tc>
                  <a:txBody>
                    <a:bodyPr/>
                    <a:lstStyle/>
                    <a:p>
                      <a:pPr algn="ctr"/>
                      <a:r>
                        <a:rPr lang="de-DE" sz="1350" b="1" dirty="0">
                          <a:solidFill>
                            <a:schemeClr val="tx1"/>
                          </a:solidFill>
                        </a:rPr>
                        <a:t>Status</a:t>
                      </a:r>
                    </a:p>
                  </a:txBody>
                  <a:tcPr marL="68580" marR="68580" marT="34290" marB="34290" anchor="ctr">
                    <a:solidFill>
                      <a:srgbClr val="2EAC58">
                        <a:alpha val="80000"/>
                      </a:srgbClr>
                    </a:solidFill>
                  </a:tcPr>
                </a:tc>
                <a:tc>
                  <a:txBody>
                    <a:bodyPr/>
                    <a:lstStyle/>
                    <a:p>
                      <a:pPr algn="ctr"/>
                      <a:r>
                        <a:rPr lang="de-DE" sz="1350" b="1" dirty="0">
                          <a:solidFill>
                            <a:schemeClr val="tx1"/>
                          </a:solidFill>
                        </a:rPr>
                        <a:t>Zeit</a:t>
                      </a:r>
                    </a:p>
                    <a:p>
                      <a:pPr algn="ctr"/>
                      <a:r>
                        <a:rPr lang="de-DE" sz="1350" b="1" dirty="0">
                          <a:solidFill>
                            <a:schemeClr val="tx1"/>
                          </a:solidFill>
                        </a:rPr>
                        <a:t>h:min:sec</a:t>
                      </a:r>
                    </a:p>
                  </a:txBody>
                  <a:tcPr marL="68580" marR="68580" marT="34290" marB="34290" anchor="ctr">
                    <a:solidFill>
                      <a:srgbClr val="2EAC58">
                        <a:alpha val="80000"/>
                      </a:srgbClr>
                    </a:solidFill>
                  </a:tcPr>
                </a:tc>
                <a:tc>
                  <a:txBody>
                    <a:bodyPr/>
                    <a:lstStyle/>
                    <a:p>
                      <a:pPr algn="ctr"/>
                      <a:r>
                        <a:rPr lang="de-DE" sz="1350" b="1" dirty="0">
                          <a:solidFill>
                            <a:schemeClr val="tx1"/>
                          </a:solidFill>
                        </a:rPr>
                        <a:t>Anteil </a:t>
                      </a:r>
                    </a:p>
                    <a:p>
                      <a:pPr algn="ctr"/>
                      <a:r>
                        <a:rPr lang="de-DE" sz="1350" b="1" dirty="0">
                          <a:solidFill>
                            <a:schemeClr val="tx1"/>
                          </a:solidFill>
                        </a:rPr>
                        <a:t>in %</a:t>
                      </a:r>
                    </a:p>
                  </a:txBody>
                  <a:tcPr marL="68580" marR="68580" marT="34290" marB="34290" anchor="ctr">
                    <a:solidFill>
                      <a:srgbClr val="2EAC58">
                        <a:alpha val="80000"/>
                      </a:srgbClr>
                    </a:solidFill>
                  </a:tcPr>
                </a:tc>
                <a:extLst>
                  <a:ext uri="{0D108BD9-81ED-4DB2-BD59-A6C34878D82A}">
                    <a16:rowId xmlns:a16="http://schemas.microsoft.com/office/drawing/2014/main" val="10000"/>
                  </a:ext>
                </a:extLst>
              </a:tr>
              <a:tr h="480060">
                <a:tc>
                  <a:txBody>
                    <a:bodyPr/>
                    <a:lstStyle/>
                    <a:p>
                      <a:pPr algn="ctr"/>
                      <a:r>
                        <a:rPr lang="de-DE" sz="1350" dirty="0"/>
                        <a:t>Gesamtzeit</a:t>
                      </a:r>
                    </a:p>
                  </a:txBody>
                  <a:tcPr marL="68580" marR="68580" marT="34290" marB="34290" anchor="ctr">
                    <a:solidFill>
                      <a:srgbClr val="92D050">
                        <a:alpha val="50000"/>
                      </a:srgbClr>
                    </a:solidFill>
                  </a:tcPr>
                </a:tc>
                <a:tc>
                  <a:txBody>
                    <a:bodyPr/>
                    <a:lstStyle/>
                    <a:p>
                      <a:pPr algn="ctr"/>
                      <a:r>
                        <a:rPr lang="de-DE" sz="1350" dirty="0"/>
                        <a:t>09:33:48</a:t>
                      </a:r>
                    </a:p>
                  </a:txBody>
                  <a:tcPr marL="68580" marR="68580" marT="34290" marB="34290" anchor="ctr">
                    <a:solidFill>
                      <a:srgbClr val="92D050">
                        <a:alpha val="50000"/>
                      </a:srgbClr>
                    </a:solidFill>
                  </a:tcPr>
                </a:tc>
                <a:tc>
                  <a:txBody>
                    <a:bodyPr/>
                    <a:lstStyle/>
                    <a:p>
                      <a:pPr algn="ctr"/>
                      <a:r>
                        <a:rPr lang="de-DE" sz="1350" dirty="0"/>
                        <a:t>100,0</a:t>
                      </a:r>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r h="480060">
                <a:tc>
                  <a:txBody>
                    <a:bodyPr/>
                    <a:lstStyle/>
                    <a:p>
                      <a:pPr algn="ctr"/>
                      <a:r>
                        <a:rPr lang="de-DE" sz="1350" dirty="0"/>
                        <a:t>Prozesszeit</a:t>
                      </a:r>
                    </a:p>
                  </a:txBody>
                  <a:tcPr marL="68580" marR="68580" marT="34290" marB="34290" anchor="ctr">
                    <a:solidFill>
                      <a:srgbClr val="92D050">
                        <a:alpha val="50000"/>
                      </a:srgbClr>
                    </a:solidFill>
                  </a:tcPr>
                </a:tc>
                <a:tc>
                  <a:txBody>
                    <a:bodyPr/>
                    <a:lstStyle/>
                    <a:p>
                      <a:pPr algn="ctr"/>
                      <a:r>
                        <a:rPr lang="de-DE" sz="1350" dirty="0"/>
                        <a:t>04:59:46</a:t>
                      </a:r>
                    </a:p>
                  </a:txBody>
                  <a:tcPr marL="68580" marR="68580" marT="34290" marB="34290" anchor="ctr">
                    <a:solidFill>
                      <a:srgbClr val="92D050">
                        <a:alpha val="50000"/>
                      </a:srgbClr>
                    </a:solidFill>
                  </a:tcPr>
                </a:tc>
                <a:tc>
                  <a:txBody>
                    <a:bodyPr/>
                    <a:lstStyle/>
                    <a:p>
                      <a:pPr algn="ctr"/>
                      <a:r>
                        <a:rPr lang="de-DE" sz="1350" dirty="0"/>
                        <a:t>52,3</a:t>
                      </a:r>
                    </a:p>
                  </a:txBody>
                  <a:tcPr marL="68580" marR="68580" marT="34290" marB="34290" anchor="ctr">
                    <a:solidFill>
                      <a:srgbClr val="92D050">
                        <a:alpha val="50000"/>
                      </a:srgbClr>
                    </a:solidFill>
                  </a:tcPr>
                </a:tc>
                <a:extLst>
                  <a:ext uri="{0D108BD9-81ED-4DB2-BD59-A6C34878D82A}">
                    <a16:rowId xmlns:a16="http://schemas.microsoft.com/office/drawing/2014/main" val="2486258886"/>
                  </a:ext>
                </a:extLst>
              </a:tr>
              <a:tr h="480060">
                <a:tc>
                  <a:txBody>
                    <a:bodyPr/>
                    <a:lstStyle/>
                    <a:p>
                      <a:pPr algn="ctr"/>
                      <a:r>
                        <a:rPr lang="de-DE" sz="1350" dirty="0" err="1"/>
                        <a:t>Abtanken</a:t>
                      </a:r>
                      <a:r>
                        <a:rPr lang="de-DE" sz="1350" dirty="0"/>
                        <a:t> während der Fahrt</a:t>
                      </a:r>
                    </a:p>
                  </a:txBody>
                  <a:tcPr marL="68580" marR="68580" marT="34290" marB="34290" anchor="ctr">
                    <a:solidFill>
                      <a:srgbClr val="92D050">
                        <a:alpha val="50000"/>
                      </a:srgbClr>
                    </a:solidFill>
                  </a:tcPr>
                </a:tc>
                <a:tc>
                  <a:txBody>
                    <a:bodyPr/>
                    <a:lstStyle/>
                    <a:p>
                      <a:pPr algn="ctr"/>
                      <a:r>
                        <a:rPr lang="de-DE" sz="1350" dirty="0"/>
                        <a:t>00:47:31</a:t>
                      </a:r>
                    </a:p>
                  </a:txBody>
                  <a:tcPr marL="68580" marR="68580" marT="34290" marB="34290" anchor="ctr">
                    <a:solidFill>
                      <a:srgbClr val="92D050">
                        <a:alpha val="50000"/>
                      </a:srgbClr>
                    </a:solidFill>
                  </a:tcPr>
                </a:tc>
                <a:tc>
                  <a:txBody>
                    <a:bodyPr/>
                    <a:lstStyle/>
                    <a:p>
                      <a:pPr algn="ctr"/>
                      <a:r>
                        <a:rPr lang="de-DE" sz="1350" dirty="0"/>
                        <a:t>8,3</a:t>
                      </a:r>
                    </a:p>
                  </a:txBody>
                  <a:tcPr marL="68580" marR="68580" marT="34290" marB="34290" anchor="ctr">
                    <a:solidFill>
                      <a:srgbClr val="92D050">
                        <a:alpha val="50000"/>
                      </a:srgbClr>
                    </a:solidFill>
                  </a:tcPr>
                </a:tc>
                <a:extLst>
                  <a:ext uri="{0D108BD9-81ED-4DB2-BD59-A6C34878D82A}">
                    <a16:rowId xmlns:a16="http://schemas.microsoft.com/office/drawing/2014/main" val="3775457672"/>
                  </a:ext>
                </a:extLst>
              </a:tr>
              <a:tr h="480060">
                <a:tc>
                  <a:txBody>
                    <a:bodyPr/>
                    <a:lstStyle/>
                    <a:p>
                      <a:pPr algn="ctr"/>
                      <a:r>
                        <a:rPr lang="de-DE" sz="1350" dirty="0"/>
                        <a:t>Wendezeit</a:t>
                      </a:r>
                    </a:p>
                  </a:txBody>
                  <a:tcPr marL="68580" marR="68580" marT="34290" marB="34290" anchor="ctr">
                    <a:solidFill>
                      <a:srgbClr val="92D050">
                        <a:alpha val="50000"/>
                      </a:srgbClr>
                    </a:solidFill>
                  </a:tcPr>
                </a:tc>
                <a:tc>
                  <a:txBody>
                    <a:bodyPr/>
                    <a:lstStyle/>
                    <a:p>
                      <a:pPr algn="ctr"/>
                      <a:r>
                        <a:rPr lang="de-DE" sz="1350" dirty="0"/>
                        <a:t>01:01:01</a:t>
                      </a:r>
                    </a:p>
                  </a:txBody>
                  <a:tcPr marL="68580" marR="68580" marT="34290" marB="34290" anchor="ctr">
                    <a:solidFill>
                      <a:srgbClr val="92D050">
                        <a:alpha val="50000"/>
                      </a:srgbClr>
                    </a:solidFill>
                  </a:tcPr>
                </a:tc>
                <a:tc>
                  <a:txBody>
                    <a:bodyPr/>
                    <a:lstStyle/>
                    <a:p>
                      <a:pPr algn="ctr"/>
                      <a:r>
                        <a:rPr lang="de-DE" sz="1350" dirty="0"/>
                        <a:t>10,6</a:t>
                      </a:r>
                    </a:p>
                  </a:txBody>
                  <a:tcPr marL="68580" marR="68580" marT="34290" marB="34290" anchor="ctr">
                    <a:solidFill>
                      <a:srgbClr val="92D050">
                        <a:alpha val="50000"/>
                      </a:srgbClr>
                    </a:solidFill>
                  </a:tcPr>
                </a:tc>
                <a:extLst>
                  <a:ext uri="{0D108BD9-81ED-4DB2-BD59-A6C34878D82A}">
                    <a16:rowId xmlns:a16="http://schemas.microsoft.com/office/drawing/2014/main" val="1084424927"/>
                  </a:ext>
                </a:extLst>
              </a:tr>
              <a:tr h="480060">
                <a:tc>
                  <a:txBody>
                    <a:bodyPr/>
                    <a:lstStyle/>
                    <a:p>
                      <a:pPr algn="ctr"/>
                      <a:r>
                        <a:rPr lang="de-DE" sz="1350" b="0" dirty="0"/>
                        <a:t>Fahrzeit</a:t>
                      </a:r>
                    </a:p>
                  </a:txBody>
                  <a:tcPr marL="68580" marR="68580" marT="34290" marB="34290" anchor="ctr">
                    <a:solidFill>
                      <a:srgbClr val="92D050">
                        <a:alpha val="50000"/>
                      </a:srgbClr>
                    </a:solidFill>
                  </a:tcPr>
                </a:tc>
                <a:tc>
                  <a:txBody>
                    <a:bodyPr/>
                    <a:lstStyle/>
                    <a:p>
                      <a:pPr algn="ctr"/>
                      <a:r>
                        <a:rPr lang="de-DE" sz="1350" b="0" dirty="0"/>
                        <a:t>00:50:30</a:t>
                      </a:r>
                    </a:p>
                  </a:txBody>
                  <a:tcPr marL="68580" marR="68580" marT="34290" marB="34290" anchor="ctr">
                    <a:solidFill>
                      <a:srgbClr val="92D050">
                        <a:alpha val="50000"/>
                      </a:srgbClr>
                    </a:solidFill>
                  </a:tcPr>
                </a:tc>
                <a:tc>
                  <a:txBody>
                    <a:bodyPr/>
                    <a:lstStyle/>
                    <a:p>
                      <a:pPr algn="ctr"/>
                      <a:r>
                        <a:rPr lang="de-DE" sz="1350" b="0" dirty="0"/>
                        <a:t>8,8</a:t>
                      </a:r>
                    </a:p>
                  </a:txBody>
                  <a:tcPr marL="68580" marR="68580" marT="34290" marB="34290" anchor="ctr">
                    <a:solidFill>
                      <a:srgbClr val="92D050">
                        <a:alpha val="50000"/>
                      </a:srgbClr>
                    </a:solidFill>
                  </a:tcPr>
                </a:tc>
                <a:extLst>
                  <a:ext uri="{0D108BD9-81ED-4DB2-BD59-A6C34878D82A}">
                    <a16:rowId xmlns:a16="http://schemas.microsoft.com/office/drawing/2014/main" val="2584570856"/>
                  </a:ext>
                </a:extLst>
              </a:tr>
              <a:tr h="480060">
                <a:tc>
                  <a:txBody>
                    <a:bodyPr/>
                    <a:lstStyle/>
                    <a:p>
                      <a:pPr algn="ctr"/>
                      <a:r>
                        <a:rPr lang="de-DE" sz="1350" b="0" dirty="0"/>
                        <a:t>Stillstand</a:t>
                      </a:r>
                    </a:p>
                  </a:txBody>
                  <a:tcPr marL="68580" marR="68580" marT="34290" marB="34290" anchor="ctr">
                    <a:solidFill>
                      <a:srgbClr val="92D050">
                        <a:alpha val="50000"/>
                      </a:srgbClr>
                    </a:solidFill>
                  </a:tcPr>
                </a:tc>
                <a:tc>
                  <a:txBody>
                    <a:bodyPr/>
                    <a:lstStyle/>
                    <a:p>
                      <a:pPr algn="ctr"/>
                      <a:r>
                        <a:rPr lang="de-DE" sz="1350" b="0" dirty="0"/>
                        <a:t>1:38:00</a:t>
                      </a:r>
                    </a:p>
                  </a:txBody>
                  <a:tcPr marL="68580" marR="68580" marT="34290" marB="34290" anchor="ctr">
                    <a:solidFill>
                      <a:srgbClr val="92D050">
                        <a:alpha val="50000"/>
                      </a:srgbClr>
                    </a:solidFill>
                  </a:tcPr>
                </a:tc>
                <a:tc>
                  <a:txBody>
                    <a:bodyPr/>
                    <a:lstStyle/>
                    <a:p>
                      <a:pPr algn="ctr"/>
                      <a:r>
                        <a:rPr lang="de-DE" sz="1350" b="0" dirty="0"/>
                        <a:t>17,1</a:t>
                      </a:r>
                    </a:p>
                  </a:txBody>
                  <a:tcPr marL="68580" marR="68580" marT="34290" marB="34290" anchor="ctr">
                    <a:solidFill>
                      <a:srgbClr val="92D050">
                        <a:alpha val="50000"/>
                      </a:srgbClr>
                    </a:solidFill>
                  </a:tcPr>
                </a:tc>
                <a:extLst>
                  <a:ext uri="{0D108BD9-81ED-4DB2-BD59-A6C34878D82A}">
                    <a16:rowId xmlns:a16="http://schemas.microsoft.com/office/drawing/2014/main" val="3311060478"/>
                  </a:ext>
                </a:extLst>
              </a:tr>
              <a:tr h="480060">
                <a:tc>
                  <a:txBody>
                    <a:bodyPr/>
                    <a:lstStyle/>
                    <a:p>
                      <a:pPr algn="ctr"/>
                      <a:r>
                        <a:rPr lang="de-DE" sz="1350" b="0" dirty="0" err="1"/>
                        <a:t>Abtanken</a:t>
                      </a:r>
                      <a:r>
                        <a:rPr lang="de-DE" sz="1350" b="0" dirty="0"/>
                        <a:t> im Stillstand</a:t>
                      </a:r>
                    </a:p>
                  </a:txBody>
                  <a:tcPr marL="68580" marR="68580" marT="34290" marB="34290" anchor="ctr">
                    <a:solidFill>
                      <a:srgbClr val="92D050">
                        <a:alpha val="50000"/>
                      </a:srgbClr>
                    </a:solidFill>
                  </a:tcPr>
                </a:tc>
                <a:tc>
                  <a:txBody>
                    <a:bodyPr/>
                    <a:lstStyle/>
                    <a:p>
                      <a:pPr algn="ctr"/>
                      <a:r>
                        <a:rPr lang="de-DE" sz="1350" b="0" dirty="0"/>
                        <a:t>00:14:45</a:t>
                      </a:r>
                    </a:p>
                  </a:txBody>
                  <a:tcPr marL="68580" marR="68580" marT="34290" marB="34290" anchor="ctr">
                    <a:solidFill>
                      <a:srgbClr val="92D050">
                        <a:alpha val="50000"/>
                      </a:srgbClr>
                    </a:solidFill>
                  </a:tcPr>
                </a:tc>
                <a:tc>
                  <a:txBody>
                    <a:bodyPr/>
                    <a:lstStyle/>
                    <a:p>
                      <a:pPr algn="ctr"/>
                      <a:r>
                        <a:rPr lang="de-DE" sz="1350" b="0" dirty="0"/>
                        <a:t>2,6</a:t>
                      </a:r>
                    </a:p>
                  </a:txBody>
                  <a:tcPr marL="68580" marR="68580" marT="34290" marB="34290" anchor="ctr">
                    <a:solidFill>
                      <a:srgbClr val="92D050">
                        <a:alpha val="50000"/>
                      </a:srgbClr>
                    </a:solidFill>
                  </a:tcPr>
                </a:tc>
                <a:extLst>
                  <a:ext uri="{0D108BD9-81ED-4DB2-BD59-A6C34878D82A}">
                    <a16:rowId xmlns:a16="http://schemas.microsoft.com/office/drawing/2014/main" val="1822728933"/>
                  </a:ext>
                </a:extLst>
              </a:tr>
              <a:tr h="480060">
                <a:tc>
                  <a:txBody>
                    <a:bodyPr/>
                    <a:lstStyle/>
                    <a:p>
                      <a:pPr algn="ctr"/>
                      <a:r>
                        <a:rPr lang="de-DE" sz="1350" b="0" dirty="0"/>
                        <a:t>Warten auf Abfuhr</a:t>
                      </a:r>
                    </a:p>
                  </a:txBody>
                  <a:tcPr marL="68580" marR="68580" marT="34290" marB="34290" anchor="ctr">
                    <a:solidFill>
                      <a:srgbClr val="92D050">
                        <a:alpha val="50000"/>
                      </a:srgbClr>
                    </a:solidFill>
                  </a:tcPr>
                </a:tc>
                <a:tc>
                  <a:txBody>
                    <a:bodyPr/>
                    <a:lstStyle/>
                    <a:p>
                      <a:pPr algn="ctr"/>
                      <a:r>
                        <a:rPr lang="de-DE" sz="1350" b="0" dirty="0"/>
                        <a:t>00:01:45</a:t>
                      </a:r>
                    </a:p>
                  </a:txBody>
                  <a:tcPr marL="68580" marR="68580" marT="34290" marB="34290" anchor="ctr">
                    <a:solidFill>
                      <a:srgbClr val="92D050">
                        <a:alpha val="50000"/>
                      </a:srgbClr>
                    </a:solidFill>
                  </a:tcPr>
                </a:tc>
                <a:tc>
                  <a:txBody>
                    <a:bodyPr/>
                    <a:lstStyle/>
                    <a:p>
                      <a:pPr algn="ctr"/>
                      <a:r>
                        <a:rPr lang="de-DE" sz="1350" b="0" dirty="0"/>
                        <a:t>0,3</a:t>
                      </a:r>
                    </a:p>
                  </a:txBody>
                  <a:tcPr marL="68580" marR="68580" marT="34290" marB="34290" anchor="ctr">
                    <a:solidFill>
                      <a:srgbClr val="92D050">
                        <a:alpha val="50000"/>
                      </a:srgbClr>
                    </a:solidFill>
                  </a:tcPr>
                </a:tc>
                <a:extLst>
                  <a:ext uri="{0D108BD9-81ED-4DB2-BD59-A6C34878D82A}">
                    <a16:rowId xmlns:a16="http://schemas.microsoft.com/office/drawing/2014/main" val="1721294987"/>
                  </a:ext>
                </a:extLst>
              </a:tr>
            </a:tbl>
          </a:graphicData>
        </a:graphic>
      </p:graphicFrame>
      <p:sp>
        <p:nvSpPr>
          <p:cNvPr id="3" name="Textfeld 2"/>
          <p:cNvSpPr txBox="1"/>
          <p:nvPr/>
        </p:nvSpPr>
        <p:spPr>
          <a:xfrm>
            <a:off x="2276772" y="5967659"/>
            <a:ext cx="2458186" cy="184666"/>
          </a:xfrm>
          <a:prstGeom prst="rect">
            <a:avLst/>
          </a:prstGeom>
          <a:noFill/>
        </p:spPr>
        <p:txBody>
          <a:bodyPr wrap="square" rtlCol="0">
            <a:spAutoFit/>
          </a:bodyPr>
          <a:lstStyle/>
          <a:p>
            <a:r>
              <a:rPr lang="de-DE" sz="600" dirty="0"/>
              <a:t>Quelle: Feiffer 2010</a:t>
            </a:r>
          </a:p>
        </p:txBody>
      </p:sp>
    </p:spTree>
    <p:extLst>
      <p:ext uri="{BB962C8B-B14F-4D97-AF65-F5344CB8AC3E}">
        <p14:creationId xmlns:p14="http://schemas.microsoft.com/office/powerpoint/2010/main" val="31493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128</a:t>
            </a:fld>
            <a:endParaRPr lang="de-DE" dirty="0"/>
          </a:p>
        </p:txBody>
      </p:sp>
      <p:sp>
        <p:nvSpPr>
          <p:cNvPr id="9" name="Textfeld 8"/>
          <p:cNvSpPr txBox="1"/>
          <p:nvPr/>
        </p:nvSpPr>
        <p:spPr>
          <a:xfrm>
            <a:off x="492825" y="898135"/>
            <a:ext cx="8158349" cy="369332"/>
          </a:xfrm>
          <a:prstGeom prst="rect">
            <a:avLst/>
          </a:prstGeom>
          <a:noFill/>
        </p:spPr>
        <p:txBody>
          <a:bodyPr wrap="square" rtlCol="0" anchor="t">
            <a:spAutoFit/>
          </a:bodyPr>
          <a:lstStyle/>
          <a:p>
            <a:pPr lvl="0">
              <a:buClr>
                <a:srgbClr val="92D050"/>
              </a:buClr>
            </a:pPr>
            <a:r>
              <a:rPr lang="de-DE" dirty="0">
                <a:solidFill>
                  <a:srgbClr val="000000"/>
                </a:solidFill>
              </a:rPr>
              <a:t>Wie kann die Mähdruschleistung erhöht werden??</a:t>
            </a:r>
          </a:p>
        </p:txBody>
      </p:sp>
      <p:sp>
        <p:nvSpPr>
          <p:cNvPr id="7" name="Textfeld 6"/>
          <p:cNvSpPr txBox="1"/>
          <p:nvPr/>
        </p:nvSpPr>
        <p:spPr>
          <a:xfrm>
            <a:off x="492825" y="1342464"/>
            <a:ext cx="7911540" cy="4832092"/>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b="1" dirty="0"/>
              <a:t>Halmteiler</a:t>
            </a:r>
            <a:r>
              <a:rPr lang="de-DE" sz="1400" dirty="0"/>
              <a:t>: sollte </a:t>
            </a:r>
            <a:r>
              <a:rPr lang="de-DE" sz="1400" b="1" dirty="0"/>
              <a:t>mindestens 10 cm über den Boden </a:t>
            </a:r>
            <a:r>
              <a:rPr lang="de-DE" sz="1400" dirty="0"/>
              <a:t>schweben, wird tiefer gemäht die Spitzen der Ährenheber anheben, um übermäßigen Verschleiß zu unterbinden. Ährenheber an jeden vierten Finger anbringen.</a:t>
            </a:r>
          </a:p>
          <a:p>
            <a:pPr marL="285750" indent="-285750">
              <a:buClr>
                <a:srgbClr val="92D050"/>
              </a:buClr>
              <a:buFont typeface="Wingdings" panose="05000000000000000000" pitchFamily="2" charset="2"/>
              <a:buChar char="Ø"/>
            </a:pPr>
            <a:r>
              <a:rPr lang="de-DE" sz="1400" b="1" dirty="0"/>
              <a:t>Haspel</a:t>
            </a:r>
            <a:r>
              <a:rPr lang="de-DE" sz="1400" dirty="0"/>
              <a:t>: bei Lagergetreide Haspelzinken „auf Griff“, bei stehendem Bestand in senkrechter Position</a:t>
            </a:r>
          </a:p>
          <a:p>
            <a:pPr marL="285750" indent="-285750">
              <a:buClr>
                <a:srgbClr val="92D050"/>
              </a:buClr>
              <a:buFont typeface="Wingdings" panose="05000000000000000000" pitchFamily="2" charset="2"/>
              <a:buChar char="Ø"/>
            </a:pPr>
            <a:r>
              <a:rPr lang="de-DE" sz="1400" b="1" dirty="0"/>
              <a:t>Messerbalken:</a:t>
            </a:r>
            <a:r>
              <a:rPr lang="de-DE" sz="1400" dirty="0"/>
              <a:t> Je „sauberer“ der Schnitt desto besser. Die Halme sollen mit den Ähren zuerst so gleichmäßig wie möglich eingezogen werden.</a:t>
            </a:r>
          </a:p>
          <a:p>
            <a:pPr marL="285750" indent="-285750">
              <a:buClr>
                <a:srgbClr val="92D050"/>
              </a:buClr>
              <a:buFont typeface="Wingdings" panose="05000000000000000000" pitchFamily="2" charset="2"/>
              <a:buChar char="Ø"/>
            </a:pPr>
            <a:r>
              <a:rPr lang="de-DE" sz="1400" b="1" dirty="0"/>
              <a:t>Schneidwerk: </a:t>
            </a:r>
            <a:r>
              <a:rPr lang="de-DE" sz="1400" dirty="0"/>
              <a:t>Der Gutfluss im Schneidwerk ist Voraussetzung für einen guten Materialfluss im gesamten Mähdrescher</a:t>
            </a:r>
          </a:p>
          <a:p>
            <a:pPr marL="285750" indent="-285750">
              <a:buClr>
                <a:srgbClr val="92D050"/>
              </a:buClr>
              <a:buFont typeface="Wingdings" panose="05000000000000000000" pitchFamily="2" charset="2"/>
              <a:buChar char="Ø"/>
            </a:pPr>
            <a:r>
              <a:rPr lang="de-DE" sz="1400" b="1" dirty="0"/>
              <a:t>Schrägförderer: </a:t>
            </a:r>
            <a:r>
              <a:rPr lang="de-DE" sz="1400" dirty="0"/>
              <a:t>Die Ketten sollen nur leicht durchhängen, wobei diese den Boden oder die Leisten nicht berühren sollen. Leisten auf Verbiegungen und Beschädigungen kontrollieren.</a:t>
            </a:r>
          </a:p>
          <a:p>
            <a:pPr marL="285750" indent="-285750">
              <a:buClr>
                <a:srgbClr val="92D050"/>
              </a:buClr>
              <a:buFont typeface="Wingdings" panose="05000000000000000000" pitchFamily="2" charset="2"/>
              <a:buChar char="Ø"/>
            </a:pPr>
            <a:r>
              <a:rPr lang="de-DE" sz="1400" b="1" dirty="0"/>
              <a:t>Dreschtrommel-/</a:t>
            </a:r>
            <a:r>
              <a:rPr lang="de-DE" sz="1400" b="1" dirty="0" err="1"/>
              <a:t>korb</a:t>
            </a:r>
            <a:r>
              <a:rPr lang="de-DE" sz="1400" b="1" dirty="0"/>
              <a:t>: </a:t>
            </a:r>
            <a:r>
              <a:rPr lang="de-DE" sz="1400" dirty="0"/>
              <a:t>Drehzahl und Korbabstand sollte nach Reifegrad und Strohbeschaffenheit während des Tages öfters verstellt werden. Kontrollen erfolgen im </a:t>
            </a:r>
            <a:r>
              <a:rPr lang="de-DE" sz="1400" dirty="0" err="1"/>
              <a:t>Korntank</a:t>
            </a:r>
            <a:r>
              <a:rPr lang="de-DE" sz="1400" dirty="0"/>
              <a:t> und im Feld auf Mehlstaub, Körnerbruch und Schmutzanteil.</a:t>
            </a:r>
          </a:p>
          <a:p>
            <a:pPr marL="285750" indent="-285750">
              <a:buClr>
                <a:srgbClr val="92D050"/>
              </a:buClr>
              <a:buFont typeface="Wingdings" panose="05000000000000000000" pitchFamily="2" charset="2"/>
              <a:buChar char="Ø"/>
            </a:pPr>
            <a:r>
              <a:rPr lang="de-DE" sz="1400" b="1" dirty="0"/>
              <a:t>Siebe:</a:t>
            </a:r>
            <a:r>
              <a:rPr lang="de-DE" sz="1400" dirty="0"/>
              <a:t> Weit öffnen, dann kann die erhöhte Menge an Material, die durch die erhöhte Fahrgeschwindigkeit entsteht, bewältigt werden. Erst wenn „Kurzstrohbesatz“ im </a:t>
            </a:r>
            <a:r>
              <a:rPr lang="de-DE" sz="1400" dirty="0" err="1"/>
              <a:t>Korntank</a:t>
            </a:r>
            <a:r>
              <a:rPr lang="de-DE" sz="1400" dirty="0"/>
              <a:t> vorhanden ist, sind nach dem Erhöhen der </a:t>
            </a:r>
            <a:r>
              <a:rPr lang="de-DE" sz="1400" dirty="0" err="1"/>
              <a:t>Gebläsedrehzahl</a:t>
            </a:r>
            <a:r>
              <a:rPr lang="de-DE" sz="1400" dirty="0"/>
              <a:t> die Siebe entsprechend zu schließen.</a:t>
            </a:r>
          </a:p>
          <a:p>
            <a:pPr marL="285750" indent="-285750">
              <a:buClr>
                <a:srgbClr val="92D050"/>
              </a:buClr>
              <a:buFont typeface="Wingdings" panose="05000000000000000000" pitchFamily="2" charset="2"/>
              <a:buChar char="Ø"/>
            </a:pPr>
            <a:r>
              <a:rPr lang="de-DE" sz="1400" b="1" dirty="0" err="1"/>
              <a:t>Häckslermesser</a:t>
            </a:r>
            <a:r>
              <a:rPr lang="de-DE" sz="1400" b="1" dirty="0"/>
              <a:t>: </a:t>
            </a:r>
            <a:r>
              <a:rPr lang="de-DE" sz="1400" dirty="0"/>
              <a:t>Eine regelmäßige Wartung ist notwendig, sonst steigt der Kraftbedarf an der Welle von 100 kW (bei Großmähdrescher) nochmals kräftig. Die Messer sind auf Verschleiß zu prüfen. Im Normalfall sind sie alle 200 bis 600 ha zu wechseln oder umzudrehen. Schleifen zahlt sich nicht aus.</a:t>
            </a:r>
          </a:p>
        </p:txBody>
      </p:sp>
    </p:spTree>
    <p:extLst>
      <p:ext uri="{BB962C8B-B14F-4D97-AF65-F5344CB8AC3E}">
        <p14:creationId xmlns:p14="http://schemas.microsoft.com/office/powerpoint/2010/main" val="27444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129</a:t>
            </a:fld>
            <a:endParaRPr lang="de-DE" dirty="0"/>
          </a:p>
        </p:txBody>
      </p:sp>
      <p:sp>
        <p:nvSpPr>
          <p:cNvPr id="9" name="Textfeld 8"/>
          <p:cNvSpPr txBox="1"/>
          <p:nvPr/>
        </p:nvSpPr>
        <p:spPr>
          <a:xfrm>
            <a:off x="540000" y="1080000"/>
            <a:ext cx="8158349" cy="369332"/>
          </a:xfrm>
          <a:prstGeom prst="rect">
            <a:avLst/>
          </a:prstGeom>
          <a:noFill/>
        </p:spPr>
        <p:txBody>
          <a:bodyPr wrap="square" rtlCol="0" anchor="t">
            <a:spAutoFit/>
          </a:bodyPr>
          <a:lstStyle/>
          <a:p>
            <a:pPr lvl="0">
              <a:buClr>
                <a:srgbClr val="92D050"/>
              </a:buClr>
            </a:pPr>
            <a:r>
              <a:rPr lang="de-DE" dirty="0">
                <a:solidFill>
                  <a:srgbClr val="000000"/>
                </a:solidFill>
              </a:rPr>
              <a:t>Wie kann die Mähdruschleistung erhöht werden??</a:t>
            </a:r>
          </a:p>
        </p:txBody>
      </p:sp>
      <p:sp>
        <p:nvSpPr>
          <p:cNvPr id="7" name="Textfeld 6"/>
          <p:cNvSpPr txBox="1"/>
          <p:nvPr/>
        </p:nvSpPr>
        <p:spPr>
          <a:xfrm>
            <a:off x="498135" y="1662721"/>
            <a:ext cx="7911540" cy="332398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Stehende gesunde, gleichmäßige Bestände</a:t>
            </a:r>
          </a:p>
          <a:p>
            <a:pPr marL="285750" indent="-285750">
              <a:buClr>
                <a:srgbClr val="92D050"/>
              </a:buClr>
              <a:buFont typeface="Wingdings" panose="05000000000000000000" pitchFamily="2" charset="2"/>
              <a:buChar char="Ø"/>
            </a:pPr>
            <a:r>
              <a:rPr lang="de-DE" sz="1400" dirty="0"/>
              <a:t>Reifestaffelung mit frühreifen Sorten</a:t>
            </a:r>
          </a:p>
          <a:p>
            <a:pPr marL="285750" indent="-285750">
              <a:buClr>
                <a:srgbClr val="92D050"/>
              </a:buClr>
              <a:buFont typeface="Wingdings" panose="05000000000000000000" pitchFamily="2" charset="2"/>
              <a:buChar char="Ø"/>
            </a:pPr>
            <a:r>
              <a:rPr lang="de-DE" sz="1400" dirty="0"/>
              <a:t>Training des Mähdruschteams</a:t>
            </a:r>
          </a:p>
          <a:p>
            <a:pPr marL="285750" indent="-285750">
              <a:buClr>
                <a:srgbClr val="92D050"/>
              </a:buClr>
              <a:buFont typeface="Wingdings" panose="05000000000000000000" pitchFamily="2" charset="2"/>
              <a:buChar char="Ø"/>
            </a:pPr>
            <a:r>
              <a:rPr lang="de-DE" sz="1400" dirty="0" err="1"/>
              <a:t>Abtanken</a:t>
            </a:r>
            <a:r>
              <a:rPr lang="de-DE" sz="1400" dirty="0"/>
              <a:t> während der Fahrt</a:t>
            </a:r>
          </a:p>
          <a:p>
            <a:pPr marL="285750" indent="-285750">
              <a:buClr>
                <a:srgbClr val="92D050"/>
              </a:buClr>
              <a:buFont typeface="Wingdings" panose="05000000000000000000" pitchFamily="2" charset="2"/>
              <a:buChar char="Ø"/>
            </a:pPr>
            <a:r>
              <a:rPr lang="de-DE" sz="1400" dirty="0"/>
              <a:t>Höhere Verluste zugunsten von Schlagkraft akzeptieren</a:t>
            </a:r>
          </a:p>
          <a:p>
            <a:pPr marL="285750" indent="-285750">
              <a:buClr>
                <a:srgbClr val="92D050"/>
              </a:buClr>
              <a:buFont typeface="Wingdings" panose="05000000000000000000" pitchFamily="2" charset="2"/>
              <a:buChar char="Ø"/>
            </a:pPr>
            <a:r>
              <a:rPr lang="de-DE" sz="1400" dirty="0"/>
              <a:t>Nutzung von Parallelfahr- und Assistenzsysteme</a:t>
            </a:r>
          </a:p>
          <a:p>
            <a:pPr marL="285750" indent="-285750">
              <a:buClr>
                <a:srgbClr val="92D050"/>
              </a:buClr>
              <a:buFont typeface="Wingdings" panose="05000000000000000000" pitchFamily="2" charset="2"/>
              <a:buChar char="Ø"/>
            </a:pPr>
            <a:r>
              <a:rPr lang="de-DE" sz="1400" dirty="0"/>
              <a:t>Hochschnitt</a:t>
            </a:r>
          </a:p>
          <a:p>
            <a:pPr marL="285750" indent="-285750">
              <a:buClr>
                <a:srgbClr val="92D050"/>
              </a:buClr>
              <a:buFont typeface="Wingdings" panose="05000000000000000000" pitchFamily="2" charset="2"/>
              <a:buChar char="Ø"/>
            </a:pPr>
            <a:r>
              <a:rPr lang="de-DE" sz="1400" dirty="0"/>
              <a:t>Höhere Gutfeuchten akzeptieren (Nachtrocknen)</a:t>
            </a:r>
          </a:p>
          <a:p>
            <a:pPr marL="285750" indent="-285750">
              <a:buClr>
                <a:srgbClr val="92D050"/>
              </a:buClr>
              <a:buFont typeface="Wingdings" panose="05000000000000000000" pitchFamily="2" charset="2"/>
              <a:buChar char="Ø"/>
            </a:pPr>
            <a:endParaRPr lang="de-DE" sz="1400" dirty="0"/>
          </a:p>
          <a:p>
            <a:pPr marL="285750" indent="-285750">
              <a:buClr>
                <a:srgbClr val="92D050"/>
              </a:buClr>
              <a:buFont typeface="Wingdings" panose="05000000000000000000" pitchFamily="2" charset="2"/>
              <a:buChar char="Ø"/>
            </a:pPr>
            <a:endParaRPr lang="de-DE" sz="1400" dirty="0"/>
          </a:p>
          <a:p>
            <a:pPr>
              <a:buClr>
                <a:srgbClr val="92D050"/>
              </a:buClr>
            </a:pPr>
            <a:endParaRPr lang="de-DE" sz="1400" dirty="0"/>
          </a:p>
          <a:p>
            <a:pPr marL="285750" indent="-285750">
              <a:buClr>
                <a:srgbClr val="92D050"/>
              </a:buClr>
              <a:buFont typeface="Wingdings" panose="05000000000000000000" pitchFamily="2" charset="2"/>
              <a:buChar char="Ø"/>
            </a:pPr>
            <a:r>
              <a:rPr lang="de-DE" sz="1400" b="1" dirty="0"/>
              <a:t>Gut geführte Bestände</a:t>
            </a:r>
            <a:r>
              <a:rPr lang="de-DE" sz="1400" dirty="0"/>
              <a:t> sind die </a:t>
            </a:r>
            <a:r>
              <a:rPr lang="de-DE" sz="1400" b="1" dirty="0"/>
              <a:t>Voraussetzung</a:t>
            </a:r>
            <a:r>
              <a:rPr lang="de-DE" sz="1400" dirty="0"/>
              <a:t> für eine optimale Mähdrescherleistung. Liegende Bestände, Verunkrautung und Steine können leicht zu </a:t>
            </a:r>
            <a:r>
              <a:rPr lang="de-DE" sz="1400" dirty="0" err="1"/>
              <a:t>Leistungseinbusen</a:t>
            </a:r>
            <a:r>
              <a:rPr lang="de-DE" sz="1400" dirty="0"/>
              <a:t> von 50 % und mehr führen.</a:t>
            </a:r>
          </a:p>
          <a:p>
            <a:pPr marL="285750" indent="-285750">
              <a:buClr>
                <a:srgbClr val="92D050"/>
              </a:buClr>
              <a:buFont typeface="Wingdings" panose="05000000000000000000" pitchFamily="2" charset="2"/>
              <a:buChar char="Ø"/>
            </a:pPr>
            <a:r>
              <a:rPr lang="de-DE" sz="1400" dirty="0"/>
              <a:t>Ungünstige Schlagform und Hindernisse auf den Schlag erschweren zusätzlich die Arbeit</a:t>
            </a:r>
          </a:p>
        </p:txBody>
      </p:sp>
      <p:pic>
        <p:nvPicPr>
          <p:cNvPr id="4100" name="Picture 4" descr="Weizen">
            <a:extLst>
              <a:ext uri="{FF2B5EF4-FFF2-40B4-BE49-F238E27FC236}">
                <a16:creationId xmlns:a16="http://schemas.microsoft.com/office/drawing/2014/main" id="{2A875BA8-34C9-AA4C-FDEE-3EA8CAE034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262"/>
          <a:stretch/>
        </p:blipFill>
        <p:spPr bwMode="auto">
          <a:xfrm>
            <a:off x="5610052" y="1572364"/>
            <a:ext cx="3179895" cy="1962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135CDC18-921B-DCED-E864-D0C8B853DCFC}"/>
              </a:ext>
            </a:extLst>
          </p:cNvPr>
          <p:cNvSpPr txBox="1"/>
          <p:nvPr/>
        </p:nvSpPr>
        <p:spPr>
          <a:xfrm>
            <a:off x="5610052" y="3525791"/>
            <a:ext cx="3179894" cy="184666"/>
          </a:xfrm>
          <a:prstGeom prst="rect">
            <a:avLst/>
          </a:prstGeom>
          <a:noFill/>
        </p:spPr>
        <p:txBody>
          <a:bodyPr wrap="square" rtlCol="0">
            <a:spAutoFit/>
          </a:bodyPr>
          <a:lstStyle/>
          <a:p>
            <a:r>
              <a:rPr lang="de-DE" sz="600" dirty="0"/>
              <a:t>Abbildung 191: www.stroetmann-saat.de</a:t>
            </a:r>
          </a:p>
        </p:txBody>
      </p:sp>
    </p:spTree>
    <p:extLst>
      <p:ext uri="{BB962C8B-B14F-4D97-AF65-F5344CB8AC3E}">
        <p14:creationId xmlns:p14="http://schemas.microsoft.com/office/powerpoint/2010/main" val="283795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anim calcmode="lin" valueType="num">
                                      <p:cBhvr>
                                        <p:cTn id="20" dur="1000" fill="hold"/>
                                        <p:tgtEl>
                                          <p:spTgt spid="4100"/>
                                        </p:tgtEl>
                                        <p:attrNameLst>
                                          <p:attrName>ppt_x</p:attrName>
                                        </p:attrNameLst>
                                      </p:cBhvr>
                                      <p:tavLst>
                                        <p:tav tm="0">
                                          <p:val>
                                            <p:strVal val="#ppt_x"/>
                                          </p:val>
                                        </p:tav>
                                        <p:tav tm="100000">
                                          <p:val>
                                            <p:strVal val="#ppt_x"/>
                                          </p:val>
                                        </p:tav>
                                      </p:tavLst>
                                    </p:anim>
                                    <p:anim calcmode="lin" valueType="num">
                                      <p:cBhvr>
                                        <p:cTn id="21" dur="1000" fill="hold"/>
                                        <p:tgtEl>
                                          <p:spTgt spid="410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Verlustquellen rund um die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13</a:t>
            </a:fld>
            <a:endParaRPr lang="de-DE" dirty="0"/>
          </a:p>
        </p:txBody>
      </p:sp>
      <p:pic>
        <p:nvPicPr>
          <p:cNvPr id="2054" name="Picture 6" descr="http://www.agrarservice.de/blog/wp-content/fotos/wg-abknicke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48" y="2787842"/>
            <a:ext cx="2669768" cy="3559691"/>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6260148" y="6333365"/>
            <a:ext cx="1452017" cy="184666"/>
          </a:xfrm>
          <a:prstGeom prst="rect">
            <a:avLst/>
          </a:prstGeom>
        </p:spPr>
        <p:txBody>
          <a:bodyPr wrap="square">
            <a:spAutoFit/>
          </a:bodyPr>
          <a:lstStyle/>
          <a:p>
            <a:r>
              <a:rPr lang="de-DE" sz="600" dirty="0"/>
              <a:t>Abbildung 27: www.agrarservice.de</a:t>
            </a:r>
          </a:p>
        </p:txBody>
      </p:sp>
      <p:pic>
        <p:nvPicPr>
          <p:cNvPr id="2060" name="Picture 12" descr="http://www.topagrar.com/imgs/4/4/9/4/6/4/cdec153939e1e5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148" y="789435"/>
            <a:ext cx="2663433" cy="1775622"/>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6260148" y="2538958"/>
            <a:ext cx="1395126" cy="184666"/>
          </a:xfrm>
          <a:prstGeom prst="rect">
            <a:avLst/>
          </a:prstGeom>
        </p:spPr>
        <p:txBody>
          <a:bodyPr wrap="square">
            <a:spAutoFit/>
          </a:bodyPr>
          <a:lstStyle/>
          <a:p>
            <a:r>
              <a:rPr lang="de-DE" sz="600" dirty="0"/>
              <a:t>Abbildung 30: www.topagrar.com</a:t>
            </a:r>
          </a:p>
        </p:txBody>
      </p:sp>
      <p:pic>
        <p:nvPicPr>
          <p:cNvPr id="2050" name="Picture 2" descr="http://www.topagrar.com/imgs/6/3/2/0/0/9c43359fdaf23cb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8" y="4285580"/>
            <a:ext cx="2729261" cy="205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547592" y="6333365"/>
            <a:ext cx="2179674" cy="184666"/>
          </a:xfrm>
          <a:prstGeom prst="rect">
            <a:avLst/>
          </a:prstGeom>
          <a:noFill/>
        </p:spPr>
        <p:txBody>
          <a:bodyPr wrap="square" rtlCol="0">
            <a:spAutoFit/>
          </a:bodyPr>
          <a:lstStyle/>
          <a:p>
            <a:r>
              <a:rPr lang="de-DE" sz="600" dirty="0"/>
              <a:t>Abbildung 26: www.topagrar.com</a:t>
            </a:r>
          </a:p>
        </p:txBody>
      </p:sp>
      <p:sp>
        <p:nvSpPr>
          <p:cNvPr id="11" name="Textfeld 10"/>
          <p:cNvSpPr txBox="1"/>
          <p:nvPr/>
        </p:nvSpPr>
        <p:spPr>
          <a:xfrm>
            <a:off x="95708" y="954465"/>
            <a:ext cx="5263116" cy="369332"/>
          </a:xfrm>
          <a:prstGeom prst="rect">
            <a:avLst/>
          </a:prstGeom>
          <a:noFill/>
        </p:spPr>
        <p:txBody>
          <a:bodyPr wrap="square" rtlCol="0">
            <a:spAutoFit/>
          </a:bodyPr>
          <a:lstStyle/>
          <a:p>
            <a:pPr lvl="1">
              <a:buClr>
                <a:srgbClr val="92D050"/>
              </a:buClr>
            </a:pPr>
            <a:r>
              <a:rPr lang="de-DE" dirty="0"/>
              <a:t>Wodurch können Verluste entstehen?</a:t>
            </a:r>
          </a:p>
        </p:txBody>
      </p:sp>
      <p:pic>
        <p:nvPicPr>
          <p:cNvPr id="2058" name="Picture 10" descr="http://www.agrarheute.com/sites/default/files/styles/ah_facebook_1200x0/public/thumbnails/image/weizen_lager_ft-bilderga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9261" y="1878617"/>
            <a:ext cx="2724205" cy="2041696"/>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3398583" y="3914361"/>
            <a:ext cx="1455180" cy="184666"/>
          </a:xfrm>
          <a:prstGeom prst="rect">
            <a:avLst/>
          </a:prstGeom>
        </p:spPr>
        <p:txBody>
          <a:bodyPr wrap="square">
            <a:spAutoFit/>
          </a:bodyPr>
          <a:lstStyle/>
          <a:p>
            <a:r>
              <a:rPr lang="de-DE" sz="600" dirty="0"/>
              <a:t>Abbildung 28: www.agrarheute.com</a:t>
            </a:r>
          </a:p>
        </p:txBody>
      </p:sp>
      <p:pic>
        <p:nvPicPr>
          <p:cNvPr id="2062" name="Picture 14" descr="http://www.agrarheute.com/sites/default/files/styles/ah_teaser_galerie_640x480/public/schumacher-aehrenheber-angebau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00" y="1882953"/>
            <a:ext cx="2721901" cy="2041426"/>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p:cNvSpPr/>
          <p:nvPr/>
        </p:nvSpPr>
        <p:spPr>
          <a:xfrm>
            <a:off x="547592" y="3920313"/>
            <a:ext cx="1447636" cy="184666"/>
          </a:xfrm>
          <a:prstGeom prst="rect">
            <a:avLst/>
          </a:prstGeom>
        </p:spPr>
        <p:txBody>
          <a:bodyPr wrap="square">
            <a:spAutoFit/>
          </a:bodyPr>
          <a:lstStyle/>
          <a:p>
            <a:r>
              <a:rPr lang="de-DE" sz="600" dirty="0"/>
              <a:t>Abbildung 29: www.agrarheute.com</a:t>
            </a:r>
          </a:p>
        </p:txBody>
      </p:sp>
      <p:pic>
        <p:nvPicPr>
          <p:cNvPr id="2064" name="Picture 16" descr="http://www.lembecker.de/wp-content/uploads/2016/03/07102009-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9262" y="4285579"/>
            <a:ext cx="2737321" cy="2052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3398583" y="6334640"/>
            <a:ext cx="1704134" cy="183391"/>
          </a:xfrm>
          <a:prstGeom prst="rect">
            <a:avLst/>
          </a:prstGeom>
        </p:spPr>
        <p:txBody>
          <a:bodyPr wrap="square">
            <a:spAutoFit/>
          </a:bodyPr>
          <a:lstStyle/>
          <a:p>
            <a:r>
              <a:rPr lang="de-DE" sz="600" dirty="0"/>
              <a:t>Abbildung 31: www.lembecker.de</a:t>
            </a:r>
          </a:p>
        </p:txBody>
      </p:sp>
    </p:spTree>
    <p:extLst>
      <p:ext uri="{BB962C8B-B14F-4D97-AF65-F5344CB8AC3E}">
        <p14:creationId xmlns:p14="http://schemas.microsoft.com/office/powerpoint/2010/main" val="40526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62"/>
                                        </p:tgtEl>
                                        <p:attrNameLst>
                                          <p:attrName>style.visibility</p:attrName>
                                        </p:attrNameLst>
                                      </p:cBhvr>
                                      <p:to>
                                        <p:strVal val="visible"/>
                                      </p:to>
                                    </p:set>
                                    <p:animEffect transition="in" filter="fade">
                                      <p:cBhvr>
                                        <p:cTn id="14" dur="1000"/>
                                        <p:tgtEl>
                                          <p:spTgt spid="2062"/>
                                        </p:tgtEl>
                                      </p:cBhvr>
                                    </p:animEffect>
                                    <p:anim calcmode="lin" valueType="num">
                                      <p:cBhvr>
                                        <p:cTn id="15" dur="1000" fill="hold"/>
                                        <p:tgtEl>
                                          <p:spTgt spid="2062"/>
                                        </p:tgtEl>
                                        <p:attrNameLst>
                                          <p:attrName>ppt_x</p:attrName>
                                        </p:attrNameLst>
                                      </p:cBhvr>
                                      <p:tavLst>
                                        <p:tav tm="0">
                                          <p:val>
                                            <p:strVal val="#ppt_x"/>
                                          </p:val>
                                        </p:tav>
                                        <p:tav tm="100000">
                                          <p:val>
                                            <p:strVal val="#ppt_x"/>
                                          </p:val>
                                        </p:tav>
                                      </p:tavLst>
                                    </p:anim>
                                    <p:anim calcmode="lin" valueType="num">
                                      <p:cBhvr>
                                        <p:cTn id="16" dur="1000" fill="hold"/>
                                        <p:tgtEl>
                                          <p:spTgt spid="206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8"/>
                                        </p:tgtEl>
                                        <p:attrNameLst>
                                          <p:attrName>style.visibility</p:attrName>
                                        </p:attrNameLst>
                                      </p:cBhvr>
                                      <p:to>
                                        <p:strVal val="visible"/>
                                      </p:to>
                                    </p:set>
                                    <p:animEffect transition="in" filter="fade">
                                      <p:cBhvr>
                                        <p:cTn id="26" dur="1000"/>
                                        <p:tgtEl>
                                          <p:spTgt spid="2058"/>
                                        </p:tgtEl>
                                      </p:cBhvr>
                                    </p:animEffect>
                                    <p:anim calcmode="lin" valueType="num">
                                      <p:cBhvr>
                                        <p:cTn id="27" dur="1000" fill="hold"/>
                                        <p:tgtEl>
                                          <p:spTgt spid="2058"/>
                                        </p:tgtEl>
                                        <p:attrNameLst>
                                          <p:attrName>ppt_x</p:attrName>
                                        </p:attrNameLst>
                                      </p:cBhvr>
                                      <p:tavLst>
                                        <p:tav tm="0">
                                          <p:val>
                                            <p:strVal val="#ppt_x"/>
                                          </p:val>
                                        </p:tav>
                                        <p:tav tm="100000">
                                          <p:val>
                                            <p:strVal val="#ppt_x"/>
                                          </p:val>
                                        </p:tav>
                                      </p:tavLst>
                                    </p:anim>
                                    <p:anim calcmode="lin" valueType="num">
                                      <p:cBhvr>
                                        <p:cTn id="28" dur="1000" fill="hold"/>
                                        <p:tgtEl>
                                          <p:spTgt spid="205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1000"/>
                                        <p:tgtEl>
                                          <p:spTgt spid="2050"/>
                                        </p:tgtEl>
                                      </p:cBhvr>
                                    </p:animEffect>
                                    <p:anim calcmode="lin" valueType="num">
                                      <p:cBhvr>
                                        <p:cTn id="39" dur="1000" fill="hold"/>
                                        <p:tgtEl>
                                          <p:spTgt spid="2050"/>
                                        </p:tgtEl>
                                        <p:attrNameLst>
                                          <p:attrName>ppt_x</p:attrName>
                                        </p:attrNameLst>
                                      </p:cBhvr>
                                      <p:tavLst>
                                        <p:tav tm="0">
                                          <p:val>
                                            <p:strVal val="#ppt_x"/>
                                          </p:val>
                                        </p:tav>
                                        <p:tav tm="100000">
                                          <p:val>
                                            <p:strVal val="#ppt_x"/>
                                          </p:val>
                                        </p:tav>
                                      </p:tavLst>
                                    </p:anim>
                                    <p:anim calcmode="lin" valueType="num">
                                      <p:cBhvr>
                                        <p:cTn id="40" dur="1000" fill="hold"/>
                                        <p:tgtEl>
                                          <p:spTgt spid="205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064"/>
                                        </p:tgtEl>
                                        <p:attrNameLst>
                                          <p:attrName>style.visibility</p:attrName>
                                        </p:attrNameLst>
                                      </p:cBhvr>
                                      <p:to>
                                        <p:strVal val="visible"/>
                                      </p:to>
                                    </p:set>
                                    <p:animEffect transition="in" filter="fade">
                                      <p:cBhvr>
                                        <p:cTn id="55" dur="1000"/>
                                        <p:tgtEl>
                                          <p:spTgt spid="2064"/>
                                        </p:tgtEl>
                                      </p:cBhvr>
                                    </p:animEffect>
                                    <p:anim calcmode="lin" valueType="num">
                                      <p:cBhvr>
                                        <p:cTn id="56" dur="1000" fill="hold"/>
                                        <p:tgtEl>
                                          <p:spTgt spid="2064"/>
                                        </p:tgtEl>
                                        <p:attrNameLst>
                                          <p:attrName>ppt_x</p:attrName>
                                        </p:attrNameLst>
                                      </p:cBhvr>
                                      <p:tavLst>
                                        <p:tav tm="0">
                                          <p:val>
                                            <p:strVal val="#ppt_x"/>
                                          </p:val>
                                        </p:tav>
                                        <p:tav tm="100000">
                                          <p:val>
                                            <p:strVal val="#ppt_x"/>
                                          </p:val>
                                        </p:tav>
                                      </p:tavLst>
                                    </p:anim>
                                    <p:anim calcmode="lin" valueType="num">
                                      <p:cBhvr>
                                        <p:cTn id="57" dur="1000" fill="hold"/>
                                        <p:tgtEl>
                                          <p:spTgt spid="206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60"/>
                                        </p:tgtEl>
                                        <p:attrNameLst>
                                          <p:attrName>style.visibility</p:attrName>
                                        </p:attrNameLst>
                                      </p:cBhvr>
                                      <p:to>
                                        <p:strVal val="visible"/>
                                      </p:to>
                                    </p:set>
                                    <p:animEffect transition="in" filter="fade">
                                      <p:cBhvr>
                                        <p:cTn id="62" dur="1000"/>
                                        <p:tgtEl>
                                          <p:spTgt spid="2060"/>
                                        </p:tgtEl>
                                      </p:cBhvr>
                                    </p:animEffect>
                                    <p:anim calcmode="lin" valueType="num">
                                      <p:cBhvr>
                                        <p:cTn id="63" dur="1000" fill="hold"/>
                                        <p:tgtEl>
                                          <p:spTgt spid="2060"/>
                                        </p:tgtEl>
                                        <p:attrNameLst>
                                          <p:attrName>ppt_x</p:attrName>
                                        </p:attrNameLst>
                                      </p:cBhvr>
                                      <p:tavLst>
                                        <p:tav tm="0">
                                          <p:val>
                                            <p:strVal val="#ppt_x"/>
                                          </p:val>
                                        </p:tav>
                                        <p:tav tm="100000">
                                          <p:val>
                                            <p:strVal val="#ppt_x"/>
                                          </p:val>
                                        </p:tav>
                                      </p:tavLst>
                                    </p:anim>
                                    <p:anim calcmode="lin" valueType="num">
                                      <p:cBhvr>
                                        <p:cTn id="64" dur="1000" fill="hold"/>
                                        <p:tgtEl>
                                          <p:spTgt spid="206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054"/>
                                        </p:tgtEl>
                                        <p:attrNameLst>
                                          <p:attrName>style.visibility</p:attrName>
                                        </p:attrNameLst>
                                      </p:cBhvr>
                                      <p:to>
                                        <p:strVal val="visible"/>
                                      </p:to>
                                    </p:set>
                                    <p:animEffect transition="in" filter="fade">
                                      <p:cBhvr>
                                        <p:cTn id="74" dur="1000"/>
                                        <p:tgtEl>
                                          <p:spTgt spid="2054"/>
                                        </p:tgtEl>
                                      </p:cBhvr>
                                    </p:animEffect>
                                    <p:anim calcmode="lin" valueType="num">
                                      <p:cBhvr>
                                        <p:cTn id="75" dur="1000" fill="hold"/>
                                        <p:tgtEl>
                                          <p:spTgt spid="2054"/>
                                        </p:tgtEl>
                                        <p:attrNameLst>
                                          <p:attrName>ppt_x</p:attrName>
                                        </p:attrNameLst>
                                      </p:cBhvr>
                                      <p:tavLst>
                                        <p:tav tm="0">
                                          <p:val>
                                            <p:strVal val="#ppt_x"/>
                                          </p:val>
                                        </p:tav>
                                        <p:tav tm="100000">
                                          <p:val>
                                            <p:strVal val="#ppt_x"/>
                                          </p:val>
                                        </p:tav>
                                      </p:tavLst>
                                    </p:anim>
                                    <p:anim calcmode="lin" valueType="num">
                                      <p:cBhvr>
                                        <p:cTn id="76" dur="1000" fill="hold"/>
                                        <p:tgtEl>
                                          <p:spTgt spid="205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0" grpId="0"/>
      <p:bldP spid="11" grpId="0"/>
      <p:bldP spid="13" grpId="0"/>
      <p:bldP spid="15" grpId="0"/>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130</a:t>
            </a:fld>
            <a:endParaRPr lang="de-DE" dirty="0"/>
          </a:p>
        </p:txBody>
      </p:sp>
      <p:sp>
        <p:nvSpPr>
          <p:cNvPr id="9" name="Textfeld 8"/>
          <p:cNvSpPr txBox="1"/>
          <p:nvPr/>
        </p:nvSpPr>
        <p:spPr>
          <a:xfrm>
            <a:off x="539999" y="877062"/>
            <a:ext cx="8158349" cy="369332"/>
          </a:xfrm>
          <a:prstGeom prst="rect">
            <a:avLst/>
          </a:prstGeom>
          <a:noFill/>
        </p:spPr>
        <p:txBody>
          <a:bodyPr wrap="square" rtlCol="0" anchor="t">
            <a:spAutoFit/>
          </a:bodyPr>
          <a:lstStyle/>
          <a:p>
            <a:pPr lvl="0">
              <a:buClr>
                <a:srgbClr val="92D050"/>
              </a:buClr>
            </a:pPr>
            <a:r>
              <a:rPr lang="de-DE" dirty="0">
                <a:solidFill>
                  <a:srgbClr val="000000"/>
                </a:solidFill>
              </a:rPr>
              <a:t>Mähdrescherplanung an der Auslastungsgrenze</a:t>
            </a:r>
          </a:p>
        </p:txBody>
      </p:sp>
      <p:sp>
        <p:nvSpPr>
          <p:cNvPr id="7" name="Textfeld 6"/>
          <p:cNvSpPr txBox="1"/>
          <p:nvPr/>
        </p:nvSpPr>
        <p:spPr>
          <a:xfrm>
            <a:off x="446612" y="1246394"/>
            <a:ext cx="8158349" cy="3947234"/>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b="1" dirty="0"/>
              <a:t>Maschinenkosten</a:t>
            </a:r>
            <a:r>
              <a:rPr lang="de-DE" sz="1400" dirty="0"/>
              <a:t> sinken mit jedem zusätzlichen Hektar bzw. jeder Tonne Erntemasse</a:t>
            </a:r>
          </a:p>
          <a:p>
            <a:pPr marL="285750" indent="-285750">
              <a:buClr>
                <a:srgbClr val="92D050"/>
              </a:buClr>
              <a:buFont typeface="Wingdings" panose="05000000000000000000" pitchFamily="2" charset="2"/>
              <a:buChar char="Ø"/>
            </a:pPr>
            <a:r>
              <a:rPr lang="de-DE" sz="1400" dirty="0"/>
              <a:t>Im </a:t>
            </a:r>
            <a:r>
              <a:rPr lang="de-DE" sz="1400" b="1" dirty="0"/>
              <a:t>Grenzbereich</a:t>
            </a:r>
            <a:r>
              <a:rPr lang="de-DE" sz="1400" dirty="0"/>
              <a:t> der Auslastung können jedoch die </a:t>
            </a:r>
            <a:r>
              <a:rPr lang="de-DE" sz="1400" b="1" dirty="0"/>
              <a:t>Prozesskosten</a:t>
            </a:r>
            <a:r>
              <a:rPr lang="de-DE" sz="1400" dirty="0"/>
              <a:t> erheblich ansteigen</a:t>
            </a:r>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sz="1350" dirty="0"/>
          </a:p>
          <a:p>
            <a:pPr>
              <a:buClr>
                <a:srgbClr val="92D050"/>
              </a:buClr>
            </a:pPr>
            <a:r>
              <a:rPr lang="de-DE" sz="1400" dirty="0"/>
              <a:t>Risiko steigt, denn je höher die Auslastung, desto öfters muss auch unter ungünstigen Bedingungen geerntet werden.</a:t>
            </a:r>
          </a:p>
          <a:p>
            <a:pPr>
              <a:buClr>
                <a:srgbClr val="92D050"/>
              </a:buClr>
            </a:pPr>
            <a:endParaRPr lang="de-DE" sz="1400" dirty="0"/>
          </a:p>
          <a:p>
            <a:pPr>
              <a:buClr>
                <a:srgbClr val="92D050"/>
              </a:buClr>
            </a:pPr>
            <a:r>
              <a:rPr lang="de-DE" sz="1400" dirty="0"/>
              <a:t>Steigendes Risiko feucht ernten zu müssen mit der Folge:</a:t>
            </a:r>
          </a:p>
          <a:p>
            <a:pPr marL="285750" indent="-285750">
              <a:buClr>
                <a:srgbClr val="92D050"/>
              </a:buClr>
              <a:buFont typeface="Wingdings" panose="05000000000000000000" pitchFamily="2" charset="2"/>
              <a:buChar char="Ø"/>
            </a:pPr>
            <a:r>
              <a:rPr lang="de-DE" sz="1400" dirty="0"/>
              <a:t>Nachtrocknungskosten und Qualitätsverluste (Bei 20 % Feuchte betragen die Trocknungskosten in etwa 38 €/t bei 17 % Feuchte in etwa 20 €/t)</a:t>
            </a:r>
          </a:p>
          <a:p>
            <a:pPr marL="285750" indent="-285750">
              <a:buClr>
                <a:srgbClr val="92D050"/>
              </a:buClr>
              <a:buFont typeface="Wingdings" panose="05000000000000000000" pitchFamily="2" charset="2"/>
              <a:buChar char="Ø"/>
            </a:pPr>
            <a:r>
              <a:rPr lang="de-DE" sz="1400" dirty="0"/>
              <a:t>Höhere Belastung des Mähdreschers durch feuchtes Stroh </a:t>
            </a:r>
          </a:p>
          <a:p>
            <a:pPr>
              <a:buClr>
                <a:srgbClr val="92D050"/>
              </a:buClr>
            </a:pPr>
            <a:r>
              <a:rPr lang="de-DE" sz="1400" dirty="0"/>
              <a:t>      (Gefahr von Trommelwickler mit Keilriemenschaden)</a:t>
            </a:r>
          </a:p>
          <a:p>
            <a:pPr marL="285750" indent="-285750">
              <a:buClr>
                <a:srgbClr val="92D050"/>
              </a:buClr>
              <a:buFont typeface="Wingdings" panose="05000000000000000000" pitchFamily="2" charset="2"/>
              <a:buChar char="Ø"/>
            </a:pPr>
            <a:r>
              <a:rPr lang="de-DE" sz="1400" dirty="0"/>
              <a:t>Schädigung der Bodenstruktur mit der Folge: steigender                                                      Aufwand und Kosten bei der Bodenbearbeitung und Aussaat</a:t>
            </a:r>
          </a:p>
          <a:p>
            <a:pPr marL="285750" indent="-285750">
              <a:buClr>
                <a:srgbClr val="92D050"/>
              </a:buClr>
              <a:buFont typeface="Wingdings" panose="05000000000000000000" pitchFamily="2" charset="2"/>
              <a:buChar char="Ø"/>
            </a:pPr>
            <a:r>
              <a:rPr lang="de-DE" sz="1400" dirty="0"/>
              <a:t>Probleme termingerechter Arbeitserledigung bei                                                           nachfolgenden Arbeitsschritten</a:t>
            </a:r>
          </a:p>
          <a:p>
            <a:pPr marL="285750" indent="-285750">
              <a:buClr>
                <a:srgbClr val="92D050"/>
              </a:buClr>
              <a:buFont typeface="Wingdings" panose="05000000000000000000" pitchFamily="2" charset="2"/>
              <a:buChar char="Ø"/>
            </a:pPr>
            <a:endParaRPr lang="de-DE" sz="1400" dirty="0"/>
          </a:p>
          <a:p>
            <a:pPr>
              <a:buClr>
                <a:srgbClr val="92D050"/>
              </a:buClr>
            </a:pPr>
            <a:endParaRPr lang="de-DE" sz="1350" dirty="0"/>
          </a:p>
        </p:txBody>
      </p:sp>
      <p:sp>
        <p:nvSpPr>
          <p:cNvPr id="3" name="Rechteck 2"/>
          <p:cNvSpPr/>
          <p:nvPr/>
        </p:nvSpPr>
        <p:spPr>
          <a:xfrm>
            <a:off x="819150" y="6320085"/>
            <a:ext cx="1845421" cy="184666"/>
          </a:xfrm>
          <a:prstGeom prst="rect">
            <a:avLst/>
          </a:prstGeom>
        </p:spPr>
        <p:txBody>
          <a:bodyPr wrap="square">
            <a:spAutoFit/>
          </a:bodyPr>
          <a:lstStyle/>
          <a:p>
            <a:r>
              <a:rPr lang="de-DE" sz="600" dirty="0"/>
              <a:t>Abbildung 192: www.lr-online.de</a:t>
            </a:r>
          </a:p>
        </p:txBody>
      </p:sp>
      <p:pic>
        <p:nvPicPr>
          <p:cNvPr id="3074" name="Picture 2" descr="Starke Regenfälle in Elbe-Elster: Bei Plessa versinken Mähdrescher auf  Feldern im Schlamm | Lausitzer Rundschau">
            <a:extLst>
              <a:ext uri="{FF2B5EF4-FFF2-40B4-BE49-F238E27FC236}">
                <a16:creationId xmlns:a16="http://schemas.microsoft.com/office/drawing/2014/main" id="{7BC1F472-1579-4574-2F7F-E8EF30217F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150" y="4716375"/>
            <a:ext cx="2851040" cy="160371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descr="Ein Bild, das Autoteile, Motorrad, Gelände enthält.&#10;&#10;Automatisch generierte Beschreibung">
            <a:extLst>
              <a:ext uri="{FF2B5EF4-FFF2-40B4-BE49-F238E27FC236}">
                <a16:creationId xmlns:a16="http://schemas.microsoft.com/office/drawing/2014/main" id="{23DEBF9B-A3BA-07BE-8BE9-4755E66B8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8441" y="3524250"/>
            <a:ext cx="1505909" cy="2678475"/>
          </a:xfrm>
          <a:prstGeom prst="rect">
            <a:avLst/>
          </a:prstGeom>
        </p:spPr>
      </p:pic>
      <p:sp>
        <p:nvSpPr>
          <p:cNvPr id="12" name="Textfeld 11">
            <a:extLst>
              <a:ext uri="{FF2B5EF4-FFF2-40B4-BE49-F238E27FC236}">
                <a16:creationId xmlns:a16="http://schemas.microsoft.com/office/drawing/2014/main" id="{C7E92C03-EE09-F38C-EE08-CFF4B2B3419E}"/>
              </a:ext>
            </a:extLst>
          </p:cNvPr>
          <p:cNvSpPr txBox="1"/>
          <p:nvPr/>
        </p:nvSpPr>
        <p:spPr>
          <a:xfrm>
            <a:off x="6628441" y="6202725"/>
            <a:ext cx="1505909" cy="184666"/>
          </a:xfrm>
          <a:prstGeom prst="rect">
            <a:avLst/>
          </a:prstGeom>
          <a:noFill/>
        </p:spPr>
        <p:txBody>
          <a:bodyPr wrap="square" rtlCol="0">
            <a:spAutoFit/>
          </a:bodyPr>
          <a:lstStyle/>
          <a:p>
            <a:r>
              <a:rPr lang="de-DE" sz="600" dirty="0"/>
              <a:t>Abbildung 193: Kolb 2023</a:t>
            </a:r>
          </a:p>
        </p:txBody>
      </p:sp>
    </p:spTree>
    <p:extLst>
      <p:ext uri="{BB962C8B-B14F-4D97-AF65-F5344CB8AC3E}">
        <p14:creationId xmlns:p14="http://schemas.microsoft.com/office/powerpoint/2010/main" val="143077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3" grpId="0"/>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Einstellen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131</a:t>
            </a:fld>
            <a:endParaRPr lang="de-DE" dirty="0"/>
          </a:p>
        </p:txBody>
      </p:sp>
      <p:sp>
        <p:nvSpPr>
          <p:cNvPr id="9" name="Textfeld 8"/>
          <p:cNvSpPr txBox="1"/>
          <p:nvPr/>
        </p:nvSpPr>
        <p:spPr>
          <a:xfrm>
            <a:off x="539998" y="1449332"/>
            <a:ext cx="8158349" cy="2654573"/>
          </a:xfrm>
          <a:prstGeom prst="rect">
            <a:avLst/>
          </a:prstGeom>
          <a:noFill/>
        </p:spPr>
        <p:txBody>
          <a:bodyPr wrap="square" rtlCol="0" anchor="t">
            <a:spAutoFit/>
          </a:bodyPr>
          <a:lstStyle/>
          <a:p>
            <a:pPr marL="285750" lvl="0" indent="-285750">
              <a:buClr>
                <a:srgbClr val="92D050"/>
              </a:buClr>
              <a:buFont typeface="Wingdings" panose="05000000000000000000" pitchFamily="2" charset="2"/>
              <a:buChar char="Ø"/>
            </a:pPr>
            <a:r>
              <a:rPr lang="de-DE" sz="1400" dirty="0">
                <a:solidFill>
                  <a:srgbClr val="000000"/>
                </a:solidFill>
              </a:rPr>
              <a:t>Moderne Hochleistungsmähdrescher gelten als ziemlich intelligent. Lenkhilfen halten die Spur und teilen Beete ein, Belastungssensoren regeln die Fahrgeschwindigkeit am Durchsatz oder Verlustniveau. Aber dennoch ist der </a:t>
            </a:r>
            <a:r>
              <a:rPr lang="de-DE" sz="1400" b="1" dirty="0">
                <a:solidFill>
                  <a:srgbClr val="000000"/>
                </a:solidFill>
              </a:rPr>
              <a:t>Fahrer</a:t>
            </a:r>
            <a:r>
              <a:rPr lang="de-DE" sz="1400" dirty="0">
                <a:solidFill>
                  <a:srgbClr val="000000"/>
                </a:solidFill>
              </a:rPr>
              <a:t> das leistungsstärkste System im Mähdrescher!</a:t>
            </a:r>
          </a:p>
          <a:p>
            <a:pPr marL="285750" lvl="0" indent="-285750">
              <a:buClr>
                <a:srgbClr val="92D050"/>
              </a:buClr>
              <a:buFont typeface="Wingdings" panose="05000000000000000000" pitchFamily="2" charset="2"/>
              <a:buChar char="Ø"/>
            </a:pPr>
            <a:r>
              <a:rPr lang="de-DE" sz="1400" dirty="0">
                <a:solidFill>
                  <a:srgbClr val="000000"/>
                </a:solidFill>
              </a:rPr>
              <a:t>Die Technik ist nur so gut wie der Mensch, der sie bedient.</a:t>
            </a:r>
          </a:p>
          <a:p>
            <a:pPr marL="285750" lvl="0" indent="-285750">
              <a:buClr>
                <a:srgbClr val="92D050"/>
              </a:buClr>
              <a:buFont typeface="Wingdings" panose="05000000000000000000" pitchFamily="2" charset="2"/>
              <a:buChar char="Ø"/>
            </a:pPr>
            <a:r>
              <a:rPr lang="de-DE" sz="1400" dirty="0">
                <a:solidFill>
                  <a:srgbClr val="000000"/>
                </a:solidFill>
              </a:rPr>
              <a:t>Der Unterschied im Leistungsniveau zwischen Fahrer beträgt bis zu 30 %.</a:t>
            </a:r>
          </a:p>
          <a:p>
            <a:pPr marL="285750" lvl="0" indent="-285750">
              <a:buClr>
                <a:srgbClr val="92D050"/>
              </a:buClr>
              <a:buFont typeface="Wingdings" panose="05000000000000000000" pitchFamily="2" charset="2"/>
              <a:buChar char="Ø"/>
            </a:pPr>
            <a:r>
              <a:rPr lang="de-DE" sz="1400" dirty="0">
                <a:solidFill>
                  <a:srgbClr val="000000"/>
                </a:solidFill>
              </a:rPr>
              <a:t>Auf den Mähdrescher gehört der beste Mann, gute Fahrer bezahlen sich von selbst!</a:t>
            </a:r>
          </a:p>
          <a:p>
            <a:pPr marL="285750" lvl="0" indent="-285750">
              <a:buClr>
                <a:srgbClr val="92D050"/>
              </a:buClr>
              <a:buFont typeface="Wingdings" panose="05000000000000000000" pitchFamily="2" charset="2"/>
              <a:buChar char="Ø"/>
            </a:pPr>
            <a:r>
              <a:rPr lang="de-DE" sz="1400" dirty="0">
                <a:solidFill>
                  <a:srgbClr val="000000"/>
                </a:solidFill>
              </a:rPr>
              <a:t>Fahrerschulungen und hohe Motivation werden bei Hochleistungsmähdreschern gefordert</a:t>
            </a:r>
          </a:p>
          <a:p>
            <a:pPr marL="285750" lvl="0" indent="-285750">
              <a:buClr>
                <a:srgbClr val="92D050"/>
              </a:buClr>
              <a:buFont typeface="Wingdings" panose="05000000000000000000" pitchFamily="2" charset="2"/>
              <a:buChar char="Ø"/>
            </a:pPr>
            <a:r>
              <a:rPr lang="de-DE" sz="1400" dirty="0">
                <a:solidFill>
                  <a:srgbClr val="000000"/>
                </a:solidFill>
              </a:rPr>
              <a:t>Die Investition in Wechselfahrer und Pausen lohnt sich, beim Dreschen ist dauerhaft höchste Konzentration gefordert.</a:t>
            </a:r>
          </a:p>
          <a:p>
            <a:pPr marL="285750" lvl="0" indent="-285750">
              <a:buClr>
                <a:srgbClr val="92D050"/>
              </a:buClr>
              <a:buFont typeface="Wingdings" panose="05000000000000000000" pitchFamily="2" charset="2"/>
              <a:buChar char="Ø"/>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a:p>
            <a:pPr marL="285750" lvl="0" indent="-285750">
              <a:buClr>
                <a:srgbClr val="92D050"/>
              </a:buClr>
              <a:buFont typeface="Wingdings" panose="05000000000000000000" pitchFamily="2" charset="2"/>
              <a:buChar char="Ø"/>
            </a:pPr>
            <a:endParaRPr lang="de-DE" sz="1350" dirty="0">
              <a:solidFill>
                <a:srgbClr val="000000"/>
              </a:solidFill>
            </a:endParaRPr>
          </a:p>
        </p:txBody>
      </p:sp>
      <p:pic>
        <p:nvPicPr>
          <p:cNvPr id="4098" name="Picture 2" descr="http://www.bauernzeitung.de/fileadmin/user_upload/Praxispartner/AG_Loeberitz/2014/27/27-1_Fahr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163" y="3657737"/>
            <a:ext cx="3760021" cy="248788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739163" y="6145618"/>
            <a:ext cx="1609725" cy="184666"/>
          </a:xfrm>
          <a:prstGeom prst="rect">
            <a:avLst/>
          </a:prstGeom>
        </p:spPr>
        <p:txBody>
          <a:bodyPr wrap="square">
            <a:spAutoFit/>
          </a:bodyPr>
          <a:lstStyle/>
          <a:p>
            <a:r>
              <a:rPr lang="de-DE" sz="600" dirty="0"/>
              <a:t>Abbildung 194: www.bauernzeitung.de</a:t>
            </a:r>
          </a:p>
        </p:txBody>
      </p:sp>
      <p:sp>
        <p:nvSpPr>
          <p:cNvPr id="6" name="Textfeld 5"/>
          <p:cNvSpPr txBox="1"/>
          <p:nvPr/>
        </p:nvSpPr>
        <p:spPr>
          <a:xfrm>
            <a:off x="540000" y="1080000"/>
            <a:ext cx="4505325" cy="369332"/>
          </a:xfrm>
          <a:prstGeom prst="rect">
            <a:avLst/>
          </a:prstGeom>
          <a:noFill/>
        </p:spPr>
        <p:txBody>
          <a:bodyPr wrap="square" rtlCol="0">
            <a:spAutoFit/>
          </a:bodyPr>
          <a:lstStyle/>
          <a:p>
            <a:r>
              <a:rPr lang="de-DE" dirty="0"/>
              <a:t>Mähdrescherfahrer – wichtigstes Glied</a:t>
            </a:r>
          </a:p>
        </p:txBody>
      </p:sp>
    </p:spTree>
    <p:extLst>
      <p:ext uri="{BB962C8B-B14F-4D97-AF65-F5344CB8AC3E}">
        <p14:creationId xmlns:p14="http://schemas.microsoft.com/office/powerpoint/2010/main" val="139047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4625" y="87972"/>
            <a:ext cx="8158349" cy="463138"/>
          </a:xfrm>
        </p:spPr>
        <p:txBody>
          <a:bodyPr/>
          <a:lstStyle/>
          <a:p>
            <a:pPr algn="l"/>
            <a:r>
              <a:rPr lang="de-DE" sz="2100" dirty="0"/>
              <a:t>Wartung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132</a:t>
            </a:fld>
            <a:endParaRPr lang="de-DE" dirty="0"/>
          </a:p>
        </p:txBody>
      </p:sp>
      <p:sp>
        <p:nvSpPr>
          <p:cNvPr id="8" name="Textfeld 7">
            <a:extLst>
              <a:ext uri="{FF2B5EF4-FFF2-40B4-BE49-F238E27FC236}">
                <a16:creationId xmlns:a16="http://schemas.microsoft.com/office/drawing/2014/main" id="{2C6D9E0F-6C88-F210-008D-4BBB4A9FB71D}"/>
              </a:ext>
            </a:extLst>
          </p:cNvPr>
          <p:cNvSpPr txBox="1"/>
          <p:nvPr/>
        </p:nvSpPr>
        <p:spPr>
          <a:xfrm>
            <a:off x="214084" y="498871"/>
            <a:ext cx="7869675" cy="6063198"/>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Wichtigste Maßnahme, um Ausfälle zu vermeiden und Lebensdauer zu verlängern</a:t>
            </a:r>
          </a:p>
          <a:p>
            <a:pPr marL="285750" indent="-285750">
              <a:buClr>
                <a:srgbClr val="92D050"/>
              </a:buClr>
              <a:buFont typeface="Wingdings" panose="05000000000000000000" pitchFamily="2" charset="2"/>
              <a:buChar char="Ø"/>
            </a:pPr>
            <a:r>
              <a:rPr lang="de-DE" sz="1400" dirty="0"/>
              <a:t>Während der Ernte sollte eine tägliche Kontrolle stattfinden</a:t>
            </a:r>
          </a:p>
          <a:p>
            <a:pPr marL="285750" indent="-285750">
              <a:buClr>
                <a:srgbClr val="92D050"/>
              </a:buClr>
              <a:buFont typeface="Wingdings" panose="05000000000000000000" pitchFamily="2" charset="2"/>
              <a:buChar char="Ø"/>
            </a:pPr>
            <a:r>
              <a:rPr lang="de-DE" sz="1400" dirty="0"/>
              <a:t>Vor Inbetriebnahme alle Sensoren, Gummidichtungen und Lager überprüfen </a:t>
            </a:r>
          </a:p>
          <a:p>
            <a:pPr>
              <a:buClr>
                <a:srgbClr val="92D050"/>
              </a:buClr>
            </a:pPr>
            <a:endParaRPr lang="de-DE" sz="1400" dirty="0"/>
          </a:p>
          <a:p>
            <a:pPr>
              <a:buClr>
                <a:srgbClr val="92D050"/>
              </a:buClr>
            </a:pPr>
            <a:r>
              <a:rPr lang="de-DE" sz="1400" dirty="0"/>
              <a:t>Während der Ernte nach Wolken-Schema und BBBB-Schema vorgehen</a:t>
            </a:r>
          </a:p>
          <a:p>
            <a:pPr marL="342900" lvl="0" indent="-342900">
              <a:lnSpc>
                <a:spcPct val="150000"/>
              </a:lnSpc>
              <a:spcBef>
                <a:spcPts val="600"/>
              </a:spcBef>
              <a:buFont typeface="Symbol" panose="05050102010706020507" pitchFamily="18" charset="2"/>
              <a:buChar char=""/>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W </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(Kühlwasser)</a:t>
            </a:r>
          </a:p>
          <a:p>
            <a:pPr marL="342900" lvl="0" indent="-342900">
              <a:lnSpc>
                <a:spcPct val="150000"/>
              </a:lnSpc>
              <a:buFont typeface="Symbol" panose="05050102010706020507" pitchFamily="18" charset="2"/>
              <a:buChar char=""/>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O</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(Motor- und Hydrauliköl)</a:t>
            </a:r>
          </a:p>
          <a:p>
            <a:pPr marL="342900" lvl="0" indent="-342900">
              <a:lnSpc>
                <a:spcPct val="150000"/>
              </a:lnSpc>
              <a:buFont typeface="Symbol" panose="05050102010706020507" pitchFamily="18" charset="2"/>
              <a:buChar char=""/>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L </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(Reifenluftdruck und Luftfilter)</a:t>
            </a:r>
          </a:p>
          <a:p>
            <a:pPr marL="342900" lvl="0" indent="-342900">
              <a:lnSpc>
                <a:spcPct val="150000"/>
              </a:lnSpc>
              <a:buFont typeface="Symbol" panose="05050102010706020507" pitchFamily="18" charset="2"/>
              <a:buChar char=""/>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K</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(Kraftstoff)</a:t>
            </a:r>
          </a:p>
          <a:p>
            <a:pPr marL="342900" lvl="0" indent="-342900">
              <a:lnSpc>
                <a:spcPct val="150000"/>
              </a:lnSpc>
              <a:buFont typeface="Symbol" panose="05050102010706020507" pitchFamily="18" charset="2"/>
              <a:buChar char=""/>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E (</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Elektrik)</a:t>
            </a:r>
          </a:p>
          <a:p>
            <a:pPr marL="342900" lvl="0" indent="-342900">
              <a:lnSpc>
                <a:spcPct val="150000"/>
              </a:lnSpc>
              <a:buFont typeface="Symbol" panose="05050102010706020507" pitchFamily="18" charset="2"/>
              <a:buChar char=""/>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N</a:t>
            </a:r>
            <a:r>
              <a:rPr lang="de-DE" sz="1400" dirty="0">
                <a:effectLst/>
                <a:latin typeface="Arial" panose="020B0604020202020204" pitchFamily="34" charset="0"/>
                <a:ea typeface="Times New Roman" panose="02020603050405020304" pitchFamily="18" charset="0"/>
                <a:cs typeface="Times New Roman" panose="02020603050405020304" pitchFamily="18" charset="0"/>
              </a:rPr>
              <a:t> (Notfallsortiment)</a:t>
            </a:r>
          </a:p>
          <a:p>
            <a:pPr lvl="0">
              <a:lnSpc>
                <a:spcPct val="150000"/>
              </a:lnSpc>
            </a:pP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spcBef>
                <a:spcPts val="600"/>
              </a:spcBef>
              <a:buFont typeface="Symbol" panose="05050102010706020507" pitchFamily="18" charset="2"/>
              <a:buChar char=""/>
            </a:pPr>
            <a:r>
              <a:rPr lang="de-DE" sz="1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a:t>
            </a:r>
            <a:r>
              <a:rPr lang="de-DE"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a:effectLst/>
                <a:latin typeface="Arial" panose="020B0604020202020204" pitchFamily="34" charset="0"/>
                <a:ea typeface="Times New Roman" panose="02020603050405020304" pitchFamily="18" charset="0"/>
                <a:cs typeface="Arial" panose="020B0604020202020204" pitchFamily="34" charset="0"/>
              </a:rPr>
              <a:t>(Bremsen)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de-DE" sz="1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a:t>
            </a:r>
            <a:r>
              <a:rPr lang="de-DE"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a:effectLst/>
                <a:latin typeface="Arial" panose="020B0604020202020204" pitchFamily="34" charset="0"/>
                <a:ea typeface="Times New Roman" panose="02020603050405020304" pitchFamily="18" charset="0"/>
                <a:cs typeface="Arial" panose="020B0604020202020204" pitchFamily="34" charset="0"/>
              </a:rPr>
              <a:t>(Beleuchtung)</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de-DE" sz="1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 </a:t>
            </a:r>
            <a:r>
              <a:rPr lang="de-DE" sz="1400" dirty="0">
                <a:effectLst/>
                <a:latin typeface="Arial" panose="020B0604020202020204" pitchFamily="34" charset="0"/>
                <a:ea typeface="Times New Roman" panose="02020603050405020304" pitchFamily="18" charset="0"/>
                <a:cs typeface="Arial" panose="020B0604020202020204" pitchFamily="34" charset="0"/>
              </a:rPr>
              <a:t>(Bereifung)</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de-DE" sz="14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a:t>
            </a:r>
            <a:r>
              <a:rPr lang="de-DE" sz="1400" dirty="0">
                <a:effectLst/>
                <a:latin typeface="Arial" panose="020B0604020202020204" pitchFamily="34" charset="0"/>
                <a:ea typeface="Times New Roman" panose="02020603050405020304" pitchFamily="18" charset="0"/>
                <a:cs typeface="Arial" panose="020B0604020202020204" pitchFamily="34" charset="0"/>
              </a:rPr>
              <a:t> (Beklebung)</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Clr>
                <a:srgbClr val="92D050"/>
              </a:buClr>
              <a:buFont typeface="Wingdings" panose="05000000000000000000" pitchFamily="2" charset="2"/>
              <a:buChar char="Ø"/>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Zusätzlich Schmierstellen abschmieren, Riemen und Ketten auf Spannung prüfen (auch die Schrägförderer Kette), Steinfangmulde leeren und Maschine ausblasen, um Brandgefahr zu verringern </a:t>
            </a:r>
          </a:p>
          <a:p>
            <a:pPr>
              <a:buClr>
                <a:srgbClr val="92D050"/>
              </a:buClr>
            </a:pPr>
            <a:endParaRPr lang="de-DE" sz="1400" dirty="0"/>
          </a:p>
        </p:txBody>
      </p:sp>
      <p:pic>
        <p:nvPicPr>
          <p:cNvPr id="1028" name="Picture 4">
            <a:extLst>
              <a:ext uri="{FF2B5EF4-FFF2-40B4-BE49-F238E27FC236}">
                <a16:creationId xmlns:a16="http://schemas.microsoft.com/office/drawing/2014/main" id="{E2440389-C080-B30D-C47E-B2C4FA8C8D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114" y="2176699"/>
            <a:ext cx="4804723" cy="2732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2C7BAD4-CDCC-B158-D588-8C88F77F31AF}"/>
              </a:ext>
            </a:extLst>
          </p:cNvPr>
          <p:cNvSpPr txBox="1"/>
          <p:nvPr/>
        </p:nvSpPr>
        <p:spPr>
          <a:xfrm>
            <a:off x="3702114" y="4950952"/>
            <a:ext cx="5466531" cy="184666"/>
          </a:xfrm>
          <a:prstGeom prst="rect">
            <a:avLst/>
          </a:prstGeom>
          <a:noFill/>
        </p:spPr>
        <p:txBody>
          <a:bodyPr wrap="square" rtlCol="0">
            <a:spAutoFit/>
          </a:bodyPr>
          <a:lstStyle/>
          <a:p>
            <a:r>
              <a:rPr lang="de-DE" sz="600" dirty="0"/>
              <a:t>Abbildung 195: www.profi.de</a:t>
            </a:r>
          </a:p>
        </p:txBody>
      </p:sp>
    </p:spTree>
    <p:extLst>
      <p:ext uri="{BB962C8B-B14F-4D97-AF65-F5344CB8AC3E}">
        <p14:creationId xmlns:p14="http://schemas.microsoft.com/office/powerpoint/2010/main" val="312001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78075" y="292385"/>
            <a:ext cx="8158349" cy="463138"/>
          </a:xfrm>
        </p:spPr>
        <p:txBody>
          <a:bodyPr/>
          <a:lstStyle/>
          <a:p>
            <a:pPr algn="l"/>
            <a:r>
              <a:rPr lang="de-DE" sz="2100" dirty="0"/>
              <a:t>Einwintern eines Mähdreschers</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133</a:t>
            </a:fld>
            <a:endParaRPr lang="de-DE" dirty="0"/>
          </a:p>
        </p:txBody>
      </p:sp>
      <p:sp>
        <p:nvSpPr>
          <p:cNvPr id="3" name="Textfeld 2">
            <a:extLst>
              <a:ext uri="{FF2B5EF4-FFF2-40B4-BE49-F238E27FC236}">
                <a16:creationId xmlns:a16="http://schemas.microsoft.com/office/drawing/2014/main" id="{19FF20EC-BEEB-BC23-A356-D5351FBA4929}"/>
              </a:ext>
            </a:extLst>
          </p:cNvPr>
          <p:cNvSpPr txBox="1"/>
          <p:nvPr/>
        </p:nvSpPr>
        <p:spPr>
          <a:xfrm>
            <a:off x="214083" y="726028"/>
            <a:ext cx="8551841" cy="4893647"/>
          </a:xfrm>
          <a:prstGeom prst="rect">
            <a:avLst/>
          </a:prstGeom>
          <a:noFill/>
        </p:spPr>
        <p:txBody>
          <a:bodyPr wrap="square" rtlCol="0">
            <a:spAutoFit/>
          </a:bodyPr>
          <a:lstStyle/>
          <a:p>
            <a:pPr>
              <a:buClr>
                <a:srgbClr val="92D050"/>
              </a:buClr>
            </a:pPr>
            <a:r>
              <a:rPr lang="de-DE" dirty="0"/>
              <a:t>Grundsätzlich sollten bei der Einwinterung von Maschinen vier Punkte beachtet werden </a:t>
            </a:r>
          </a:p>
          <a:p>
            <a:pPr marL="285750" lvl="0" indent="-285750">
              <a:lnSpc>
                <a:spcPct val="150000"/>
              </a:lnSpc>
              <a:spcBef>
                <a:spcPts val="600"/>
              </a:spcBef>
              <a:buClr>
                <a:srgbClr val="92D050"/>
              </a:buClr>
              <a:buFont typeface="Wingdings" panose="05000000000000000000" pitchFamily="2" charset="2"/>
              <a:buChar char="Ø"/>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Maschine gründlich säubern </a:t>
            </a:r>
          </a:p>
          <a:p>
            <a:pPr lvl="0">
              <a:lnSpc>
                <a:spcPct val="150000"/>
              </a:lnSpc>
              <a:spcBef>
                <a:spcPts val="600"/>
              </a:spcBef>
              <a:buClr>
                <a:srgbClr val="92D050"/>
              </a:buClr>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Innenleben nur mit Luft reinigen</a:t>
            </a:r>
            <a:r>
              <a:rPr lang="de-DE" sz="1400" dirty="0">
                <a:latin typeface="Arial" panose="020B0604020202020204" pitchFamily="34" charset="0"/>
                <a:ea typeface="Times New Roman" panose="02020603050405020304" pitchFamily="18" charset="0"/>
                <a:cs typeface="Times New Roman" panose="02020603050405020304" pitchFamily="18" charset="0"/>
              </a:rPr>
              <a:t>, wird mit Wasser gereinigt, sollte die Maschine danach nochmal laufen und die Lager und Ketten frisch gefettet werden</a:t>
            </a: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50000"/>
              </a:lnSpc>
              <a:buClr>
                <a:srgbClr val="92D050"/>
              </a:buClr>
              <a:buFont typeface="Wingdings" panose="05000000000000000000" pitchFamily="2" charset="2"/>
              <a:buChar char="Ø"/>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Fehlersuche und Behebung</a:t>
            </a:r>
          </a:p>
          <a:p>
            <a:pPr marL="285750" lvl="0" indent="-285750">
              <a:lnSpc>
                <a:spcPct val="150000"/>
              </a:lnSpc>
              <a:buClr>
                <a:srgbClr val="92D050"/>
              </a:buClr>
              <a:buFont typeface="Wingdings" panose="05000000000000000000" pitchFamily="2" charset="2"/>
              <a:buChar char="Ø"/>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Maschine konservieren und abschmieren</a:t>
            </a:r>
          </a:p>
          <a:p>
            <a:pPr lvl="0">
              <a:lnSpc>
                <a:spcPct val="150000"/>
              </a:lnSpc>
              <a:buClr>
                <a:srgbClr val="92D050"/>
              </a:buClr>
            </a:pPr>
            <a:r>
              <a:rPr lang="de-DE" sz="1400" dirty="0">
                <a:latin typeface="Arial" panose="020B0604020202020204" pitchFamily="34" charset="0"/>
                <a:ea typeface="Times New Roman" panose="02020603050405020304" pitchFamily="18" charset="0"/>
                <a:cs typeface="Times New Roman" panose="02020603050405020304" pitchFamily="18" charset="0"/>
              </a:rPr>
              <a:t>Reifen aufpumpen oder Maschine aufbocken, um Standplatten zu verhindern</a:t>
            </a:r>
          </a:p>
          <a:p>
            <a:pPr lvl="0">
              <a:lnSpc>
                <a:spcPct val="150000"/>
              </a:lnSpc>
              <a:buClr>
                <a:srgbClr val="92D050"/>
              </a:buClr>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Frostschutz </a:t>
            </a:r>
            <a:r>
              <a:rPr lang="de-DE" sz="1400" dirty="0">
                <a:latin typeface="Arial" panose="020B0604020202020204" pitchFamily="34" charset="0"/>
                <a:ea typeface="Times New Roman" panose="02020603050405020304" pitchFamily="18" charset="0"/>
                <a:cs typeface="Times New Roman" panose="02020603050405020304" pitchFamily="18" charset="0"/>
              </a:rPr>
              <a:t>in Motor und Scheibenwischanlage überprüfen </a:t>
            </a:r>
          </a:p>
          <a:p>
            <a:pPr lvl="0">
              <a:lnSpc>
                <a:spcPct val="150000"/>
              </a:lnSpc>
              <a:buClr>
                <a:srgbClr val="92D050"/>
              </a:buClr>
            </a:pPr>
            <a:r>
              <a:rPr lang="de-DE" sz="1400" dirty="0">
                <a:latin typeface="Arial" panose="020B0604020202020204" pitchFamily="34" charset="0"/>
                <a:ea typeface="Times New Roman" panose="02020603050405020304" pitchFamily="18" charset="0"/>
                <a:cs typeface="Times New Roman" panose="02020603050405020304" pitchFamily="18" charset="0"/>
              </a:rPr>
              <a:t>Tank mit Winterdiesel volltanken, um Korrosion und Kondenswasser zu verhindern </a:t>
            </a:r>
          </a:p>
          <a:p>
            <a:pPr lvl="0">
              <a:lnSpc>
                <a:spcPct val="150000"/>
              </a:lnSpc>
              <a:buClr>
                <a:srgbClr val="92D050"/>
              </a:buClr>
            </a:pPr>
            <a:r>
              <a:rPr lang="de-DE" sz="1400" dirty="0">
                <a:effectLst/>
                <a:latin typeface="Arial" panose="020B0604020202020204" pitchFamily="34" charset="0"/>
                <a:ea typeface="Times New Roman" panose="02020603050405020304" pitchFamily="18" charset="0"/>
                <a:cs typeface="Times New Roman" panose="02020603050405020304" pitchFamily="18" charset="0"/>
              </a:rPr>
              <a:t>Motor danach laufen lassen damit sich Frostschutz und Winterdiesel in allen Aggregaten wie Filter und  Pumpen verteilt </a:t>
            </a:r>
          </a:p>
          <a:p>
            <a:pPr marL="285750" lvl="0" indent="-285750">
              <a:lnSpc>
                <a:spcPct val="150000"/>
              </a:lnSpc>
              <a:buClr>
                <a:srgbClr val="92D050"/>
              </a:buClr>
              <a:buFont typeface="Wingdings" panose="05000000000000000000" pitchFamily="2" charset="2"/>
              <a:buChar char="Ø"/>
            </a:pP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An geeigneten und witterungsgeschützten </a:t>
            </a:r>
            <a:r>
              <a:rPr lang="de-DE" sz="1400" b="1" dirty="0">
                <a:latin typeface="Arial" panose="020B0604020202020204" pitchFamily="34" charset="0"/>
                <a:ea typeface="Times New Roman" panose="02020603050405020304" pitchFamily="18" charset="0"/>
                <a:cs typeface="Times New Roman" panose="02020603050405020304" pitchFamily="18" charset="0"/>
              </a:rPr>
              <a:t>P</a:t>
            </a:r>
            <a:r>
              <a:rPr lang="de-DE" sz="1400" b="1" dirty="0">
                <a:effectLst/>
                <a:latin typeface="Arial" panose="020B0604020202020204" pitchFamily="34" charset="0"/>
                <a:ea typeface="Times New Roman" panose="02020603050405020304" pitchFamily="18" charset="0"/>
                <a:cs typeface="Times New Roman" panose="02020603050405020304" pitchFamily="18" charset="0"/>
              </a:rPr>
              <a:t>latz abstellen</a:t>
            </a:r>
          </a:p>
          <a:p>
            <a:pPr lvl="0">
              <a:lnSpc>
                <a:spcPct val="150000"/>
              </a:lnSpc>
              <a:buClr>
                <a:srgbClr val="92D050"/>
              </a:buClr>
            </a:pPr>
            <a:endParaRPr lang="de-DE" sz="1400" dirty="0">
              <a:effectLst/>
              <a:latin typeface="Arial" panose="020B0604020202020204" pitchFamily="34" charset="0"/>
              <a:ea typeface="Times New Roman" panose="02020603050405020304" pitchFamily="18" charset="0"/>
              <a:cs typeface="Times New Roman" panose="02020603050405020304" pitchFamily="18" charset="0"/>
            </a:endParaRPr>
          </a:p>
          <a:p>
            <a:pPr>
              <a:buClr>
                <a:srgbClr val="92D050"/>
              </a:buClr>
            </a:pPr>
            <a:endParaRPr lang="de-DE" sz="1400" dirty="0"/>
          </a:p>
        </p:txBody>
      </p:sp>
      <p:pic>
        <p:nvPicPr>
          <p:cNvPr id="2056" name="Picture 8" descr="Fertigstellung und Erstbezug unserer Ausstellungshalle :: LAREMO">
            <a:extLst>
              <a:ext uri="{FF2B5EF4-FFF2-40B4-BE49-F238E27FC236}">
                <a16:creationId xmlns:a16="http://schemas.microsoft.com/office/drawing/2014/main" id="{7A2C75D6-DB29-92F4-3BDB-C27930CC3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810" y="4352858"/>
            <a:ext cx="3046380" cy="20334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1187D707-4129-4B86-60F7-90A9BDBFC102}"/>
              </a:ext>
            </a:extLst>
          </p:cNvPr>
          <p:cNvSpPr txBox="1"/>
          <p:nvPr/>
        </p:nvSpPr>
        <p:spPr>
          <a:xfrm>
            <a:off x="5676900" y="6378664"/>
            <a:ext cx="3046290" cy="184666"/>
          </a:xfrm>
          <a:prstGeom prst="rect">
            <a:avLst/>
          </a:prstGeom>
          <a:noFill/>
        </p:spPr>
        <p:txBody>
          <a:bodyPr wrap="square" rtlCol="0">
            <a:spAutoFit/>
          </a:bodyPr>
          <a:lstStyle/>
          <a:p>
            <a:r>
              <a:rPr lang="de-DE" sz="600" dirty="0"/>
              <a:t>Abbildung 197: www.laremo.de</a:t>
            </a:r>
          </a:p>
        </p:txBody>
      </p:sp>
      <p:pic>
        <p:nvPicPr>
          <p:cNvPr id="7" name="Grafik 6" descr="Ein Bild, das Autoteile, Metall, Rost, Befestigungselement enthält.&#10;&#10;Automatisch generierte Beschreibung">
            <a:extLst>
              <a:ext uri="{FF2B5EF4-FFF2-40B4-BE49-F238E27FC236}">
                <a16:creationId xmlns:a16="http://schemas.microsoft.com/office/drawing/2014/main" id="{27E98D4E-55EB-025D-31EF-A011DA0E1C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111" b="31389"/>
          <a:stretch/>
        </p:blipFill>
        <p:spPr>
          <a:xfrm>
            <a:off x="6620472" y="2152649"/>
            <a:ext cx="2003477" cy="1514475"/>
          </a:xfrm>
          <a:prstGeom prst="rect">
            <a:avLst/>
          </a:prstGeom>
        </p:spPr>
      </p:pic>
      <p:sp>
        <p:nvSpPr>
          <p:cNvPr id="8" name="Textfeld 7">
            <a:extLst>
              <a:ext uri="{FF2B5EF4-FFF2-40B4-BE49-F238E27FC236}">
                <a16:creationId xmlns:a16="http://schemas.microsoft.com/office/drawing/2014/main" id="{3EBCCC4A-5B12-6DEA-E151-DDD2CF9EA4ED}"/>
              </a:ext>
            </a:extLst>
          </p:cNvPr>
          <p:cNvSpPr txBox="1"/>
          <p:nvPr/>
        </p:nvSpPr>
        <p:spPr>
          <a:xfrm>
            <a:off x="6620472" y="3667124"/>
            <a:ext cx="2218728" cy="184666"/>
          </a:xfrm>
          <a:prstGeom prst="rect">
            <a:avLst/>
          </a:prstGeom>
          <a:noFill/>
        </p:spPr>
        <p:txBody>
          <a:bodyPr wrap="square" rtlCol="0">
            <a:spAutoFit/>
          </a:bodyPr>
          <a:lstStyle/>
          <a:p>
            <a:r>
              <a:rPr lang="de-DE" sz="600" dirty="0"/>
              <a:t>Abbildung 196: Kolb 2023</a:t>
            </a:r>
          </a:p>
        </p:txBody>
      </p:sp>
    </p:spTree>
    <p:extLst>
      <p:ext uri="{BB962C8B-B14F-4D97-AF65-F5344CB8AC3E}">
        <p14:creationId xmlns:p14="http://schemas.microsoft.com/office/powerpoint/2010/main" val="74770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78075" y="292385"/>
            <a:ext cx="8158349" cy="463138"/>
          </a:xfrm>
        </p:spPr>
        <p:txBody>
          <a:bodyPr/>
          <a:lstStyle/>
          <a:p>
            <a:pPr algn="l"/>
            <a:r>
              <a:rPr lang="de-DE" sz="2100" dirty="0"/>
              <a:t>Ausblick in die Zukunft neue Mähdruschkonzepte </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134</a:t>
            </a:fld>
            <a:endParaRPr lang="de-DE" dirty="0"/>
          </a:p>
        </p:txBody>
      </p:sp>
      <p:pic>
        <p:nvPicPr>
          <p:cNvPr id="1026" name="Picture 2" descr="NEXAT // HARVEST // GERMANY mit 15,5 m und 1100 PS - YouTube">
            <a:extLst>
              <a:ext uri="{FF2B5EF4-FFF2-40B4-BE49-F238E27FC236}">
                <a16:creationId xmlns:a16="http://schemas.microsoft.com/office/drawing/2014/main" id="{21C05748-24C0-97B9-E1EE-36001CBD1D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6" r="2610"/>
          <a:stretch/>
        </p:blipFill>
        <p:spPr bwMode="auto">
          <a:xfrm>
            <a:off x="540000" y="914400"/>
            <a:ext cx="3388128" cy="1990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bine Mähdrescher mit zwei 9-l-Motoren | agrarheute.com">
            <a:extLst>
              <a:ext uri="{FF2B5EF4-FFF2-40B4-BE49-F238E27FC236}">
                <a16:creationId xmlns:a16="http://schemas.microsoft.com/office/drawing/2014/main" id="{9BB1771B-7A9C-F6D6-E3DA-B63C365E45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197" y="909914"/>
            <a:ext cx="3538677" cy="19905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e 5">
            <a:extLst>
              <a:ext uri="{FF2B5EF4-FFF2-40B4-BE49-F238E27FC236}">
                <a16:creationId xmlns:a16="http://schemas.microsoft.com/office/drawing/2014/main" id="{128B7876-B80A-ED50-E1CF-61971F3D3103}"/>
              </a:ext>
            </a:extLst>
          </p:cNvPr>
          <p:cNvGraphicFramePr>
            <a:graphicFrameLocks noGrp="1"/>
          </p:cNvGraphicFramePr>
          <p:nvPr>
            <p:extLst>
              <p:ext uri="{D42A27DB-BD31-4B8C-83A1-F6EECF244321}">
                <p14:modId xmlns:p14="http://schemas.microsoft.com/office/powerpoint/2010/main" val="2146340968"/>
              </p:ext>
            </p:extLst>
          </p:nvPr>
        </p:nvGraphicFramePr>
        <p:xfrm>
          <a:off x="1670736" y="3336365"/>
          <a:ext cx="6593205" cy="3193589"/>
        </p:xfrm>
        <a:graphic>
          <a:graphicData uri="http://schemas.openxmlformats.org/drawingml/2006/table">
            <a:tbl>
              <a:tblPr firstRow="1" bandRow="1">
                <a:tableStyleId>{5C22544A-7EE6-4342-B048-85BDC9FD1C3A}</a:tableStyleId>
              </a:tblPr>
              <a:tblGrid>
                <a:gridCol w="2021205">
                  <a:extLst>
                    <a:ext uri="{9D8B030D-6E8A-4147-A177-3AD203B41FA5}">
                      <a16:colId xmlns:a16="http://schemas.microsoft.com/office/drawing/2014/main" val="3651880154"/>
                    </a:ext>
                  </a:extLst>
                </a:gridCol>
                <a:gridCol w="1699208">
                  <a:extLst>
                    <a:ext uri="{9D8B030D-6E8A-4147-A177-3AD203B41FA5}">
                      <a16:colId xmlns:a16="http://schemas.microsoft.com/office/drawing/2014/main" val="3106524915"/>
                    </a:ext>
                  </a:extLst>
                </a:gridCol>
                <a:gridCol w="1348792">
                  <a:extLst>
                    <a:ext uri="{9D8B030D-6E8A-4147-A177-3AD203B41FA5}">
                      <a16:colId xmlns:a16="http://schemas.microsoft.com/office/drawing/2014/main" val="36527829"/>
                    </a:ext>
                  </a:extLst>
                </a:gridCol>
                <a:gridCol w="1524000">
                  <a:extLst>
                    <a:ext uri="{9D8B030D-6E8A-4147-A177-3AD203B41FA5}">
                      <a16:colId xmlns:a16="http://schemas.microsoft.com/office/drawing/2014/main" val="2117154373"/>
                    </a:ext>
                  </a:extLst>
                </a:gridCol>
              </a:tblGrid>
              <a:tr h="366569">
                <a:tc>
                  <a:txBody>
                    <a:bodyPr/>
                    <a:lstStyle/>
                    <a:p>
                      <a:r>
                        <a:rPr lang="de-DE" dirty="0"/>
                        <a:t>Maschine </a:t>
                      </a:r>
                    </a:p>
                  </a:txBody>
                  <a:tcPr>
                    <a:solidFill>
                      <a:srgbClr val="00B050"/>
                    </a:solidFill>
                  </a:tcPr>
                </a:tc>
                <a:tc>
                  <a:txBody>
                    <a:bodyPr/>
                    <a:lstStyle/>
                    <a:p>
                      <a:r>
                        <a:rPr lang="de-DE" dirty="0"/>
                        <a:t>Claas </a:t>
                      </a:r>
                      <a:r>
                        <a:rPr lang="de-DE" dirty="0" err="1"/>
                        <a:t>Lexion</a:t>
                      </a:r>
                      <a:r>
                        <a:rPr lang="de-DE" dirty="0"/>
                        <a:t> 8900</a:t>
                      </a:r>
                    </a:p>
                  </a:txBody>
                  <a:tcPr>
                    <a:solidFill>
                      <a:srgbClr val="00B050"/>
                    </a:solidFill>
                  </a:tcPr>
                </a:tc>
                <a:tc>
                  <a:txBody>
                    <a:bodyPr/>
                    <a:lstStyle/>
                    <a:p>
                      <a:r>
                        <a:rPr lang="de-DE" dirty="0" err="1"/>
                        <a:t>Nexat</a:t>
                      </a:r>
                      <a:r>
                        <a:rPr lang="de-DE" dirty="0"/>
                        <a:t> </a:t>
                      </a:r>
                      <a:r>
                        <a:rPr lang="de-DE" dirty="0" err="1"/>
                        <a:t>Nexco</a:t>
                      </a:r>
                      <a:endParaRPr lang="de-DE" dirty="0"/>
                    </a:p>
                  </a:txBody>
                  <a:tcPr>
                    <a:solidFill>
                      <a:srgbClr val="00B050"/>
                    </a:solidFill>
                  </a:tcPr>
                </a:tc>
                <a:tc>
                  <a:txBody>
                    <a:bodyPr/>
                    <a:lstStyle/>
                    <a:p>
                      <a:r>
                        <a:rPr lang="de-DE" dirty="0" err="1"/>
                        <a:t>Tribine</a:t>
                      </a:r>
                      <a:r>
                        <a:rPr lang="de-DE" dirty="0"/>
                        <a:t> T1000</a:t>
                      </a:r>
                    </a:p>
                  </a:txBody>
                  <a:tcPr>
                    <a:solidFill>
                      <a:srgbClr val="00B050"/>
                    </a:solidFill>
                  </a:tcPr>
                </a:tc>
                <a:extLst>
                  <a:ext uri="{0D108BD9-81ED-4DB2-BD59-A6C34878D82A}">
                    <a16:rowId xmlns:a16="http://schemas.microsoft.com/office/drawing/2014/main" val="629943509"/>
                  </a:ext>
                </a:extLst>
              </a:tr>
              <a:tr h="370840">
                <a:tc>
                  <a:txBody>
                    <a:bodyPr/>
                    <a:lstStyle/>
                    <a:p>
                      <a:r>
                        <a:rPr lang="de-DE" dirty="0"/>
                        <a:t>Motorleistung (PS)</a:t>
                      </a:r>
                    </a:p>
                  </a:txBody>
                  <a:tcPr>
                    <a:solidFill>
                      <a:srgbClr val="92D050"/>
                    </a:solidFill>
                  </a:tcPr>
                </a:tc>
                <a:tc>
                  <a:txBody>
                    <a:bodyPr/>
                    <a:lstStyle/>
                    <a:p>
                      <a:r>
                        <a:rPr lang="de-DE" dirty="0"/>
                        <a:t>790</a:t>
                      </a:r>
                    </a:p>
                  </a:txBody>
                  <a:tcPr>
                    <a:solidFill>
                      <a:srgbClr val="92D050"/>
                    </a:solidFill>
                  </a:tcPr>
                </a:tc>
                <a:tc>
                  <a:txBody>
                    <a:bodyPr/>
                    <a:lstStyle/>
                    <a:p>
                      <a:r>
                        <a:rPr lang="de-DE" dirty="0"/>
                        <a:t>1100</a:t>
                      </a:r>
                    </a:p>
                  </a:txBody>
                  <a:tcPr>
                    <a:solidFill>
                      <a:srgbClr val="92D050"/>
                    </a:solidFill>
                  </a:tcPr>
                </a:tc>
                <a:tc>
                  <a:txBody>
                    <a:bodyPr/>
                    <a:lstStyle/>
                    <a:p>
                      <a:r>
                        <a:rPr lang="de-DE" dirty="0"/>
                        <a:t>650</a:t>
                      </a:r>
                    </a:p>
                  </a:txBody>
                  <a:tcPr>
                    <a:solidFill>
                      <a:srgbClr val="92D050"/>
                    </a:solidFill>
                  </a:tcPr>
                </a:tc>
                <a:extLst>
                  <a:ext uri="{0D108BD9-81ED-4DB2-BD59-A6C34878D82A}">
                    <a16:rowId xmlns:a16="http://schemas.microsoft.com/office/drawing/2014/main" val="3958904382"/>
                  </a:ext>
                </a:extLst>
              </a:tr>
              <a:tr h="370840">
                <a:tc>
                  <a:txBody>
                    <a:bodyPr/>
                    <a:lstStyle/>
                    <a:p>
                      <a:r>
                        <a:rPr lang="de-DE" dirty="0"/>
                        <a:t>Arbeitsbreite (Meter)</a:t>
                      </a:r>
                    </a:p>
                  </a:txBody>
                  <a:tcPr>
                    <a:solidFill>
                      <a:srgbClr val="92D050"/>
                    </a:solidFill>
                  </a:tcPr>
                </a:tc>
                <a:tc>
                  <a:txBody>
                    <a:bodyPr/>
                    <a:lstStyle/>
                    <a:p>
                      <a:r>
                        <a:rPr lang="de-DE" dirty="0"/>
                        <a:t>bis zu 18,3</a:t>
                      </a:r>
                    </a:p>
                  </a:txBody>
                  <a:tcPr>
                    <a:solidFill>
                      <a:srgbClr val="92D050"/>
                    </a:solidFill>
                  </a:tcPr>
                </a:tc>
                <a:tc>
                  <a:txBody>
                    <a:bodyPr/>
                    <a:lstStyle/>
                    <a:p>
                      <a:r>
                        <a:rPr lang="de-DE" dirty="0"/>
                        <a:t>14</a:t>
                      </a:r>
                    </a:p>
                  </a:txBody>
                  <a:tcPr>
                    <a:solidFill>
                      <a:srgbClr val="92D050"/>
                    </a:solidFill>
                  </a:tcPr>
                </a:tc>
                <a:tc>
                  <a:txBody>
                    <a:bodyPr/>
                    <a:lstStyle/>
                    <a:p>
                      <a:r>
                        <a:rPr lang="de-DE" dirty="0"/>
                        <a:t>bis zu 18,3</a:t>
                      </a:r>
                    </a:p>
                  </a:txBody>
                  <a:tcPr>
                    <a:solidFill>
                      <a:srgbClr val="92D050"/>
                    </a:solidFill>
                  </a:tcPr>
                </a:tc>
                <a:extLst>
                  <a:ext uri="{0D108BD9-81ED-4DB2-BD59-A6C34878D82A}">
                    <a16:rowId xmlns:a16="http://schemas.microsoft.com/office/drawing/2014/main" val="3566249213"/>
                  </a:ext>
                </a:extLst>
              </a:tr>
              <a:tr h="370840">
                <a:tc>
                  <a:txBody>
                    <a:bodyPr/>
                    <a:lstStyle/>
                    <a:p>
                      <a:r>
                        <a:rPr lang="de-DE" dirty="0"/>
                        <a:t>Korntankvolumen (Liter)</a:t>
                      </a:r>
                    </a:p>
                  </a:txBody>
                  <a:tcPr>
                    <a:solidFill>
                      <a:srgbClr val="92D050"/>
                    </a:solidFill>
                  </a:tcPr>
                </a:tc>
                <a:tc>
                  <a:txBody>
                    <a:bodyPr/>
                    <a:lstStyle/>
                    <a:p>
                      <a:r>
                        <a:rPr lang="de-DE" dirty="0"/>
                        <a:t>18000</a:t>
                      </a:r>
                    </a:p>
                  </a:txBody>
                  <a:tcPr>
                    <a:solidFill>
                      <a:srgbClr val="92D050"/>
                    </a:solidFill>
                  </a:tcPr>
                </a:tc>
                <a:tc>
                  <a:txBody>
                    <a:bodyPr/>
                    <a:lstStyle/>
                    <a:p>
                      <a:r>
                        <a:rPr lang="de-DE" dirty="0"/>
                        <a:t>36000</a:t>
                      </a:r>
                    </a:p>
                  </a:txBody>
                  <a:tcPr>
                    <a:solidFill>
                      <a:srgbClr val="92D050"/>
                    </a:solidFill>
                  </a:tcPr>
                </a:tc>
                <a:tc>
                  <a:txBody>
                    <a:bodyPr/>
                    <a:lstStyle/>
                    <a:p>
                      <a:r>
                        <a:rPr lang="de-DE" dirty="0"/>
                        <a:t>35200</a:t>
                      </a:r>
                    </a:p>
                  </a:txBody>
                  <a:tcPr>
                    <a:solidFill>
                      <a:srgbClr val="92D050"/>
                    </a:solidFill>
                  </a:tcPr>
                </a:tc>
                <a:extLst>
                  <a:ext uri="{0D108BD9-81ED-4DB2-BD59-A6C34878D82A}">
                    <a16:rowId xmlns:a16="http://schemas.microsoft.com/office/drawing/2014/main" val="562242529"/>
                  </a:ext>
                </a:extLst>
              </a:tr>
              <a:tr h="370840">
                <a:tc>
                  <a:txBody>
                    <a:bodyPr/>
                    <a:lstStyle/>
                    <a:p>
                      <a:r>
                        <a:rPr lang="de-DE" dirty="0" err="1"/>
                        <a:t>Abtankgeschwindigkeit</a:t>
                      </a:r>
                      <a:r>
                        <a:rPr lang="de-DE" dirty="0"/>
                        <a:t> (Liter pro Sekunde)</a:t>
                      </a:r>
                    </a:p>
                  </a:txBody>
                  <a:tcPr>
                    <a:solidFill>
                      <a:srgbClr val="92D050"/>
                    </a:solidFill>
                  </a:tcPr>
                </a:tc>
                <a:tc>
                  <a:txBody>
                    <a:bodyPr/>
                    <a:lstStyle/>
                    <a:p>
                      <a:r>
                        <a:rPr lang="de-DE" dirty="0"/>
                        <a:t>180</a:t>
                      </a:r>
                    </a:p>
                  </a:txBody>
                  <a:tcPr>
                    <a:solidFill>
                      <a:srgbClr val="92D050"/>
                    </a:solidFill>
                  </a:tcPr>
                </a:tc>
                <a:tc>
                  <a:txBody>
                    <a:bodyPr/>
                    <a:lstStyle/>
                    <a:p>
                      <a:r>
                        <a:rPr lang="de-DE" dirty="0"/>
                        <a:t>600</a:t>
                      </a:r>
                    </a:p>
                  </a:txBody>
                  <a:tcPr>
                    <a:solidFill>
                      <a:srgbClr val="92D050"/>
                    </a:solidFill>
                  </a:tcPr>
                </a:tc>
                <a:tc>
                  <a:txBody>
                    <a:bodyPr/>
                    <a:lstStyle/>
                    <a:p>
                      <a:r>
                        <a:rPr lang="de-DE" dirty="0"/>
                        <a:t>300</a:t>
                      </a:r>
                    </a:p>
                  </a:txBody>
                  <a:tcPr>
                    <a:solidFill>
                      <a:srgbClr val="92D050"/>
                    </a:solidFill>
                  </a:tcPr>
                </a:tc>
                <a:extLst>
                  <a:ext uri="{0D108BD9-81ED-4DB2-BD59-A6C34878D82A}">
                    <a16:rowId xmlns:a16="http://schemas.microsoft.com/office/drawing/2014/main" val="2781379930"/>
                  </a:ext>
                </a:extLst>
              </a:tr>
              <a:tr h="370840">
                <a:tc>
                  <a:txBody>
                    <a:bodyPr/>
                    <a:lstStyle/>
                    <a:p>
                      <a:r>
                        <a:rPr lang="de-DE" dirty="0"/>
                        <a:t>Dreschwerk </a:t>
                      </a:r>
                    </a:p>
                  </a:txBody>
                  <a:tcPr>
                    <a:solidFill>
                      <a:srgbClr val="92D050"/>
                    </a:solidFill>
                  </a:tcPr>
                </a:tc>
                <a:tc>
                  <a:txBody>
                    <a:bodyPr/>
                    <a:lstStyle/>
                    <a:p>
                      <a:r>
                        <a:rPr lang="de-DE" dirty="0"/>
                        <a:t>Hybrid </a:t>
                      </a:r>
                    </a:p>
                  </a:txBody>
                  <a:tcPr>
                    <a:solidFill>
                      <a:srgbClr val="92D050"/>
                    </a:solidFill>
                  </a:tcPr>
                </a:tc>
                <a:tc>
                  <a:txBody>
                    <a:bodyPr/>
                    <a:lstStyle/>
                    <a:p>
                      <a:r>
                        <a:rPr lang="de-DE" dirty="0"/>
                        <a:t>Dual-Axial-Flow</a:t>
                      </a:r>
                    </a:p>
                  </a:txBody>
                  <a:tcPr>
                    <a:solidFill>
                      <a:srgbClr val="92D050"/>
                    </a:solidFill>
                  </a:tcPr>
                </a:tc>
                <a:tc>
                  <a:txBody>
                    <a:bodyPr/>
                    <a:lstStyle/>
                    <a:p>
                      <a:r>
                        <a:rPr lang="de-DE" dirty="0"/>
                        <a:t>Axial Flow </a:t>
                      </a:r>
                    </a:p>
                  </a:txBody>
                  <a:tcPr>
                    <a:solidFill>
                      <a:srgbClr val="92D050"/>
                    </a:solidFill>
                  </a:tcPr>
                </a:tc>
                <a:extLst>
                  <a:ext uri="{0D108BD9-81ED-4DB2-BD59-A6C34878D82A}">
                    <a16:rowId xmlns:a16="http://schemas.microsoft.com/office/drawing/2014/main" val="4183044844"/>
                  </a:ext>
                </a:extLst>
              </a:tr>
              <a:tr h="370840">
                <a:tc>
                  <a:txBody>
                    <a:bodyPr/>
                    <a:lstStyle/>
                    <a:p>
                      <a:r>
                        <a:rPr lang="de-DE" dirty="0"/>
                        <a:t>Maximale Druschleistung (Tonnen pro Stunde </a:t>
                      </a:r>
                    </a:p>
                  </a:txBody>
                  <a:tcPr>
                    <a:solidFill>
                      <a:srgbClr val="92D050"/>
                    </a:solidFill>
                  </a:tcPr>
                </a:tc>
                <a:tc>
                  <a:txBody>
                    <a:bodyPr/>
                    <a:lstStyle/>
                    <a:p>
                      <a:r>
                        <a:rPr lang="de-DE" dirty="0"/>
                        <a:t>80 bis 100</a:t>
                      </a:r>
                    </a:p>
                  </a:txBody>
                  <a:tcPr>
                    <a:solidFill>
                      <a:srgbClr val="92D050"/>
                    </a:solidFill>
                  </a:tcPr>
                </a:tc>
                <a:tc>
                  <a:txBody>
                    <a:bodyPr/>
                    <a:lstStyle/>
                    <a:p>
                      <a:r>
                        <a:rPr lang="de-DE" dirty="0"/>
                        <a:t>130 bis 200</a:t>
                      </a:r>
                    </a:p>
                  </a:txBody>
                  <a:tcPr>
                    <a:solidFill>
                      <a:srgbClr val="92D050"/>
                    </a:solidFill>
                  </a:tcPr>
                </a:tc>
                <a:tc>
                  <a:txBody>
                    <a:bodyPr/>
                    <a:lstStyle/>
                    <a:p>
                      <a:r>
                        <a:rPr lang="de-DE" dirty="0"/>
                        <a:t>k. A.</a:t>
                      </a:r>
                    </a:p>
                  </a:txBody>
                  <a:tcPr>
                    <a:solidFill>
                      <a:srgbClr val="92D050"/>
                    </a:solidFill>
                  </a:tcPr>
                </a:tc>
                <a:extLst>
                  <a:ext uri="{0D108BD9-81ED-4DB2-BD59-A6C34878D82A}">
                    <a16:rowId xmlns:a16="http://schemas.microsoft.com/office/drawing/2014/main" val="1704914376"/>
                  </a:ext>
                </a:extLst>
              </a:tr>
            </a:tbl>
          </a:graphicData>
        </a:graphic>
      </p:graphicFrame>
      <p:sp>
        <p:nvSpPr>
          <p:cNvPr id="7" name="Textfeld 6">
            <a:extLst>
              <a:ext uri="{FF2B5EF4-FFF2-40B4-BE49-F238E27FC236}">
                <a16:creationId xmlns:a16="http://schemas.microsoft.com/office/drawing/2014/main" id="{5F1D2107-0958-275B-590C-3F4FF4F34CFB}"/>
              </a:ext>
            </a:extLst>
          </p:cNvPr>
          <p:cNvSpPr txBox="1"/>
          <p:nvPr/>
        </p:nvSpPr>
        <p:spPr>
          <a:xfrm>
            <a:off x="378075" y="2992752"/>
            <a:ext cx="5841750" cy="369332"/>
          </a:xfrm>
          <a:prstGeom prst="rect">
            <a:avLst/>
          </a:prstGeom>
          <a:noFill/>
        </p:spPr>
        <p:txBody>
          <a:bodyPr wrap="square" rtlCol="0">
            <a:spAutoFit/>
          </a:bodyPr>
          <a:lstStyle/>
          <a:p>
            <a:r>
              <a:rPr lang="de-DE" dirty="0"/>
              <a:t>Vergleich: Standard Mähdrescher mit neuen Konzepten </a:t>
            </a:r>
          </a:p>
        </p:txBody>
      </p:sp>
      <p:pic>
        <p:nvPicPr>
          <p:cNvPr id="9" name="Grafik 8" descr="Filmstreifen Silhouette">
            <a:hlinkClick r:id="rId5"/>
            <a:extLst>
              <a:ext uri="{FF2B5EF4-FFF2-40B4-BE49-F238E27FC236}">
                <a16:creationId xmlns:a16="http://schemas.microsoft.com/office/drawing/2014/main" id="{90CC5C26-B364-1F08-A61C-033D315A05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52475" y="0"/>
            <a:ext cx="914400" cy="914400"/>
          </a:xfrm>
          <a:prstGeom prst="rect">
            <a:avLst/>
          </a:prstGeom>
        </p:spPr>
      </p:pic>
      <p:sp>
        <p:nvSpPr>
          <p:cNvPr id="12" name="Textfeld 11">
            <a:extLst>
              <a:ext uri="{FF2B5EF4-FFF2-40B4-BE49-F238E27FC236}">
                <a16:creationId xmlns:a16="http://schemas.microsoft.com/office/drawing/2014/main" id="{7AA064A2-A81A-ECDA-F296-268F3F58755F}"/>
              </a:ext>
            </a:extLst>
          </p:cNvPr>
          <p:cNvSpPr txBox="1"/>
          <p:nvPr/>
        </p:nvSpPr>
        <p:spPr>
          <a:xfrm>
            <a:off x="540000" y="2900419"/>
            <a:ext cx="3365250" cy="184666"/>
          </a:xfrm>
          <a:prstGeom prst="rect">
            <a:avLst/>
          </a:prstGeom>
          <a:noFill/>
        </p:spPr>
        <p:txBody>
          <a:bodyPr wrap="square" rtlCol="0">
            <a:spAutoFit/>
          </a:bodyPr>
          <a:lstStyle/>
          <a:p>
            <a:r>
              <a:rPr lang="de-DE" sz="600" dirty="0"/>
              <a:t>Abbildung 198: www.youtube.de</a:t>
            </a:r>
          </a:p>
        </p:txBody>
      </p:sp>
      <p:sp>
        <p:nvSpPr>
          <p:cNvPr id="13" name="Textfeld 12">
            <a:extLst>
              <a:ext uri="{FF2B5EF4-FFF2-40B4-BE49-F238E27FC236}">
                <a16:creationId xmlns:a16="http://schemas.microsoft.com/office/drawing/2014/main" id="{DEDC1FBD-4419-47BC-1AAD-B636DE2963AC}"/>
              </a:ext>
            </a:extLst>
          </p:cNvPr>
          <p:cNvSpPr txBox="1"/>
          <p:nvPr/>
        </p:nvSpPr>
        <p:spPr>
          <a:xfrm>
            <a:off x="5328197" y="2900419"/>
            <a:ext cx="3538677" cy="184666"/>
          </a:xfrm>
          <a:prstGeom prst="rect">
            <a:avLst/>
          </a:prstGeom>
          <a:noFill/>
        </p:spPr>
        <p:txBody>
          <a:bodyPr wrap="square" rtlCol="0">
            <a:spAutoFit/>
          </a:bodyPr>
          <a:lstStyle/>
          <a:p>
            <a:r>
              <a:rPr lang="de-DE" sz="600" dirty="0"/>
              <a:t>Abbildung 199: www.agrarheute.de</a:t>
            </a:r>
          </a:p>
        </p:txBody>
      </p:sp>
    </p:spTree>
    <p:extLst>
      <p:ext uri="{BB962C8B-B14F-4D97-AF65-F5344CB8AC3E}">
        <p14:creationId xmlns:p14="http://schemas.microsoft.com/office/powerpoint/2010/main" val="77205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39999" y="661716"/>
            <a:ext cx="8158349" cy="6120000"/>
          </a:xfrm>
        </p:spPr>
        <p:txBody>
          <a:bodyPr/>
          <a:lstStyle/>
          <a:p>
            <a:pPr algn="l"/>
            <a:r>
              <a:rPr lang="de-DE" sz="1000" dirty="0">
                <a:latin typeface="+mj-lt"/>
              </a:rPr>
              <a:t>Abbildung 1: https://asset.museum-digital.org/agrargeschichte/images/import_4/201409/13222107226.jpg</a:t>
            </a:r>
          </a:p>
          <a:p>
            <a:pPr algn="l"/>
            <a:r>
              <a:rPr lang="de-DE" sz="1000" dirty="0">
                <a:latin typeface="+mj-lt"/>
              </a:rPr>
              <a:t>Abbildung 2:</a:t>
            </a:r>
          </a:p>
          <a:p>
            <a:pPr algn="l"/>
            <a:r>
              <a:rPr lang="de-DE" sz="1000" dirty="0">
                <a:latin typeface="+mj-lt"/>
              </a:rPr>
              <a:t>https://image.jimcdn.com/app/cms/image/transf/none/path/s09647b1ddb9cad0e/image/if6b718ff0609fa33/version/1546588825/john-deere-lanz-250s.jpg</a:t>
            </a:r>
          </a:p>
          <a:p>
            <a:pPr algn="l"/>
            <a:r>
              <a:rPr lang="de-DE" sz="1000" dirty="0">
                <a:latin typeface="+mj-lt"/>
              </a:rPr>
              <a:t>Abbildung 3: https://cdn.claas.com/app/2022/lexion/images/topics/topic-8000-hrc-cemosautomatic.jpg</a:t>
            </a:r>
          </a:p>
          <a:p>
            <a:pPr algn="l"/>
            <a:r>
              <a:rPr lang="de-DE" sz="1000" dirty="0">
                <a:latin typeface="+mj-lt"/>
              </a:rPr>
              <a:t>Abbildung 4: https://www.agrarheute.com/sites/agrarheute.com/files/2022-09/nexat-traktor-ernte-getreide_youtube.jpg</a:t>
            </a:r>
          </a:p>
          <a:p>
            <a:pPr algn="l"/>
            <a:r>
              <a:rPr lang="de-DE" sz="1000" dirty="0">
                <a:latin typeface="+mj-lt"/>
              </a:rPr>
              <a:t>Abbildung 5: http://www.lehrer.uni-karlsruhe.de/~za295/heckfeld/getreideernte.jpg</a:t>
            </a:r>
          </a:p>
          <a:p>
            <a:pPr algn="l"/>
            <a:r>
              <a:rPr lang="de-DE" sz="1000" dirty="0">
                <a:latin typeface="+mj-lt"/>
              </a:rPr>
              <a:t>Abbildung 6: http://www.altershausen.com/geschichte/20jh-Dateien/image037.jpg</a:t>
            </a:r>
          </a:p>
          <a:p>
            <a:pPr algn="l"/>
            <a:r>
              <a:rPr lang="de-DE" sz="1000" dirty="0">
                <a:latin typeface="+mj-lt"/>
              </a:rPr>
              <a:t>Abbildung 7: https://www.profi.de/panorama/youngtimer/chronik-der-mahdrescher-ahrensache-30745.html</a:t>
            </a:r>
          </a:p>
          <a:p>
            <a:pPr algn="l"/>
            <a:r>
              <a:rPr lang="de-DE" sz="1000" dirty="0">
                <a:latin typeface="+mj-lt"/>
              </a:rPr>
              <a:t>Abbildung 8: https://www.nw.de/lokal/kreis_guetersloh/harsewinkel/11204627_Ernte-Oldtimer-nach-75-Jahren-wieder-flott.html</a:t>
            </a:r>
          </a:p>
          <a:p>
            <a:pPr algn="l"/>
            <a:r>
              <a:rPr lang="de-DE" sz="1000" dirty="0">
                <a:latin typeface="+mj-lt"/>
              </a:rPr>
              <a:t>Abbildung 9:https://www.profi.de/panorama/youngtimer/chronik-der-mahdrescher-ahrensache-30745.html</a:t>
            </a:r>
          </a:p>
          <a:p>
            <a:pPr algn="l"/>
            <a:r>
              <a:rPr lang="de-DE" sz="1000" dirty="0">
                <a:latin typeface="+mj-lt"/>
              </a:rPr>
              <a:t>Abbildung 10: https://upload.wikimedia.org/wikipedia/commons/e/ed/Claas_Columbus,_Deutsches_Museum_(1).JPG</a:t>
            </a:r>
          </a:p>
          <a:p>
            <a:pPr algn="l"/>
            <a:r>
              <a:rPr lang="de-DE" sz="1000" dirty="0">
                <a:latin typeface="+mj-lt"/>
              </a:rPr>
              <a:t>Abbildung 11:https://www.profi.de/panorama/youngtimer/chronik-der-mahdrescher-ahrensache-30745.html</a:t>
            </a:r>
          </a:p>
          <a:p>
            <a:pPr algn="l"/>
            <a:r>
              <a:rPr lang="de-DE" sz="1000" dirty="0">
                <a:latin typeface="+mj-lt"/>
              </a:rPr>
              <a:t>Abbildung 12:</a:t>
            </a:r>
          </a:p>
          <a:p>
            <a:pPr algn="l"/>
            <a:r>
              <a:rPr lang="de-DE" sz="1000" dirty="0">
                <a:latin typeface="+mj-lt"/>
              </a:rPr>
              <a:t>https://www.claas.de/blueprint/servlet/resource/image/945330/inline_l_s/820/260/59e66cd139b977b4e47caa60d4f3bf93/ow/history_combines_lexion-today-1996-pic.png</a:t>
            </a:r>
          </a:p>
          <a:p>
            <a:pPr algn="l"/>
            <a:r>
              <a:rPr lang="de-DE" sz="1000" dirty="0">
                <a:latin typeface="+mj-lt"/>
              </a:rPr>
              <a:t>Abbildung 13:https://i.ytimg.com/vi/-hlGlYEP0Go/maxresdefault.jpg</a:t>
            </a:r>
          </a:p>
          <a:p>
            <a:pPr algn="l"/>
            <a:r>
              <a:rPr lang="de-DE" sz="1000" dirty="0">
                <a:latin typeface="+mj-lt"/>
              </a:rPr>
              <a:t>Abbildung 14: http://www.schlepperfreunde-wol.de/images/maschinen/b15_62.jpg</a:t>
            </a:r>
          </a:p>
          <a:p>
            <a:pPr algn="l"/>
            <a:r>
              <a:rPr lang="de-DE" sz="1000" dirty="0">
                <a:latin typeface="+mj-lt"/>
              </a:rPr>
              <a:t>Abbildung 15: http://www.pottupellossa.fi/gallery/albums/userpics/normal_jd_1055_12.JPG</a:t>
            </a:r>
          </a:p>
          <a:p>
            <a:pPr algn="l"/>
            <a:r>
              <a:rPr lang="de-DE" sz="1000" dirty="0">
                <a:latin typeface="+mj-lt"/>
              </a:rPr>
              <a:t>Abbildung 16: http://i.skyrock.net/2489/28462489/pics/2055207665_small_1.jpg</a:t>
            </a:r>
          </a:p>
          <a:p>
            <a:pPr algn="l"/>
            <a:r>
              <a:rPr lang="de-DE" sz="1000" dirty="0">
                <a:latin typeface="+mj-lt"/>
              </a:rPr>
              <a:t>Abbildung 17: https://c7.staticflickr.com/4/3093/3236825414_bb75f4bea7.jpg</a:t>
            </a:r>
          </a:p>
          <a:p>
            <a:pPr algn="l"/>
            <a:r>
              <a:rPr lang="de-DE" sz="1000" dirty="0">
                <a:latin typeface="+mj-lt"/>
              </a:rPr>
              <a:t>Abbildung 18: https://cdn.claas.com/app/2022/lexion/images/hotspots/hotspots-lexion8000-hrc.png</a:t>
            </a:r>
          </a:p>
          <a:p>
            <a:pPr algn="l"/>
            <a:r>
              <a:rPr lang="de-DE" sz="1000" dirty="0">
                <a:latin typeface="+mj-lt"/>
              </a:rPr>
              <a:t>Abbildung 19: Vorlesungsunterlagen Grundlagen Agrartechnik, Prof. Dr. Ulrich Groß</a:t>
            </a:r>
          </a:p>
          <a:p>
            <a:pPr algn="l"/>
            <a:r>
              <a:rPr lang="de-DE" sz="1000" dirty="0">
                <a:latin typeface="+mj-lt"/>
              </a:rPr>
              <a:t>Abbildung 20: https://claascdn.co.uk/testimonial_photos/369069/responsives/20211013160620_scott-hamilton-2021-116-new-sky-for-ads-web___medialibrary_original_1136_639.jpg</a:t>
            </a:r>
          </a:p>
          <a:p>
            <a:pPr algn="l"/>
            <a:r>
              <a:rPr lang="de-DE" sz="1000" dirty="0">
                <a:latin typeface="+mj-lt"/>
              </a:rPr>
              <a:t>Abbildung 21: https://www.fendt.com/de/images/5f71f5a6d78d774b9376294e_1601303976_web_de-DE.jpg</a:t>
            </a:r>
          </a:p>
          <a:p>
            <a:pPr algn="l"/>
            <a:r>
              <a:rPr lang="de-DE" sz="1000" dirty="0">
                <a:latin typeface="+mj-lt"/>
              </a:rPr>
              <a:t>Abbildung 22: https://www.deere.de/assets/images/region-2/products/combines/x-series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latin typeface="+mj-lt"/>
              </a:rPr>
              <a:t>Abbildung 23: </a:t>
            </a:r>
            <a:r>
              <a:rPr kumimoji="0" lang="de-DE" sz="1000" strike="noStrike" kern="1200" cap="none" spc="0" normalizeH="0" baseline="0" noProof="0" dirty="0">
                <a:ln>
                  <a:noFill/>
                </a:ln>
                <a:effectLst/>
                <a:uLnTx/>
                <a:uFillTx/>
                <a:latin typeface="+mj-lt"/>
                <a:ea typeface="ＭＳ Ｐゴシック"/>
                <a:cs typeface="Arial"/>
              </a:rPr>
              <a:t>https://cnhi-p-001-delivery.sitecorecontenthub.cloud/api/public/content/224602fbb4d045f7a5ddd58b59656e26?v=bc4f5089</a:t>
            </a:r>
          </a:p>
          <a:p>
            <a:pPr algn="l"/>
            <a:r>
              <a:rPr lang="de-DE" sz="1000" dirty="0">
                <a:latin typeface="+mj-lt"/>
              </a:rPr>
              <a:t>Abbildung 24: http://www.eilbote-online.com/artikel/maehdrescher-technische-vielfalt-breites-angebot-und-intensiver-wettbewerb-16429/</a:t>
            </a:r>
          </a:p>
          <a:p>
            <a:pPr algn="l"/>
            <a:r>
              <a:rPr lang="de-DE" sz="1000" dirty="0">
                <a:latin typeface="+mj-lt"/>
              </a:rPr>
              <a:t>Abbildung 25: https://cnhi-p-001-delivery.sitecorecontenthub.cloud/api/public/content/2c8093330d4b4156a9027b023b34c2b7?v=3b083474</a:t>
            </a:r>
          </a:p>
          <a:p>
            <a:pPr algn="l"/>
            <a:r>
              <a:rPr lang="de-DE" sz="1000" dirty="0">
                <a:latin typeface="+mj-lt"/>
              </a:rPr>
              <a:t>Abbildung 26: http://www.topagrar.com/imgs/6/3/2/0/0/9c43359fdaf23cb0.jpg</a:t>
            </a:r>
          </a:p>
          <a:p>
            <a:pPr algn="l"/>
            <a:r>
              <a:rPr lang="de-DE" sz="1000" dirty="0">
                <a:latin typeface="+mj-lt"/>
              </a:rPr>
              <a:t>Abbildung 27: http://www.agrarservice.de/blog/wp-content/fotos/wg-abknicken2.jpg</a:t>
            </a:r>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135</a:t>
            </a:fld>
            <a:endParaRPr lang="de-DE" dirty="0"/>
          </a:p>
        </p:txBody>
      </p:sp>
      <p:sp>
        <p:nvSpPr>
          <p:cNvPr id="8" name="Textfeld 7"/>
          <p:cNvSpPr txBox="1"/>
          <p:nvPr/>
        </p:nvSpPr>
        <p:spPr>
          <a:xfrm>
            <a:off x="539999" y="360000"/>
            <a:ext cx="2532809" cy="369332"/>
          </a:xfrm>
          <a:prstGeom prst="rect">
            <a:avLst/>
          </a:prstGeom>
          <a:noFill/>
        </p:spPr>
        <p:txBody>
          <a:bodyPr wrap="square" rtlCol="0">
            <a:spAutoFit/>
          </a:bodyPr>
          <a:lstStyle/>
          <a:p>
            <a:r>
              <a:rPr lang="de-DE" dirty="0"/>
              <a:t>Abbildungsverzeichnis</a:t>
            </a:r>
          </a:p>
        </p:txBody>
      </p:sp>
    </p:spTree>
    <p:extLst>
      <p:ext uri="{BB962C8B-B14F-4D97-AF65-F5344CB8AC3E}">
        <p14:creationId xmlns:p14="http://schemas.microsoft.com/office/powerpoint/2010/main" val="14584744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09576" y="720000"/>
            <a:ext cx="9029700" cy="6120000"/>
          </a:xfrm>
        </p:spPr>
        <p:txBody>
          <a:bodyPr/>
          <a:lstStyle/>
          <a:p>
            <a:pPr algn="l"/>
            <a:r>
              <a:rPr lang="de-DE" sz="1000" dirty="0"/>
              <a:t>Abbildung 28:http://www.agrarheute.com/sites/default/files/styles/ah_facebook_1200x0/public/thumbnails/image/weizen_lager_ft-bildergala.jpg</a:t>
            </a:r>
          </a:p>
          <a:p>
            <a:pPr algn="l"/>
            <a:r>
              <a:rPr lang="de-DE" sz="1000" dirty="0"/>
              <a:t>Abbildung 29:http://www.agrarheute.com/sites/default/files/styles/ah_teaser_galerie_640x480/public/schumacher-aehrenheber-angebaut.jpg</a:t>
            </a:r>
          </a:p>
          <a:p>
            <a:pPr algn="l"/>
            <a:r>
              <a:rPr lang="de-DE" sz="1000" dirty="0"/>
              <a:t>Abbildung 30: http://www.topagrar.com/imgs/4/4/9/4/6/4/cdec153939e1e582.jpg</a:t>
            </a:r>
          </a:p>
          <a:p>
            <a:pPr algn="l"/>
            <a:r>
              <a:rPr lang="de-DE" sz="1000" dirty="0"/>
              <a:t>Abbildung 31:http://www.lembecker.de/wp-content/uploads/2016/03/07102009-02.jpg</a:t>
            </a:r>
          </a:p>
          <a:p>
            <a:pPr algn="l"/>
            <a:r>
              <a:rPr lang="de-DE" sz="1000" dirty="0"/>
              <a:t>Abbildung 32: https://www.digitalmagazin.de/heftbilder/agrarheute/agrarheute-magazin-2021-06/39415/image-thumb__39415__content/maehdrescher-verluste-verlustschale.jpg?t=1621413919</a:t>
            </a:r>
          </a:p>
          <a:p>
            <a:pPr algn="l"/>
            <a:r>
              <a:rPr lang="de-DE" sz="1000" dirty="0"/>
              <a:t>Abbildung 33: https://www.agrarzeitung.de/news/media/6/weizen-geld-euro-52776-detailp.jpeg</a:t>
            </a:r>
          </a:p>
          <a:p>
            <a:pPr algn="l"/>
            <a:r>
              <a:rPr lang="de-DE" sz="1000" dirty="0"/>
              <a:t>Abbildung 34:https://upload.wikimedia.org/</a:t>
            </a:r>
            <a:r>
              <a:rPr lang="de-DE" sz="1000" dirty="0" err="1"/>
              <a:t>wikipedia</a:t>
            </a:r>
            <a:r>
              <a:rPr lang="de-DE" sz="1000" dirty="0"/>
              <a:t>/</a:t>
            </a:r>
            <a:r>
              <a:rPr lang="de-DE" sz="1000" dirty="0" err="1"/>
              <a:t>commons</a:t>
            </a:r>
            <a:r>
              <a:rPr lang="de-DE" sz="1000" dirty="0"/>
              <a:t>/</a:t>
            </a:r>
            <a:r>
              <a:rPr lang="de-DE" sz="1000" dirty="0" err="1"/>
              <a:t>thumb</a:t>
            </a:r>
            <a:r>
              <a:rPr lang="de-DE" sz="1000" dirty="0"/>
              <a:t>/6/60/</a:t>
            </a:r>
            <a:r>
              <a:rPr lang="de-DE" sz="1000" dirty="0" err="1"/>
              <a:t>Maehdrescher_schema_nummeriert.svg</a:t>
            </a:r>
            <a:r>
              <a:rPr lang="de-DE" sz="1000" dirty="0"/>
              <a:t>/2000px-Maehdrescher_schema_nummeriert.svg.png</a:t>
            </a:r>
          </a:p>
          <a:p>
            <a:pPr algn="l"/>
            <a:r>
              <a:rPr lang="de-DE" sz="1000" dirty="0"/>
              <a:t>Abbildung 35: Vorlesungsunterlagen Grundlagen Agrartechnik, Prof. Dr. Ulrich Groß</a:t>
            </a:r>
          </a:p>
          <a:p>
            <a:pPr algn="l"/>
            <a:r>
              <a:rPr lang="de-DE" sz="1000" dirty="0"/>
              <a:t>Abbildung 36:https://cdn.claas.com/</a:t>
            </a:r>
            <a:r>
              <a:rPr lang="de-DE" sz="1000" dirty="0" err="1"/>
              <a:t>app</a:t>
            </a:r>
            <a:r>
              <a:rPr lang="de-DE" sz="1000" dirty="0"/>
              <a:t>/2022/</a:t>
            </a:r>
            <a:r>
              <a:rPr lang="de-DE" sz="1000" dirty="0" err="1"/>
              <a:t>lexion</a:t>
            </a:r>
            <a:r>
              <a:rPr lang="de-DE" sz="1000" dirty="0"/>
              <a:t>/</a:t>
            </a:r>
            <a:r>
              <a:rPr lang="de-DE" sz="1000" dirty="0" err="1"/>
              <a:t>images</a:t>
            </a:r>
            <a:r>
              <a:rPr lang="de-DE" sz="1000" dirty="0"/>
              <a:t>/</a:t>
            </a:r>
            <a:r>
              <a:rPr lang="de-DE" sz="1000" dirty="0" err="1"/>
              <a:t>hotspots</a:t>
            </a:r>
            <a:r>
              <a:rPr lang="de-DE" sz="1000" dirty="0"/>
              <a:t>/hotspots-lexion8000-hrc.png</a:t>
            </a:r>
          </a:p>
          <a:p>
            <a:pPr algn="l"/>
            <a:r>
              <a:rPr lang="de-DE" sz="1000" dirty="0"/>
              <a:t>Abbildung 37: https://cdn.claas.com/app/2022/lexion/images/hotspots/hotspots-lexion6000-hrc.png</a:t>
            </a:r>
          </a:p>
          <a:p>
            <a:pPr algn="l"/>
            <a:r>
              <a:rPr lang="de-DE" sz="1000" dirty="0"/>
              <a:t>Abbildung 38: https://cnhi-p-001-delivery.sitecorecontenthub.cloud/api/public/content/33b7cb83567f41aeb8612fc39936e058?v=db7bc365</a:t>
            </a:r>
          </a:p>
          <a:p>
            <a:pPr algn="l"/>
            <a:r>
              <a:rPr lang="de-DE" sz="1000" dirty="0"/>
              <a:t>Abbildung 39:http://www.birkner-georg.de/s/cc_images/cache_2488104714.jpg?t=1590956068</a:t>
            </a:r>
          </a:p>
          <a:p>
            <a:pPr algn="l"/>
            <a:r>
              <a:rPr lang="de-DE" sz="1000" dirty="0"/>
              <a:t>Abbildung 40:</a:t>
            </a:r>
          </a:p>
          <a:p>
            <a:pPr algn="l"/>
            <a:r>
              <a:rPr lang="de-DE" sz="1000" dirty="0"/>
              <a:t>https://www.claas.de/blueprint/servlet/resource/image/2214680/inline_s_s/260/145/435d279302c00b92433f208e0cb5b177/Xt/202592.jpg</a:t>
            </a:r>
          </a:p>
          <a:p>
            <a:pPr algn="l"/>
            <a:r>
              <a:rPr lang="de-DE" sz="1000" dirty="0"/>
              <a:t>Abbildung 41:https://www.ziegler-harvesting.com/cache/com_image_product_preview/_3acdb9bb18436b37c0f82a8c57e4f388/2021_halle_rapstisch.jpg</a:t>
            </a:r>
          </a:p>
          <a:p>
            <a:pPr algn="l"/>
            <a:r>
              <a:rPr lang="de-DE" sz="1000" dirty="0"/>
              <a:t>Abbildung 42:https://www.capelloworld.de/wp-content/uploads/prodotto-intro-quasar-2016.jpg</a:t>
            </a:r>
          </a:p>
          <a:p>
            <a:pPr algn="l"/>
            <a:r>
              <a:rPr lang="de-DE" sz="1000" dirty="0"/>
              <a:t>Abbildung 43:https://www.pfluglos.de/assets/images/e/KN_Pickup_Tecnomais-823f044c.jpg</a:t>
            </a:r>
          </a:p>
          <a:p>
            <a:pPr algn="l"/>
            <a:r>
              <a:rPr lang="de-DE" sz="1000" dirty="0"/>
              <a:t>Abbildung 44:https://www.zuern.de/fileadmin/_processed_/5/4/csm_solero_1-frei_2017_6ab6b2db74.jpg</a:t>
            </a:r>
          </a:p>
          <a:p>
            <a:pPr algn="l"/>
            <a:r>
              <a:rPr lang="de-DE" sz="1000" dirty="0"/>
              <a:t>Abbildung 45: http://meilensteine.agrarheute.com/steckbrief-mf</a:t>
            </a:r>
          </a:p>
          <a:p>
            <a:pPr algn="l"/>
            <a:r>
              <a:rPr lang="de-DE" sz="1000" dirty="0"/>
              <a:t>Abbildung 46: http://www.green-logistics.iff.fraunhofer.de/biologic/_media/equipment/harvesting_equipement/erntetechnik/20130405_124510.jpg?w=400&amp;tok=bbe0df</a:t>
            </a:r>
          </a:p>
          <a:p>
            <a:pPr algn="l"/>
            <a:r>
              <a:rPr lang="de-DE" sz="1000" dirty="0"/>
              <a:t>Abbildung 47:</a:t>
            </a:r>
            <a:r>
              <a:rPr lang="nl-NL" sz="1000" dirty="0"/>
              <a:t>352880_27.jpg (400×225) (claas.de)</a:t>
            </a:r>
            <a:endParaRPr lang="de-DE" sz="1000" dirty="0"/>
          </a:p>
          <a:p>
            <a:pPr algn="l"/>
            <a:r>
              <a:rPr lang="de-DE" sz="1000" dirty="0"/>
              <a:t>Abbildung 48: http://www.claas.de/blueprint/servlet/blob/645102/fa64256446a81b4bfa493e351e5185e4/248805-dataRaw.pdf</a:t>
            </a:r>
          </a:p>
          <a:p>
            <a:pPr algn="l"/>
            <a:r>
              <a:rPr lang="de-DE" sz="1000" dirty="0"/>
              <a:t>Abbildung 49: Claas Produktpräsentation 2015</a:t>
            </a:r>
          </a:p>
          <a:p>
            <a:pPr algn="l"/>
            <a:r>
              <a:rPr lang="de-DE" sz="1000" dirty="0"/>
              <a:t>Abbildung 50: http://www.claas.de/produkte/maehdrescher/vorsatzgeraete-2016/vorsatzgeraete/vario-schneidwerke</a:t>
            </a:r>
          </a:p>
          <a:p>
            <a:pPr algn="l"/>
            <a:r>
              <a:rPr lang="de-DE" sz="1000" dirty="0"/>
              <a:t>Abbildung 51: http://www.fendt.com/cms2-content/pages/images/55af92dd0237fbd402125d90_1437569758.jpg</a:t>
            </a:r>
          </a:p>
          <a:p>
            <a:pPr algn="l"/>
            <a:r>
              <a:rPr lang="de-DE" sz="1000" dirty="0"/>
              <a:t>Abbildung 52: http://mydws-export.jddistrib.moonda.com/var/plain_site/storage/images/media/product-images-teamsite-common-folder/media/images/product/equipment/combines/t_series/r2/features/headers_0071545_204x138_jpg/95771-76-ger-DE/headers_0071545_204x138_jpg1.jpg</a:t>
            </a:r>
          </a:p>
          <a:p>
            <a:pPr algn="l"/>
            <a:r>
              <a:rPr lang="de-DE" sz="1000" dirty="0"/>
              <a:t>Abbildung 53: Claas Produktpräsentation 2015</a:t>
            </a:r>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136</a:t>
            </a:fld>
            <a:endParaRPr lang="de-DE" dirty="0"/>
          </a:p>
        </p:txBody>
      </p:sp>
      <p:sp>
        <p:nvSpPr>
          <p:cNvPr id="7" name="Textfeld 6"/>
          <p:cNvSpPr txBox="1"/>
          <p:nvPr/>
        </p:nvSpPr>
        <p:spPr>
          <a:xfrm>
            <a:off x="540000" y="360000"/>
            <a:ext cx="2511544" cy="369332"/>
          </a:xfrm>
          <a:prstGeom prst="rect">
            <a:avLst/>
          </a:prstGeom>
          <a:noFill/>
        </p:spPr>
        <p:txBody>
          <a:bodyPr wrap="square" rtlCol="0">
            <a:spAutoFit/>
          </a:bodyPr>
          <a:lstStyle/>
          <a:p>
            <a:r>
              <a:rPr lang="de-DE" dirty="0"/>
              <a:t>Abbildungsverzeichnis</a:t>
            </a:r>
          </a:p>
        </p:txBody>
      </p:sp>
    </p:spTree>
    <p:extLst>
      <p:ext uri="{BB962C8B-B14F-4D97-AF65-F5344CB8AC3E}">
        <p14:creationId xmlns:p14="http://schemas.microsoft.com/office/powerpoint/2010/main" val="18689274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40000" y="643800"/>
            <a:ext cx="8158349" cy="6120000"/>
          </a:xfrm>
        </p:spPr>
        <p:txBody>
          <a:bodyPr/>
          <a:lstStyle/>
          <a:p>
            <a:pPr algn="l"/>
            <a:r>
              <a:rPr lang="de-DE" sz="1000" dirty="0"/>
              <a:t>Abbildung 54: http://media.repro-mayr.de//20/612820.jpg</a:t>
            </a:r>
          </a:p>
          <a:p>
            <a:pPr algn="l"/>
            <a:r>
              <a:rPr lang="de-DE" sz="1000" dirty="0"/>
              <a:t>Abbildung 55:</a:t>
            </a:r>
          </a:p>
          <a:p>
            <a:pPr algn="l"/>
            <a:r>
              <a:rPr lang="de-DE" sz="1000" dirty="0"/>
              <a:t>https://www.claas.de/blueprint/servlet/resource/image/2214680/inline_s_s/260/145/435d279302c00b92433f208e0cb5b177/Xt/202592.jpg</a:t>
            </a:r>
          </a:p>
          <a:p>
            <a:pPr algn="l"/>
            <a:r>
              <a:rPr lang="de-DE" sz="1000" dirty="0"/>
              <a:t>Abbildung 56:https://www.claas.de/blueprint/servlet/resource/blob/2644042/f7e83450aa5bfc6cb6ec68fb709f995d/443605_23-dataRaw.pdf</a:t>
            </a:r>
          </a:p>
          <a:p>
            <a:pPr algn="l"/>
            <a:r>
              <a:rPr lang="de-DE" sz="1000" dirty="0"/>
              <a:t>Abbildung 57:https://www.claas.de/blueprint/servlet/resource/blob/2644030/4248ed8cf20c09d331ec7cf823ec09ba/442965_23-dataRaw.pdf</a:t>
            </a:r>
          </a:p>
          <a:p>
            <a:pPr algn="l"/>
            <a:r>
              <a:rPr lang="de-DE" sz="1000" dirty="0"/>
              <a:t>Abbildung 58:https://www.claas.de/blueprint/servlet/resource/blob/2644030/4248ed8cf20c09d331ec7cf823ec09ba/442965_23-dataRaw.pdf</a:t>
            </a:r>
          </a:p>
          <a:p>
            <a:pPr algn="l"/>
            <a:r>
              <a:rPr lang="de-DE" sz="1000" dirty="0"/>
              <a:t>Abbildung 59:https://www.claas.de/blueprint/servlet/resource/blob/2644030/4248ed8cf20c09d331ec7cf823ec09ba/442965_23-dataRaw.pdf</a:t>
            </a:r>
          </a:p>
          <a:p>
            <a:pPr algn="l"/>
            <a:r>
              <a:rPr lang="de-DE" sz="1000" dirty="0"/>
              <a:t>Abbildung 60:</a:t>
            </a:r>
          </a:p>
          <a:p>
            <a:pPr algn="l"/>
            <a:r>
              <a:rPr lang="de-DE" sz="1000" dirty="0"/>
              <a:t>https://www.claas.de/blueprint/servlet/resource/image/2605244/inline_m_s/400/225/82b3e47cc0abdc992349a2cc19d1ad78/GJ/445497_27.jpg</a:t>
            </a:r>
          </a:p>
          <a:p>
            <a:pPr algn="l"/>
            <a:r>
              <a:rPr lang="de-DE" sz="1000" dirty="0"/>
              <a:t>Abbildung 61:https://encrypted-tbn0.gstatic.com/</a:t>
            </a:r>
            <a:r>
              <a:rPr lang="de-DE" sz="1000" dirty="0" err="1"/>
              <a:t>images?q</a:t>
            </a:r>
            <a:r>
              <a:rPr lang="de-DE" sz="1000" dirty="0"/>
              <a:t>=tbn:ANd9GcTI5XRgDjlDuqV_rdgTQ7_SNS4QrXnmmmEiIbIuHAYMZwta0QITdzN1uuZ35UxsITH2AgY&amp;usqp=CAU</a:t>
            </a:r>
          </a:p>
          <a:p>
            <a:pPr algn="l"/>
            <a:r>
              <a:rPr lang="de-DE" sz="1000" dirty="0"/>
              <a:t>Abbildung 62 http://www.fendt.com/cms2-content/pages/images/55912d880237fb1010574dd0_1435577736.jpg</a:t>
            </a:r>
          </a:p>
          <a:p>
            <a:pPr algn="l"/>
            <a:r>
              <a:rPr lang="de-DE" sz="1000" dirty="0"/>
              <a:t>Abbildung 63:http://www.fendt.com/int/de/images/P_powerflow.jpg</a:t>
            </a:r>
          </a:p>
          <a:p>
            <a:pPr algn="l"/>
            <a:r>
              <a:rPr lang="de-DE" sz="1000" dirty="0"/>
              <a:t>Abbildung 64:https://www.fendt.com/onlinecatalogue/view?doc=de/geneva-assets/livelink/750324_catalog-2001-c-serie-web-2.pdf</a:t>
            </a:r>
          </a:p>
          <a:p>
            <a:pPr algn="l"/>
            <a:r>
              <a:rPr lang="de-DE" sz="1000" dirty="0"/>
              <a:t>Abbildung 65:https://www.fendt.com/pl/geneva-assets/article/72358/65852-fendtc-serie-2001-pl-web.pdf</a:t>
            </a:r>
          </a:p>
          <a:p>
            <a:pPr algn="l"/>
            <a:r>
              <a:rPr lang="de-DE" sz="1000" dirty="0"/>
              <a:t>Abbildung 66:https://cnhi-p-001-delivery.sitecorecontenthub.cloud/</a:t>
            </a:r>
            <a:r>
              <a:rPr lang="de-DE" sz="1000" dirty="0" err="1"/>
              <a:t>api</a:t>
            </a:r>
            <a:r>
              <a:rPr lang="de-DE" sz="1000" dirty="0"/>
              <a:t>/</a:t>
            </a:r>
            <a:r>
              <a:rPr lang="de-DE" sz="1000" dirty="0" err="1"/>
              <a:t>public</a:t>
            </a:r>
            <a:r>
              <a:rPr lang="de-DE" sz="1000" dirty="0"/>
              <a:t>/</a:t>
            </a:r>
            <a:r>
              <a:rPr lang="de-DE" sz="1000" dirty="0" err="1"/>
              <a:t>content</a:t>
            </a:r>
            <a:r>
              <a:rPr lang="de-DE" sz="1000" dirty="0"/>
              <a:t>/a521b1dfa6ee426898cfdacc1063a180?v=7421c96c&amp;t=Size1000</a:t>
            </a:r>
          </a:p>
          <a:p>
            <a:pPr algn="l"/>
            <a:r>
              <a:rPr lang="de-DE" sz="1000" dirty="0"/>
              <a:t>Abbildung 67:https://www.deere.de/assets/images/region-2/products/combines/combine-headers/600F_series/R4D012326_large.jpg</a:t>
            </a:r>
          </a:p>
          <a:p>
            <a:pPr algn="l"/>
            <a:r>
              <a:rPr lang="de-DE" sz="1000" dirty="0"/>
              <a:t>Abbildung 68:https://www.claas.de/blueprint/servlet/resource/blob/2644030/4248ed8cf20c09d331ec7cf823ec09ba/442965_23-dataRaw.pdf</a:t>
            </a:r>
          </a:p>
          <a:p>
            <a:pPr algn="l"/>
            <a:r>
              <a:rPr lang="de-DE" sz="1000" dirty="0"/>
              <a:t>Abbildung 69:https://cnhi-p-001-delivery.sitecorecontenthub.cloud/api/public/content/21fd6944f8944b638b2f60fb1e957aae?v=7b82e73d</a:t>
            </a:r>
          </a:p>
          <a:p>
            <a:pPr algn="l"/>
            <a:r>
              <a:rPr lang="de-DE" sz="1000" dirty="0"/>
              <a:t>Abbildung 70:https://www.agrarheute.com/traction/news/neue-schneidwerke-fuer-deere-drescher-569885</a:t>
            </a:r>
          </a:p>
          <a:p>
            <a:pPr algn="l"/>
            <a:r>
              <a:rPr lang="de-DE" sz="1000" dirty="0"/>
              <a:t>Abbildung 71: https://www.geringhoff.com/medias/IAS-Detail-16x9-DE515Wx515H.jpg?context=bWFzdGVyfHJvb3R8MjcwOTk0M3xpbWFnZS9qcGVnfGhlZS9oZjIvOTE2NDYzODEyNjExMC5qcGd8N2UwYzdiNGZhMWU0MmQzNmJiZDU4ZmExNDMxNTc3MDIzNWRjMGJkNGFjZGVmMWQ2NWI2YmVhZDlmNjcyNGI5Nw</a:t>
            </a:r>
          </a:p>
          <a:p>
            <a:pPr algn="l"/>
            <a:r>
              <a:rPr lang="de-DE" sz="1000" dirty="0"/>
              <a:t>Abbildung 72: https://www.agrarheute.com/technik/ackerbautechnik/maehdrusch-nachteile-draper-schneidwerkes-528515</a:t>
            </a:r>
          </a:p>
          <a:p>
            <a:pPr algn="l"/>
            <a:r>
              <a:rPr lang="de-DE" sz="1000" dirty="0"/>
              <a:t>Abbildung 73: https://www.deere.de/assets/images/region-2/products/combines/combine-headers/600fd/combine_headers_600fd_overview_r4b001053_large_850a78deb51052ef5d4c4dd783cbc98abeafb1c1.jpg</a:t>
            </a:r>
          </a:p>
          <a:p>
            <a:pPr algn="l"/>
            <a:r>
              <a:rPr lang="de-DE" sz="1000" dirty="0"/>
              <a:t>Abbildung 74: http://www.agrarheute.com/sites/default/files/styles/ah_galerie_828x620/public/galerie/5759/52417.jpg</a:t>
            </a:r>
          </a:p>
          <a:p>
            <a:pPr algn="l"/>
            <a:r>
              <a:rPr lang="de-DE" sz="1000" dirty="0"/>
              <a:t>Abbildung 75:https://www.claas.de/blueprint/servlet/resource/blob/2644030/4248ed8cf20c09d331ec7cf823ec09ba/442965_23-dataRaw.pdf</a:t>
            </a:r>
          </a:p>
          <a:p>
            <a:pPr algn="l"/>
            <a:r>
              <a:rPr lang="de-DE" sz="1000" dirty="0"/>
              <a:t>Abbildung 76:http://www.green-logistics.iff.fraunhofer.de/biologic/equipment/cutting_units/start</a:t>
            </a:r>
          </a:p>
          <a:p>
            <a:pPr algn="l"/>
            <a:r>
              <a:rPr lang="de-DE" sz="1000" dirty="0"/>
              <a:t>Abbildung 77: http://www.claas.de/produkte/maehdrescher/vorsatzgeraete-2016/vorsatzgeraete/sunspeed</a:t>
            </a:r>
          </a:p>
          <a:p>
            <a:pPr algn="l"/>
            <a:r>
              <a:rPr lang="de-DE" sz="1000" dirty="0"/>
              <a:t>Abbildung 78: http://www.claas.de/blueprint/servlet/blob/645102/fa64256446a81b4bfa493e351e5185e4/248805-dataRaw.pdf</a:t>
            </a:r>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137</a:t>
            </a:fld>
            <a:endParaRPr lang="de-DE" dirty="0"/>
          </a:p>
        </p:txBody>
      </p:sp>
      <p:sp>
        <p:nvSpPr>
          <p:cNvPr id="7" name="Textfeld 6"/>
          <p:cNvSpPr txBox="1"/>
          <p:nvPr/>
        </p:nvSpPr>
        <p:spPr>
          <a:xfrm>
            <a:off x="540000" y="360000"/>
            <a:ext cx="2500912" cy="369332"/>
          </a:xfrm>
          <a:prstGeom prst="rect">
            <a:avLst/>
          </a:prstGeom>
          <a:noFill/>
        </p:spPr>
        <p:txBody>
          <a:bodyPr wrap="square" rtlCol="0">
            <a:spAutoFit/>
          </a:bodyPr>
          <a:lstStyle/>
          <a:p>
            <a:r>
              <a:rPr lang="de-DE" dirty="0"/>
              <a:t>Abbildungsverzeichnis</a:t>
            </a:r>
          </a:p>
        </p:txBody>
      </p:sp>
    </p:spTree>
    <p:extLst>
      <p:ext uri="{BB962C8B-B14F-4D97-AF65-F5344CB8AC3E}">
        <p14:creationId xmlns:p14="http://schemas.microsoft.com/office/powerpoint/2010/main" val="4515843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40000" y="657654"/>
            <a:ext cx="8158349" cy="6120000"/>
          </a:xfrm>
        </p:spPr>
        <p:txBody>
          <a:bodyPr/>
          <a:lstStyle/>
          <a:p>
            <a:pPr algn="l"/>
            <a:r>
              <a:rPr lang="de-DE" sz="1000" dirty="0"/>
              <a:t>Abbildung 79:https://www.geringhoff.com/de/Products/Getreideschneidwerke/Harvest-Star-/p/gp_HarvestStar</a:t>
            </a:r>
          </a:p>
          <a:p>
            <a:pPr algn="l"/>
            <a:r>
              <a:rPr lang="de-DE" sz="1000" dirty="0"/>
              <a:t>Abbildung 80:</a:t>
            </a:r>
          </a:p>
          <a:p>
            <a:pPr algn="l"/>
            <a:r>
              <a:rPr lang="de-DE" sz="1000" dirty="0"/>
              <a:t>https://www.claas.de/blueprint/servlet/resource/image/2216918/inline_l_l/820/460/7805b0e568916e12da591a6df699ab17/Io/332840_27.jpg</a:t>
            </a:r>
          </a:p>
          <a:p>
            <a:pPr algn="l"/>
            <a:r>
              <a:rPr lang="de-DE" sz="1000" dirty="0"/>
              <a:t>Abbildung 81: https://khartindustries.com/wp-content/uploads/2022/12/Raptor-stubble.jpg</a:t>
            </a:r>
          </a:p>
          <a:p>
            <a:pPr algn="l"/>
            <a:r>
              <a:rPr lang="de-DE" sz="1000" dirty="0"/>
              <a:t>Abbildung 82: https://mediatum.ub.tum.de/image/731515</a:t>
            </a:r>
          </a:p>
          <a:p>
            <a:pPr algn="l"/>
            <a:r>
              <a:rPr lang="de-DE" sz="1000" dirty="0"/>
              <a:t>Abbildung 83: https://4.bp.blogspot.com/-4KPVGu9fQWg/UCfkzwM-bwI/AAAAAAAAAEw/UqfOlgiZW_o/s320/P1030830.JPG</a:t>
            </a:r>
          </a:p>
          <a:p>
            <a:pPr algn="l"/>
            <a:r>
              <a:rPr lang="de-DE" sz="1000" dirty="0"/>
              <a:t>Abbildung 84: https://www.equipmentsearch.com/uploadedimages/8309/13964385.jpg</a:t>
            </a:r>
          </a:p>
          <a:p>
            <a:pPr algn="l"/>
            <a:r>
              <a:rPr lang="de-DE" sz="1000" dirty="0"/>
              <a:t>Abbildung 85: https://www.deere.de/assets/images/combines/combine-headers/bp15/bp15/r4c004428_large_large_1b5e2c6c950be713e7e5c06c8c3973cdc041b59c.jpg</a:t>
            </a:r>
          </a:p>
          <a:p>
            <a:pPr algn="l"/>
            <a:r>
              <a:rPr lang="de-DE" sz="1000" dirty="0"/>
              <a:t>Abbildung 86: http://rostselmash.eu/product_item/rsm-161/</a:t>
            </a:r>
          </a:p>
          <a:p>
            <a:pPr algn="l"/>
            <a:r>
              <a:rPr lang="de-DE" sz="1000" dirty="0"/>
              <a:t>Abbildung 87:https://fz-agritechnik.de/</a:t>
            </a:r>
            <a:r>
              <a:rPr lang="de-DE" sz="1000" dirty="0" err="1"/>
              <a:t>media</a:t>
            </a:r>
            <a:r>
              <a:rPr lang="de-DE" sz="1000" dirty="0"/>
              <a:t>/</a:t>
            </a:r>
            <a:r>
              <a:rPr lang="de-DE" sz="1000" dirty="0" err="1"/>
              <a:t>images</a:t>
            </a:r>
            <a:r>
              <a:rPr lang="de-DE" sz="1000" dirty="0"/>
              <a:t>/</a:t>
            </a:r>
            <a:r>
              <a:rPr lang="de-DE" sz="1000" dirty="0" err="1"/>
              <a:t>thumb</a:t>
            </a:r>
            <a:r>
              <a:rPr lang="de-DE" sz="1000" dirty="0"/>
              <a:t>/Einzugskette%20Claas%206801090.jpg</a:t>
            </a:r>
          </a:p>
          <a:p>
            <a:pPr algn="l"/>
            <a:r>
              <a:rPr lang="de-DE" sz="1000" dirty="0"/>
              <a:t>Abbildung 88: http://www.fendt.com/cms2-content/pages/images/5591304e0237fb1516574dd0_1435578446.jpg</a:t>
            </a:r>
          </a:p>
          <a:p>
            <a:pPr algn="l"/>
            <a:r>
              <a:rPr lang="de-DE" sz="1000" dirty="0"/>
              <a:t>Abbildung 89: https://www.landwirt.com/ez/ezdiaartikel/admin/diashow/art_JohnDeere_Maehdrescher_Serie_T/IMG_0379.jpg</a:t>
            </a:r>
          </a:p>
          <a:p>
            <a:pPr algn="l"/>
            <a:r>
              <a:rPr lang="de-DE" sz="1000" dirty="0"/>
              <a:t>Abbildung 90: http://agriculture.newholland.com/PublishingImages/2V031_web.jpg</a:t>
            </a:r>
          </a:p>
          <a:p>
            <a:pPr algn="l"/>
            <a:r>
              <a:rPr lang="de-DE" sz="1000" dirty="0"/>
              <a:t>Abbildung 91: https://www.fendt.com/onlinecatalogue/view?doc=de/geneva-assets/livelink/750324_catalog-2001-c-serie-web-2.pdf</a:t>
            </a:r>
          </a:p>
          <a:p>
            <a:pPr algn="l"/>
            <a:r>
              <a:rPr lang="de-DE" sz="1000" dirty="0"/>
              <a:t>Abbildung 92: https://cnhi-p-001-delivery.sitecorecontenthub.cloud/api/public/content/a521b1dfa6ee426898cfdacc1063a180?v=7421c96c&amp;t=Size1000</a:t>
            </a:r>
          </a:p>
          <a:p>
            <a:pPr algn="l"/>
            <a:r>
              <a:rPr lang="de-DE" sz="1000" dirty="0"/>
              <a:t>Abbildung 93: http://www.topagrar.com/imgs/4/4/7/0/7/6/bee87669aef5609f.jpg</a:t>
            </a:r>
          </a:p>
          <a:p>
            <a:pPr algn="l"/>
            <a:r>
              <a:rPr lang="de-DE" sz="1000" dirty="0"/>
              <a:t>Abbildung 94: http://www.agrall.cz/upload/1281686812.jpg</a:t>
            </a:r>
          </a:p>
          <a:p>
            <a:pPr algn="l"/>
            <a:r>
              <a:rPr lang="de-DE" sz="1000" dirty="0"/>
              <a:t>Abbildung 95: http://www.beredandready.com/wp-content/uploads/AFX-rotor-for-Case-IH-axial-flow-combines.jpg</a:t>
            </a:r>
          </a:p>
          <a:p>
            <a:pPr algn="l"/>
            <a:r>
              <a:rPr lang="de-DE" sz="1000" dirty="0"/>
              <a:t>Abbildung 96: http://www.fendt.com/de/13008.asp</a:t>
            </a:r>
          </a:p>
          <a:p>
            <a:pPr algn="l"/>
            <a:r>
              <a:rPr lang="de-DE" sz="1000" dirty="0"/>
              <a:t>Abbildung 97: https://rosdok.uni-rostock.de/file/rosdok_disshab_0000000010/rosdok_derivate_0000003396/Bui_Viet_Duc-Dissertation.pdf</a:t>
            </a:r>
          </a:p>
          <a:p>
            <a:pPr algn="l"/>
            <a:r>
              <a:rPr lang="de-DE" sz="1000" dirty="0"/>
              <a:t>Abbildung 98: https://flm.profi.de/flm/upload/w_1280,g_Center,q_60/https://www.profi.de/imgs/4/3/c/0/5/c/2_id497914.jpg</a:t>
            </a:r>
          </a:p>
          <a:p>
            <a:pPr algn="l"/>
            <a:r>
              <a:rPr lang="de-DE" sz="1000" dirty="0"/>
              <a:t>Abbildung 99: http://agriculture1.newholland.com/eu/de-de/maschinen/produkte/mahdrescher/cx7-und-cx8-tier-4b/einzelheiten/dreschwerk</a:t>
            </a:r>
          </a:p>
          <a:p>
            <a:pPr algn="l"/>
            <a:r>
              <a:rPr lang="de-DE" sz="1000" dirty="0"/>
              <a:t>Abbildung 100: https://www.deere.de/assets/images/region-2/products/combines/t-series/t-series-group/T-Series_combine_harvester_massive_separation_area.jpg</a:t>
            </a:r>
          </a:p>
          <a:p>
            <a:pPr algn="l"/>
            <a:r>
              <a:rPr lang="de-DE" sz="1000" dirty="0"/>
              <a:t>Abbildung 101:http://www.claas.de/blueprint/servlet/image/861418/inline_m_s/400/225/4a61d0b1ee4f1e7988d9b2d7bb331ec5/BP/118703.jpg</a:t>
            </a:r>
          </a:p>
          <a:p>
            <a:pPr algn="l"/>
            <a:r>
              <a:rPr lang="de-DE" sz="1000" dirty="0"/>
              <a:t>Abbildung 102:http://www.claas.de/blueprint/servlet/image/816426/uncropped/800/0/16efc4c534cd9e2f6e18b1b25a87a6cb/XW/105448.jpg</a:t>
            </a:r>
          </a:p>
          <a:p>
            <a:pPr algn="l"/>
            <a:r>
              <a:rPr lang="de-DE" sz="1000" dirty="0"/>
              <a:t>Abbildung 103:https://www.claas-gruppe.com/blueprint/servlet/resource/image/2026064/inline_l_m/480/211/1f4458a06fb8dd6b4965926f54994543/cY/2019-07-22_de_de_lexion-5000-pic-2.jpg</a:t>
            </a:r>
          </a:p>
          <a:p>
            <a:pPr algn="l"/>
            <a:r>
              <a:rPr lang="de-DE" sz="1000" dirty="0"/>
              <a:t>Abbildung 104:https://www.topagrar.com/technik/news/new-holland-ultraflow-dreschtrommel-mehr-gewicht-geringerer-leistungsbedarf-13384330.html</a:t>
            </a:r>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p>
          <a:p>
            <a:pPr algn="l"/>
            <a:endParaRPr lang="de-DE" sz="1000" dirty="0"/>
          </a:p>
          <a:p>
            <a:pPr algn="l"/>
            <a:endParaRPr lang="de-DE" sz="1000" dirty="0"/>
          </a:p>
          <a:p>
            <a:pPr algn="l"/>
            <a:endParaRPr lang="de-DE" sz="1000" dirty="0"/>
          </a:p>
          <a:p>
            <a:pPr algn="l"/>
            <a:endParaRPr lang="de-DE" sz="10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138</a:t>
            </a:fld>
            <a:endParaRPr lang="de-DE" dirty="0"/>
          </a:p>
        </p:txBody>
      </p:sp>
      <p:sp>
        <p:nvSpPr>
          <p:cNvPr id="9" name="Textfeld 8"/>
          <p:cNvSpPr txBox="1"/>
          <p:nvPr/>
        </p:nvSpPr>
        <p:spPr>
          <a:xfrm>
            <a:off x="540000" y="360000"/>
            <a:ext cx="2575340" cy="369332"/>
          </a:xfrm>
          <a:prstGeom prst="rect">
            <a:avLst/>
          </a:prstGeom>
          <a:noFill/>
        </p:spPr>
        <p:txBody>
          <a:bodyPr wrap="square" rtlCol="0">
            <a:spAutoFit/>
          </a:bodyPr>
          <a:lstStyle/>
          <a:p>
            <a:r>
              <a:rPr lang="de-DE" dirty="0"/>
              <a:t>Abbildungsverzeichnis</a:t>
            </a:r>
          </a:p>
        </p:txBody>
      </p:sp>
    </p:spTree>
    <p:extLst>
      <p:ext uri="{BB962C8B-B14F-4D97-AF65-F5344CB8AC3E}">
        <p14:creationId xmlns:p14="http://schemas.microsoft.com/office/powerpoint/2010/main" val="25719121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40000" y="720000"/>
            <a:ext cx="8158349" cy="6120000"/>
          </a:xfrm>
        </p:spPr>
        <p:txBody>
          <a:bodyPr/>
          <a:lstStyle/>
          <a:p>
            <a:pPr algn="l"/>
            <a:r>
              <a:rPr lang="de-DE" sz="1000" dirty="0">
                <a:latin typeface="+mj-lt"/>
              </a:rPr>
              <a:t>Abbildung 105:https://www.facebook.com/NewHollandDeutschland/videos/ultra-flow-dreschtrommel/375549403321669/</a:t>
            </a:r>
          </a:p>
          <a:p>
            <a:pPr algn="l"/>
            <a:r>
              <a:rPr lang="de-DE" sz="1000" dirty="0">
                <a:latin typeface="+mj-lt"/>
              </a:rPr>
              <a:t>Abbildung 106:http://www.claas.de/blueprint/servlet/image/816462/inline_l_l/820/460/19dd3298c7094b24f6aca0883a004565/bX/102992.jpg</a:t>
            </a:r>
          </a:p>
          <a:p>
            <a:pPr algn="l"/>
            <a:r>
              <a:rPr lang="de-DE" sz="1000" dirty="0">
                <a:latin typeface="+mj-lt"/>
              </a:rPr>
              <a:t>Abbildung 107:http://www.kaufmann-landtechnik.at/joomla15/images/stories/ab10_11227_564x250_jpgpropertydatalangde_de.jpg</a:t>
            </a:r>
          </a:p>
          <a:p>
            <a:pPr algn="l"/>
            <a:r>
              <a:rPr lang="de-DE" sz="1000" dirty="0">
                <a:latin typeface="+mj-lt"/>
              </a:rPr>
              <a:t>Abbildung 108:Claas Produktpräsentation 2015</a:t>
            </a:r>
          </a:p>
          <a:p>
            <a:pPr algn="l"/>
            <a:r>
              <a:rPr lang="de-DE" sz="1000" dirty="0">
                <a:latin typeface="+mj-lt"/>
              </a:rPr>
              <a:t>Abbildung 109:http://www.agritek.fi/files/agritek/CX7_8/CX_15_G_OptiSpeedB.jpg</a:t>
            </a:r>
          </a:p>
          <a:p>
            <a:pPr algn="l"/>
            <a:r>
              <a:rPr lang="de-DE" sz="1000" dirty="0">
                <a:latin typeface="+mj-lt"/>
              </a:rPr>
              <a:t>Abbildung 110:https://cnhi-p-001-delivery.sitecorecontenthub.cloud/</a:t>
            </a:r>
            <a:r>
              <a:rPr lang="de-DE" sz="1000" dirty="0" err="1">
                <a:latin typeface="+mj-lt"/>
              </a:rPr>
              <a:t>api</a:t>
            </a:r>
            <a:r>
              <a:rPr lang="de-DE" sz="1000" dirty="0">
                <a:latin typeface="+mj-lt"/>
              </a:rPr>
              <a:t>/</a:t>
            </a:r>
            <a:r>
              <a:rPr lang="de-DE" sz="1000" dirty="0" err="1">
                <a:latin typeface="+mj-lt"/>
              </a:rPr>
              <a:t>public</a:t>
            </a:r>
            <a:r>
              <a:rPr lang="de-DE" sz="1000" dirty="0">
                <a:latin typeface="+mj-lt"/>
              </a:rPr>
              <a:t>/</a:t>
            </a:r>
            <a:r>
              <a:rPr lang="de-DE" sz="1000" dirty="0" err="1">
                <a:latin typeface="+mj-lt"/>
              </a:rPr>
              <a:t>content</a:t>
            </a:r>
            <a:r>
              <a:rPr lang="de-DE" sz="1000" dirty="0">
                <a:latin typeface="+mj-lt"/>
              </a:rPr>
              <a:t>/a95ffc89df6b43c288966ce8a2fb787d?v=f364abe6</a:t>
            </a:r>
          </a:p>
          <a:p>
            <a:pPr algn="l"/>
            <a:r>
              <a:rPr lang="de-DE" sz="1000" dirty="0">
                <a:latin typeface="+mj-lt"/>
              </a:rPr>
              <a:t>Abbildung 111: https://www.agrarheute.com/sites/agrarheute.com/files/styles/lightbox/public/2019-07/360755_25.jpg</a:t>
            </a:r>
          </a:p>
          <a:p>
            <a:pPr algn="l"/>
            <a:r>
              <a:rPr lang="de-DE" sz="1000" dirty="0">
                <a:latin typeface="+mj-lt"/>
              </a:rPr>
              <a:t>Abbildung 112:</a:t>
            </a:r>
            <a:r>
              <a:rPr lang="de-DE" sz="1000" dirty="0">
                <a:latin typeface="+mj-lt"/>
                <a:ea typeface="Times New Roman" panose="02020603050405020304" pitchFamily="18" charset="0"/>
                <a:cs typeface="Times New Roman" panose="02020603050405020304" pitchFamily="18" charset="0"/>
              </a:rPr>
              <a:t> https://www.fendt.com/de/images/603f3b4591f72110cb16187a_1614775371_web_de-DE.png</a:t>
            </a:r>
          </a:p>
          <a:p>
            <a:pPr algn="l"/>
            <a:r>
              <a:rPr lang="de-DE" sz="1000" dirty="0">
                <a:latin typeface="+mj-lt"/>
                <a:cs typeface="Times New Roman" panose="02020603050405020304" pitchFamily="18" charset="0"/>
              </a:rPr>
              <a:t>Abbildung 113: </a:t>
            </a:r>
            <a:r>
              <a:rPr lang="de-DE" sz="1000" dirty="0">
                <a:latin typeface="+mj-lt"/>
                <a:ea typeface="Times New Roman" panose="02020603050405020304" pitchFamily="18" charset="0"/>
                <a:cs typeface="Times New Roman" panose="02020603050405020304" pitchFamily="18" charset="0"/>
              </a:rPr>
              <a:t>https://www.fendt.com/de/geneva-assets/livelink/65958-fendtl-serie-2001-de-v2.pdf</a:t>
            </a:r>
          </a:p>
          <a:p>
            <a:pPr algn="l"/>
            <a:r>
              <a:rPr lang="de-DE" sz="1000" dirty="0">
                <a:latin typeface="+mj-lt"/>
                <a:ea typeface="Times New Roman" panose="02020603050405020304" pitchFamily="18" charset="0"/>
                <a:cs typeface="Times New Roman" panose="02020603050405020304" pitchFamily="18" charset="0"/>
              </a:rPr>
              <a:t>Abbildung 114: https://www.claas.de/blueprint/servlet/resource/image/2295918/inline_s_m/260/260/b172dc26ada1ca75dfa1add7d4a609bd/og/pic1.jpg</a:t>
            </a:r>
          </a:p>
          <a:p>
            <a:pPr algn="l"/>
            <a:r>
              <a:rPr lang="de-DE" sz="1000" dirty="0">
                <a:latin typeface="+mj-lt"/>
                <a:ea typeface="Times New Roman" panose="02020603050405020304" pitchFamily="18" charset="0"/>
                <a:cs typeface="Times New Roman" panose="02020603050405020304" pitchFamily="18" charset="0"/>
              </a:rPr>
              <a:t>Abbildung 115: </a:t>
            </a:r>
            <a:r>
              <a:rPr lang="de-DE" sz="1000" dirty="0">
                <a:latin typeface="+mj-lt"/>
              </a:rPr>
              <a:t>https://specs.lectura.de/models/renamed/detail_max/mahdrescher-crop-tiger-30-terra-trac-claas.jpg</a:t>
            </a:r>
          </a:p>
          <a:p>
            <a:pPr algn="l"/>
            <a:r>
              <a:rPr lang="de-DE" sz="1000" dirty="0">
                <a:latin typeface="+mj-lt"/>
              </a:rPr>
              <a:t>Abbildung 116:https://www.deere.de/assets/images/region-2/products/combines/s-series/s790_tracks_transparent_large_b430e3766a74c27725c49babc53f53d39ecbd667.jpg</a:t>
            </a:r>
          </a:p>
          <a:p>
            <a:pPr algn="l"/>
            <a:r>
              <a:rPr lang="de-DE" sz="1000" dirty="0">
                <a:latin typeface="+mj-lt"/>
                <a:ea typeface="Times New Roman" panose="02020603050405020304" pitchFamily="18" charset="0"/>
                <a:cs typeface="Times New Roman" panose="02020603050405020304" pitchFamily="18" charset="0"/>
              </a:rPr>
              <a:t>Abbildung 117: </a:t>
            </a:r>
            <a:r>
              <a:rPr lang="de-DE" sz="1000" dirty="0">
                <a:latin typeface="+mj-lt"/>
              </a:rPr>
              <a:t>http://www.deere.de/de_DE/products/equipment/combines/s_series/s_series.page</a:t>
            </a:r>
          </a:p>
          <a:p>
            <a:pPr algn="l"/>
            <a:r>
              <a:rPr lang="de-DE" sz="1000" dirty="0">
                <a:latin typeface="+mj-lt"/>
                <a:ea typeface="Times New Roman" panose="02020603050405020304" pitchFamily="18" charset="0"/>
                <a:cs typeface="Times New Roman" panose="02020603050405020304" pitchFamily="18" charset="0"/>
              </a:rPr>
              <a:t>Abbildung 118:https://assets.cnhindustrial.com/</a:t>
            </a:r>
            <a:r>
              <a:rPr lang="de-DE" sz="1000" dirty="0" err="1">
                <a:latin typeface="+mj-lt"/>
                <a:ea typeface="Times New Roman" panose="02020603050405020304" pitchFamily="18" charset="0"/>
                <a:cs typeface="Times New Roman" panose="02020603050405020304" pitchFamily="18" charset="0"/>
              </a:rPr>
              <a:t>nhag</a:t>
            </a:r>
            <a:r>
              <a:rPr lang="de-DE" sz="1000" dirty="0">
                <a:latin typeface="+mj-lt"/>
                <a:ea typeface="Times New Roman" panose="02020603050405020304" pitchFamily="18" charset="0"/>
                <a:cs typeface="Times New Roman" panose="02020603050405020304" pitchFamily="18" charset="0"/>
              </a:rPr>
              <a:t>/</a:t>
            </a:r>
            <a:r>
              <a:rPr lang="de-DE" sz="1000" dirty="0" err="1">
                <a:latin typeface="+mj-lt"/>
                <a:ea typeface="Times New Roman" panose="02020603050405020304" pitchFamily="18" charset="0"/>
                <a:cs typeface="Times New Roman" panose="02020603050405020304" pitchFamily="18" charset="0"/>
              </a:rPr>
              <a:t>africa</a:t>
            </a:r>
            <a:r>
              <a:rPr lang="de-DE" sz="1000" dirty="0">
                <a:latin typeface="+mj-lt"/>
                <a:ea typeface="Times New Roman" panose="02020603050405020304" pitchFamily="18" charset="0"/>
                <a:cs typeface="Times New Roman" panose="02020603050405020304" pitchFamily="18" charset="0"/>
              </a:rPr>
              <a:t>/</a:t>
            </a:r>
            <a:r>
              <a:rPr lang="de-DE" sz="1000" dirty="0" err="1">
                <a:latin typeface="+mj-lt"/>
                <a:ea typeface="Times New Roman" panose="02020603050405020304" pitchFamily="18" charset="0"/>
                <a:cs typeface="Times New Roman" panose="02020603050405020304" pitchFamily="18" charset="0"/>
              </a:rPr>
              <a:t>fr</a:t>
            </a:r>
            <a:r>
              <a:rPr lang="de-DE" sz="1000" dirty="0">
                <a:latin typeface="+mj-lt"/>
                <a:ea typeface="Times New Roman" panose="02020603050405020304" pitchFamily="18" charset="0"/>
                <a:cs typeface="Times New Roman" panose="02020603050405020304" pitchFamily="18" charset="0"/>
              </a:rPr>
              <a:t>/</a:t>
            </a:r>
            <a:r>
              <a:rPr lang="de-DE" sz="1000" dirty="0" err="1">
                <a:latin typeface="+mj-lt"/>
                <a:ea typeface="Times New Roman" panose="02020603050405020304" pitchFamily="18" charset="0"/>
                <a:cs typeface="Times New Roman" panose="02020603050405020304" pitchFamily="18" charset="0"/>
              </a:rPr>
              <a:t>assets</a:t>
            </a:r>
            <a:r>
              <a:rPr lang="de-DE" sz="1000" dirty="0">
                <a:latin typeface="+mj-lt"/>
                <a:ea typeface="Times New Roman" panose="02020603050405020304" pitchFamily="18" charset="0"/>
                <a:cs typeface="Times New Roman" panose="02020603050405020304" pitchFamily="18" charset="0"/>
              </a:rPr>
              <a:t>/</a:t>
            </a:r>
            <a:r>
              <a:rPr lang="de-DE" sz="1000" dirty="0" err="1">
                <a:latin typeface="+mj-lt"/>
                <a:ea typeface="Times New Roman" panose="02020603050405020304" pitchFamily="18" charset="0"/>
                <a:cs typeface="Times New Roman" panose="02020603050405020304" pitchFamily="18" charset="0"/>
              </a:rPr>
              <a:t>pdf</a:t>
            </a:r>
            <a:r>
              <a:rPr lang="de-DE" sz="1000" dirty="0">
                <a:latin typeface="+mj-lt"/>
                <a:ea typeface="Times New Roman" panose="02020603050405020304" pitchFamily="18" charset="0"/>
                <a:cs typeface="Times New Roman" panose="02020603050405020304" pitchFamily="18" charset="0"/>
              </a:rPr>
              <a:t>/</a:t>
            </a:r>
            <a:r>
              <a:rPr lang="de-DE" sz="1000" dirty="0" err="1">
                <a:latin typeface="+mj-lt"/>
                <a:ea typeface="Times New Roman" panose="02020603050405020304" pitchFamily="18" charset="0"/>
                <a:cs typeface="Times New Roman" panose="02020603050405020304" pitchFamily="18" charset="0"/>
              </a:rPr>
              <a:t>combine</a:t>
            </a:r>
            <a:r>
              <a:rPr lang="de-DE" sz="1000" dirty="0">
                <a:latin typeface="+mj-lt"/>
                <a:ea typeface="Times New Roman" panose="02020603050405020304" pitchFamily="18" charset="0"/>
                <a:cs typeface="Times New Roman" panose="02020603050405020304" pitchFamily="18" charset="0"/>
              </a:rPr>
              <a:t>/cr-brochure-africa-en.pdf</a:t>
            </a:r>
          </a:p>
          <a:p>
            <a:pPr algn="l"/>
            <a:r>
              <a:rPr lang="de-DE" sz="1000" dirty="0">
                <a:latin typeface="+mj-lt"/>
                <a:ea typeface="Times New Roman" panose="02020603050405020304" pitchFamily="18" charset="0"/>
                <a:cs typeface="Times New Roman" panose="02020603050405020304" pitchFamily="18" charset="0"/>
              </a:rPr>
              <a:t>Abbildung 119:</a:t>
            </a:r>
            <a:r>
              <a:rPr lang="de-DE" sz="1000" dirty="0">
                <a:latin typeface="+mj-lt"/>
              </a:rPr>
              <a:t> https://www.topagrar.com/technik/news/new-holland-gewinnt-mit-doppel-axialrotor-maehdrescher-cr-goldmedaille-der-agritechnica-2023-b-13488929.html#1</a:t>
            </a:r>
          </a:p>
          <a:p>
            <a:pPr algn="l"/>
            <a:r>
              <a:rPr lang="de-DE" sz="1000" dirty="0">
                <a:latin typeface="+mj-lt"/>
                <a:ea typeface="Times New Roman" panose="02020603050405020304" pitchFamily="18" charset="0"/>
                <a:cs typeface="Times New Roman" panose="02020603050405020304" pitchFamily="18" charset="0"/>
              </a:rPr>
              <a:t>Abbildung 120:</a:t>
            </a:r>
            <a:r>
              <a:rPr lang="de-DE" sz="1000" dirty="0">
                <a:latin typeface="+mj-lt"/>
              </a:rPr>
              <a:t>FH Bingen</a:t>
            </a:r>
          </a:p>
          <a:p>
            <a:pPr algn="l"/>
            <a:r>
              <a:rPr lang="de-DE" sz="1000" dirty="0">
                <a:latin typeface="+mj-lt"/>
                <a:ea typeface="Times New Roman" panose="02020603050405020304" pitchFamily="18" charset="0"/>
                <a:cs typeface="Times New Roman" panose="02020603050405020304" pitchFamily="18" charset="0"/>
              </a:rPr>
              <a:t>Abbildung 121: </a:t>
            </a:r>
            <a:r>
              <a:rPr lang="de-DE" sz="1000" dirty="0">
                <a:latin typeface="+mj-lt"/>
              </a:rPr>
              <a:t>http://www.agri-broker.de/schwaden_und_pressen.html</a:t>
            </a:r>
          </a:p>
          <a:p>
            <a:pPr algn="l"/>
            <a:r>
              <a:rPr lang="de-DE" sz="1000" dirty="0">
                <a:latin typeface="+mj-lt"/>
              </a:rPr>
              <a:t>Abbildung 122: http://www.topagrar.com/imgs/3/8/5/2/7/7/Bildschirmfoto_2013-03-06_um_11.26.41-17954a814af96e61.jpg</a:t>
            </a:r>
          </a:p>
          <a:p>
            <a:pPr algn="l"/>
            <a:r>
              <a:rPr lang="de-DE" sz="1000" dirty="0">
                <a:latin typeface="+mj-lt"/>
              </a:rPr>
              <a:t>Abbildung 123: http://www.bs-wiki.de/mediawiki/images/Gebl%C3%A4se.jpg</a:t>
            </a:r>
          </a:p>
          <a:p>
            <a:pPr algn="l"/>
            <a:r>
              <a:rPr lang="de-DE" sz="1000" dirty="0">
                <a:latin typeface="+mj-lt"/>
              </a:rPr>
              <a:t>Abbildung 124: Claas Produktpräsentation 2015</a:t>
            </a:r>
          </a:p>
          <a:p>
            <a:pPr algn="l"/>
            <a:r>
              <a:rPr lang="de-DE" sz="1000" dirty="0">
                <a:latin typeface="+mj-lt"/>
              </a:rPr>
              <a:t>Abbildung 125: https://cnhi-p-001-delivery.sitecorecontenthub.cloud/api/public/content/0b573509bd0142e3890e06b6db0655d2?v=06ae791f</a:t>
            </a:r>
          </a:p>
          <a:p>
            <a:pPr algn="l"/>
            <a:r>
              <a:rPr lang="de-DE" sz="1000" dirty="0">
                <a:latin typeface="+mj-lt"/>
              </a:rPr>
              <a:t>Abbildung 126: https://www.agrarheute.com/sites/agrarheute.com/files/styles/ah_bildergalerie_standalone_5x4/public/thumbnails/image/claas_tucano_560_0.jpg</a:t>
            </a:r>
          </a:p>
          <a:p>
            <a:pPr algn="l"/>
            <a:r>
              <a:rPr lang="de-DE" sz="1000" dirty="0">
                <a:latin typeface="+mj-lt"/>
              </a:rPr>
              <a:t>Abbildung 127: https://www.deere.de/assets/publications/index.html?id=375eb128#18</a:t>
            </a:r>
          </a:p>
          <a:p>
            <a:pPr algn="l"/>
            <a:r>
              <a:rPr lang="de-DE" sz="1000" dirty="0">
                <a:latin typeface="+mj-lt"/>
              </a:rPr>
              <a:t>Abbildung 128: http://rostselmash.eu/product_item/rsm-161/</a:t>
            </a:r>
          </a:p>
          <a:p>
            <a:pPr algn="l"/>
            <a:r>
              <a:rPr lang="de-DE" sz="1000" dirty="0">
                <a:latin typeface="+mj-lt"/>
              </a:rPr>
              <a:t>Abbildung 129: http://www.fendt.com/de/13947.asp</a:t>
            </a:r>
          </a:p>
          <a:p>
            <a:pPr algn="l"/>
            <a:r>
              <a:rPr lang="de-DE" sz="1000" dirty="0">
                <a:latin typeface="+mj-lt"/>
              </a:rPr>
              <a:t>Abbildung 130: https://www.landwirt.com/ez/ezdiaartikel/admin/diashow/art_JohnDeere_Maehdrescher_Serie_T/IMG_0365.jpg</a:t>
            </a:r>
          </a:p>
          <a:p>
            <a:pPr algn="l"/>
            <a:r>
              <a:rPr lang="de-DE" sz="1000" dirty="0">
                <a:latin typeface="+mj-lt"/>
              </a:rPr>
              <a:t>Abbildung 131: https://fendt.com/de/images/6477532ceb678c1132262401_1685541676_web_de-DE.webp</a:t>
            </a:r>
          </a:p>
          <a:p>
            <a:pPr algn="l"/>
            <a:endParaRPr lang="de-DE" sz="1000" dirty="0">
              <a:latin typeface="+mj-lt"/>
            </a:endParaRPr>
          </a:p>
          <a:p>
            <a:pPr algn="l"/>
            <a:endParaRPr lang="de-DE" sz="1000"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algn="l"/>
            <a:endParaRPr lang="de-DE" sz="1000" dirty="0">
              <a:solidFill>
                <a:srgbClr val="0563C1"/>
              </a:solidFill>
              <a:latin typeface="Arial" panose="020B0604020202020204" pitchFamily="34" charset="0"/>
              <a:ea typeface="Times New Roman" panose="02020603050405020304" pitchFamily="18" charset="0"/>
              <a:cs typeface="Times New Roman" panose="02020603050405020304" pitchFamily="18" charset="0"/>
            </a:endParaRPr>
          </a:p>
          <a:p>
            <a:pPr algn="l"/>
            <a:endParaRPr lang="de-DE" sz="1000" dirty="0">
              <a:latin typeface="+mj-lt"/>
            </a:endParaRPr>
          </a:p>
          <a:p>
            <a:pPr algn="l"/>
            <a:endParaRPr lang="de-DE" sz="1000" dirty="0"/>
          </a:p>
          <a:p>
            <a:pPr algn="l"/>
            <a:endParaRPr lang="de-DE" sz="1000" dirty="0"/>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p>
          <a:p>
            <a:pPr algn="l"/>
            <a:endParaRPr lang="de-DE" sz="1000" dirty="0"/>
          </a:p>
          <a:p>
            <a:pPr algn="l"/>
            <a:endParaRPr lang="de-DE" sz="1000" dirty="0"/>
          </a:p>
          <a:p>
            <a:pPr algn="l"/>
            <a:endParaRPr lang="de-DE" sz="1000" dirty="0"/>
          </a:p>
          <a:p>
            <a:pPr algn="l"/>
            <a:endParaRPr lang="de-DE" sz="10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139</a:t>
            </a:fld>
            <a:endParaRPr lang="de-DE" dirty="0"/>
          </a:p>
        </p:txBody>
      </p:sp>
      <p:sp>
        <p:nvSpPr>
          <p:cNvPr id="8" name="Textfeld 7"/>
          <p:cNvSpPr txBox="1"/>
          <p:nvPr/>
        </p:nvSpPr>
        <p:spPr>
          <a:xfrm>
            <a:off x="540000" y="360000"/>
            <a:ext cx="2532809" cy="369332"/>
          </a:xfrm>
          <a:prstGeom prst="rect">
            <a:avLst/>
          </a:prstGeom>
          <a:noFill/>
        </p:spPr>
        <p:txBody>
          <a:bodyPr wrap="square" rtlCol="0">
            <a:spAutoFit/>
          </a:bodyPr>
          <a:lstStyle/>
          <a:p>
            <a:r>
              <a:rPr lang="de-DE" dirty="0"/>
              <a:t>Abbildungsverzeichnis</a:t>
            </a:r>
          </a:p>
        </p:txBody>
      </p:sp>
    </p:spTree>
    <p:extLst>
      <p:ext uri="{BB962C8B-B14F-4D97-AF65-F5344CB8AC3E}">
        <p14:creationId xmlns:p14="http://schemas.microsoft.com/office/powerpoint/2010/main" val="204770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267279"/>
            <a:ext cx="8158349" cy="463138"/>
          </a:xfrm>
        </p:spPr>
        <p:txBody>
          <a:bodyPr/>
          <a:lstStyle/>
          <a:p>
            <a:pPr algn="l"/>
            <a:r>
              <a:rPr lang="de-DE" sz="2100" dirty="0"/>
              <a:t>Verlustquellen rund um die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14</a:t>
            </a:fld>
            <a:endParaRPr lang="de-DE" dirty="0"/>
          </a:p>
        </p:txBody>
      </p:sp>
      <p:sp>
        <p:nvSpPr>
          <p:cNvPr id="7" name="Rechteck 3"/>
          <p:cNvSpPr>
            <a:spLocks noGrp="1" noChangeArrowheads="1"/>
          </p:cNvSpPr>
          <p:nvPr>
            <p:ph type="subTitle" idx="1"/>
          </p:nvPr>
        </p:nvSpPr>
        <p:spPr>
          <a:xfrm>
            <a:off x="190413" y="963666"/>
            <a:ext cx="6134188" cy="1184735"/>
          </a:xfrm>
        </p:spPr>
        <p:txBody>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350" dirty="0">
                <a:latin typeface="+mj-lt"/>
              </a:rPr>
              <a:t>Trotz des hohen Mechanisierungsstandards gibt es noch immer Verlustquellen in der Getreideernte</a:t>
            </a:r>
          </a:p>
          <a:p>
            <a:pPr marL="285750" indent="-285750" algn="l">
              <a:spcBef>
                <a:spcPts val="750"/>
              </a:spcBef>
              <a:spcAft>
                <a:spcPts val="0"/>
              </a:spcAft>
              <a:buClr>
                <a:srgbClr val="90C226"/>
              </a:buClr>
              <a:buSzPct val="80000"/>
              <a:buFont typeface="Wingdings" panose="05000000000000000000" pitchFamily="2" charset="2"/>
              <a:buChar char="Ø"/>
            </a:pPr>
            <a:r>
              <a:rPr lang="de-DE" sz="1350" dirty="0">
                <a:latin typeface="+mj-lt"/>
              </a:rPr>
              <a:t>Ernte ohne Verluste ist nicht möglich – Ziel: Gesamtverluste auf durchschnittlich 5 % senken</a:t>
            </a:r>
          </a:p>
          <a:p>
            <a:pPr lvl="2" algn="l">
              <a:spcBef>
                <a:spcPts val="750"/>
              </a:spcBef>
              <a:spcAft>
                <a:spcPts val="0"/>
              </a:spcAft>
              <a:buClr>
                <a:srgbClr val="90C226"/>
              </a:buClr>
              <a:buSzPct val="80000"/>
            </a:pPr>
            <a:endParaRPr lang="de-DE" dirty="0">
              <a:latin typeface="+mj-lt"/>
            </a:endParaRPr>
          </a:p>
        </p:txBody>
      </p:sp>
      <p:grpSp>
        <p:nvGrpSpPr>
          <p:cNvPr id="6" name="Gruppieren 5">
            <a:extLst>
              <a:ext uri="{FF2B5EF4-FFF2-40B4-BE49-F238E27FC236}">
                <a16:creationId xmlns:a16="http://schemas.microsoft.com/office/drawing/2014/main" id="{2EAB334F-5E3E-6EF8-8D52-98DC1D982093}"/>
              </a:ext>
            </a:extLst>
          </p:cNvPr>
          <p:cNvGrpSpPr/>
          <p:nvPr/>
        </p:nvGrpSpPr>
        <p:grpSpPr>
          <a:xfrm>
            <a:off x="677651" y="1957785"/>
            <a:ext cx="7534836" cy="4354248"/>
            <a:chOff x="425683" y="1007586"/>
            <a:chExt cx="7927775" cy="4740835"/>
          </a:xfrm>
        </p:grpSpPr>
        <p:sp>
          <p:nvSpPr>
            <p:cNvPr id="8" name="Freihandform: Form 7">
              <a:extLst>
                <a:ext uri="{FF2B5EF4-FFF2-40B4-BE49-F238E27FC236}">
                  <a16:creationId xmlns:a16="http://schemas.microsoft.com/office/drawing/2014/main" id="{606C2348-6A58-81F1-4CC7-EFF31A5F0D95}"/>
                </a:ext>
              </a:extLst>
            </p:cNvPr>
            <p:cNvSpPr/>
            <p:nvPr/>
          </p:nvSpPr>
          <p:spPr>
            <a:xfrm>
              <a:off x="4363320" y="2161040"/>
              <a:ext cx="2785669" cy="446355"/>
            </a:xfrm>
            <a:custGeom>
              <a:avLst/>
              <a:gdLst/>
              <a:ahLst/>
              <a:cxnLst/>
              <a:rect l="0" t="0" r="0" b="0"/>
              <a:pathLst>
                <a:path>
                  <a:moveTo>
                    <a:pt x="0" y="0"/>
                  </a:moveTo>
                  <a:lnTo>
                    <a:pt x="0" y="223171"/>
                  </a:lnTo>
                  <a:lnTo>
                    <a:pt x="2790957" y="223171"/>
                  </a:lnTo>
                  <a:lnTo>
                    <a:pt x="2790957" y="465397"/>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10" name="Freihandform: Form 9">
              <a:extLst>
                <a:ext uri="{FF2B5EF4-FFF2-40B4-BE49-F238E27FC236}">
                  <a16:creationId xmlns:a16="http://schemas.microsoft.com/office/drawing/2014/main" id="{F97072F4-A13D-66AE-674C-D83604D3CFAA}"/>
                </a:ext>
              </a:extLst>
            </p:cNvPr>
            <p:cNvSpPr/>
            <p:nvPr/>
          </p:nvSpPr>
          <p:spPr>
            <a:xfrm>
              <a:off x="4317600" y="2176209"/>
              <a:ext cx="91440" cy="484453"/>
            </a:xfrm>
            <a:custGeom>
              <a:avLst/>
              <a:gdLst/>
              <a:ahLst/>
              <a:cxnLst/>
              <a:rect l="0" t="0" r="0" b="0"/>
              <a:pathLst>
                <a:path>
                  <a:moveTo>
                    <a:pt x="45720" y="0"/>
                  </a:moveTo>
                  <a:lnTo>
                    <a:pt x="45720" y="484453"/>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11" name="Freihandform: Form 10">
              <a:extLst>
                <a:ext uri="{FF2B5EF4-FFF2-40B4-BE49-F238E27FC236}">
                  <a16:creationId xmlns:a16="http://schemas.microsoft.com/office/drawing/2014/main" id="{17C3C2FF-5693-1316-6435-F1004E9A2062}"/>
                </a:ext>
              </a:extLst>
            </p:cNvPr>
            <p:cNvSpPr/>
            <p:nvPr/>
          </p:nvSpPr>
          <p:spPr>
            <a:xfrm>
              <a:off x="1389712" y="2161045"/>
              <a:ext cx="3024618" cy="465409"/>
            </a:xfrm>
            <a:custGeom>
              <a:avLst/>
              <a:gdLst/>
              <a:ahLst/>
              <a:cxnLst/>
              <a:rect l="0" t="0" r="0" b="0"/>
              <a:pathLst>
                <a:path>
                  <a:moveTo>
                    <a:pt x="2829898" y="0"/>
                  </a:moveTo>
                  <a:lnTo>
                    <a:pt x="2829898" y="223182"/>
                  </a:lnTo>
                  <a:lnTo>
                    <a:pt x="0" y="223182"/>
                  </a:lnTo>
                  <a:lnTo>
                    <a:pt x="0" y="465409"/>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12" name="Freihandform: Form 11">
              <a:extLst>
                <a:ext uri="{FF2B5EF4-FFF2-40B4-BE49-F238E27FC236}">
                  <a16:creationId xmlns:a16="http://schemas.microsoft.com/office/drawing/2014/main" id="{112FE491-26BC-72D9-718B-0D461154DA1F}"/>
                </a:ext>
              </a:extLst>
            </p:cNvPr>
            <p:cNvSpPr/>
            <p:nvPr/>
          </p:nvSpPr>
          <p:spPr>
            <a:xfrm>
              <a:off x="3010575" y="1007586"/>
              <a:ext cx="2796932" cy="1153459"/>
            </a:xfrm>
            <a:custGeom>
              <a:avLst/>
              <a:gdLst>
                <a:gd name="connsiteX0" fmla="*/ 0 w 2796932"/>
                <a:gd name="connsiteY0" fmla="*/ 0 h 1153459"/>
                <a:gd name="connsiteX1" fmla="*/ 2796932 w 2796932"/>
                <a:gd name="connsiteY1" fmla="*/ 0 h 1153459"/>
                <a:gd name="connsiteX2" fmla="*/ 2796932 w 2796932"/>
                <a:gd name="connsiteY2" fmla="*/ 1153459 h 1153459"/>
                <a:gd name="connsiteX3" fmla="*/ 0 w 2796932"/>
                <a:gd name="connsiteY3" fmla="*/ 1153459 h 1153459"/>
                <a:gd name="connsiteX4" fmla="*/ 0 w 2796932"/>
                <a:gd name="connsiteY4" fmla="*/ 0 h 115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32" h="1153459">
                  <a:moveTo>
                    <a:pt x="0" y="0"/>
                  </a:moveTo>
                  <a:lnTo>
                    <a:pt x="2796932" y="0"/>
                  </a:lnTo>
                  <a:lnTo>
                    <a:pt x="2796932" y="1153459"/>
                  </a:lnTo>
                  <a:lnTo>
                    <a:pt x="0" y="1153459"/>
                  </a:lnTo>
                  <a:lnTo>
                    <a:pt x="0" y="0"/>
                  </a:lnTo>
                  <a:close/>
                </a:path>
              </a:pathLst>
            </a:custGeom>
            <a:solidFill>
              <a:schemeClr val="bg1"/>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Verlustquellen </a:t>
              </a:r>
            </a:p>
          </p:txBody>
        </p:sp>
        <p:sp>
          <p:nvSpPr>
            <p:cNvPr id="13" name="Freihandform: Form 12">
              <a:extLst>
                <a:ext uri="{FF2B5EF4-FFF2-40B4-BE49-F238E27FC236}">
                  <a16:creationId xmlns:a16="http://schemas.microsoft.com/office/drawing/2014/main" id="{904F99BD-F375-E471-4927-3C65525A2000}"/>
                </a:ext>
              </a:extLst>
            </p:cNvPr>
            <p:cNvSpPr/>
            <p:nvPr/>
          </p:nvSpPr>
          <p:spPr>
            <a:xfrm>
              <a:off x="425683" y="2626456"/>
              <a:ext cx="2306919" cy="3102921"/>
            </a:xfrm>
            <a:custGeom>
              <a:avLst/>
              <a:gdLst>
                <a:gd name="connsiteX0" fmla="*/ 0 w 2306919"/>
                <a:gd name="connsiteY0" fmla="*/ 0 h 3357144"/>
                <a:gd name="connsiteX1" fmla="*/ 2306919 w 2306919"/>
                <a:gd name="connsiteY1" fmla="*/ 0 h 3357144"/>
                <a:gd name="connsiteX2" fmla="*/ 2306919 w 2306919"/>
                <a:gd name="connsiteY2" fmla="*/ 3357144 h 3357144"/>
                <a:gd name="connsiteX3" fmla="*/ 0 w 2306919"/>
                <a:gd name="connsiteY3" fmla="*/ 3357144 h 3357144"/>
                <a:gd name="connsiteX4" fmla="*/ 0 w 2306919"/>
                <a:gd name="connsiteY4" fmla="*/ 0 h 33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19" h="3357144">
                  <a:moveTo>
                    <a:pt x="0" y="0"/>
                  </a:moveTo>
                  <a:lnTo>
                    <a:pt x="2306919" y="0"/>
                  </a:lnTo>
                  <a:lnTo>
                    <a:pt x="2306919" y="3357144"/>
                  </a:lnTo>
                  <a:lnTo>
                    <a:pt x="0" y="3357144"/>
                  </a:lnTo>
                  <a:lnTo>
                    <a:pt x="0" y="0"/>
                  </a:lnTo>
                  <a:close/>
                </a:path>
              </a:pathLst>
            </a:custGeom>
            <a:solidFill>
              <a:schemeClr val="bg1"/>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b="1" kern="1200" dirty="0">
                  <a:solidFill>
                    <a:schemeClr val="tx1"/>
                  </a:solidFill>
                </a:rPr>
                <a:t>Vorernte</a:t>
              </a:r>
            </a:p>
            <a:p>
              <a:pPr marL="0" lvl="0" indent="0" algn="ctr" defTabSz="800100">
                <a:lnSpc>
                  <a:spcPct val="90000"/>
                </a:lnSpc>
                <a:spcBef>
                  <a:spcPct val="0"/>
                </a:spcBef>
                <a:spcAft>
                  <a:spcPct val="35000"/>
                </a:spcAft>
                <a:buNone/>
              </a:pPr>
              <a:endParaRPr lang="de-DE" sz="1400" kern="1200" dirty="0">
                <a:solidFill>
                  <a:schemeClr val="tx1"/>
                </a:solidFill>
              </a:endParaRPr>
            </a:p>
            <a:p>
              <a:pPr marL="0" lvl="0" indent="0" algn="ctr" defTabSz="800100">
                <a:lnSpc>
                  <a:spcPct val="90000"/>
                </a:lnSpc>
                <a:spcBef>
                  <a:spcPct val="0"/>
                </a:spcBef>
                <a:spcAft>
                  <a:spcPct val="35000"/>
                </a:spcAft>
                <a:buNone/>
              </a:pPr>
              <a:r>
                <a:rPr lang="de-DE" sz="1400" kern="1200" dirty="0">
                  <a:solidFill>
                    <a:schemeClr val="tx1"/>
                  </a:solidFill>
                </a:rPr>
                <a:t>Knickähren</a:t>
              </a:r>
            </a:p>
            <a:p>
              <a:pPr marL="0" lvl="0" indent="0" algn="ctr" defTabSz="800100">
                <a:lnSpc>
                  <a:spcPct val="90000"/>
                </a:lnSpc>
                <a:spcBef>
                  <a:spcPct val="0"/>
                </a:spcBef>
                <a:spcAft>
                  <a:spcPct val="35000"/>
                </a:spcAft>
                <a:buNone/>
              </a:pPr>
              <a:r>
                <a:rPr lang="de-DE" sz="1400" kern="1200" dirty="0">
                  <a:solidFill>
                    <a:schemeClr val="tx1"/>
                  </a:solidFill>
                </a:rPr>
                <a:t>Ausfall </a:t>
              </a:r>
            </a:p>
            <a:p>
              <a:pPr marL="0" lvl="0" indent="0" algn="ctr" defTabSz="800100">
                <a:lnSpc>
                  <a:spcPct val="90000"/>
                </a:lnSpc>
                <a:spcBef>
                  <a:spcPct val="0"/>
                </a:spcBef>
                <a:spcAft>
                  <a:spcPct val="35000"/>
                </a:spcAft>
                <a:buNone/>
              </a:pPr>
              <a:r>
                <a:rPr lang="de-DE" sz="1400" kern="1200" dirty="0">
                  <a:solidFill>
                    <a:schemeClr val="tx1"/>
                  </a:solidFill>
                </a:rPr>
                <a:t>Auswuchs/Qualität</a:t>
              </a:r>
              <a:r>
                <a:rPr lang="de-DE" sz="1800" kern="1200" dirty="0">
                  <a:solidFill>
                    <a:schemeClr val="tx1"/>
                  </a:solidFill>
                </a:rPr>
                <a:t>  </a:t>
              </a:r>
            </a:p>
          </p:txBody>
        </p:sp>
        <p:sp>
          <p:nvSpPr>
            <p:cNvPr id="14" name="Freihandform: Form 13">
              <a:extLst>
                <a:ext uri="{FF2B5EF4-FFF2-40B4-BE49-F238E27FC236}">
                  <a16:creationId xmlns:a16="http://schemas.microsoft.com/office/drawing/2014/main" id="{DBFF8922-DEF1-CAB1-D574-DA24966B0929}"/>
                </a:ext>
              </a:extLst>
            </p:cNvPr>
            <p:cNvSpPr/>
            <p:nvPr/>
          </p:nvSpPr>
          <p:spPr>
            <a:xfrm>
              <a:off x="3255582" y="2645499"/>
              <a:ext cx="2306919" cy="3102922"/>
            </a:xfrm>
            <a:custGeom>
              <a:avLst/>
              <a:gdLst>
                <a:gd name="connsiteX0" fmla="*/ 0 w 2306919"/>
                <a:gd name="connsiteY0" fmla="*/ 0 h 3373189"/>
                <a:gd name="connsiteX1" fmla="*/ 2306919 w 2306919"/>
                <a:gd name="connsiteY1" fmla="*/ 0 h 3373189"/>
                <a:gd name="connsiteX2" fmla="*/ 2306919 w 2306919"/>
                <a:gd name="connsiteY2" fmla="*/ 3373189 h 3373189"/>
                <a:gd name="connsiteX3" fmla="*/ 0 w 2306919"/>
                <a:gd name="connsiteY3" fmla="*/ 3373189 h 3373189"/>
                <a:gd name="connsiteX4" fmla="*/ 0 w 2306919"/>
                <a:gd name="connsiteY4" fmla="*/ 0 h 3373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19" h="3373189">
                  <a:moveTo>
                    <a:pt x="0" y="0"/>
                  </a:moveTo>
                  <a:lnTo>
                    <a:pt x="2306919" y="0"/>
                  </a:lnTo>
                  <a:lnTo>
                    <a:pt x="2306919" y="3373189"/>
                  </a:lnTo>
                  <a:lnTo>
                    <a:pt x="0" y="3373189"/>
                  </a:lnTo>
                  <a:lnTo>
                    <a:pt x="0" y="0"/>
                  </a:lnTo>
                  <a:close/>
                </a:path>
              </a:pathLst>
            </a:custGeom>
            <a:solidFill>
              <a:schemeClr val="bg1"/>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b="1" kern="1200" dirty="0">
                  <a:solidFill>
                    <a:schemeClr val="tx1"/>
                  </a:solidFill>
                </a:rPr>
                <a:t>Ernte</a:t>
              </a:r>
            </a:p>
            <a:p>
              <a:pPr marL="0" lvl="0" indent="0" algn="ctr" defTabSz="800100">
                <a:lnSpc>
                  <a:spcPct val="90000"/>
                </a:lnSpc>
                <a:spcBef>
                  <a:spcPct val="0"/>
                </a:spcBef>
                <a:spcAft>
                  <a:spcPct val="35000"/>
                </a:spcAft>
                <a:buNone/>
              </a:pPr>
              <a:r>
                <a:rPr lang="de-DE" sz="1400" kern="1200" dirty="0">
                  <a:solidFill>
                    <a:schemeClr val="tx1"/>
                  </a:solidFill>
                </a:rPr>
                <a:t>Schnittähren</a:t>
              </a:r>
            </a:p>
            <a:p>
              <a:pPr marL="0" lvl="0" indent="0" algn="ctr" defTabSz="800100">
                <a:lnSpc>
                  <a:spcPct val="90000"/>
                </a:lnSpc>
                <a:spcBef>
                  <a:spcPct val="0"/>
                </a:spcBef>
                <a:spcAft>
                  <a:spcPct val="35000"/>
                </a:spcAft>
                <a:buNone/>
              </a:pPr>
              <a:r>
                <a:rPr lang="de-DE" sz="1400" kern="1200" dirty="0">
                  <a:solidFill>
                    <a:schemeClr val="tx1"/>
                  </a:solidFill>
                </a:rPr>
                <a:t>Spritzverluste </a:t>
              </a:r>
            </a:p>
            <a:p>
              <a:pPr marL="0" lvl="0" indent="0" algn="ctr" defTabSz="800100">
                <a:lnSpc>
                  <a:spcPct val="90000"/>
                </a:lnSpc>
                <a:spcBef>
                  <a:spcPct val="0"/>
                </a:spcBef>
                <a:spcAft>
                  <a:spcPct val="35000"/>
                </a:spcAft>
                <a:buNone/>
              </a:pPr>
              <a:r>
                <a:rPr lang="de-DE" sz="1400" kern="1200" dirty="0">
                  <a:solidFill>
                    <a:schemeClr val="tx1"/>
                  </a:solidFill>
                </a:rPr>
                <a:t>Ausdrusch</a:t>
              </a:r>
            </a:p>
            <a:p>
              <a:pPr marL="0" lvl="0" indent="0" algn="ctr" defTabSz="800100">
                <a:lnSpc>
                  <a:spcPct val="90000"/>
                </a:lnSpc>
                <a:spcBef>
                  <a:spcPct val="0"/>
                </a:spcBef>
                <a:spcAft>
                  <a:spcPct val="35000"/>
                </a:spcAft>
                <a:buNone/>
              </a:pPr>
              <a:r>
                <a:rPr lang="de-DE" sz="1400" kern="1200" dirty="0">
                  <a:solidFill>
                    <a:schemeClr val="tx1"/>
                  </a:solidFill>
                </a:rPr>
                <a:t>Dreschwerksverluste</a:t>
              </a:r>
            </a:p>
            <a:p>
              <a:pPr marL="0" lvl="0" indent="0" algn="ctr" defTabSz="800100">
                <a:lnSpc>
                  <a:spcPct val="90000"/>
                </a:lnSpc>
                <a:spcBef>
                  <a:spcPct val="0"/>
                </a:spcBef>
                <a:spcAft>
                  <a:spcPct val="35000"/>
                </a:spcAft>
                <a:buNone/>
              </a:pPr>
              <a:r>
                <a:rPr lang="de-DE" sz="1400" kern="1200" dirty="0">
                  <a:solidFill>
                    <a:schemeClr val="tx1"/>
                  </a:solidFill>
                </a:rPr>
                <a:t>Reinigungsverluste </a:t>
              </a:r>
            </a:p>
            <a:p>
              <a:pPr marL="0" lvl="0" indent="0" algn="ctr" defTabSz="800100">
                <a:lnSpc>
                  <a:spcPct val="90000"/>
                </a:lnSpc>
                <a:spcBef>
                  <a:spcPct val="0"/>
                </a:spcBef>
                <a:spcAft>
                  <a:spcPct val="35000"/>
                </a:spcAft>
                <a:buNone/>
              </a:pPr>
              <a:r>
                <a:rPr lang="de-DE" sz="1400" kern="1200" dirty="0">
                  <a:solidFill>
                    <a:schemeClr val="tx1"/>
                  </a:solidFill>
                </a:rPr>
                <a:t>Bruchkorn </a:t>
              </a:r>
            </a:p>
            <a:p>
              <a:pPr marL="0" lvl="0" indent="0" algn="ctr" defTabSz="800100">
                <a:lnSpc>
                  <a:spcPct val="90000"/>
                </a:lnSpc>
                <a:spcBef>
                  <a:spcPct val="0"/>
                </a:spcBef>
                <a:spcAft>
                  <a:spcPct val="35000"/>
                </a:spcAft>
                <a:buNone/>
              </a:pPr>
              <a:r>
                <a:rPr lang="de-DE" sz="1400" kern="1200" dirty="0">
                  <a:solidFill>
                    <a:schemeClr val="tx1"/>
                  </a:solidFill>
                </a:rPr>
                <a:t>Rieselverluste</a:t>
              </a:r>
            </a:p>
            <a:p>
              <a:pPr marL="0" lvl="0" indent="0" algn="ctr" defTabSz="800100">
                <a:lnSpc>
                  <a:spcPct val="90000"/>
                </a:lnSpc>
                <a:spcBef>
                  <a:spcPct val="0"/>
                </a:spcBef>
                <a:spcAft>
                  <a:spcPct val="35000"/>
                </a:spcAft>
                <a:buNone/>
              </a:pPr>
              <a:r>
                <a:rPr lang="de-DE" sz="1400" kern="1200" dirty="0">
                  <a:solidFill>
                    <a:schemeClr val="tx1"/>
                  </a:solidFill>
                </a:rPr>
                <a:t>Transportverluste </a:t>
              </a:r>
            </a:p>
            <a:p>
              <a:pPr marL="0" lvl="0" indent="0" algn="ctr" defTabSz="800100">
                <a:lnSpc>
                  <a:spcPct val="90000"/>
                </a:lnSpc>
                <a:spcBef>
                  <a:spcPct val="0"/>
                </a:spcBef>
                <a:spcAft>
                  <a:spcPct val="35000"/>
                </a:spcAft>
                <a:buNone/>
              </a:pPr>
              <a:r>
                <a:rPr lang="de-DE" sz="1800" kern="1200" dirty="0">
                  <a:solidFill>
                    <a:schemeClr val="tx1"/>
                  </a:solidFill>
                </a:rPr>
                <a:t> </a:t>
              </a:r>
            </a:p>
          </p:txBody>
        </p:sp>
        <p:sp>
          <p:nvSpPr>
            <p:cNvPr id="15" name="Freihandform: Form 14">
              <a:extLst>
                <a:ext uri="{FF2B5EF4-FFF2-40B4-BE49-F238E27FC236}">
                  <a16:creationId xmlns:a16="http://schemas.microsoft.com/office/drawing/2014/main" id="{04966A52-4303-BF79-19A8-1332CFA9B004}"/>
                </a:ext>
              </a:extLst>
            </p:cNvPr>
            <p:cNvSpPr/>
            <p:nvPr/>
          </p:nvSpPr>
          <p:spPr>
            <a:xfrm>
              <a:off x="6046539" y="2626444"/>
              <a:ext cx="2306919" cy="3102922"/>
            </a:xfrm>
            <a:custGeom>
              <a:avLst/>
              <a:gdLst>
                <a:gd name="connsiteX0" fmla="*/ 0 w 2306919"/>
                <a:gd name="connsiteY0" fmla="*/ 0 h 3364203"/>
                <a:gd name="connsiteX1" fmla="*/ 2306919 w 2306919"/>
                <a:gd name="connsiteY1" fmla="*/ 0 h 3364203"/>
                <a:gd name="connsiteX2" fmla="*/ 2306919 w 2306919"/>
                <a:gd name="connsiteY2" fmla="*/ 3364203 h 3364203"/>
                <a:gd name="connsiteX3" fmla="*/ 0 w 2306919"/>
                <a:gd name="connsiteY3" fmla="*/ 3364203 h 3364203"/>
                <a:gd name="connsiteX4" fmla="*/ 0 w 2306919"/>
                <a:gd name="connsiteY4" fmla="*/ 0 h 336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19" h="3364203">
                  <a:moveTo>
                    <a:pt x="0" y="0"/>
                  </a:moveTo>
                  <a:lnTo>
                    <a:pt x="2306919" y="0"/>
                  </a:lnTo>
                  <a:lnTo>
                    <a:pt x="2306919" y="3364203"/>
                  </a:lnTo>
                  <a:lnTo>
                    <a:pt x="0" y="3364203"/>
                  </a:lnTo>
                  <a:lnTo>
                    <a:pt x="0" y="0"/>
                  </a:lnTo>
                  <a:close/>
                </a:path>
              </a:pathLst>
            </a:custGeom>
            <a:solidFill>
              <a:schemeClr val="bg1"/>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b="1" kern="1200" dirty="0">
                  <a:solidFill>
                    <a:schemeClr val="tx1"/>
                  </a:solidFill>
                </a:rPr>
                <a:t>Nachernte</a:t>
              </a:r>
            </a:p>
            <a:p>
              <a:pPr marL="0" lvl="0" indent="0" algn="ctr" defTabSz="800100">
                <a:lnSpc>
                  <a:spcPct val="90000"/>
                </a:lnSpc>
                <a:spcBef>
                  <a:spcPct val="0"/>
                </a:spcBef>
                <a:spcAft>
                  <a:spcPct val="35000"/>
                </a:spcAft>
                <a:buNone/>
              </a:pPr>
              <a:r>
                <a:rPr lang="de-DE" sz="1400" kern="1200" dirty="0">
                  <a:solidFill>
                    <a:schemeClr val="tx1"/>
                  </a:solidFill>
                </a:rPr>
                <a:t>Trocknungsverluste </a:t>
              </a:r>
            </a:p>
            <a:p>
              <a:pPr marL="0" lvl="0" indent="0" algn="ctr" defTabSz="800100">
                <a:lnSpc>
                  <a:spcPct val="90000"/>
                </a:lnSpc>
                <a:spcBef>
                  <a:spcPct val="0"/>
                </a:spcBef>
                <a:spcAft>
                  <a:spcPct val="35000"/>
                </a:spcAft>
                <a:buNone/>
              </a:pPr>
              <a:r>
                <a:rPr lang="de-DE" sz="1400" kern="1200" dirty="0">
                  <a:solidFill>
                    <a:schemeClr val="tx1"/>
                  </a:solidFill>
                </a:rPr>
                <a:t>Atmungsverluste </a:t>
              </a:r>
            </a:p>
            <a:p>
              <a:pPr marL="0" lvl="0" indent="0" algn="ctr" defTabSz="800100">
                <a:lnSpc>
                  <a:spcPct val="90000"/>
                </a:lnSpc>
                <a:spcBef>
                  <a:spcPct val="0"/>
                </a:spcBef>
                <a:spcAft>
                  <a:spcPct val="35000"/>
                </a:spcAft>
                <a:buNone/>
              </a:pPr>
              <a:r>
                <a:rPr lang="de-DE" sz="1400" kern="1200" dirty="0">
                  <a:solidFill>
                    <a:schemeClr val="tx1"/>
                  </a:solidFill>
                </a:rPr>
                <a:t>Lagerungsverluste </a:t>
              </a:r>
            </a:p>
            <a:p>
              <a:pPr marL="0" lvl="0" indent="0" algn="ctr" defTabSz="800100">
                <a:lnSpc>
                  <a:spcPct val="90000"/>
                </a:lnSpc>
                <a:spcBef>
                  <a:spcPct val="0"/>
                </a:spcBef>
                <a:spcAft>
                  <a:spcPct val="35000"/>
                </a:spcAft>
                <a:buNone/>
              </a:pPr>
              <a:r>
                <a:rPr lang="de-DE" sz="1400" kern="1200" dirty="0">
                  <a:solidFill>
                    <a:schemeClr val="tx1"/>
                  </a:solidFill>
                </a:rPr>
                <a:t>Schwund </a:t>
              </a:r>
            </a:p>
          </p:txBody>
        </p:sp>
      </p:grpSp>
      <p:pic>
        <p:nvPicPr>
          <p:cNvPr id="2052" name="Picture 4" descr="Kein Frust mit dem Verlust - agrarheute 6-2021">
            <a:extLst>
              <a:ext uri="{FF2B5EF4-FFF2-40B4-BE49-F238E27FC236}">
                <a16:creationId xmlns:a16="http://schemas.microsoft.com/office/drawing/2014/main" id="{2C1510CD-7B54-EBA5-43EF-6873D66FAD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8433" y="727390"/>
            <a:ext cx="2658302" cy="16572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06462FC7-CC67-AAA5-57C8-6226E0D3171F}"/>
              </a:ext>
            </a:extLst>
          </p:cNvPr>
          <p:cNvSpPr txBox="1"/>
          <p:nvPr/>
        </p:nvSpPr>
        <p:spPr>
          <a:xfrm>
            <a:off x="6078433" y="2384676"/>
            <a:ext cx="2658302" cy="184666"/>
          </a:xfrm>
          <a:prstGeom prst="rect">
            <a:avLst/>
          </a:prstGeom>
          <a:noFill/>
        </p:spPr>
        <p:txBody>
          <a:bodyPr wrap="square" rtlCol="0">
            <a:spAutoFit/>
          </a:bodyPr>
          <a:lstStyle/>
          <a:p>
            <a:r>
              <a:rPr lang="de-DE" sz="600" dirty="0"/>
              <a:t>Abbildung 32: www.digitalmagazin.de</a:t>
            </a:r>
          </a:p>
        </p:txBody>
      </p:sp>
    </p:spTree>
    <p:extLst>
      <p:ext uri="{BB962C8B-B14F-4D97-AF65-F5344CB8AC3E}">
        <p14:creationId xmlns:p14="http://schemas.microsoft.com/office/powerpoint/2010/main" val="32387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40000" y="720000"/>
            <a:ext cx="8158349" cy="6120000"/>
          </a:xfrm>
        </p:spPr>
        <p:txBody>
          <a:bodyPr/>
          <a:lstStyle/>
          <a:p>
            <a:pPr algn="l"/>
            <a:r>
              <a:rPr lang="de-DE" sz="1000" dirty="0"/>
              <a:t>Abbildung 132:https://www.fendt.com/de/images/64775319ec7d302a473b5364_1685541658_web_de-DE.webp</a:t>
            </a:r>
          </a:p>
          <a:p>
            <a:pPr algn="l"/>
            <a:r>
              <a:rPr lang="de-DE" sz="1000" dirty="0"/>
              <a:t>Abbildung 133: Claas Produktpräsentation 2015</a:t>
            </a:r>
          </a:p>
          <a:p>
            <a:pPr algn="l"/>
            <a:r>
              <a:rPr lang="de-DE" sz="1000" dirty="0"/>
              <a:t>Abbildung 134: https://www.fendt.com/de/images/64775355ec7d302a473b5365_1685541717_web_de-DE.webp</a:t>
            </a:r>
          </a:p>
          <a:p>
            <a:pPr algn="l"/>
            <a:r>
              <a:rPr lang="de-DE" sz="1000" dirty="0"/>
              <a:t>Abbildung 135: https://www.deere.de/assets/publications/index.html?id=f56ba8f8#78</a:t>
            </a:r>
          </a:p>
          <a:p>
            <a:pPr algn="l"/>
            <a:r>
              <a:rPr lang="de-DE" sz="1000" dirty="0"/>
              <a:t>Abbildung 136: https://www.deere.de/assets/publications/index.html?id=f56ba8f8#78</a:t>
            </a:r>
          </a:p>
          <a:p>
            <a:pPr algn="l"/>
            <a:r>
              <a:rPr lang="de-DE" sz="1000" dirty="0"/>
              <a:t>Abbildung 137: http://www.claas.de/blueprint/servlet/image/861654/uncropped/800/0/65b0599c875103a79b335ae7d92814ad/yi/246311.jpg</a:t>
            </a:r>
          </a:p>
          <a:p>
            <a:pPr algn="l"/>
            <a:r>
              <a:rPr lang="de-DE" sz="1000" dirty="0"/>
              <a:t>Abbildung 138: https://www.deutz-fahr.com/piuma/0_0_80:auto:webp,jpg,png/https://www.deutz-fahr.com/media/gestione_paglia.jpg.nopiuma</a:t>
            </a:r>
          </a:p>
          <a:p>
            <a:pPr algn="l"/>
            <a:r>
              <a:rPr lang="de-DE" sz="1000" dirty="0"/>
              <a:t>Abbildung 139: http://agriculture1.newholland.com/eu/de-de/maschinen/produkte/mahdrescher/cx7-und-cx8-tier-4b/einzelheiten/stroh-und-spreumanagement</a:t>
            </a:r>
          </a:p>
          <a:p>
            <a:pPr algn="l"/>
            <a:r>
              <a:rPr lang="de-DE" sz="1000" dirty="0"/>
              <a:t>Abbildung 140: https://cnhi-p-001-delivery.sitecorecontenthub.cloud/api/public/content/bbec622224c441c6bbe7e9edbe6726ce?v=dfdc5484</a:t>
            </a:r>
          </a:p>
          <a:p>
            <a:pPr algn="l"/>
            <a:r>
              <a:rPr lang="de-DE" sz="1000" dirty="0"/>
              <a:t>Abbildung 141: Claas Produktpräsentation 2015</a:t>
            </a:r>
          </a:p>
          <a:p>
            <a:pPr algn="l"/>
            <a:r>
              <a:rPr lang="de-DE" sz="1000" dirty="0"/>
              <a:t>Abbildung 142: https://www.claas.de/blueprint/servlet/resource/blob/2721836/51e0343177c462333f861d690f105a90/475381_23-dataRaw.pdf</a:t>
            </a:r>
          </a:p>
          <a:p>
            <a:pPr algn="l"/>
            <a:r>
              <a:rPr lang="de-DE" sz="1000" dirty="0"/>
              <a:t>Abbildung 143: https://www.claas.de/blueprint/servlet/resource/blob/2644040/59a08caa5f63934b047b212c5cb475dd/443589_23-dataRaw.pdf</a:t>
            </a:r>
          </a:p>
          <a:p>
            <a:pPr algn="l"/>
            <a:r>
              <a:rPr lang="de-DE" sz="1000" dirty="0"/>
              <a:t>Abbildung 144: Claas Produktpräsentation 2015</a:t>
            </a:r>
          </a:p>
          <a:p>
            <a:pPr algn="l"/>
            <a:r>
              <a:rPr lang="de-DE" sz="1000" dirty="0"/>
              <a:t>Abbildung 145: https://www.claas.de/blueprint/servlet/resource/blob/2644040/59a08caa5f63934b047b212c5cb475dd/443589_23-dataRaw.pdf</a:t>
            </a:r>
          </a:p>
          <a:p>
            <a:pPr algn="l"/>
            <a:r>
              <a:rPr lang="de-DE" sz="1000" dirty="0"/>
              <a:t>Abbildung 146: https://www.agrarheute.com/sites/agrarheute.com/files/styles/bildergalerie_lg_1x/public/2021-12/Combine_Residue_Automation_image_0.webp</a:t>
            </a:r>
          </a:p>
          <a:p>
            <a:pPr algn="l"/>
            <a:r>
              <a:rPr lang="de-DE" sz="1000" dirty="0"/>
              <a:t>Abbildung 147: https://www.topagrar.com/technik/news/cnh-optispread-automation-haeckselgutverteilsystem-mit-direkter-messtechnik-12769888.html</a:t>
            </a:r>
          </a:p>
          <a:p>
            <a:pPr algn="l"/>
            <a:r>
              <a:rPr lang="de-DE" sz="1000" dirty="0"/>
              <a:t>Abbildung 148: https://www.landwirt.com/ez/ezimagecatalogue/catalogue/phpvlxdKB.jpg</a:t>
            </a:r>
          </a:p>
          <a:p>
            <a:pPr algn="l"/>
            <a:r>
              <a:rPr lang="de-DE" sz="1000" dirty="0"/>
              <a:t>Abbildung 149: https://cdn.lv-hessen.de/www.lw-theute.de/tmp/20632_full.jpg</a:t>
            </a:r>
          </a:p>
          <a:p>
            <a:pPr algn="l"/>
            <a:r>
              <a:rPr lang="de-DE" sz="1000" dirty="0"/>
              <a:t>Abbildung 150: https://www.landwirt.com/ez/ezimagecatalogue/catalogue/phpeTCYSU.jpg</a:t>
            </a:r>
          </a:p>
          <a:p>
            <a:pPr algn="l"/>
            <a:r>
              <a:rPr lang="de-DE" sz="1000" dirty="0"/>
              <a:t>Abbildung 151:https://www.agdays.com/innovation/redekop-seed-control-unit-scu/</a:t>
            </a:r>
          </a:p>
          <a:p>
            <a:pPr algn="l"/>
            <a:r>
              <a:rPr lang="de-DE" sz="1000" dirty="0"/>
              <a:t>Abbildung 152: https://www.profi.de/imgs/3/e/6/a/d/6/145860373_42652716ff.jpg</a:t>
            </a:r>
          </a:p>
          <a:p>
            <a:pPr algn="l"/>
            <a:r>
              <a:rPr lang="de-DE" sz="1000" dirty="0"/>
              <a:t>Abbildung 153: https://www.profi.de/technisch/technik/nachernte-prozessor-am-maehdrescher-den-koernern-an-den-kragen-11989351</a:t>
            </a:r>
          </a:p>
          <a:p>
            <a:pPr algn="l"/>
            <a:r>
              <a:rPr lang="de-DE" sz="1000" dirty="0"/>
              <a:t>Abbildung 154: https://www.seedterminator.com.au/uploads/8/3/1/0/83103050/untitled-design-42-1_orig.png</a:t>
            </a:r>
          </a:p>
          <a:p>
            <a:pPr algn="l"/>
            <a:r>
              <a:rPr lang="de-DE" sz="1000" dirty="0"/>
              <a:t>Abbildung 155: https://cnhi-p-001-delivery.sitecorecontenthub.cloud/api/public/content/47328f91ec20421d9105049024665488?v=113e4339</a:t>
            </a:r>
          </a:p>
          <a:p>
            <a:pPr algn="l"/>
            <a:r>
              <a:rPr lang="de-DE" sz="1000" dirty="0"/>
              <a:t>Abbildung 156: http://www.caseih.com/emea/de-de/produkte/harvesting/axial-flow-240-series</a:t>
            </a:r>
          </a:p>
          <a:p>
            <a:pPr algn="l"/>
            <a:r>
              <a:rPr lang="de-DE" sz="1000" dirty="0"/>
              <a:t>Abbildung 157:Claas Produktpräsentation 2015</a:t>
            </a:r>
          </a:p>
          <a:p>
            <a:pPr algn="l"/>
            <a:r>
              <a:rPr lang="de-DE" sz="1000" dirty="0"/>
              <a:t>Abbildung 158: https://www.claas.de/blueprint/servlet/resource/blob/2644040/59a08caa5f63934b047b212c5cb475dd/443589_23-dataRaw.pdf</a:t>
            </a:r>
          </a:p>
          <a:p>
            <a:pPr algn="l"/>
            <a:r>
              <a:rPr lang="de-DE" sz="1000" dirty="0"/>
              <a:t>Abbildung 159: Claas Produktpräsentation 2015</a:t>
            </a:r>
          </a:p>
          <a:p>
            <a:pPr algn="l"/>
            <a:r>
              <a:rPr lang="de-DE" sz="1000" dirty="0"/>
              <a:t>Abbildung 160: http://www.masseyferguson.de/mfbeta.aspx</a:t>
            </a:r>
          </a:p>
          <a:p>
            <a:pPr algn="l"/>
            <a:endParaRPr lang="de-DE" sz="1000" dirty="0">
              <a:solidFill>
                <a:srgbClr val="000000"/>
              </a:solidFill>
            </a:endParaRPr>
          </a:p>
          <a:p>
            <a:pPr algn="l"/>
            <a:endParaRPr lang="de-DE" sz="1000" dirty="0"/>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solidFill>
                <a:srgbClr val="000000"/>
              </a:solidFill>
            </a:endParaRPr>
          </a:p>
          <a:p>
            <a:pPr algn="l"/>
            <a:endParaRPr lang="de-DE" sz="1000" dirty="0"/>
          </a:p>
          <a:p>
            <a:pPr algn="l"/>
            <a:endParaRPr lang="de-DE" sz="1000" dirty="0"/>
          </a:p>
          <a:p>
            <a:pPr algn="l"/>
            <a:endParaRPr lang="de-DE" sz="1000" dirty="0"/>
          </a:p>
          <a:p>
            <a:pPr algn="l"/>
            <a:endParaRPr lang="de-DE" sz="1000" dirty="0"/>
          </a:p>
          <a:p>
            <a:pPr algn="l"/>
            <a:endParaRPr lang="de-DE" sz="10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140</a:t>
            </a:fld>
            <a:endParaRPr lang="de-DE" dirty="0"/>
          </a:p>
        </p:txBody>
      </p:sp>
      <p:sp>
        <p:nvSpPr>
          <p:cNvPr id="8" name="Textfeld 7"/>
          <p:cNvSpPr txBox="1"/>
          <p:nvPr/>
        </p:nvSpPr>
        <p:spPr>
          <a:xfrm>
            <a:off x="540000" y="360000"/>
            <a:ext cx="2554074" cy="369332"/>
          </a:xfrm>
          <a:prstGeom prst="rect">
            <a:avLst/>
          </a:prstGeom>
          <a:noFill/>
        </p:spPr>
        <p:txBody>
          <a:bodyPr wrap="square" rtlCol="0">
            <a:spAutoFit/>
          </a:bodyPr>
          <a:lstStyle/>
          <a:p>
            <a:r>
              <a:rPr lang="de-DE" dirty="0"/>
              <a:t>Abbildungsverzeichnis</a:t>
            </a:r>
          </a:p>
        </p:txBody>
      </p:sp>
    </p:spTree>
    <p:extLst>
      <p:ext uri="{BB962C8B-B14F-4D97-AF65-F5344CB8AC3E}">
        <p14:creationId xmlns:p14="http://schemas.microsoft.com/office/powerpoint/2010/main" val="15612766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141</a:t>
            </a:fld>
            <a:endParaRPr lang="de-DE" dirty="0"/>
          </a:p>
        </p:txBody>
      </p:sp>
      <p:sp>
        <p:nvSpPr>
          <p:cNvPr id="8" name="Textfeld 7"/>
          <p:cNvSpPr txBox="1"/>
          <p:nvPr/>
        </p:nvSpPr>
        <p:spPr>
          <a:xfrm>
            <a:off x="540000" y="360000"/>
            <a:ext cx="2554074" cy="369332"/>
          </a:xfrm>
          <a:prstGeom prst="rect">
            <a:avLst/>
          </a:prstGeom>
          <a:noFill/>
        </p:spPr>
        <p:txBody>
          <a:bodyPr wrap="square" rtlCol="0">
            <a:spAutoFit/>
          </a:bodyPr>
          <a:lstStyle/>
          <a:p>
            <a:r>
              <a:rPr lang="de-DE" dirty="0"/>
              <a:t>Abbildungsverzeichnis</a:t>
            </a:r>
          </a:p>
        </p:txBody>
      </p:sp>
      <p:sp>
        <p:nvSpPr>
          <p:cNvPr id="6" name="Rechteck 5"/>
          <p:cNvSpPr/>
          <p:nvPr/>
        </p:nvSpPr>
        <p:spPr>
          <a:xfrm>
            <a:off x="214084" y="649054"/>
            <a:ext cx="8547853" cy="7786747"/>
          </a:xfrm>
          <a:prstGeom prst="rect">
            <a:avLst/>
          </a:prstGeom>
        </p:spPr>
        <p:txBody>
          <a:bodyPr wrap="square">
            <a:spAutoFit/>
          </a:bodyPr>
          <a:lstStyle/>
          <a:p>
            <a:r>
              <a:rPr lang="de-DE" sz="1000" dirty="0">
                <a:latin typeface="+mj-lt"/>
              </a:rPr>
              <a:t>Abbildung 161: http://www.masseyferguson.de/mfbeta.aspx</a:t>
            </a:r>
          </a:p>
          <a:p>
            <a:r>
              <a:rPr lang="de-DE" sz="1000" dirty="0">
                <a:latin typeface="+mj-lt"/>
              </a:rPr>
              <a:t>Abbildung 162: http://www.masseyferguson.de/mfbeta.aspx</a:t>
            </a:r>
          </a:p>
          <a:p>
            <a:r>
              <a:rPr lang="de-DE" sz="1000" dirty="0">
                <a:latin typeface="+mj-lt"/>
              </a:rPr>
              <a:t>Abbildung 163: https://cdn.claas.com/app/2022/lexion/images/highlights-8000/highlights-428103.jpg</a:t>
            </a:r>
          </a:p>
          <a:p>
            <a:r>
              <a:rPr lang="de-DE" sz="1000" dirty="0">
                <a:latin typeface="+mj-lt"/>
              </a:rPr>
              <a:t>Abbildung 164: https://flm.profi.de/flm/upload/w_1024,g_Center,q_60/https://www.profi.de/imgs/a/b/3/d/1/8/154373667_2bed7f0a44.jpg</a:t>
            </a:r>
          </a:p>
          <a:p>
            <a:r>
              <a:rPr lang="de-DE" sz="1000" dirty="0">
                <a:latin typeface="+mj-lt"/>
              </a:rPr>
              <a:t>Abbildung 165: https://www.agrarheute.com/sites/agrarheute.com/files/styles/bildergalerie_lg_1x/public/2020-09/john-deere-maehdrescher-x9-kabine-3-46916113.webp</a:t>
            </a:r>
          </a:p>
          <a:p>
            <a:r>
              <a:rPr lang="de-DE" sz="1000" dirty="0">
                <a:latin typeface="+mj-lt"/>
              </a:rPr>
              <a:t>Abbildung 166: https://cnhi-p-001-delivery.sitecorecontenthub.cloud/api/public/content/dd98ed6fb1c94b43bdddb7e9de6bea4e?v=83a7c409</a:t>
            </a:r>
          </a:p>
          <a:p>
            <a:r>
              <a:rPr lang="de-DE" sz="1000" dirty="0">
                <a:latin typeface="+mj-lt"/>
              </a:rPr>
              <a:t>Abbildung 167: https://www.claas.de/blueprint/servlet/resource/blob/2644040/59a08caa5f63934b047b212c5cb475dd/443589_23-dataRaw.pdf</a:t>
            </a:r>
          </a:p>
          <a:p>
            <a:r>
              <a:rPr lang="de-DE" sz="1000" dirty="0">
                <a:latin typeface="+mj-lt"/>
              </a:rPr>
              <a:t>Abbildung 168: https://www.claas.de/blueprint/servlet/resource/blob/2644040/59a08caa5f63934b047b212c5cb475dd/443589_23-dataRaw.pdf</a:t>
            </a:r>
          </a:p>
          <a:p>
            <a:r>
              <a:rPr lang="de-DE" sz="1000" dirty="0">
                <a:latin typeface="+mj-lt"/>
              </a:rPr>
              <a:t>Abbildung 169: https://www.fendt.com/de/geneva-assets/widget/31483/news-4-crop.jpg</a:t>
            </a:r>
          </a:p>
          <a:p>
            <a:r>
              <a:rPr lang="de-DE" sz="1000" dirty="0">
                <a:latin typeface="+mj-lt"/>
              </a:rPr>
              <a:t>Abbildung 170: https://www.agrarheute.com/sites/agrarheute.com/files/styles/bildergalerie_xs_1x/public/2021-06/08-fendt-ideal-10T-fahrer-2.JPG?h=f4d0e094</a:t>
            </a:r>
          </a:p>
          <a:p>
            <a:r>
              <a:rPr lang="de-DE" sz="1000" dirty="0">
                <a:latin typeface="+mj-lt"/>
              </a:rPr>
              <a:t>Abbildung 171: https://encrypted-tbn0.gstatic.com/images?q=tbn:ANd9GcStcaD136KtbLR5ny8N3UUjGUNqOi_leUQkfaTh-nBwLJLvwKmCMF0fH5iXvgHjCpgO0cc&amp;usqp=CAU</a:t>
            </a:r>
          </a:p>
          <a:p>
            <a:r>
              <a:rPr lang="de-DE" sz="1000" dirty="0">
                <a:latin typeface="+mj-lt"/>
              </a:rPr>
              <a:t>Abbildung 172: https://www.claas.de/blueprint/servlet/resource/image/2552140/buehne_text/820/460/e74330c5d9a96dd49f5ab04dab45adee/AJ/cemos_combines-stage-pic-1.jpg</a:t>
            </a:r>
          </a:p>
          <a:p>
            <a:r>
              <a:rPr lang="de-DE" sz="1000" dirty="0">
                <a:latin typeface="+mj-lt"/>
              </a:rPr>
              <a:t>Abbildung 173:https://www.claas.de/blueprint/servlet/resource/blob/2644040/59a08caa5f63934b047b212c5cb475dd/443589_23-dataRaw.pdf</a:t>
            </a:r>
          </a:p>
          <a:p>
            <a:r>
              <a:rPr lang="de-DE" sz="1000" dirty="0">
                <a:latin typeface="+mj-lt"/>
              </a:rPr>
              <a:t>Abbildung 174:https://www.claas.de/blueprint/servlet/resource/blob/2644040/59a08caa5f63934b047b212c5cb475dd/443589_23-dataRaw.pdf</a:t>
            </a:r>
          </a:p>
          <a:p>
            <a:r>
              <a:rPr lang="de-DE" sz="1000" dirty="0">
                <a:latin typeface="+mj-lt"/>
              </a:rPr>
              <a:t>Abbildung 175: https://www.claas.de/blueprint/servlet/resource/image/2321722/inline_s_m/260/0/6afc6a9ff11b274871a6e036dbd46c4f/qJ/pic2.jpg</a:t>
            </a:r>
          </a:p>
          <a:p>
            <a:r>
              <a:rPr lang="de-DE" sz="1000" dirty="0">
                <a:latin typeface="+mj-lt"/>
              </a:rPr>
              <a:t>Abbildung 176: Claas Produktpräsentation 2015</a:t>
            </a:r>
          </a:p>
          <a:p>
            <a:r>
              <a:rPr lang="de-DE" sz="1000" dirty="0">
                <a:latin typeface="+mj-lt"/>
              </a:rPr>
              <a:t>Abbildung 177: https://www.deere.de/assets/images/region-2/products/combines/t </a:t>
            </a:r>
          </a:p>
          <a:p>
            <a:r>
              <a:rPr lang="de-DE" sz="1000" dirty="0">
                <a:latin typeface="+mj-lt"/>
              </a:rPr>
              <a:t>Abbildung 178: Vorlesungsunterlagen Grundlagen Agrartechnik Prof. Dr. Ulrich Groß </a:t>
            </a:r>
          </a:p>
          <a:p>
            <a:r>
              <a:rPr lang="de-DE" sz="1000" dirty="0">
                <a:latin typeface="+mj-lt"/>
              </a:rPr>
              <a:t>Abbildung 179: https://www.agrarheute.com/sites/agrarheute.com/files/styles/bildergalerie_3x2_xl_1x/public/2022-09/john-deere-harvestlab-maehdrescher-einbau-47619342.webp</a:t>
            </a:r>
          </a:p>
          <a:p>
            <a:r>
              <a:rPr lang="de-DE" sz="1000" dirty="0">
                <a:latin typeface="+mj-lt"/>
              </a:rPr>
              <a:t>Abbildung 180: </a:t>
            </a:r>
            <a:r>
              <a:rPr lang="de-DE" sz="1000" dirty="0">
                <a:effectLst/>
                <a:latin typeface="+mj-lt"/>
                <a:ea typeface="Times New Roman" panose="02020603050405020304" pitchFamily="18" charset="0"/>
                <a:cs typeface="Times New Roman" panose="02020603050405020304" pitchFamily="18" charset="0"/>
              </a:rPr>
              <a:t>https://pruefberichte.dlg.org/filestorage/6886.pdf</a:t>
            </a:r>
          </a:p>
          <a:p>
            <a:r>
              <a:rPr lang="de-DE" sz="1000" dirty="0">
                <a:latin typeface="+mj-lt"/>
                <a:cs typeface="Times New Roman" panose="02020603050405020304" pitchFamily="18" charset="0"/>
              </a:rPr>
              <a:t>Abbildung 181: </a:t>
            </a:r>
            <a:r>
              <a:rPr lang="de-DE" sz="1000" dirty="0">
                <a:latin typeface="+mj-lt"/>
              </a:rPr>
              <a:t>https://www.agrarheute.com/sites/agrarheute.com/files/styles/ah_bildergalerie_standalone_5x4/public/thumbnails/image/john_deere_combine_app_1200x800.jpg</a:t>
            </a:r>
          </a:p>
          <a:p>
            <a:r>
              <a:rPr lang="de-DE" sz="1000" dirty="0">
                <a:latin typeface="+mj-lt"/>
              </a:rPr>
              <a:t>Abbildung 182: https://as1.ftcdn.net/v2/jpg/02/39/98/48/1000_F_239984864_pOdKegGoOYOvCAwf0k9NWvJ7M0ei4Drj.jpg</a:t>
            </a:r>
          </a:p>
          <a:p>
            <a:r>
              <a:rPr lang="de-DE" sz="1000" dirty="0">
                <a:latin typeface="+mj-lt"/>
              </a:rPr>
              <a:t>Abbildung 183: https://www.digitalmagazin.de/heftbilder/agrarheute/agrarheute-magazin-2021-07/47002/image-thumb__47002__content/m%C3%A4drescher-claas-quer.jpg</a:t>
            </a:r>
          </a:p>
          <a:p>
            <a:r>
              <a:rPr lang="de-DE" sz="1000" dirty="0">
                <a:latin typeface="+mj-lt"/>
              </a:rPr>
              <a:t>Abbildung 184: http://www.agrarheute.com/sites/default/files/styles/ah_teaser_galerie_640x480/public/media/636770/636770_0.jpg</a:t>
            </a:r>
          </a:p>
          <a:p>
            <a:r>
              <a:rPr lang="de-DE" sz="1000" dirty="0">
                <a:latin typeface="+mj-lt"/>
              </a:rPr>
              <a:t>Abbildung 185: http://www.power-harvesting.com/assets/images/iPhone5s-Samsung_APP_Feiffer_Grain_red.jpg</a:t>
            </a:r>
          </a:p>
          <a:p>
            <a:r>
              <a:rPr lang="de-DE" sz="1000" dirty="0">
                <a:latin typeface="+mj-lt"/>
              </a:rPr>
              <a:t>Abbildung 186: Eigene Darstellung Kolb Christoph 2023</a:t>
            </a:r>
          </a:p>
          <a:p>
            <a:r>
              <a:rPr lang="de-DE" sz="1000" dirty="0">
                <a:latin typeface="+mj-lt"/>
              </a:rPr>
              <a:t>Abbildung 187: http://feiffer-consult.de/WebRoot/Store7/Shops/98b24c59-03ca-45e0-8edd-de39a259db15/56C6/FB1A/B730/F260/5419/0A48/3521/4B81/18.</a:t>
            </a:r>
            <a:r>
              <a:rPr lang="de-DE" sz="1000" dirty="0">
                <a:latin typeface="+mj-lt"/>
                <a:hlinkClick r:id="rId3">
                  <a:extLst>
                    <a:ext uri="{A12FA001-AC4F-418D-AE19-62706E023703}">
                      <ahyp:hlinkClr xmlns:ahyp="http://schemas.microsoft.com/office/drawing/2018/hyperlinkcolor" val="tx"/>
                    </a:ext>
                  </a:extLst>
                </a:hlinkClick>
              </a:rPr>
              <a:t>jpg</a:t>
            </a:r>
            <a:endParaRPr lang="de-DE" sz="1000" dirty="0">
              <a:latin typeface="+mj-lt"/>
            </a:endParaRP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Tree>
    <p:extLst>
      <p:ext uri="{BB962C8B-B14F-4D97-AF65-F5344CB8AC3E}">
        <p14:creationId xmlns:p14="http://schemas.microsoft.com/office/powerpoint/2010/main" val="4110242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142</a:t>
            </a:fld>
            <a:endParaRPr lang="de-DE" dirty="0"/>
          </a:p>
        </p:txBody>
      </p:sp>
      <p:sp>
        <p:nvSpPr>
          <p:cNvPr id="8" name="Textfeld 7"/>
          <p:cNvSpPr txBox="1"/>
          <p:nvPr/>
        </p:nvSpPr>
        <p:spPr>
          <a:xfrm>
            <a:off x="540000" y="360000"/>
            <a:ext cx="2554074" cy="369332"/>
          </a:xfrm>
          <a:prstGeom prst="rect">
            <a:avLst/>
          </a:prstGeom>
          <a:noFill/>
        </p:spPr>
        <p:txBody>
          <a:bodyPr wrap="square" rtlCol="0">
            <a:spAutoFit/>
          </a:bodyPr>
          <a:lstStyle/>
          <a:p>
            <a:r>
              <a:rPr lang="de-DE" dirty="0"/>
              <a:t>Abbildungsverzeichnis</a:t>
            </a:r>
          </a:p>
        </p:txBody>
      </p:sp>
      <p:sp>
        <p:nvSpPr>
          <p:cNvPr id="2" name="Textfeld 1">
            <a:extLst>
              <a:ext uri="{FF2B5EF4-FFF2-40B4-BE49-F238E27FC236}">
                <a16:creationId xmlns:a16="http://schemas.microsoft.com/office/drawing/2014/main" id="{A4953B7A-DF53-5C1C-2856-25DB4D8F0344}"/>
              </a:ext>
            </a:extLst>
          </p:cNvPr>
          <p:cNvSpPr txBox="1"/>
          <p:nvPr/>
        </p:nvSpPr>
        <p:spPr>
          <a:xfrm>
            <a:off x="352927" y="729332"/>
            <a:ext cx="8791073" cy="4093428"/>
          </a:xfrm>
          <a:prstGeom prst="rect">
            <a:avLst/>
          </a:prstGeom>
          <a:noFill/>
        </p:spPr>
        <p:txBody>
          <a:bodyPr wrap="square" rtlCol="0">
            <a:spAutoFit/>
          </a:bodyPr>
          <a:lstStyle/>
          <a:p>
            <a:r>
              <a:rPr lang="de-DE" sz="1000" dirty="0"/>
              <a:t>Abbildung 188: http://www.agrarheute.com/sites/default/files/styles/ah_teaser_galerie_640x480/public/galerie/6609/59327.jpg</a:t>
            </a:r>
          </a:p>
          <a:p>
            <a:r>
              <a:rPr lang="de-DE" sz="1000" dirty="0"/>
              <a:t>Abbildung 189: http://www.power-harvesting.com/assets/images/P1100765.JPG</a:t>
            </a:r>
          </a:p>
          <a:p>
            <a:r>
              <a:rPr lang="de-DE" sz="1000" dirty="0"/>
              <a:t>Abbildung 190: https://i.ytimg.com/vi/tFVDzBDmaUQ/maxresdefault.jpg</a:t>
            </a:r>
          </a:p>
          <a:p>
            <a:r>
              <a:rPr lang="de-DE" sz="1000" dirty="0"/>
              <a:t>Abbildung 191: https://stroetmann-saat.de/fileadmin/user_upload/getreidesaatgut-von-l-stroetmann-saat-weizenfeld.jpg</a:t>
            </a:r>
          </a:p>
          <a:p>
            <a:r>
              <a:rPr lang="de-DE" sz="1000" dirty="0"/>
              <a:t>Abbildung 192: https://www.lr-online.de/imgs/29/8/6/8/6/9/8/2/9/tok_c4a93d6a1ba3e96b34443d93b7d969a2/w1200_h675_x722_y429_IMG_2699.JPG-808c45290388c2a4.jpeg</a:t>
            </a:r>
          </a:p>
          <a:p>
            <a:r>
              <a:rPr lang="de-DE" sz="1000" dirty="0"/>
              <a:t>Abbildung 193: Eigene Darstellung Kolb Christoph 2023</a:t>
            </a:r>
          </a:p>
          <a:p>
            <a:r>
              <a:rPr lang="de-DE" sz="1000" dirty="0"/>
              <a:t>Abbildung 194: http://www.bauernzeitung.de/fileadmin/user_upload/Praxispartner/AG_Loeberitz/2014/27/27-1_Fahrer.jpg</a:t>
            </a:r>
          </a:p>
          <a:p>
            <a:r>
              <a:rPr lang="de-DE" sz="1000" dirty="0"/>
              <a:t>Abbildung 195: https://www.profi.de/imgs/d/6/1/5/c/e/154100513_b333531f7e.jpg</a:t>
            </a:r>
          </a:p>
          <a:p>
            <a:r>
              <a:rPr lang="de-DE" sz="1000" dirty="0"/>
              <a:t>Abbildung 196: Eigene Darstellung Kolb Christoph 2023</a:t>
            </a:r>
          </a:p>
          <a:p>
            <a:r>
              <a:rPr lang="de-DE" sz="1000" dirty="0"/>
              <a:t>Abbildung 197: https://www.laremo.de/fileadmin/_processed_/0/6/csm_laremo_ausstellungsshalle_1_f192371ef1.jpg</a:t>
            </a:r>
          </a:p>
          <a:p>
            <a:r>
              <a:rPr lang="de-DE" sz="1000" dirty="0"/>
              <a:t>Abbildung 198: https://encrypted-tbn0.gstatic.com/images?q=tbn:ANd9GcQgvHx_gortPVgsNd5rWO_FJbF2Bc57Gzo_5GzxDnbkfB4JixixMgsa__-HrTA6eY9id8A&amp;usqp=CAU</a:t>
            </a:r>
          </a:p>
          <a:p>
            <a:r>
              <a:rPr lang="de-DE" sz="1000" dirty="0"/>
              <a:t>Abbildung 199: https://i.ytimg.com/vi/bQJzk5x7Pl4/maxresdefault.jpg</a:t>
            </a:r>
          </a:p>
          <a:p>
            <a:endParaRPr lang="de-DE" sz="1000" dirty="0"/>
          </a:p>
          <a:p>
            <a:endParaRPr lang="de-DE" sz="1000" dirty="0"/>
          </a:p>
          <a:p>
            <a:endParaRPr lang="de-DE" sz="1000" dirty="0">
              <a:solidFill>
                <a:srgbClr val="000000"/>
              </a:solidFill>
            </a:endParaRP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Tree>
    <p:extLst>
      <p:ext uri="{BB962C8B-B14F-4D97-AF65-F5344CB8AC3E}">
        <p14:creationId xmlns:p14="http://schemas.microsoft.com/office/powerpoint/2010/main" val="2501278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Verlustquellen rund um die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15</a:t>
            </a:fld>
            <a:endParaRPr lang="de-DE" dirty="0"/>
          </a:p>
        </p:txBody>
      </p:sp>
      <p:sp>
        <p:nvSpPr>
          <p:cNvPr id="6" name="Textfeld 5">
            <a:extLst>
              <a:ext uri="{FF2B5EF4-FFF2-40B4-BE49-F238E27FC236}">
                <a16:creationId xmlns:a16="http://schemas.microsoft.com/office/drawing/2014/main" id="{3A550F2E-B83F-569A-398D-84E584279402}"/>
              </a:ext>
            </a:extLst>
          </p:cNvPr>
          <p:cNvSpPr txBox="1"/>
          <p:nvPr/>
        </p:nvSpPr>
        <p:spPr>
          <a:xfrm>
            <a:off x="271784" y="1157689"/>
            <a:ext cx="7461375" cy="1200329"/>
          </a:xfrm>
          <a:prstGeom prst="rect">
            <a:avLst/>
          </a:prstGeom>
          <a:noFill/>
        </p:spPr>
        <p:txBody>
          <a:bodyPr wrap="square" rtlCol="0">
            <a:spAutoFit/>
          </a:bodyPr>
          <a:lstStyle/>
          <a:p>
            <a:r>
              <a:rPr lang="de-DE" b="1" dirty="0"/>
              <a:t>Aufgabe:</a:t>
            </a:r>
          </a:p>
          <a:p>
            <a:r>
              <a:rPr lang="de-DE" dirty="0"/>
              <a:t>Sie ernten 250 ha Weizen mit einem durchschnittlichen Ertrag von 8 t/ha. Der Marktpreis liegt bei 20 €/dt. Wie viel Mehrerlös können Sie erreichen, indem Sie die Verluste von 10 % auf 5 % senken?</a:t>
            </a:r>
          </a:p>
        </p:txBody>
      </p:sp>
      <p:cxnSp>
        <p:nvCxnSpPr>
          <p:cNvPr id="7" name="Gerade Verbindung mit Pfeil 6">
            <a:extLst>
              <a:ext uri="{FF2B5EF4-FFF2-40B4-BE49-F238E27FC236}">
                <a16:creationId xmlns:a16="http://schemas.microsoft.com/office/drawing/2014/main" id="{E9498701-F8DF-5DE8-CE09-6DFA2863BAE0}"/>
              </a:ext>
            </a:extLst>
          </p:cNvPr>
          <p:cNvCxnSpPr>
            <a:cxnSpLocks/>
          </p:cNvCxnSpPr>
          <p:nvPr/>
        </p:nvCxnSpPr>
        <p:spPr bwMode="auto">
          <a:xfrm>
            <a:off x="711450" y="2590800"/>
            <a:ext cx="0" cy="1038225"/>
          </a:xfrm>
          <a:prstGeom prst="straightConnector1">
            <a:avLst/>
          </a:prstGeom>
          <a:ln>
            <a:solidFill>
              <a:srgbClr val="92D050"/>
            </a:solidFill>
            <a:tailEnd type="triangle"/>
          </a:ln>
        </p:spPr>
        <p:style>
          <a:lnRef idx="3">
            <a:schemeClr val="accent4"/>
          </a:lnRef>
          <a:fillRef idx="0">
            <a:schemeClr val="accent4"/>
          </a:fillRef>
          <a:effectRef idx="2">
            <a:schemeClr val="accent4"/>
          </a:effectRef>
          <a:fontRef idx="minor">
            <a:schemeClr val="tx1"/>
          </a:fontRef>
        </p:style>
      </p:cxnSp>
      <p:pic>
        <p:nvPicPr>
          <p:cNvPr id="3076" name="Picture 4" descr="Deutsche Getreideernte: Zwischen Dürre und Corona">
            <a:extLst>
              <a:ext uri="{FF2B5EF4-FFF2-40B4-BE49-F238E27FC236}">
                <a16:creationId xmlns:a16="http://schemas.microsoft.com/office/drawing/2014/main" id="{5F64CADE-9EB0-A345-3F1E-F6C4BB729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065" y="2414951"/>
            <a:ext cx="3613276" cy="2028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97B8581-99BD-3A59-8DB8-C2243E4036A7}"/>
              </a:ext>
            </a:extLst>
          </p:cNvPr>
          <p:cNvSpPr txBox="1"/>
          <p:nvPr/>
        </p:nvSpPr>
        <p:spPr>
          <a:xfrm>
            <a:off x="4817216" y="4443048"/>
            <a:ext cx="3792974" cy="184666"/>
          </a:xfrm>
          <a:prstGeom prst="rect">
            <a:avLst/>
          </a:prstGeom>
          <a:noFill/>
        </p:spPr>
        <p:txBody>
          <a:bodyPr wrap="square" rtlCol="0">
            <a:spAutoFit/>
          </a:bodyPr>
          <a:lstStyle/>
          <a:p>
            <a:r>
              <a:rPr lang="de-DE" sz="600" dirty="0"/>
              <a:t>Abbildung 33: www.agrarzeitung.de </a:t>
            </a:r>
          </a:p>
        </p:txBody>
      </p:sp>
      <p:sp>
        <p:nvSpPr>
          <p:cNvPr id="8" name="Textfeld 7">
            <a:extLst>
              <a:ext uri="{FF2B5EF4-FFF2-40B4-BE49-F238E27FC236}">
                <a16:creationId xmlns:a16="http://schemas.microsoft.com/office/drawing/2014/main" id="{39CEDE70-621B-FBB3-5AA9-8664CBC7B60E}"/>
              </a:ext>
            </a:extLst>
          </p:cNvPr>
          <p:cNvSpPr txBox="1"/>
          <p:nvPr/>
        </p:nvSpPr>
        <p:spPr>
          <a:xfrm>
            <a:off x="246367" y="3864298"/>
            <a:ext cx="4615774" cy="2031325"/>
          </a:xfrm>
          <a:prstGeom prst="rect">
            <a:avLst/>
          </a:prstGeom>
          <a:noFill/>
        </p:spPr>
        <p:txBody>
          <a:bodyPr wrap="square">
            <a:spAutoFit/>
          </a:bodyPr>
          <a:lstStyle/>
          <a:p>
            <a:r>
              <a:rPr lang="de-DE" b="1" dirty="0"/>
              <a:t>Lösung:</a:t>
            </a:r>
          </a:p>
          <a:p>
            <a:r>
              <a:rPr lang="de-DE" dirty="0"/>
              <a:t>250ha*8t/ha=2000t</a:t>
            </a:r>
          </a:p>
          <a:p>
            <a:r>
              <a:rPr lang="de-DE" dirty="0"/>
              <a:t>2000t*10%=200t Verlust </a:t>
            </a:r>
          </a:p>
          <a:p>
            <a:r>
              <a:rPr lang="de-DE" dirty="0"/>
              <a:t>2000t*5%=100t Verlust</a:t>
            </a:r>
          </a:p>
          <a:p>
            <a:r>
              <a:rPr lang="de-DE" dirty="0"/>
              <a:t>100t mehr marktfähiges Getreide welches verkauft werden kann.</a:t>
            </a:r>
          </a:p>
          <a:p>
            <a:r>
              <a:rPr lang="de-DE" dirty="0"/>
              <a:t>100t*(200€/t)=20000€ Mehrerlös </a:t>
            </a:r>
          </a:p>
        </p:txBody>
      </p:sp>
    </p:spTree>
    <p:extLst>
      <p:ext uri="{BB962C8B-B14F-4D97-AF65-F5344CB8AC3E}">
        <p14:creationId xmlns:p14="http://schemas.microsoft.com/office/powerpoint/2010/main" val="1095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2825" y="213694"/>
            <a:ext cx="8158349" cy="463138"/>
          </a:xfrm>
        </p:spPr>
        <p:txBody>
          <a:bodyPr/>
          <a:lstStyle/>
          <a:p>
            <a:pPr algn="l"/>
            <a:r>
              <a:rPr lang="de-DE" sz="2100" dirty="0"/>
              <a:t>Voraussetzungen für den praktischen Einsatz</a:t>
            </a:r>
          </a:p>
        </p:txBody>
      </p:sp>
      <p:sp>
        <p:nvSpPr>
          <p:cNvPr id="3" name="Untertitel 2"/>
          <p:cNvSpPr>
            <a:spLocks noGrp="1"/>
          </p:cNvSpPr>
          <p:nvPr>
            <p:ph type="subTitle" idx="1"/>
          </p:nvPr>
        </p:nvSpPr>
        <p:spPr>
          <a:xfrm>
            <a:off x="180975" y="797426"/>
            <a:ext cx="7280025" cy="3562598"/>
          </a:xfrm>
        </p:spPr>
        <p:txBody>
          <a:bodyPr/>
          <a:lstStyle/>
          <a:p>
            <a:pPr marL="257168" indent="-257168" algn="l">
              <a:spcAft>
                <a:spcPts val="600"/>
              </a:spcAft>
              <a:buFont typeface="Wingdings" panose="05000000000000000000" pitchFamily="2" charset="2"/>
              <a:buChar char="Ø"/>
            </a:pPr>
            <a:r>
              <a:rPr lang="de-DE" sz="1400" dirty="0"/>
              <a:t>Eignung für </a:t>
            </a:r>
            <a:r>
              <a:rPr lang="de-DE" sz="1400" b="1" dirty="0"/>
              <a:t>alle Druschfrüchte </a:t>
            </a:r>
            <a:r>
              <a:rPr lang="de-DE" sz="1400" dirty="0"/>
              <a:t>(Weizen, Gerste, Raps, Mais, Dinkel, Erbsen, Sonnenblumen, Soja, Gras, Bohnen, Senf, Luzerne, …) bei Temperaturen von -20 Grad bis 50 Grad sind zu bewältigen</a:t>
            </a:r>
          </a:p>
          <a:p>
            <a:pPr marL="257168" indent="-257168" algn="l">
              <a:spcAft>
                <a:spcPts val="600"/>
              </a:spcAft>
              <a:buFont typeface="Wingdings" panose="05000000000000000000" pitchFamily="2" charset="2"/>
              <a:buChar char="Ø"/>
            </a:pPr>
            <a:r>
              <a:rPr lang="de-DE" sz="1400" dirty="0"/>
              <a:t>Fortbewegen bei trockenen sowie feuchten</a:t>
            </a:r>
            <a:r>
              <a:rPr lang="de-DE" sz="1400" b="1" dirty="0"/>
              <a:t> Bodenverhältnissen </a:t>
            </a:r>
            <a:r>
              <a:rPr lang="de-DE" sz="1400" dirty="0"/>
              <a:t>sowie auf der </a:t>
            </a:r>
            <a:r>
              <a:rPr lang="de-DE" sz="1400" b="1" dirty="0"/>
              <a:t>Straße</a:t>
            </a:r>
          </a:p>
          <a:p>
            <a:pPr marL="257168" indent="-257168" algn="l">
              <a:spcAft>
                <a:spcPts val="600"/>
              </a:spcAft>
              <a:buFont typeface="Wingdings" panose="05000000000000000000" pitchFamily="2" charset="2"/>
              <a:buChar char="Ø"/>
            </a:pPr>
            <a:r>
              <a:rPr lang="de-DE" sz="1400" dirty="0"/>
              <a:t>einfache, </a:t>
            </a:r>
            <a:r>
              <a:rPr lang="de-DE" sz="1400" b="1" dirty="0"/>
              <a:t>schnelle Umrüstung</a:t>
            </a:r>
            <a:r>
              <a:rPr lang="de-DE" sz="1400" dirty="0"/>
              <a:t> auf die verschiedenen Druschfrüchte, möglichst am Feldrand</a:t>
            </a:r>
          </a:p>
          <a:p>
            <a:pPr marL="257168" indent="-257168" algn="l">
              <a:spcAft>
                <a:spcPts val="600"/>
              </a:spcAft>
              <a:buFont typeface="Wingdings" panose="05000000000000000000" pitchFamily="2" charset="2"/>
              <a:buChar char="Ø"/>
            </a:pPr>
            <a:r>
              <a:rPr lang="de-DE" sz="1400" dirty="0"/>
              <a:t>zufriedenstellende </a:t>
            </a:r>
            <a:r>
              <a:rPr lang="de-DE" sz="1400" b="1" dirty="0"/>
              <a:t>Druschergebnisse</a:t>
            </a:r>
            <a:r>
              <a:rPr lang="de-DE" sz="1400" dirty="0"/>
              <a:t>, auch bei ungünstigen Verhältnissen (bis zu 30 % Kornfeuchte und 40 % Strohfeuchte)</a:t>
            </a:r>
          </a:p>
          <a:p>
            <a:pPr marL="257168" indent="-257168" algn="l">
              <a:spcAft>
                <a:spcPts val="600"/>
              </a:spcAft>
              <a:buFont typeface="Wingdings" panose="05000000000000000000" pitchFamily="2" charset="2"/>
              <a:buChar char="Ø"/>
            </a:pPr>
            <a:r>
              <a:rPr lang="de-DE" sz="1400" b="1" dirty="0"/>
              <a:t>Hangtauglichkeit</a:t>
            </a:r>
            <a:r>
              <a:rPr lang="de-DE" sz="1400" dirty="0"/>
              <a:t> in Schicht- und Falllinie (bis ca. 20%), bestenfalls vollwertiger Hangausgleich</a:t>
            </a:r>
          </a:p>
          <a:p>
            <a:pPr marL="257168" indent="-257168" algn="l">
              <a:spcAft>
                <a:spcPts val="600"/>
              </a:spcAft>
              <a:buFont typeface="Wingdings" panose="05000000000000000000" pitchFamily="2" charset="2"/>
              <a:buChar char="Ø"/>
            </a:pPr>
            <a:r>
              <a:rPr lang="de-DE" sz="1400" dirty="0"/>
              <a:t>hohe </a:t>
            </a:r>
            <a:r>
              <a:rPr lang="de-DE" sz="1400" b="1" dirty="0"/>
              <a:t>Betriebs- und Einsatzsicherheit </a:t>
            </a:r>
            <a:r>
              <a:rPr lang="de-DE" sz="1400" dirty="0"/>
              <a:t>bei möglichst geringen Wartungsaufwand</a:t>
            </a:r>
          </a:p>
          <a:p>
            <a:pPr marL="257168" indent="-257168" algn="l">
              <a:spcAft>
                <a:spcPts val="600"/>
              </a:spcAft>
              <a:buFont typeface="Wingdings" panose="05000000000000000000" pitchFamily="2" charset="2"/>
              <a:buChar char="Ø"/>
            </a:pPr>
            <a:r>
              <a:rPr lang="de-DE" sz="1400" dirty="0"/>
              <a:t>gute </a:t>
            </a:r>
            <a:r>
              <a:rPr lang="de-DE" sz="1400" b="1" dirty="0"/>
              <a:t>Häckselqualität</a:t>
            </a:r>
            <a:r>
              <a:rPr lang="de-DE" sz="1400" dirty="0"/>
              <a:t> und exakte </a:t>
            </a:r>
            <a:r>
              <a:rPr lang="de-DE" sz="1400" b="1" dirty="0"/>
              <a:t>Strohverteilung</a:t>
            </a:r>
            <a:r>
              <a:rPr lang="de-DE" sz="1400" dirty="0"/>
              <a:t> über die gesamte Arbeitsbreite hinweg (auch unter feuchten Bedingungen und Seitenwind)</a:t>
            </a:r>
          </a:p>
          <a:p>
            <a:pPr marL="257168" indent="-257168" algn="l">
              <a:spcAft>
                <a:spcPts val="600"/>
              </a:spcAft>
              <a:buFont typeface="Wingdings" panose="05000000000000000000" pitchFamily="2" charset="2"/>
              <a:buChar char="Ø"/>
            </a:pPr>
            <a:r>
              <a:rPr lang="de-DE" sz="1400" b="1" dirty="0" err="1"/>
              <a:t>Spreuverteiler</a:t>
            </a:r>
            <a:r>
              <a:rPr lang="de-DE" sz="1400" dirty="0"/>
              <a:t> zur breiten Verteilung der Spreu, der Kummerkörner und des Kurzstrohs</a:t>
            </a:r>
          </a:p>
          <a:p>
            <a:pPr marL="257168" indent="-257168" algn="l">
              <a:spcAft>
                <a:spcPts val="600"/>
              </a:spcAft>
              <a:buFont typeface="Wingdings" panose="05000000000000000000" pitchFamily="2" charset="2"/>
              <a:buChar char="Ø"/>
            </a:pPr>
            <a:r>
              <a:rPr lang="de-DE" sz="1400" dirty="0"/>
              <a:t>minimale </a:t>
            </a:r>
            <a:r>
              <a:rPr lang="de-DE" sz="1400" b="1" dirty="0"/>
              <a:t>Verfahrenskosten</a:t>
            </a:r>
          </a:p>
          <a:p>
            <a:pPr marL="257168" indent="-257168" algn="l">
              <a:spcAft>
                <a:spcPts val="600"/>
              </a:spcAft>
              <a:buFont typeface="Wingdings" panose="05000000000000000000" pitchFamily="2" charset="2"/>
              <a:buChar char="Ø"/>
            </a:pPr>
            <a:r>
              <a:rPr lang="de-DE" sz="1400" dirty="0"/>
              <a:t>angemessene </a:t>
            </a:r>
            <a:r>
              <a:rPr lang="de-DE" sz="1400" b="1" dirty="0"/>
              <a:t>Investitionskosten</a:t>
            </a:r>
          </a:p>
          <a:p>
            <a:pPr marL="257168" indent="-257168" algn="l">
              <a:spcAft>
                <a:spcPts val="600"/>
              </a:spcAft>
              <a:buFont typeface="Wingdings" panose="05000000000000000000" pitchFamily="2" charset="2"/>
              <a:buChar char="Ø"/>
            </a:pPr>
            <a:r>
              <a:rPr lang="de-DE" sz="1400" dirty="0"/>
              <a:t>Maximale Abmessungen laut </a:t>
            </a:r>
            <a:r>
              <a:rPr lang="de-DE" sz="1400" b="1" dirty="0"/>
              <a:t>StVZO</a:t>
            </a:r>
            <a:r>
              <a:rPr lang="de-DE" sz="1400" dirty="0"/>
              <a:t>: 4 m Höhe, ca. 3,50 m Breite (je nach Bundesland) und 11,5 t Achslast (Raupenlaufwerk gilt als Tandemachse)</a:t>
            </a:r>
          </a:p>
          <a:p>
            <a:pPr marL="257168" indent="-257168" algn="l">
              <a:spcAft>
                <a:spcPts val="600"/>
              </a:spcAft>
              <a:buFont typeface="Wingdings" panose="05000000000000000000" pitchFamily="2" charset="2"/>
              <a:buChar char="Ø"/>
            </a:pPr>
            <a:r>
              <a:rPr lang="de-DE" sz="1400" b="1" dirty="0"/>
              <a:t>Durchsätze</a:t>
            </a:r>
            <a:r>
              <a:rPr lang="de-DE" sz="1400" dirty="0"/>
              <a:t> bis zu 100 t/h sind zu realisieren</a:t>
            </a:r>
          </a:p>
          <a:p>
            <a:pPr algn="l">
              <a:spcAft>
                <a:spcPts val="600"/>
              </a:spcAft>
            </a:pPr>
            <a:endParaRPr 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16</a:t>
            </a:fld>
            <a:endParaRPr lang="de-DE" dirty="0"/>
          </a:p>
        </p:txBody>
      </p:sp>
    </p:spTree>
    <p:extLst>
      <p:ext uri="{BB962C8B-B14F-4D97-AF65-F5344CB8AC3E}">
        <p14:creationId xmlns:p14="http://schemas.microsoft.com/office/powerpoint/2010/main" val="30089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2825" y="392109"/>
            <a:ext cx="8158349" cy="463138"/>
          </a:xfrm>
        </p:spPr>
        <p:txBody>
          <a:bodyPr/>
          <a:lstStyle/>
          <a:p>
            <a:pPr algn="l"/>
            <a:r>
              <a:rPr lang="de-DE" sz="2100" dirty="0"/>
              <a:t>Aufbau eines Mähdreschers - Grundlagen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17</a:t>
            </a:fld>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933" y="1432536"/>
            <a:ext cx="5657850" cy="2305574"/>
          </a:xfrm>
          <a:prstGeom prst="rect">
            <a:avLst/>
          </a:prstGeom>
        </p:spPr>
      </p:pic>
      <p:sp>
        <p:nvSpPr>
          <p:cNvPr id="7" name="Textfeld 6"/>
          <p:cNvSpPr txBox="1"/>
          <p:nvPr/>
        </p:nvSpPr>
        <p:spPr>
          <a:xfrm>
            <a:off x="4560127" y="4063365"/>
            <a:ext cx="184731" cy="300082"/>
          </a:xfrm>
          <a:prstGeom prst="rect">
            <a:avLst/>
          </a:prstGeom>
          <a:noFill/>
        </p:spPr>
        <p:txBody>
          <a:bodyPr wrap="none" rtlCol="0">
            <a:spAutoFit/>
          </a:bodyPr>
          <a:lstStyle/>
          <a:p>
            <a:endParaRPr lang="de-DE" sz="1350" dirty="0"/>
          </a:p>
        </p:txBody>
      </p:sp>
      <p:sp>
        <p:nvSpPr>
          <p:cNvPr id="8" name="Textfeld 7"/>
          <p:cNvSpPr txBox="1"/>
          <p:nvPr/>
        </p:nvSpPr>
        <p:spPr>
          <a:xfrm>
            <a:off x="540000" y="3979603"/>
            <a:ext cx="8158349" cy="2377574"/>
          </a:xfrm>
          <a:prstGeom prst="rect">
            <a:avLst/>
          </a:prstGeom>
          <a:noFill/>
        </p:spPr>
        <p:txBody>
          <a:bodyPr wrap="square" rtlCol="0">
            <a:spAutoFit/>
          </a:bodyPr>
          <a:lstStyle/>
          <a:p>
            <a:endParaRPr lang="de-DE" sz="1350" dirty="0"/>
          </a:p>
          <a:p>
            <a:r>
              <a:rPr lang="de-DE" sz="1350" dirty="0"/>
              <a:t>1) Haspel			8) </a:t>
            </a:r>
            <a:r>
              <a:rPr lang="de-DE" sz="1350" dirty="0" err="1"/>
              <a:t>Hordenschüttler</a:t>
            </a:r>
            <a:r>
              <a:rPr lang="de-DE" sz="1350" dirty="0"/>
              <a:t>		15) Kornschnecke</a:t>
            </a:r>
          </a:p>
          <a:p>
            <a:r>
              <a:rPr lang="de-DE" sz="1350" dirty="0"/>
              <a:t>2) Messerbalken		9) Stufenboden		16) </a:t>
            </a:r>
            <a:r>
              <a:rPr lang="de-DE" sz="1350" dirty="0" err="1"/>
              <a:t>Korntank</a:t>
            </a:r>
            <a:endParaRPr lang="de-DE" sz="1350" dirty="0"/>
          </a:p>
          <a:p>
            <a:r>
              <a:rPr lang="de-DE" sz="1350" dirty="0"/>
              <a:t>3) Einzugsschnecke		10) Gebläse		17) Strohhäcksler</a:t>
            </a:r>
          </a:p>
          <a:p>
            <a:r>
              <a:rPr lang="de-DE" sz="1350" dirty="0"/>
              <a:t>4) Schrägförderer		11) </a:t>
            </a:r>
            <a:r>
              <a:rPr lang="de-DE" sz="1350" dirty="0" err="1"/>
              <a:t>Obersieb</a:t>
            </a:r>
            <a:r>
              <a:rPr lang="de-DE" sz="1350" dirty="0"/>
              <a:t>		18) Fahrerkabine</a:t>
            </a:r>
          </a:p>
          <a:p>
            <a:r>
              <a:rPr lang="de-DE" sz="1350" dirty="0"/>
              <a:t>5) Steinfangmulde		12) Untersieb		19) Motor</a:t>
            </a:r>
          </a:p>
          <a:p>
            <a:r>
              <a:rPr lang="de-DE" sz="1350" dirty="0"/>
              <a:t>6) Dreschtrommel		13) Überkehrschnecke		20) Abladeschnecke	</a:t>
            </a:r>
          </a:p>
          <a:p>
            <a:r>
              <a:rPr lang="de-DE" sz="1350" dirty="0"/>
              <a:t>7) Dreschkorb		14) </a:t>
            </a:r>
            <a:r>
              <a:rPr lang="de-DE" sz="1350" dirty="0" err="1"/>
              <a:t>Überkehr</a:t>
            </a:r>
            <a:r>
              <a:rPr lang="de-DE" sz="1350" dirty="0"/>
              <a:t>		21) Wendetrommel</a:t>
            </a:r>
          </a:p>
          <a:p>
            <a:endParaRPr lang="de-DE" sz="1350" dirty="0"/>
          </a:p>
          <a:p>
            <a:r>
              <a:rPr lang="de-DE" sz="1350" dirty="0"/>
              <a:t>			</a:t>
            </a:r>
          </a:p>
          <a:p>
            <a:r>
              <a:rPr lang="de-DE" sz="1350" dirty="0"/>
              <a:t>					</a:t>
            </a:r>
          </a:p>
        </p:txBody>
      </p:sp>
      <p:sp>
        <p:nvSpPr>
          <p:cNvPr id="3" name="Rechteck 2"/>
          <p:cNvSpPr/>
          <p:nvPr/>
        </p:nvSpPr>
        <p:spPr>
          <a:xfrm>
            <a:off x="1915933" y="4069437"/>
            <a:ext cx="4572000" cy="184666"/>
          </a:xfrm>
          <a:prstGeom prst="rect">
            <a:avLst/>
          </a:prstGeom>
        </p:spPr>
        <p:txBody>
          <a:bodyPr>
            <a:spAutoFit/>
          </a:bodyPr>
          <a:lstStyle/>
          <a:p>
            <a:r>
              <a:rPr lang="de-DE" sz="600" dirty="0"/>
              <a:t>Abbildung 34: www.upload.wikimedia.org</a:t>
            </a:r>
          </a:p>
        </p:txBody>
      </p:sp>
      <p:pic>
        <p:nvPicPr>
          <p:cNvPr id="13" name="Grafik 12" descr="Filmstreifen Silhouette">
            <a:hlinkClick r:id="rId4"/>
            <a:extLst>
              <a:ext uri="{FF2B5EF4-FFF2-40B4-BE49-F238E27FC236}">
                <a16:creationId xmlns:a16="http://schemas.microsoft.com/office/drawing/2014/main" id="{4A4F4C02-1C18-D466-9C51-B5EA55F632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392109"/>
            <a:ext cx="914400" cy="914400"/>
          </a:xfrm>
          <a:prstGeom prst="rect">
            <a:avLst/>
          </a:prstGeom>
        </p:spPr>
      </p:pic>
      <p:sp>
        <p:nvSpPr>
          <p:cNvPr id="9" name="Textfeld 8">
            <a:extLst>
              <a:ext uri="{FF2B5EF4-FFF2-40B4-BE49-F238E27FC236}">
                <a16:creationId xmlns:a16="http://schemas.microsoft.com/office/drawing/2014/main" id="{6E3C6F77-B9FA-E223-4F37-2F491181D732}"/>
              </a:ext>
            </a:extLst>
          </p:cNvPr>
          <p:cNvSpPr txBox="1"/>
          <p:nvPr/>
        </p:nvSpPr>
        <p:spPr>
          <a:xfrm>
            <a:off x="540000" y="5764873"/>
            <a:ext cx="8669128" cy="646331"/>
          </a:xfrm>
          <a:prstGeom prst="rect">
            <a:avLst/>
          </a:prstGeom>
          <a:noFill/>
        </p:spPr>
        <p:txBody>
          <a:bodyPr wrap="square" rtlCol="0">
            <a:spAutoFit/>
          </a:bodyPr>
          <a:lstStyle/>
          <a:p>
            <a:r>
              <a:rPr lang="de-DE" dirty="0"/>
              <a:t>Vier Physikalische Kräfte des Dreschens: </a:t>
            </a:r>
          </a:p>
          <a:p>
            <a:r>
              <a:rPr lang="de-DE" b="1" dirty="0"/>
              <a:t>Zentrifugalkraft, Schlagkraft, Reibkraft und Gravitationskraft </a:t>
            </a:r>
          </a:p>
        </p:txBody>
      </p:sp>
    </p:spTree>
    <p:extLst>
      <p:ext uri="{BB962C8B-B14F-4D97-AF65-F5344CB8AC3E}">
        <p14:creationId xmlns:p14="http://schemas.microsoft.com/office/powerpoint/2010/main" val="34782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Grundlagen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18</a:t>
            </a:fld>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94" y="1188404"/>
            <a:ext cx="7285560" cy="4926329"/>
          </a:xfrm>
          <a:prstGeom prst="rect">
            <a:avLst/>
          </a:prstGeom>
        </p:spPr>
      </p:pic>
      <p:sp>
        <p:nvSpPr>
          <p:cNvPr id="3" name="Textfeld 2"/>
          <p:cNvSpPr txBox="1"/>
          <p:nvPr/>
        </p:nvSpPr>
        <p:spPr>
          <a:xfrm>
            <a:off x="976394" y="5928035"/>
            <a:ext cx="3095876" cy="184666"/>
          </a:xfrm>
          <a:prstGeom prst="rect">
            <a:avLst/>
          </a:prstGeom>
          <a:noFill/>
        </p:spPr>
        <p:txBody>
          <a:bodyPr wrap="square" rtlCol="0">
            <a:spAutoFit/>
          </a:bodyPr>
          <a:lstStyle/>
          <a:p>
            <a:r>
              <a:rPr lang="de-DE" sz="600" dirty="0"/>
              <a:t>Abbildung 35: Vorlesungsunterlagen Grundlagen Agrartechnik, Prof. Dr. Ulrich Groß</a:t>
            </a:r>
          </a:p>
        </p:txBody>
      </p:sp>
    </p:spTree>
    <p:extLst>
      <p:ext uri="{BB962C8B-B14F-4D97-AF65-F5344CB8AC3E}">
        <p14:creationId xmlns:p14="http://schemas.microsoft.com/office/powerpoint/2010/main" val="40789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feld 33">
            <a:extLst>
              <a:ext uri="{FF2B5EF4-FFF2-40B4-BE49-F238E27FC236}">
                <a16:creationId xmlns:a16="http://schemas.microsoft.com/office/drawing/2014/main" id="{BD9FC86A-CB4B-55B1-BC89-6EDFBD5EAC8C}"/>
              </a:ext>
            </a:extLst>
          </p:cNvPr>
          <p:cNvSpPr txBox="1"/>
          <p:nvPr/>
        </p:nvSpPr>
        <p:spPr>
          <a:xfrm>
            <a:off x="6117317" y="977446"/>
            <a:ext cx="2890857" cy="1231106"/>
          </a:xfrm>
          <a:prstGeom prst="rect">
            <a:avLst/>
          </a:prstGeom>
          <a:noFill/>
        </p:spPr>
        <p:txBody>
          <a:bodyPr wrap="square" rtlCol="0">
            <a:spAutoFit/>
          </a:bodyPr>
          <a:lstStyle/>
          <a:p>
            <a:r>
              <a:rPr lang="de-DE" sz="1400" b="1" dirty="0" err="1"/>
              <a:t>Korntank</a:t>
            </a:r>
            <a:r>
              <a:rPr lang="de-DE" sz="1400" b="1" dirty="0"/>
              <a:t>, </a:t>
            </a:r>
            <a:r>
              <a:rPr lang="de-DE" sz="1400" b="1" dirty="0" err="1"/>
              <a:t>Abtankschnecke</a:t>
            </a:r>
            <a:r>
              <a:rPr lang="de-DE" sz="1400" dirty="0"/>
              <a:t>:</a:t>
            </a:r>
          </a:p>
          <a:p>
            <a:r>
              <a:rPr lang="de-DE" sz="1400" dirty="0"/>
              <a:t>Sammeln</a:t>
            </a:r>
            <a:r>
              <a:rPr lang="de-DE" sz="1400" baseline="0" dirty="0"/>
              <a:t> der Körner und Übergabe an ein Transportfahrzeug</a:t>
            </a:r>
            <a:endParaRPr lang="de-DE" sz="1400" dirty="0"/>
          </a:p>
          <a:p>
            <a:endParaRPr lang="de-DE" dirty="0"/>
          </a:p>
        </p:txBody>
      </p:sp>
      <p:sp>
        <p:nvSpPr>
          <p:cNvPr id="2" name="Titel 1"/>
          <p:cNvSpPr>
            <a:spLocks noGrp="1"/>
          </p:cNvSpPr>
          <p:nvPr>
            <p:ph type="ctrTitle"/>
          </p:nvPr>
        </p:nvSpPr>
        <p:spPr>
          <a:xfrm rot="10800000" flipV="1">
            <a:off x="306669" y="300337"/>
            <a:ext cx="8264497" cy="453493"/>
          </a:xfrm>
        </p:spPr>
        <p:txBody>
          <a:bodyPr/>
          <a:lstStyle/>
          <a:p>
            <a:pPr algn="l"/>
            <a:r>
              <a:rPr lang="de-DE" sz="2100" dirty="0"/>
              <a:t>Aufbau eines Mähdreschers - Grundlagen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19</a:t>
            </a:fld>
            <a:endParaRPr lang="de-DE" dirty="0"/>
          </a:p>
        </p:txBody>
      </p:sp>
      <p:pic>
        <p:nvPicPr>
          <p:cNvPr id="3" name="Grafik 2" descr="Ein Bild, das Spielzeug, Maßstabsmodell, Spielzeugauto, Rad enthält.&#10;&#10;Automatisch generierte Beschreibung">
            <a:extLst>
              <a:ext uri="{FF2B5EF4-FFF2-40B4-BE49-F238E27FC236}">
                <a16:creationId xmlns:a16="http://schemas.microsoft.com/office/drawing/2014/main" id="{B2D3CE20-2A06-4DAC-1559-47D98A898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613" y="1728665"/>
            <a:ext cx="7074588" cy="3980225"/>
          </a:xfrm>
          <a:prstGeom prst="rect">
            <a:avLst/>
          </a:prstGeom>
        </p:spPr>
      </p:pic>
      <p:cxnSp>
        <p:nvCxnSpPr>
          <p:cNvPr id="8" name="Gerader Verbinder 7">
            <a:extLst>
              <a:ext uri="{FF2B5EF4-FFF2-40B4-BE49-F238E27FC236}">
                <a16:creationId xmlns:a16="http://schemas.microsoft.com/office/drawing/2014/main" id="{68075447-3751-B375-BF28-DF921D88A7FF}"/>
              </a:ext>
            </a:extLst>
          </p:cNvPr>
          <p:cNvCxnSpPr/>
          <p:nvPr/>
        </p:nvCxnSpPr>
        <p:spPr bwMode="auto">
          <a:xfrm flipH="1">
            <a:off x="2062981" y="5694391"/>
            <a:ext cx="1647930" cy="404442"/>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9">
            <a:extLst>
              <a:ext uri="{FF2B5EF4-FFF2-40B4-BE49-F238E27FC236}">
                <a16:creationId xmlns:a16="http://schemas.microsoft.com/office/drawing/2014/main" id="{88D154F4-B921-28A1-38C0-A4FC5762ED2B}"/>
              </a:ext>
            </a:extLst>
          </p:cNvPr>
          <p:cNvCxnSpPr>
            <a:cxnSpLocks/>
          </p:cNvCxnSpPr>
          <p:nvPr/>
        </p:nvCxnSpPr>
        <p:spPr bwMode="auto">
          <a:xfrm flipH="1">
            <a:off x="1490810" y="4438017"/>
            <a:ext cx="1387200" cy="1116741"/>
          </a:xfrm>
          <a:prstGeom prst="line">
            <a:avLst/>
          </a:prstGeom>
          <a:ln/>
        </p:spPr>
        <p:style>
          <a:lnRef idx="1">
            <a:schemeClr val="dk1"/>
          </a:lnRef>
          <a:fillRef idx="0">
            <a:schemeClr val="dk1"/>
          </a:fillRef>
          <a:effectRef idx="0">
            <a:schemeClr val="dk1"/>
          </a:effectRef>
          <a:fontRef idx="minor">
            <a:schemeClr val="tx1"/>
          </a:fontRef>
        </p:style>
      </p:cxnSp>
      <p:cxnSp>
        <p:nvCxnSpPr>
          <p:cNvPr id="14" name="Gerader Verbinder 13">
            <a:extLst>
              <a:ext uri="{FF2B5EF4-FFF2-40B4-BE49-F238E27FC236}">
                <a16:creationId xmlns:a16="http://schemas.microsoft.com/office/drawing/2014/main" id="{AF964C32-28C5-4635-BDAE-B2DF673A3626}"/>
              </a:ext>
            </a:extLst>
          </p:cNvPr>
          <p:cNvCxnSpPr>
            <a:cxnSpLocks/>
          </p:cNvCxnSpPr>
          <p:nvPr/>
        </p:nvCxnSpPr>
        <p:spPr bwMode="auto">
          <a:xfrm>
            <a:off x="4361441" y="3346812"/>
            <a:ext cx="940853" cy="1540753"/>
          </a:xfrm>
          <a:prstGeom prst="line">
            <a:avLst/>
          </a:prstGeom>
          <a:ln/>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B1F77158-29C5-5E55-BB19-C8EFBD801CCA}"/>
              </a:ext>
            </a:extLst>
          </p:cNvPr>
          <p:cNvCxnSpPr/>
          <p:nvPr/>
        </p:nvCxnSpPr>
        <p:spPr bwMode="auto">
          <a:xfrm>
            <a:off x="5248308" y="3664624"/>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EFAD98DC-EEEA-5F84-3723-ECCCA13A713C}"/>
              </a:ext>
            </a:extLst>
          </p:cNvPr>
          <p:cNvCxnSpPr/>
          <p:nvPr/>
        </p:nvCxnSpPr>
        <p:spPr bwMode="auto">
          <a:xfrm flipH="1">
            <a:off x="5911500" y="4579024"/>
            <a:ext cx="251208" cy="321547"/>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0">
            <a:extLst>
              <a:ext uri="{FF2B5EF4-FFF2-40B4-BE49-F238E27FC236}">
                <a16:creationId xmlns:a16="http://schemas.microsoft.com/office/drawing/2014/main" id="{E82D3A7D-E292-8CAE-D99F-2CC2DD113FDF}"/>
              </a:ext>
            </a:extLst>
          </p:cNvPr>
          <p:cNvCxnSpPr>
            <a:cxnSpLocks/>
          </p:cNvCxnSpPr>
          <p:nvPr/>
        </p:nvCxnSpPr>
        <p:spPr bwMode="auto">
          <a:xfrm>
            <a:off x="5302294" y="3220962"/>
            <a:ext cx="1210995" cy="1221048"/>
          </a:xfrm>
          <a:prstGeom prst="line">
            <a:avLst/>
          </a:prstGeom>
          <a:ln/>
        </p:spPr>
        <p:style>
          <a:lnRef idx="1">
            <a:schemeClr val="dk1"/>
          </a:lnRef>
          <a:fillRef idx="0">
            <a:schemeClr val="dk1"/>
          </a:fillRef>
          <a:effectRef idx="0">
            <a:schemeClr val="dk1"/>
          </a:effectRef>
          <a:fontRef idx="minor">
            <a:schemeClr val="tx1"/>
          </a:fontRef>
        </p:style>
      </p:cxnSp>
      <p:cxnSp>
        <p:nvCxnSpPr>
          <p:cNvPr id="24" name="Gerader Verbinder 23">
            <a:extLst>
              <a:ext uri="{FF2B5EF4-FFF2-40B4-BE49-F238E27FC236}">
                <a16:creationId xmlns:a16="http://schemas.microsoft.com/office/drawing/2014/main" id="{C4F68153-53C6-8619-551F-51E0793D3238}"/>
              </a:ext>
            </a:extLst>
          </p:cNvPr>
          <p:cNvCxnSpPr>
            <a:cxnSpLocks/>
          </p:cNvCxnSpPr>
          <p:nvPr/>
        </p:nvCxnSpPr>
        <p:spPr bwMode="auto">
          <a:xfrm>
            <a:off x="6391207" y="3311736"/>
            <a:ext cx="470593" cy="53040"/>
          </a:xfrm>
          <a:prstGeom prst="line">
            <a:avLst/>
          </a:prstGeom>
          <a:ln/>
        </p:spPr>
        <p:style>
          <a:lnRef idx="1">
            <a:schemeClr val="dk1"/>
          </a:lnRef>
          <a:fillRef idx="0">
            <a:schemeClr val="dk1"/>
          </a:fillRef>
          <a:effectRef idx="0">
            <a:schemeClr val="dk1"/>
          </a:effectRef>
          <a:fontRef idx="minor">
            <a:schemeClr val="tx1"/>
          </a:fontRef>
        </p:style>
      </p:cxnSp>
      <p:cxnSp>
        <p:nvCxnSpPr>
          <p:cNvPr id="27" name="Gerader Verbinder 26">
            <a:extLst>
              <a:ext uri="{FF2B5EF4-FFF2-40B4-BE49-F238E27FC236}">
                <a16:creationId xmlns:a16="http://schemas.microsoft.com/office/drawing/2014/main" id="{6862B69B-3971-A96C-16C2-19C7F380E3F3}"/>
              </a:ext>
            </a:extLst>
          </p:cNvPr>
          <p:cNvCxnSpPr>
            <a:cxnSpLocks/>
          </p:cNvCxnSpPr>
          <p:nvPr/>
        </p:nvCxnSpPr>
        <p:spPr bwMode="auto">
          <a:xfrm flipV="1">
            <a:off x="4438918" y="1667904"/>
            <a:ext cx="1723790" cy="464439"/>
          </a:xfrm>
          <a:prstGeom prst="line">
            <a:avLst/>
          </a:prstGeom>
          <a:ln/>
        </p:spPr>
        <p:style>
          <a:lnRef idx="1">
            <a:schemeClr val="dk1"/>
          </a:lnRef>
          <a:fillRef idx="0">
            <a:schemeClr val="dk1"/>
          </a:fillRef>
          <a:effectRef idx="0">
            <a:schemeClr val="dk1"/>
          </a:effectRef>
          <a:fontRef idx="minor">
            <a:schemeClr val="tx1"/>
          </a:fontRef>
        </p:style>
      </p:cxnSp>
      <p:sp>
        <p:nvSpPr>
          <p:cNvPr id="29" name="Rechteck 28">
            <a:extLst>
              <a:ext uri="{FF2B5EF4-FFF2-40B4-BE49-F238E27FC236}">
                <a16:creationId xmlns:a16="http://schemas.microsoft.com/office/drawing/2014/main" id="{7132C1CA-98B3-0D67-ABE9-AE5D24E5AB74}"/>
              </a:ext>
            </a:extLst>
          </p:cNvPr>
          <p:cNvSpPr/>
          <p:nvPr/>
        </p:nvSpPr>
        <p:spPr bwMode="auto">
          <a:xfrm>
            <a:off x="214084" y="6098833"/>
            <a:ext cx="1567543" cy="94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30" name="Textfeld 29">
            <a:extLst>
              <a:ext uri="{FF2B5EF4-FFF2-40B4-BE49-F238E27FC236}">
                <a16:creationId xmlns:a16="http://schemas.microsoft.com/office/drawing/2014/main" id="{3F9B0598-CFBE-4367-0C1E-17F6BDCBF86F}"/>
              </a:ext>
            </a:extLst>
          </p:cNvPr>
          <p:cNvSpPr txBox="1"/>
          <p:nvPr/>
        </p:nvSpPr>
        <p:spPr>
          <a:xfrm>
            <a:off x="297996" y="5481132"/>
            <a:ext cx="4059533" cy="1015663"/>
          </a:xfrm>
          <a:prstGeom prst="rect">
            <a:avLst/>
          </a:prstGeom>
          <a:noFill/>
        </p:spPr>
        <p:txBody>
          <a:bodyPr wrap="square" rtlCol="0">
            <a:spAutoFit/>
          </a:bodyPr>
          <a:lstStyle/>
          <a:p>
            <a:r>
              <a:rPr lang="de-DE" sz="1400" b="1" dirty="0"/>
              <a:t>Erntevorsatz:</a:t>
            </a:r>
          </a:p>
          <a:p>
            <a:r>
              <a:rPr lang="de-DE" sz="1400" dirty="0"/>
              <a:t>verlustfreies Mähen/Abschneiden</a:t>
            </a:r>
            <a:r>
              <a:rPr lang="de-DE" sz="1400" baseline="0" dirty="0"/>
              <a:t> oder Aufnehmen des Erntegutes aus dem </a:t>
            </a:r>
            <a:r>
              <a:rPr lang="de-DE" sz="1400" baseline="0" dirty="0" err="1"/>
              <a:t>Schwad</a:t>
            </a:r>
            <a:r>
              <a:rPr lang="de-DE" sz="1400" baseline="0" dirty="0"/>
              <a:t> </a:t>
            </a:r>
            <a:endParaRPr lang="de-DE" sz="1400" dirty="0"/>
          </a:p>
          <a:p>
            <a:endParaRPr lang="de-DE" dirty="0"/>
          </a:p>
        </p:txBody>
      </p:sp>
      <p:cxnSp>
        <p:nvCxnSpPr>
          <p:cNvPr id="32" name="Gerader Verbinder 31">
            <a:extLst>
              <a:ext uri="{FF2B5EF4-FFF2-40B4-BE49-F238E27FC236}">
                <a16:creationId xmlns:a16="http://schemas.microsoft.com/office/drawing/2014/main" id="{F1F542A6-4D6D-FE8E-63F1-A61886E2E543}"/>
              </a:ext>
            </a:extLst>
          </p:cNvPr>
          <p:cNvCxnSpPr>
            <a:cxnSpLocks/>
          </p:cNvCxnSpPr>
          <p:nvPr/>
        </p:nvCxnSpPr>
        <p:spPr bwMode="auto">
          <a:xfrm flipH="1" flipV="1">
            <a:off x="7133325" y="1876252"/>
            <a:ext cx="190324" cy="351004"/>
          </a:xfrm>
          <a:prstGeom prst="line">
            <a:avLst/>
          </a:prstGeom>
          <a:ln/>
        </p:spPr>
        <p:style>
          <a:lnRef idx="1">
            <a:schemeClr val="dk1"/>
          </a:lnRef>
          <a:fillRef idx="0">
            <a:schemeClr val="dk1"/>
          </a:fillRef>
          <a:effectRef idx="0">
            <a:schemeClr val="dk1"/>
          </a:effectRef>
          <a:fontRef idx="minor">
            <a:schemeClr val="tx1"/>
          </a:fontRef>
        </p:style>
      </p:cxnSp>
      <p:sp>
        <p:nvSpPr>
          <p:cNvPr id="38" name="Textfeld 37">
            <a:extLst>
              <a:ext uri="{FF2B5EF4-FFF2-40B4-BE49-F238E27FC236}">
                <a16:creationId xmlns:a16="http://schemas.microsoft.com/office/drawing/2014/main" id="{009028E9-589D-B984-9DCB-64AD30718F9E}"/>
              </a:ext>
            </a:extLst>
          </p:cNvPr>
          <p:cNvSpPr txBox="1"/>
          <p:nvPr/>
        </p:nvSpPr>
        <p:spPr>
          <a:xfrm>
            <a:off x="6793142" y="2733129"/>
            <a:ext cx="2308709" cy="2154436"/>
          </a:xfrm>
          <a:prstGeom prst="rect">
            <a:avLst/>
          </a:prstGeom>
          <a:noFill/>
        </p:spPr>
        <p:txBody>
          <a:bodyPr wrap="square" rtlCol="0">
            <a:spAutoFit/>
          </a:bodyPr>
          <a:lstStyle/>
          <a:p>
            <a:r>
              <a:rPr lang="de-DE" sz="1400" b="1" dirty="0"/>
              <a:t>Häcksler, </a:t>
            </a:r>
            <a:r>
              <a:rPr lang="de-DE" sz="1400" b="1" dirty="0" err="1"/>
              <a:t>Spreuverteiler</a:t>
            </a:r>
            <a:r>
              <a:rPr lang="de-DE" sz="1400" b="1" dirty="0"/>
              <a:t>:</a:t>
            </a:r>
          </a:p>
          <a:p>
            <a:r>
              <a:rPr lang="de-DE" sz="1400" dirty="0"/>
              <a:t>Ablage der Nichtkornbestandteile (NKB)</a:t>
            </a:r>
            <a:r>
              <a:rPr lang="de-DE" sz="1400" baseline="0" dirty="0"/>
              <a:t> auf dem Feld, (unbearbeitet auf </a:t>
            </a:r>
            <a:r>
              <a:rPr lang="de-DE" sz="1400" baseline="0" dirty="0" err="1"/>
              <a:t>Schwadablage</a:t>
            </a:r>
            <a:r>
              <a:rPr lang="de-DE" sz="1400" baseline="0" dirty="0"/>
              <a:t> oder gehäckselt und verteilt)</a:t>
            </a:r>
            <a:endParaRPr lang="de-DE" sz="1400" dirty="0"/>
          </a:p>
          <a:p>
            <a:endParaRPr lang="de-DE" dirty="0"/>
          </a:p>
          <a:p>
            <a:endParaRPr lang="de-DE" dirty="0"/>
          </a:p>
        </p:txBody>
      </p:sp>
      <p:sp>
        <p:nvSpPr>
          <p:cNvPr id="44" name="Textfeld 43">
            <a:extLst>
              <a:ext uri="{FF2B5EF4-FFF2-40B4-BE49-F238E27FC236}">
                <a16:creationId xmlns:a16="http://schemas.microsoft.com/office/drawing/2014/main" id="{8017D2B3-4E64-1AAE-2AE9-03F9B3FCEBAE}"/>
              </a:ext>
            </a:extLst>
          </p:cNvPr>
          <p:cNvSpPr txBox="1"/>
          <p:nvPr/>
        </p:nvSpPr>
        <p:spPr>
          <a:xfrm>
            <a:off x="4836326" y="4940165"/>
            <a:ext cx="1922397" cy="1877437"/>
          </a:xfrm>
          <a:prstGeom prst="rect">
            <a:avLst/>
          </a:prstGeom>
          <a:noFill/>
        </p:spPr>
        <p:txBody>
          <a:bodyPr wrap="square" rtlCol="0">
            <a:spAutoFit/>
          </a:bodyPr>
          <a:lstStyle/>
          <a:p>
            <a:r>
              <a:rPr lang="de-DE" sz="1400" b="1" dirty="0"/>
              <a:t>Dreschwerk:</a:t>
            </a:r>
          </a:p>
          <a:p>
            <a:r>
              <a:rPr lang="de-DE" sz="1400" dirty="0" err="1"/>
              <a:t>Entkörnern</a:t>
            </a:r>
            <a:r>
              <a:rPr lang="de-DE" sz="1400" dirty="0"/>
              <a:t> der Fruchtstände (Ähren, Rispen,</a:t>
            </a:r>
            <a:r>
              <a:rPr lang="de-DE" sz="1400" baseline="0" dirty="0"/>
              <a:t> Kolben, Schoten, …), </a:t>
            </a:r>
            <a:r>
              <a:rPr lang="de-DE" sz="1400" dirty="0"/>
              <a:t>A</a:t>
            </a:r>
            <a:r>
              <a:rPr lang="de-DE" sz="1400" baseline="0" dirty="0"/>
              <a:t>bscheiden</a:t>
            </a:r>
            <a:endParaRPr lang="de-DE" sz="1400" dirty="0"/>
          </a:p>
          <a:p>
            <a:endParaRPr lang="de-DE" sz="1400" dirty="0"/>
          </a:p>
          <a:p>
            <a:endParaRPr lang="de-DE" dirty="0"/>
          </a:p>
        </p:txBody>
      </p:sp>
      <p:sp>
        <p:nvSpPr>
          <p:cNvPr id="45" name="Textfeld 44">
            <a:extLst>
              <a:ext uri="{FF2B5EF4-FFF2-40B4-BE49-F238E27FC236}">
                <a16:creationId xmlns:a16="http://schemas.microsoft.com/office/drawing/2014/main" id="{A17511AD-FCE3-D16F-5AAF-FEC2D14351BD}"/>
              </a:ext>
            </a:extLst>
          </p:cNvPr>
          <p:cNvSpPr txBox="1"/>
          <p:nvPr/>
        </p:nvSpPr>
        <p:spPr>
          <a:xfrm>
            <a:off x="6513289" y="4367914"/>
            <a:ext cx="2308709" cy="1446550"/>
          </a:xfrm>
          <a:prstGeom prst="rect">
            <a:avLst/>
          </a:prstGeom>
          <a:noFill/>
        </p:spPr>
        <p:txBody>
          <a:bodyPr wrap="square" rtlCol="0">
            <a:spAutoFit/>
          </a:bodyPr>
          <a:lstStyle/>
          <a:p>
            <a:r>
              <a:rPr lang="de-DE" sz="1400" b="1" dirty="0"/>
              <a:t>Reinigung:</a:t>
            </a:r>
          </a:p>
          <a:p>
            <a:r>
              <a:rPr lang="de-DE" sz="1400" dirty="0"/>
              <a:t>Sortieren der einzelnen Komponenten in Körner und Nichtkornbestandteile, Abscheiden</a:t>
            </a:r>
          </a:p>
          <a:p>
            <a:endParaRPr lang="de-DE" dirty="0"/>
          </a:p>
        </p:txBody>
      </p:sp>
      <p:sp>
        <p:nvSpPr>
          <p:cNvPr id="47" name="Textfeld 46">
            <a:extLst>
              <a:ext uri="{FF2B5EF4-FFF2-40B4-BE49-F238E27FC236}">
                <a16:creationId xmlns:a16="http://schemas.microsoft.com/office/drawing/2014/main" id="{F1C8E5AF-BE31-1F2E-C7FC-58BE5077DB3E}"/>
              </a:ext>
            </a:extLst>
          </p:cNvPr>
          <p:cNvSpPr txBox="1"/>
          <p:nvPr/>
        </p:nvSpPr>
        <p:spPr>
          <a:xfrm>
            <a:off x="3781808" y="4304676"/>
            <a:ext cx="2029767" cy="184666"/>
          </a:xfrm>
          <a:prstGeom prst="rect">
            <a:avLst/>
          </a:prstGeom>
          <a:noFill/>
        </p:spPr>
        <p:txBody>
          <a:bodyPr wrap="square" rtlCol="0">
            <a:spAutoFit/>
          </a:bodyPr>
          <a:lstStyle/>
          <a:p>
            <a:r>
              <a:rPr lang="de-DE" sz="600" dirty="0"/>
              <a:t>Abbildung 36: www.claas.de</a:t>
            </a:r>
          </a:p>
        </p:txBody>
      </p:sp>
    </p:spTree>
    <p:extLst>
      <p:ext uri="{BB962C8B-B14F-4D97-AF65-F5344CB8AC3E}">
        <p14:creationId xmlns:p14="http://schemas.microsoft.com/office/powerpoint/2010/main" val="353098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9" grpId="0"/>
      <p:bldP spid="30" grpId="0"/>
      <p:bldP spid="38" grpId="0"/>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el 66">
            <a:extLst>
              <a:ext uri="{FF2B5EF4-FFF2-40B4-BE49-F238E27FC236}">
                <a16:creationId xmlns:a16="http://schemas.microsoft.com/office/drawing/2014/main" id="{6441AC86-42F2-7F90-1AAF-F646B18219EB}"/>
              </a:ext>
            </a:extLst>
          </p:cNvPr>
          <p:cNvSpPr>
            <a:spLocks noGrp="1"/>
          </p:cNvSpPr>
          <p:nvPr>
            <p:ph type="title"/>
          </p:nvPr>
        </p:nvSpPr>
        <p:spPr>
          <a:xfrm>
            <a:off x="47736" y="0"/>
            <a:ext cx="8048625" cy="609600"/>
          </a:xfrm>
        </p:spPr>
        <p:txBody>
          <a:bodyPr/>
          <a:lstStyle/>
          <a:p>
            <a:r>
              <a:rPr lang="de-DE" dirty="0"/>
              <a:t>Was ernten wir mit dem Mähdrescher?</a:t>
            </a:r>
          </a:p>
        </p:txBody>
      </p:sp>
      <p:sp>
        <p:nvSpPr>
          <p:cNvPr id="5" name="Foliennummernplatzhalter 4"/>
          <p:cNvSpPr>
            <a:spLocks noGrp="1"/>
          </p:cNvSpPr>
          <p:nvPr>
            <p:ph type="sldNum" sz="quarter" idx="10"/>
          </p:nvPr>
        </p:nvSpPr>
        <p:spPr/>
        <p:txBody>
          <a:bodyPr/>
          <a:lstStyle/>
          <a:p>
            <a:r>
              <a:rPr lang="de-DE" dirty="0"/>
              <a:t> Folie </a:t>
            </a:r>
            <a:fld id="{A2C7766A-2274-4AA4-B50C-14E029CB1111}" type="slidenum">
              <a:rPr lang="de-DE" smtClean="0"/>
              <a:t>2</a:t>
            </a:fld>
            <a:endParaRPr lang="de-DE" dirty="0"/>
          </a:p>
        </p:txBody>
      </p:sp>
      <p:sp>
        <p:nvSpPr>
          <p:cNvPr id="4" name="Fußzeilenplatzhalter 3"/>
          <p:cNvSpPr>
            <a:spLocks noGrp="1"/>
          </p:cNvSpPr>
          <p:nvPr>
            <p:ph type="ftr" sz="quarter" idx="11"/>
          </p:nvPr>
        </p:nvSpPr>
        <p:spPr/>
        <p:txBody>
          <a:bodyPr/>
          <a:lstStyle/>
          <a:p>
            <a:r>
              <a:rPr lang="de-DE" dirty="0"/>
              <a:t>HSWT                                    Prof. Dr. Ulrich Groß                                    Modul: Grundlagen Agrartechnik 3. Sem                                    LE: Mähdrescher</a:t>
            </a:r>
          </a:p>
        </p:txBody>
      </p:sp>
      <p:sp>
        <p:nvSpPr>
          <p:cNvPr id="7" name="Ellipse 6">
            <a:extLst>
              <a:ext uri="{FF2B5EF4-FFF2-40B4-BE49-F238E27FC236}">
                <a16:creationId xmlns:a16="http://schemas.microsoft.com/office/drawing/2014/main" id="{39526225-184A-30FD-D48B-71CB1521DEC1}"/>
              </a:ext>
            </a:extLst>
          </p:cNvPr>
          <p:cNvSpPr/>
          <p:nvPr/>
        </p:nvSpPr>
        <p:spPr bwMode="auto">
          <a:xfrm>
            <a:off x="4221892" y="2960054"/>
            <a:ext cx="700216" cy="3295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8" name="Ellipse 7">
            <a:extLst>
              <a:ext uri="{FF2B5EF4-FFF2-40B4-BE49-F238E27FC236}">
                <a16:creationId xmlns:a16="http://schemas.microsoft.com/office/drawing/2014/main" id="{92F796B5-75A8-9529-E449-BC10B9DC6787}"/>
              </a:ext>
            </a:extLst>
          </p:cNvPr>
          <p:cNvSpPr/>
          <p:nvPr/>
        </p:nvSpPr>
        <p:spPr bwMode="auto">
          <a:xfrm>
            <a:off x="3752335" y="2776038"/>
            <a:ext cx="1639329" cy="96115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9" name="Ellipse 8">
            <a:extLst>
              <a:ext uri="{FF2B5EF4-FFF2-40B4-BE49-F238E27FC236}">
                <a16:creationId xmlns:a16="http://schemas.microsoft.com/office/drawing/2014/main" id="{052165FD-158F-1CF9-F8D9-C09AE7F72459}"/>
              </a:ext>
            </a:extLst>
          </p:cNvPr>
          <p:cNvSpPr/>
          <p:nvPr/>
        </p:nvSpPr>
        <p:spPr bwMode="auto">
          <a:xfrm>
            <a:off x="3039762" y="2537254"/>
            <a:ext cx="1532238" cy="61783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0" name="Ellipse 9">
            <a:extLst>
              <a:ext uri="{FF2B5EF4-FFF2-40B4-BE49-F238E27FC236}">
                <a16:creationId xmlns:a16="http://schemas.microsoft.com/office/drawing/2014/main" id="{2AB2DE43-8E6D-2A04-3416-F37715105383}"/>
              </a:ext>
            </a:extLst>
          </p:cNvPr>
          <p:cNvSpPr/>
          <p:nvPr/>
        </p:nvSpPr>
        <p:spPr bwMode="auto">
          <a:xfrm>
            <a:off x="3352800" y="2627870"/>
            <a:ext cx="2273643" cy="80113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1" name="Ellipse 10">
            <a:extLst>
              <a:ext uri="{FF2B5EF4-FFF2-40B4-BE49-F238E27FC236}">
                <a16:creationId xmlns:a16="http://schemas.microsoft.com/office/drawing/2014/main" id="{6728BFCA-BCFF-62D8-E2E4-3ABE8A343C68}"/>
              </a:ext>
            </a:extLst>
          </p:cNvPr>
          <p:cNvSpPr/>
          <p:nvPr/>
        </p:nvSpPr>
        <p:spPr bwMode="auto">
          <a:xfrm>
            <a:off x="3496962" y="2131672"/>
            <a:ext cx="1153297" cy="99944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2" name="Ellipse 11">
            <a:extLst>
              <a:ext uri="{FF2B5EF4-FFF2-40B4-BE49-F238E27FC236}">
                <a16:creationId xmlns:a16="http://schemas.microsoft.com/office/drawing/2014/main" id="{453ECB9F-5E21-3EEA-10FD-1358B0C96B71}"/>
              </a:ext>
            </a:extLst>
          </p:cNvPr>
          <p:cNvSpPr/>
          <p:nvPr/>
        </p:nvSpPr>
        <p:spPr bwMode="auto">
          <a:xfrm>
            <a:off x="3517556" y="2537254"/>
            <a:ext cx="626076" cy="61783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3" name="Ellipse 12">
            <a:extLst>
              <a:ext uri="{FF2B5EF4-FFF2-40B4-BE49-F238E27FC236}">
                <a16:creationId xmlns:a16="http://schemas.microsoft.com/office/drawing/2014/main" id="{3C79F167-8924-F0EF-6F6F-CDA3DB357270}"/>
              </a:ext>
            </a:extLst>
          </p:cNvPr>
          <p:cNvSpPr/>
          <p:nvPr/>
        </p:nvSpPr>
        <p:spPr bwMode="auto">
          <a:xfrm>
            <a:off x="3352800" y="2388973"/>
            <a:ext cx="790832" cy="61783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5" name="Ellipse 14">
            <a:extLst>
              <a:ext uri="{FF2B5EF4-FFF2-40B4-BE49-F238E27FC236}">
                <a16:creationId xmlns:a16="http://schemas.microsoft.com/office/drawing/2014/main" id="{19F61EE5-153C-2DF7-DCDB-EDAF8E8447AB}"/>
              </a:ext>
            </a:extLst>
          </p:cNvPr>
          <p:cNvSpPr/>
          <p:nvPr/>
        </p:nvSpPr>
        <p:spPr bwMode="auto">
          <a:xfrm>
            <a:off x="3352800" y="2108886"/>
            <a:ext cx="1569308" cy="80113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6" name="Ellipse 15">
            <a:extLst>
              <a:ext uri="{FF2B5EF4-FFF2-40B4-BE49-F238E27FC236}">
                <a16:creationId xmlns:a16="http://schemas.microsoft.com/office/drawing/2014/main" id="{3EE9CD91-759C-7F01-5E64-9E3EE7AC90B0}"/>
              </a:ext>
            </a:extLst>
          </p:cNvPr>
          <p:cNvSpPr/>
          <p:nvPr/>
        </p:nvSpPr>
        <p:spPr bwMode="auto">
          <a:xfrm>
            <a:off x="2798804" y="2202173"/>
            <a:ext cx="3381633" cy="210888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7" name="Ellipse 16">
            <a:extLst>
              <a:ext uri="{FF2B5EF4-FFF2-40B4-BE49-F238E27FC236}">
                <a16:creationId xmlns:a16="http://schemas.microsoft.com/office/drawing/2014/main" id="{750842F5-382A-399F-CE2B-B08F7E8B41B9}"/>
              </a:ext>
            </a:extLst>
          </p:cNvPr>
          <p:cNvSpPr/>
          <p:nvPr/>
        </p:nvSpPr>
        <p:spPr bwMode="auto">
          <a:xfrm>
            <a:off x="3245708" y="2388973"/>
            <a:ext cx="3175687" cy="145809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8" name="Ellipse 17">
            <a:extLst>
              <a:ext uri="{FF2B5EF4-FFF2-40B4-BE49-F238E27FC236}">
                <a16:creationId xmlns:a16="http://schemas.microsoft.com/office/drawing/2014/main" id="{3A244A19-5EC2-0280-330A-AA47E0D33D45}"/>
              </a:ext>
            </a:extLst>
          </p:cNvPr>
          <p:cNvSpPr/>
          <p:nvPr/>
        </p:nvSpPr>
        <p:spPr bwMode="auto">
          <a:xfrm>
            <a:off x="3039762" y="2290119"/>
            <a:ext cx="2693773" cy="155695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grpSp>
        <p:nvGrpSpPr>
          <p:cNvPr id="39" name="Gruppieren 38">
            <a:extLst>
              <a:ext uri="{FF2B5EF4-FFF2-40B4-BE49-F238E27FC236}">
                <a16:creationId xmlns:a16="http://schemas.microsoft.com/office/drawing/2014/main" id="{DA0E8841-6867-1F40-A416-3FE283189B43}"/>
              </a:ext>
            </a:extLst>
          </p:cNvPr>
          <p:cNvGrpSpPr/>
          <p:nvPr/>
        </p:nvGrpSpPr>
        <p:grpSpPr>
          <a:xfrm>
            <a:off x="1425411" y="504825"/>
            <a:ext cx="6489863" cy="6019806"/>
            <a:chOff x="1332646" y="226676"/>
            <a:chExt cx="6478709" cy="6439313"/>
          </a:xfrm>
        </p:grpSpPr>
        <p:sp>
          <p:nvSpPr>
            <p:cNvPr id="40" name="Freihandform: Form 39">
              <a:extLst>
                <a:ext uri="{FF2B5EF4-FFF2-40B4-BE49-F238E27FC236}">
                  <a16:creationId xmlns:a16="http://schemas.microsoft.com/office/drawing/2014/main" id="{C33639E3-90D3-E812-0898-B1B1FF6EEC93}"/>
                </a:ext>
              </a:extLst>
            </p:cNvPr>
            <p:cNvSpPr/>
            <p:nvPr/>
          </p:nvSpPr>
          <p:spPr>
            <a:xfrm>
              <a:off x="3803922" y="2826211"/>
              <a:ext cx="1508033" cy="1337545"/>
            </a:xfrm>
            <a:custGeom>
              <a:avLst/>
              <a:gdLst>
                <a:gd name="connsiteX0" fmla="*/ 0 w 874562"/>
                <a:gd name="connsiteY0" fmla="*/ 437281 h 874562"/>
                <a:gd name="connsiteX1" fmla="*/ 437281 w 874562"/>
                <a:gd name="connsiteY1" fmla="*/ 0 h 874562"/>
                <a:gd name="connsiteX2" fmla="*/ 874562 w 874562"/>
                <a:gd name="connsiteY2" fmla="*/ 437281 h 874562"/>
                <a:gd name="connsiteX3" fmla="*/ 437281 w 874562"/>
                <a:gd name="connsiteY3" fmla="*/ 874562 h 874562"/>
                <a:gd name="connsiteX4" fmla="*/ 0 w 874562"/>
                <a:gd name="connsiteY4" fmla="*/ 437281 h 8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562" h="874562">
                  <a:moveTo>
                    <a:pt x="0" y="437281"/>
                  </a:moveTo>
                  <a:cubicBezTo>
                    <a:pt x="0" y="195777"/>
                    <a:pt x="195777" y="0"/>
                    <a:pt x="437281" y="0"/>
                  </a:cubicBezTo>
                  <a:cubicBezTo>
                    <a:pt x="678785" y="0"/>
                    <a:pt x="874562" y="195777"/>
                    <a:pt x="874562" y="437281"/>
                  </a:cubicBezTo>
                  <a:cubicBezTo>
                    <a:pt x="874562" y="678785"/>
                    <a:pt x="678785" y="874562"/>
                    <a:pt x="437281" y="874562"/>
                  </a:cubicBezTo>
                  <a:cubicBezTo>
                    <a:pt x="195777" y="874562"/>
                    <a:pt x="0" y="678785"/>
                    <a:pt x="0" y="437281"/>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507" tIns="139507" rIns="139507" bIns="139507" numCol="1" spcCol="1270" anchor="ctr" anchorCtr="0">
              <a:noAutofit/>
            </a:bodyPr>
            <a:lstStyle/>
            <a:p>
              <a:pPr marL="0" lvl="0" indent="0" algn="ctr" defTabSz="400050">
                <a:lnSpc>
                  <a:spcPct val="90000"/>
                </a:lnSpc>
                <a:spcBef>
                  <a:spcPct val="0"/>
                </a:spcBef>
                <a:spcAft>
                  <a:spcPct val="35000"/>
                </a:spcAft>
                <a:buNone/>
              </a:pPr>
              <a:r>
                <a:rPr lang="de-DE" sz="900" kern="1200" dirty="0"/>
                <a:t>Feldfrüchte</a:t>
              </a:r>
            </a:p>
          </p:txBody>
        </p:sp>
        <p:sp>
          <p:nvSpPr>
            <p:cNvPr id="41" name="Freihandform: Form 40">
              <a:extLst>
                <a:ext uri="{FF2B5EF4-FFF2-40B4-BE49-F238E27FC236}">
                  <a16:creationId xmlns:a16="http://schemas.microsoft.com/office/drawing/2014/main" id="{ABD172B1-FAF6-2D2B-6149-E93F5F54352A}"/>
                </a:ext>
              </a:extLst>
            </p:cNvPr>
            <p:cNvSpPr/>
            <p:nvPr/>
          </p:nvSpPr>
          <p:spPr>
            <a:xfrm rot="16200000">
              <a:off x="4109184" y="2052875"/>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2" tIns="59470" rIns="89206" bIns="59469"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42" name="Freihandform: Form 41">
              <a:extLst>
                <a:ext uri="{FF2B5EF4-FFF2-40B4-BE49-F238E27FC236}">
                  <a16:creationId xmlns:a16="http://schemas.microsoft.com/office/drawing/2014/main" id="{15F1B554-847E-D6CD-A138-1AD0FD42E0D8}"/>
                </a:ext>
              </a:extLst>
            </p:cNvPr>
            <p:cNvSpPr/>
            <p:nvPr/>
          </p:nvSpPr>
          <p:spPr>
            <a:xfrm>
              <a:off x="4034281" y="226676"/>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Weizen</a:t>
              </a:r>
            </a:p>
          </p:txBody>
        </p:sp>
        <p:sp>
          <p:nvSpPr>
            <p:cNvPr id="43" name="Freihandform: Form 42">
              <a:extLst>
                <a:ext uri="{FF2B5EF4-FFF2-40B4-BE49-F238E27FC236}">
                  <a16:creationId xmlns:a16="http://schemas.microsoft.com/office/drawing/2014/main" id="{2573283A-6B2B-BD31-0590-BE89686183EC}"/>
                </a:ext>
              </a:extLst>
            </p:cNvPr>
            <p:cNvSpPr/>
            <p:nvPr/>
          </p:nvSpPr>
          <p:spPr>
            <a:xfrm rot="17861538">
              <a:off x="4706038" y="2199987"/>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59470" rIns="89205" bIns="59469"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44" name="Freihandform: Form 43">
              <a:extLst>
                <a:ext uri="{FF2B5EF4-FFF2-40B4-BE49-F238E27FC236}">
                  <a16:creationId xmlns:a16="http://schemas.microsoft.com/office/drawing/2014/main" id="{44FD2D71-D697-184D-71B2-68DCDF9DF461}"/>
                </a:ext>
              </a:extLst>
            </p:cNvPr>
            <p:cNvSpPr/>
            <p:nvPr/>
          </p:nvSpPr>
          <p:spPr>
            <a:xfrm>
              <a:off x="5299015" y="538405"/>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Gerste</a:t>
              </a:r>
            </a:p>
          </p:txBody>
        </p:sp>
        <p:sp>
          <p:nvSpPr>
            <p:cNvPr id="45" name="Freihandform: Form 44">
              <a:extLst>
                <a:ext uri="{FF2B5EF4-FFF2-40B4-BE49-F238E27FC236}">
                  <a16:creationId xmlns:a16="http://schemas.microsoft.com/office/drawing/2014/main" id="{DDC4E1ED-72F0-ECFC-58F2-90C720CE7D59}"/>
                </a:ext>
              </a:extLst>
            </p:cNvPr>
            <p:cNvSpPr/>
            <p:nvPr/>
          </p:nvSpPr>
          <p:spPr>
            <a:xfrm rot="19523077">
              <a:off x="5166161" y="2607619"/>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59469" rIns="89205"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46" name="Freihandform: Form 45">
              <a:extLst>
                <a:ext uri="{FF2B5EF4-FFF2-40B4-BE49-F238E27FC236}">
                  <a16:creationId xmlns:a16="http://schemas.microsoft.com/office/drawing/2014/main" id="{10F15EE9-D13A-C560-C8E7-BE6324E23101}"/>
                </a:ext>
              </a:extLst>
            </p:cNvPr>
            <p:cNvSpPr/>
            <p:nvPr/>
          </p:nvSpPr>
          <p:spPr>
            <a:xfrm>
              <a:off x="6274014" y="1402179"/>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Raps</a:t>
              </a:r>
            </a:p>
          </p:txBody>
        </p:sp>
        <p:sp>
          <p:nvSpPr>
            <p:cNvPr id="47" name="Freihandform: Form 46">
              <a:extLst>
                <a:ext uri="{FF2B5EF4-FFF2-40B4-BE49-F238E27FC236}">
                  <a16:creationId xmlns:a16="http://schemas.microsoft.com/office/drawing/2014/main" id="{BBDF4F7C-6DA9-C6F2-169C-20E7C33F8DA1}"/>
                </a:ext>
              </a:extLst>
            </p:cNvPr>
            <p:cNvSpPr/>
            <p:nvPr/>
          </p:nvSpPr>
          <p:spPr>
            <a:xfrm rot="21184615">
              <a:off x="5384143" y="3182390"/>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59469" rIns="89205"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48" name="Freihandform: Form 47">
              <a:extLst>
                <a:ext uri="{FF2B5EF4-FFF2-40B4-BE49-F238E27FC236}">
                  <a16:creationId xmlns:a16="http://schemas.microsoft.com/office/drawing/2014/main" id="{C9B855C2-2FBF-916B-B282-C62CC5957875}"/>
                </a:ext>
              </a:extLst>
            </p:cNvPr>
            <p:cNvSpPr/>
            <p:nvPr/>
          </p:nvSpPr>
          <p:spPr>
            <a:xfrm>
              <a:off x="6735917" y="2620117"/>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Mais</a:t>
              </a:r>
            </a:p>
          </p:txBody>
        </p:sp>
        <p:sp>
          <p:nvSpPr>
            <p:cNvPr id="49" name="Freihandform: Form 48">
              <a:extLst>
                <a:ext uri="{FF2B5EF4-FFF2-40B4-BE49-F238E27FC236}">
                  <a16:creationId xmlns:a16="http://schemas.microsoft.com/office/drawing/2014/main" id="{FD5F446E-8993-8682-9320-DE3AE3DE2241}"/>
                </a:ext>
              </a:extLst>
            </p:cNvPr>
            <p:cNvSpPr/>
            <p:nvPr/>
          </p:nvSpPr>
          <p:spPr>
            <a:xfrm rot="1246154">
              <a:off x="5310047" y="3792625"/>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59470" rIns="89205" bIns="59469"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50" name="Freihandform: Form 49">
              <a:extLst>
                <a:ext uri="{FF2B5EF4-FFF2-40B4-BE49-F238E27FC236}">
                  <a16:creationId xmlns:a16="http://schemas.microsoft.com/office/drawing/2014/main" id="{288D7327-1988-8640-D696-7EE0F2B7218A}"/>
                </a:ext>
              </a:extLst>
            </p:cNvPr>
            <p:cNvSpPr/>
            <p:nvPr/>
          </p:nvSpPr>
          <p:spPr>
            <a:xfrm>
              <a:off x="6578908" y="3913204"/>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Dinkel</a:t>
              </a:r>
            </a:p>
          </p:txBody>
        </p:sp>
        <p:sp>
          <p:nvSpPr>
            <p:cNvPr id="51" name="Freihandform: Form 50">
              <a:extLst>
                <a:ext uri="{FF2B5EF4-FFF2-40B4-BE49-F238E27FC236}">
                  <a16:creationId xmlns:a16="http://schemas.microsoft.com/office/drawing/2014/main" id="{93265C93-60AF-252A-3000-B770CD728905}"/>
                </a:ext>
              </a:extLst>
            </p:cNvPr>
            <p:cNvSpPr/>
            <p:nvPr/>
          </p:nvSpPr>
          <p:spPr>
            <a:xfrm rot="2907692">
              <a:off x="4960847" y="4298528"/>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59469" rIns="89204"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52" name="Freihandform: Form 51">
              <a:extLst>
                <a:ext uri="{FF2B5EF4-FFF2-40B4-BE49-F238E27FC236}">
                  <a16:creationId xmlns:a16="http://schemas.microsoft.com/office/drawing/2014/main" id="{EB4A161E-A902-A4F8-8AB8-BB689A1C2185}"/>
                </a:ext>
              </a:extLst>
            </p:cNvPr>
            <p:cNvSpPr/>
            <p:nvPr/>
          </p:nvSpPr>
          <p:spPr>
            <a:xfrm>
              <a:off x="5838955" y="4985210"/>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Roggen</a:t>
              </a:r>
            </a:p>
          </p:txBody>
        </p:sp>
        <p:sp>
          <p:nvSpPr>
            <p:cNvPr id="53" name="Freihandform: Form 52">
              <a:extLst>
                <a:ext uri="{FF2B5EF4-FFF2-40B4-BE49-F238E27FC236}">
                  <a16:creationId xmlns:a16="http://schemas.microsoft.com/office/drawing/2014/main" id="{90E3C0AB-8C45-8B02-86DE-D23826BBF539}"/>
                </a:ext>
              </a:extLst>
            </p:cNvPr>
            <p:cNvSpPr/>
            <p:nvPr/>
          </p:nvSpPr>
          <p:spPr>
            <a:xfrm rot="4569231">
              <a:off x="4416542" y="4584201"/>
              <a:ext cx="925633" cy="297351"/>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0" y="59470"/>
                  </a:moveTo>
                  <a:lnTo>
                    <a:pt x="776958" y="59470"/>
                  </a:lnTo>
                  <a:lnTo>
                    <a:pt x="776958" y="0"/>
                  </a:lnTo>
                  <a:lnTo>
                    <a:pt x="925633" y="148676"/>
                  </a:lnTo>
                  <a:lnTo>
                    <a:pt x="776958" y="297351"/>
                  </a:lnTo>
                  <a:lnTo>
                    <a:pt x="776958" y="237881"/>
                  </a:lnTo>
                  <a:lnTo>
                    <a:pt x="0" y="237881"/>
                  </a:lnTo>
                  <a:lnTo>
                    <a:pt x="0" y="5947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0" tIns="59469" rIns="89204"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54" name="Freihandform: Form 53">
              <a:extLst>
                <a:ext uri="{FF2B5EF4-FFF2-40B4-BE49-F238E27FC236}">
                  <a16:creationId xmlns:a16="http://schemas.microsoft.com/office/drawing/2014/main" id="{9116CD76-721F-12E8-2792-BD63F59956C9}"/>
                </a:ext>
              </a:extLst>
            </p:cNvPr>
            <p:cNvSpPr/>
            <p:nvPr/>
          </p:nvSpPr>
          <p:spPr>
            <a:xfrm>
              <a:off x="4685574" y="5590551"/>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Erbsen</a:t>
              </a:r>
            </a:p>
          </p:txBody>
        </p:sp>
        <p:sp>
          <p:nvSpPr>
            <p:cNvPr id="55" name="Freihandform: Form 54">
              <a:extLst>
                <a:ext uri="{FF2B5EF4-FFF2-40B4-BE49-F238E27FC236}">
                  <a16:creationId xmlns:a16="http://schemas.microsoft.com/office/drawing/2014/main" id="{7B9E2D32-0650-08ED-2B1C-3CCE787A9F89}"/>
                </a:ext>
              </a:extLst>
            </p:cNvPr>
            <p:cNvSpPr/>
            <p:nvPr/>
          </p:nvSpPr>
          <p:spPr>
            <a:xfrm rot="17030769">
              <a:off x="3801825" y="4584200"/>
              <a:ext cx="925633" cy="297352"/>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925633" y="237880"/>
                  </a:moveTo>
                  <a:lnTo>
                    <a:pt x="148675" y="237880"/>
                  </a:lnTo>
                  <a:lnTo>
                    <a:pt x="148675" y="297350"/>
                  </a:lnTo>
                  <a:lnTo>
                    <a:pt x="0" y="148675"/>
                  </a:lnTo>
                  <a:lnTo>
                    <a:pt x="148675" y="1"/>
                  </a:lnTo>
                  <a:lnTo>
                    <a:pt x="148675" y="59471"/>
                  </a:lnTo>
                  <a:lnTo>
                    <a:pt x="925633" y="59471"/>
                  </a:lnTo>
                  <a:lnTo>
                    <a:pt x="925633" y="23788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89203" tIns="59471" rIns="1" bIns="59469"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56" name="Freihandform: Form 55">
              <a:extLst>
                <a:ext uri="{FF2B5EF4-FFF2-40B4-BE49-F238E27FC236}">
                  <a16:creationId xmlns:a16="http://schemas.microsoft.com/office/drawing/2014/main" id="{88516068-ACAC-CDC4-7311-C144458FCF25}"/>
                </a:ext>
              </a:extLst>
            </p:cNvPr>
            <p:cNvSpPr/>
            <p:nvPr/>
          </p:nvSpPr>
          <p:spPr>
            <a:xfrm>
              <a:off x="3382989" y="5590551"/>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Sonnenblumen</a:t>
              </a:r>
            </a:p>
          </p:txBody>
        </p:sp>
        <p:sp>
          <p:nvSpPr>
            <p:cNvPr id="57" name="Freihandform: Form 56">
              <a:extLst>
                <a:ext uri="{FF2B5EF4-FFF2-40B4-BE49-F238E27FC236}">
                  <a16:creationId xmlns:a16="http://schemas.microsoft.com/office/drawing/2014/main" id="{938705B9-9B8B-3160-2A2E-D240D9210590}"/>
                </a:ext>
              </a:extLst>
            </p:cNvPr>
            <p:cNvSpPr/>
            <p:nvPr/>
          </p:nvSpPr>
          <p:spPr>
            <a:xfrm rot="18692308">
              <a:off x="3257520" y="4298527"/>
              <a:ext cx="925634" cy="297352"/>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925633" y="237880"/>
                  </a:moveTo>
                  <a:lnTo>
                    <a:pt x="148675" y="237880"/>
                  </a:lnTo>
                  <a:lnTo>
                    <a:pt x="148675" y="297350"/>
                  </a:lnTo>
                  <a:lnTo>
                    <a:pt x="0" y="148675"/>
                  </a:lnTo>
                  <a:lnTo>
                    <a:pt x="148675" y="1"/>
                  </a:lnTo>
                  <a:lnTo>
                    <a:pt x="148675" y="59471"/>
                  </a:lnTo>
                  <a:lnTo>
                    <a:pt x="925633" y="59471"/>
                  </a:lnTo>
                  <a:lnTo>
                    <a:pt x="925633" y="23788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89204" tIns="59470" rIns="1"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58" name="Freihandform: Form 57">
              <a:extLst>
                <a:ext uri="{FF2B5EF4-FFF2-40B4-BE49-F238E27FC236}">
                  <a16:creationId xmlns:a16="http://schemas.microsoft.com/office/drawing/2014/main" id="{3AAFE410-ACF3-87DD-6F13-C4E992A492C4}"/>
                </a:ext>
              </a:extLst>
            </p:cNvPr>
            <p:cNvSpPr/>
            <p:nvPr/>
          </p:nvSpPr>
          <p:spPr>
            <a:xfrm>
              <a:off x="2229608" y="4985210"/>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Soja</a:t>
              </a:r>
            </a:p>
          </p:txBody>
        </p:sp>
        <p:sp>
          <p:nvSpPr>
            <p:cNvPr id="59" name="Freihandform: Form 58">
              <a:extLst>
                <a:ext uri="{FF2B5EF4-FFF2-40B4-BE49-F238E27FC236}">
                  <a16:creationId xmlns:a16="http://schemas.microsoft.com/office/drawing/2014/main" id="{C0811C79-9102-D80A-2810-49821407C552}"/>
                </a:ext>
              </a:extLst>
            </p:cNvPr>
            <p:cNvSpPr/>
            <p:nvPr/>
          </p:nvSpPr>
          <p:spPr>
            <a:xfrm rot="20353846">
              <a:off x="2908321" y="3792624"/>
              <a:ext cx="925634" cy="297352"/>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925633" y="237880"/>
                  </a:moveTo>
                  <a:lnTo>
                    <a:pt x="148675" y="237880"/>
                  </a:lnTo>
                  <a:lnTo>
                    <a:pt x="148675" y="297350"/>
                  </a:lnTo>
                  <a:lnTo>
                    <a:pt x="0" y="148675"/>
                  </a:lnTo>
                  <a:lnTo>
                    <a:pt x="148675" y="1"/>
                  </a:lnTo>
                  <a:lnTo>
                    <a:pt x="148675" y="59471"/>
                  </a:lnTo>
                  <a:lnTo>
                    <a:pt x="925633" y="59471"/>
                  </a:lnTo>
                  <a:lnTo>
                    <a:pt x="925633" y="23788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89205" tIns="59471" rIns="0" bIns="59469"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60" name="Freihandform: Form 59">
              <a:extLst>
                <a:ext uri="{FF2B5EF4-FFF2-40B4-BE49-F238E27FC236}">
                  <a16:creationId xmlns:a16="http://schemas.microsoft.com/office/drawing/2014/main" id="{D8F6DB9A-B664-B421-6BE9-DB927EE9D996}"/>
                </a:ext>
              </a:extLst>
            </p:cNvPr>
            <p:cNvSpPr/>
            <p:nvPr/>
          </p:nvSpPr>
          <p:spPr>
            <a:xfrm>
              <a:off x="1489655" y="3913204"/>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Gras</a:t>
              </a:r>
            </a:p>
          </p:txBody>
        </p:sp>
        <p:sp>
          <p:nvSpPr>
            <p:cNvPr id="61" name="Freihandform: Form 60">
              <a:extLst>
                <a:ext uri="{FF2B5EF4-FFF2-40B4-BE49-F238E27FC236}">
                  <a16:creationId xmlns:a16="http://schemas.microsoft.com/office/drawing/2014/main" id="{0413AFB2-EAAD-4B88-2996-F1973B40AFCB}"/>
                </a:ext>
              </a:extLst>
            </p:cNvPr>
            <p:cNvSpPr/>
            <p:nvPr/>
          </p:nvSpPr>
          <p:spPr>
            <a:xfrm rot="22015385">
              <a:off x="2834225" y="3182389"/>
              <a:ext cx="925634" cy="297352"/>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925633" y="237880"/>
                  </a:moveTo>
                  <a:lnTo>
                    <a:pt x="148675" y="237880"/>
                  </a:lnTo>
                  <a:lnTo>
                    <a:pt x="148675" y="297350"/>
                  </a:lnTo>
                  <a:lnTo>
                    <a:pt x="0" y="148675"/>
                  </a:lnTo>
                  <a:lnTo>
                    <a:pt x="148675" y="1"/>
                  </a:lnTo>
                  <a:lnTo>
                    <a:pt x="148675" y="59471"/>
                  </a:lnTo>
                  <a:lnTo>
                    <a:pt x="925633" y="59471"/>
                  </a:lnTo>
                  <a:lnTo>
                    <a:pt x="925633" y="23788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89205" tIns="59470" rIns="0"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62" name="Freihandform: Form 61">
              <a:extLst>
                <a:ext uri="{FF2B5EF4-FFF2-40B4-BE49-F238E27FC236}">
                  <a16:creationId xmlns:a16="http://schemas.microsoft.com/office/drawing/2014/main" id="{A9DC12B8-6C09-B42A-8B43-B01B8EB3E912}"/>
                </a:ext>
              </a:extLst>
            </p:cNvPr>
            <p:cNvSpPr/>
            <p:nvPr/>
          </p:nvSpPr>
          <p:spPr>
            <a:xfrm>
              <a:off x="1332646" y="2620117"/>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Bohnen</a:t>
              </a:r>
            </a:p>
          </p:txBody>
        </p:sp>
        <p:sp>
          <p:nvSpPr>
            <p:cNvPr id="63" name="Freihandform: Form 62">
              <a:extLst>
                <a:ext uri="{FF2B5EF4-FFF2-40B4-BE49-F238E27FC236}">
                  <a16:creationId xmlns:a16="http://schemas.microsoft.com/office/drawing/2014/main" id="{AB7007B7-C493-4330-1F1D-AE2E5879E89D}"/>
                </a:ext>
              </a:extLst>
            </p:cNvPr>
            <p:cNvSpPr/>
            <p:nvPr/>
          </p:nvSpPr>
          <p:spPr>
            <a:xfrm rot="23676923">
              <a:off x="3052207" y="2607618"/>
              <a:ext cx="925634" cy="297352"/>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925633" y="237880"/>
                  </a:moveTo>
                  <a:lnTo>
                    <a:pt x="148675" y="237880"/>
                  </a:lnTo>
                  <a:lnTo>
                    <a:pt x="148675" y="297350"/>
                  </a:lnTo>
                  <a:lnTo>
                    <a:pt x="0" y="148675"/>
                  </a:lnTo>
                  <a:lnTo>
                    <a:pt x="148675" y="1"/>
                  </a:lnTo>
                  <a:lnTo>
                    <a:pt x="148675" y="59471"/>
                  </a:lnTo>
                  <a:lnTo>
                    <a:pt x="925633" y="59471"/>
                  </a:lnTo>
                  <a:lnTo>
                    <a:pt x="925633" y="237880"/>
                  </a:lnTo>
                  <a:close/>
                </a:path>
              </a:pathLst>
            </a:custGeom>
            <a:solidFill>
              <a:srgbClr val="92D050"/>
            </a:solidFill>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89205" tIns="59470" rIns="0"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64" name="Freihandform: Form 63">
              <a:extLst>
                <a:ext uri="{FF2B5EF4-FFF2-40B4-BE49-F238E27FC236}">
                  <a16:creationId xmlns:a16="http://schemas.microsoft.com/office/drawing/2014/main" id="{057296AA-5845-9184-3BAE-41549C622159}"/>
                </a:ext>
              </a:extLst>
            </p:cNvPr>
            <p:cNvSpPr/>
            <p:nvPr/>
          </p:nvSpPr>
          <p:spPr>
            <a:xfrm>
              <a:off x="1794549" y="1402179"/>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t>Senf</a:t>
              </a:r>
            </a:p>
          </p:txBody>
        </p:sp>
        <p:sp>
          <p:nvSpPr>
            <p:cNvPr id="65" name="Freihandform: Form 64">
              <a:extLst>
                <a:ext uri="{FF2B5EF4-FFF2-40B4-BE49-F238E27FC236}">
                  <a16:creationId xmlns:a16="http://schemas.microsoft.com/office/drawing/2014/main" id="{70ED7D6E-EB33-ABE1-D95D-E56436D31180}"/>
                </a:ext>
              </a:extLst>
            </p:cNvPr>
            <p:cNvSpPr/>
            <p:nvPr/>
          </p:nvSpPr>
          <p:spPr>
            <a:xfrm rot="25338462">
              <a:off x="3512329" y="2199986"/>
              <a:ext cx="925633" cy="297352"/>
            </a:xfrm>
            <a:custGeom>
              <a:avLst/>
              <a:gdLst>
                <a:gd name="connsiteX0" fmla="*/ 0 w 925633"/>
                <a:gd name="connsiteY0" fmla="*/ 59470 h 297351"/>
                <a:gd name="connsiteX1" fmla="*/ 776958 w 925633"/>
                <a:gd name="connsiteY1" fmla="*/ 59470 h 297351"/>
                <a:gd name="connsiteX2" fmla="*/ 776958 w 925633"/>
                <a:gd name="connsiteY2" fmla="*/ 0 h 297351"/>
                <a:gd name="connsiteX3" fmla="*/ 925633 w 925633"/>
                <a:gd name="connsiteY3" fmla="*/ 148676 h 297351"/>
                <a:gd name="connsiteX4" fmla="*/ 776958 w 925633"/>
                <a:gd name="connsiteY4" fmla="*/ 297351 h 297351"/>
                <a:gd name="connsiteX5" fmla="*/ 776958 w 925633"/>
                <a:gd name="connsiteY5" fmla="*/ 237881 h 297351"/>
                <a:gd name="connsiteX6" fmla="*/ 0 w 925633"/>
                <a:gd name="connsiteY6" fmla="*/ 237881 h 297351"/>
                <a:gd name="connsiteX7" fmla="*/ 0 w 925633"/>
                <a:gd name="connsiteY7" fmla="*/ 59470 h 2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633" h="297351">
                  <a:moveTo>
                    <a:pt x="925633" y="237880"/>
                  </a:moveTo>
                  <a:lnTo>
                    <a:pt x="148675" y="237880"/>
                  </a:lnTo>
                  <a:lnTo>
                    <a:pt x="148675" y="297350"/>
                  </a:lnTo>
                  <a:lnTo>
                    <a:pt x="0" y="148675"/>
                  </a:lnTo>
                  <a:lnTo>
                    <a:pt x="148675" y="1"/>
                  </a:lnTo>
                  <a:lnTo>
                    <a:pt x="148675" y="59471"/>
                  </a:lnTo>
                  <a:lnTo>
                    <a:pt x="925633" y="59471"/>
                  </a:lnTo>
                  <a:lnTo>
                    <a:pt x="925633" y="237880"/>
                  </a:lnTo>
                  <a:close/>
                </a:path>
              </a:pathLst>
            </a:custGeom>
            <a:solidFill>
              <a:srgbClr val="92D050"/>
            </a:solidFill>
            <a:ln>
              <a:solidFill>
                <a:srgbClr val="92D050"/>
              </a:solidFill>
            </a:ln>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89205" tIns="59470" rIns="-1" bIns="59470" numCol="1" spcCol="1270" anchor="ctr" anchorCtr="0">
              <a:noAutofit/>
            </a:bodyPr>
            <a:lstStyle/>
            <a:p>
              <a:pPr marL="0" lvl="0" indent="0" algn="ctr" defTabSz="311150">
                <a:lnSpc>
                  <a:spcPct val="90000"/>
                </a:lnSpc>
                <a:spcBef>
                  <a:spcPct val="0"/>
                </a:spcBef>
                <a:spcAft>
                  <a:spcPct val="35000"/>
                </a:spcAft>
                <a:buNone/>
              </a:pPr>
              <a:endParaRPr lang="de-DE" sz="700" kern="1200" dirty="0"/>
            </a:p>
          </p:txBody>
        </p:sp>
        <p:sp>
          <p:nvSpPr>
            <p:cNvPr id="66" name="Freihandform: Form 65">
              <a:extLst>
                <a:ext uri="{FF2B5EF4-FFF2-40B4-BE49-F238E27FC236}">
                  <a16:creationId xmlns:a16="http://schemas.microsoft.com/office/drawing/2014/main" id="{7D825DA9-1125-C6D2-9302-5BE60E60940A}"/>
                </a:ext>
              </a:extLst>
            </p:cNvPr>
            <p:cNvSpPr/>
            <p:nvPr/>
          </p:nvSpPr>
          <p:spPr>
            <a:xfrm>
              <a:off x="2769547" y="538405"/>
              <a:ext cx="1075438" cy="1075438"/>
            </a:xfrm>
            <a:custGeom>
              <a:avLst/>
              <a:gdLst>
                <a:gd name="connsiteX0" fmla="*/ 0 w 1075438"/>
                <a:gd name="connsiteY0" fmla="*/ 537719 h 1075438"/>
                <a:gd name="connsiteX1" fmla="*/ 537719 w 1075438"/>
                <a:gd name="connsiteY1" fmla="*/ 0 h 1075438"/>
                <a:gd name="connsiteX2" fmla="*/ 1075438 w 1075438"/>
                <a:gd name="connsiteY2" fmla="*/ 537719 h 1075438"/>
                <a:gd name="connsiteX3" fmla="*/ 537719 w 1075438"/>
                <a:gd name="connsiteY3" fmla="*/ 1075438 h 1075438"/>
                <a:gd name="connsiteX4" fmla="*/ 0 w 1075438"/>
                <a:gd name="connsiteY4" fmla="*/ 537719 h 107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38" h="1075438">
                  <a:moveTo>
                    <a:pt x="0" y="537719"/>
                  </a:moveTo>
                  <a:cubicBezTo>
                    <a:pt x="0" y="240745"/>
                    <a:pt x="240745" y="0"/>
                    <a:pt x="537719" y="0"/>
                  </a:cubicBezTo>
                  <a:cubicBezTo>
                    <a:pt x="834693" y="0"/>
                    <a:pt x="1075438" y="240745"/>
                    <a:pt x="1075438" y="537719"/>
                  </a:cubicBezTo>
                  <a:cubicBezTo>
                    <a:pt x="1075438" y="834693"/>
                    <a:pt x="834693" y="1075438"/>
                    <a:pt x="537719" y="1075438"/>
                  </a:cubicBezTo>
                  <a:cubicBezTo>
                    <a:pt x="240745" y="1075438"/>
                    <a:pt x="0" y="834693"/>
                    <a:pt x="0" y="537719"/>
                  </a:cubicBezTo>
                  <a:close/>
                </a:path>
              </a:pathLst>
            </a:custGeom>
            <a:ln>
              <a:solidFill>
                <a:srgbClr val="92D05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7654" tIns="167654" rIns="167654" bIns="167654" numCol="1" spcCol="1270" anchor="ctr" anchorCtr="0">
              <a:noAutofit/>
            </a:bodyPr>
            <a:lstStyle/>
            <a:p>
              <a:pPr marL="0" lvl="0" indent="0" algn="ctr" defTabSz="355600">
                <a:lnSpc>
                  <a:spcPct val="90000"/>
                </a:lnSpc>
                <a:spcBef>
                  <a:spcPct val="0"/>
                </a:spcBef>
                <a:spcAft>
                  <a:spcPct val="35000"/>
                </a:spcAft>
                <a:buNone/>
              </a:pPr>
              <a:r>
                <a:rPr lang="de-DE" sz="800" kern="1200" dirty="0">
                  <a:solidFill>
                    <a:schemeClr val="tx1"/>
                  </a:solidFill>
                </a:rPr>
                <a:t>Luzerne</a:t>
              </a:r>
            </a:p>
          </p:txBody>
        </p:sp>
      </p:grpSp>
    </p:spTree>
    <p:extLst>
      <p:ext uri="{BB962C8B-B14F-4D97-AF65-F5344CB8AC3E}">
        <p14:creationId xmlns:p14="http://schemas.microsoft.com/office/powerpoint/2010/main" val="15591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descr="Ein Bild, das Spielzeug, Maßstabsmodell, Spielzeugauto, Rad enthält.&#10;&#10;Automatisch generierte Beschreibung">
            <a:extLst>
              <a:ext uri="{FF2B5EF4-FFF2-40B4-BE49-F238E27FC236}">
                <a16:creationId xmlns:a16="http://schemas.microsoft.com/office/drawing/2014/main" id="{0BBDA16B-222B-F08F-098F-6F32477B7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33" y="1713506"/>
            <a:ext cx="9144000" cy="5144494"/>
          </a:xfrm>
          <a:prstGeom prst="rect">
            <a:avLst/>
          </a:prstGeom>
        </p:spPr>
      </p:pic>
      <p:sp>
        <p:nvSpPr>
          <p:cNvPr id="2" name="Titel 1"/>
          <p:cNvSpPr>
            <a:spLocks noGrp="1"/>
          </p:cNvSpPr>
          <p:nvPr>
            <p:ph type="ctrTitle"/>
          </p:nvPr>
        </p:nvSpPr>
        <p:spPr>
          <a:xfrm>
            <a:off x="251326" y="348959"/>
            <a:ext cx="8158349" cy="463138"/>
          </a:xfrm>
        </p:spPr>
        <p:txBody>
          <a:bodyPr/>
          <a:lstStyle/>
          <a:p>
            <a:pPr algn="l"/>
            <a:r>
              <a:rPr lang="de-DE" sz="2100" dirty="0"/>
              <a:t>Aufbau eines Mähdreschers - Grundlagen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20</a:t>
            </a:fld>
            <a:endParaRPr lang="de-DE" dirty="0"/>
          </a:p>
        </p:txBody>
      </p:sp>
      <p:cxnSp>
        <p:nvCxnSpPr>
          <p:cNvPr id="7" name="Gerader Verbinder 6"/>
          <p:cNvCxnSpPr>
            <a:cxnSpLocks/>
          </p:cNvCxnSpPr>
          <p:nvPr/>
        </p:nvCxnSpPr>
        <p:spPr bwMode="auto">
          <a:xfrm>
            <a:off x="4572000" y="3910580"/>
            <a:ext cx="1290452" cy="179089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Textfeld 7"/>
          <p:cNvSpPr txBox="1"/>
          <p:nvPr/>
        </p:nvSpPr>
        <p:spPr>
          <a:xfrm>
            <a:off x="5756919" y="5695469"/>
            <a:ext cx="1143425" cy="300082"/>
          </a:xfrm>
          <a:prstGeom prst="rect">
            <a:avLst/>
          </a:prstGeom>
          <a:noFill/>
        </p:spPr>
        <p:txBody>
          <a:bodyPr wrap="square" rtlCol="0">
            <a:spAutoFit/>
          </a:bodyPr>
          <a:lstStyle/>
          <a:p>
            <a:r>
              <a:rPr lang="de-DE" sz="1350" dirty="0"/>
              <a:t>Dreschwerk</a:t>
            </a:r>
          </a:p>
        </p:txBody>
      </p:sp>
      <p:cxnSp>
        <p:nvCxnSpPr>
          <p:cNvPr id="9" name="Gerader Verbinder 8"/>
          <p:cNvCxnSpPr>
            <a:cxnSpLocks/>
            <a:stCxn id="10" idx="1"/>
          </p:cNvCxnSpPr>
          <p:nvPr/>
        </p:nvCxnSpPr>
        <p:spPr bwMode="auto">
          <a:xfrm flipH="1" flipV="1">
            <a:off x="4958781" y="4189970"/>
            <a:ext cx="1861828" cy="88326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Textfeld 9"/>
          <p:cNvSpPr txBox="1"/>
          <p:nvPr/>
        </p:nvSpPr>
        <p:spPr>
          <a:xfrm>
            <a:off x="6820609" y="4923190"/>
            <a:ext cx="1285875" cy="300082"/>
          </a:xfrm>
          <a:prstGeom prst="rect">
            <a:avLst/>
          </a:prstGeom>
          <a:noFill/>
        </p:spPr>
        <p:txBody>
          <a:bodyPr wrap="square" rtlCol="0">
            <a:spAutoFit/>
          </a:bodyPr>
          <a:lstStyle/>
          <a:p>
            <a:r>
              <a:rPr lang="de-DE" sz="1350" dirty="0"/>
              <a:t>Windreinigung</a:t>
            </a:r>
          </a:p>
        </p:txBody>
      </p:sp>
      <p:cxnSp>
        <p:nvCxnSpPr>
          <p:cNvPr id="11" name="Gerader Verbinder 10"/>
          <p:cNvCxnSpPr>
            <a:cxnSpLocks/>
          </p:cNvCxnSpPr>
          <p:nvPr/>
        </p:nvCxnSpPr>
        <p:spPr bwMode="auto">
          <a:xfrm flipH="1" flipV="1">
            <a:off x="5839009" y="3756298"/>
            <a:ext cx="1402685" cy="66729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Textfeld 11"/>
          <p:cNvSpPr txBox="1"/>
          <p:nvPr/>
        </p:nvSpPr>
        <p:spPr>
          <a:xfrm>
            <a:off x="7221270" y="4312312"/>
            <a:ext cx="1435703" cy="300082"/>
          </a:xfrm>
          <a:prstGeom prst="rect">
            <a:avLst/>
          </a:prstGeom>
          <a:noFill/>
        </p:spPr>
        <p:txBody>
          <a:bodyPr wrap="square" rtlCol="0">
            <a:spAutoFit/>
          </a:bodyPr>
          <a:lstStyle/>
          <a:p>
            <a:r>
              <a:rPr lang="de-DE" sz="1350" dirty="0"/>
              <a:t>Siebreinigung</a:t>
            </a:r>
          </a:p>
        </p:txBody>
      </p:sp>
      <p:cxnSp>
        <p:nvCxnSpPr>
          <p:cNvPr id="13" name="Gerader Verbinder 12"/>
          <p:cNvCxnSpPr>
            <a:cxnSpLocks/>
          </p:cNvCxnSpPr>
          <p:nvPr/>
        </p:nvCxnSpPr>
        <p:spPr bwMode="auto">
          <a:xfrm flipH="1">
            <a:off x="7044475" y="3130667"/>
            <a:ext cx="894646" cy="50321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Textfeld 13"/>
          <p:cNvSpPr txBox="1"/>
          <p:nvPr/>
        </p:nvSpPr>
        <p:spPr>
          <a:xfrm>
            <a:off x="7729701" y="2830585"/>
            <a:ext cx="1519948" cy="300082"/>
          </a:xfrm>
          <a:prstGeom prst="rect">
            <a:avLst/>
          </a:prstGeom>
          <a:noFill/>
        </p:spPr>
        <p:txBody>
          <a:bodyPr wrap="square" rtlCol="0">
            <a:spAutoFit/>
          </a:bodyPr>
          <a:lstStyle/>
          <a:p>
            <a:r>
              <a:rPr lang="de-DE" sz="1350" dirty="0"/>
              <a:t>Strohhäcksler</a:t>
            </a:r>
          </a:p>
        </p:txBody>
      </p:sp>
      <p:cxnSp>
        <p:nvCxnSpPr>
          <p:cNvPr id="15" name="Gerader Verbinder 14"/>
          <p:cNvCxnSpPr>
            <a:cxnSpLocks/>
          </p:cNvCxnSpPr>
          <p:nvPr/>
        </p:nvCxnSpPr>
        <p:spPr bwMode="auto">
          <a:xfrm flipH="1">
            <a:off x="6316877" y="1720857"/>
            <a:ext cx="1468446" cy="1359096"/>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Gerader Verbinder 15"/>
          <p:cNvCxnSpPr>
            <a:cxnSpLocks/>
          </p:cNvCxnSpPr>
          <p:nvPr/>
        </p:nvCxnSpPr>
        <p:spPr bwMode="auto">
          <a:xfrm flipH="1" flipV="1">
            <a:off x="1150167" y="3085934"/>
            <a:ext cx="733156" cy="60836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Textfeld 16"/>
          <p:cNvSpPr txBox="1"/>
          <p:nvPr/>
        </p:nvSpPr>
        <p:spPr>
          <a:xfrm>
            <a:off x="142430" y="2796167"/>
            <a:ext cx="1186790" cy="300082"/>
          </a:xfrm>
          <a:prstGeom prst="rect">
            <a:avLst/>
          </a:prstGeom>
          <a:noFill/>
        </p:spPr>
        <p:txBody>
          <a:bodyPr wrap="square" rtlCol="0">
            <a:spAutoFit/>
          </a:bodyPr>
          <a:lstStyle/>
          <a:p>
            <a:r>
              <a:rPr lang="de-DE" sz="1350" dirty="0"/>
              <a:t>Erntevorsatz</a:t>
            </a:r>
          </a:p>
        </p:txBody>
      </p:sp>
      <p:cxnSp>
        <p:nvCxnSpPr>
          <p:cNvPr id="18" name="Gerader Verbinder 17"/>
          <p:cNvCxnSpPr>
            <a:cxnSpLocks/>
          </p:cNvCxnSpPr>
          <p:nvPr/>
        </p:nvCxnSpPr>
        <p:spPr bwMode="auto">
          <a:xfrm flipH="1" flipV="1">
            <a:off x="1932769" y="2767915"/>
            <a:ext cx="1341630" cy="126758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9" name="Textfeld 18"/>
          <p:cNvSpPr txBox="1"/>
          <p:nvPr/>
        </p:nvSpPr>
        <p:spPr>
          <a:xfrm>
            <a:off x="802548" y="2485671"/>
            <a:ext cx="1326092" cy="300082"/>
          </a:xfrm>
          <a:prstGeom prst="rect">
            <a:avLst/>
          </a:prstGeom>
          <a:noFill/>
        </p:spPr>
        <p:txBody>
          <a:bodyPr wrap="square" rtlCol="0">
            <a:spAutoFit/>
          </a:bodyPr>
          <a:lstStyle/>
          <a:p>
            <a:r>
              <a:rPr lang="de-DE" sz="1350" dirty="0"/>
              <a:t>Schrägförderer</a:t>
            </a:r>
          </a:p>
        </p:txBody>
      </p:sp>
      <p:sp>
        <p:nvSpPr>
          <p:cNvPr id="20" name="Textfeld 19"/>
          <p:cNvSpPr txBox="1"/>
          <p:nvPr/>
        </p:nvSpPr>
        <p:spPr>
          <a:xfrm>
            <a:off x="7448872" y="1383742"/>
            <a:ext cx="1519948" cy="300082"/>
          </a:xfrm>
          <a:prstGeom prst="rect">
            <a:avLst/>
          </a:prstGeom>
          <a:noFill/>
        </p:spPr>
        <p:txBody>
          <a:bodyPr wrap="square" rtlCol="0">
            <a:spAutoFit/>
          </a:bodyPr>
          <a:lstStyle/>
          <a:p>
            <a:r>
              <a:rPr lang="de-DE" sz="1350" dirty="0" err="1"/>
              <a:t>Hordenschüttler</a:t>
            </a:r>
            <a:endParaRPr lang="de-DE" sz="1350" dirty="0"/>
          </a:p>
        </p:txBody>
      </p:sp>
      <p:cxnSp>
        <p:nvCxnSpPr>
          <p:cNvPr id="21" name="Gerader Verbinder 20"/>
          <p:cNvCxnSpPr>
            <a:cxnSpLocks/>
          </p:cNvCxnSpPr>
          <p:nvPr/>
        </p:nvCxnSpPr>
        <p:spPr bwMode="auto">
          <a:xfrm flipH="1" flipV="1">
            <a:off x="1839616" y="2273320"/>
            <a:ext cx="1546490" cy="76395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2" name="Textfeld 21"/>
          <p:cNvSpPr txBox="1"/>
          <p:nvPr/>
        </p:nvSpPr>
        <p:spPr>
          <a:xfrm>
            <a:off x="709175" y="2070944"/>
            <a:ext cx="1264107" cy="300082"/>
          </a:xfrm>
          <a:prstGeom prst="rect">
            <a:avLst/>
          </a:prstGeom>
          <a:noFill/>
        </p:spPr>
        <p:txBody>
          <a:bodyPr wrap="square" rtlCol="0">
            <a:spAutoFit/>
          </a:bodyPr>
          <a:lstStyle/>
          <a:p>
            <a:r>
              <a:rPr lang="de-DE" sz="1350" dirty="0"/>
              <a:t>Fahrerkabine</a:t>
            </a:r>
          </a:p>
        </p:txBody>
      </p:sp>
      <p:cxnSp>
        <p:nvCxnSpPr>
          <p:cNvPr id="23" name="Gerader Verbinder 22"/>
          <p:cNvCxnSpPr/>
          <p:nvPr/>
        </p:nvCxnSpPr>
        <p:spPr bwMode="auto">
          <a:xfrm flipV="1">
            <a:off x="4662128" y="1557755"/>
            <a:ext cx="316943" cy="81056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4" name="Textfeld 23"/>
          <p:cNvSpPr txBox="1"/>
          <p:nvPr/>
        </p:nvSpPr>
        <p:spPr>
          <a:xfrm>
            <a:off x="4734958" y="1239357"/>
            <a:ext cx="2208102" cy="300082"/>
          </a:xfrm>
          <a:prstGeom prst="rect">
            <a:avLst/>
          </a:prstGeom>
          <a:noFill/>
        </p:spPr>
        <p:txBody>
          <a:bodyPr wrap="square" rtlCol="0">
            <a:spAutoFit/>
          </a:bodyPr>
          <a:lstStyle/>
          <a:p>
            <a:r>
              <a:rPr lang="de-DE" sz="1350" dirty="0" err="1"/>
              <a:t>Korntank</a:t>
            </a:r>
            <a:r>
              <a:rPr lang="de-DE" sz="1350" dirty="0"/>
              <a:t>/</a:t>
            </a:r>
            <a:r>
              <a:rPr lang="de-DE" sz="1350" dirty="0" err="1"/>
              <a:t>Abtankschnecke</a:t>
            </a:r>
            <a:endParaRPr lang="de-DE" sz="1350" dirty="0"/>
          </a:p>
        </p:txBody>
      </p:sp>
      <p:sp>
        <p:nvSpPr>
          <p:cNvPr id="25" name="Textfeld 24"/>
          <p:cNvSpPr txBox="1"/>
          <p:nvPr/>
        </p:nvSpPr>
        <p:spPr>
          <a:xfrm>
            <a:off x="506392" y="967495"/>
            <a:ext cx="4634441" cy="300082"/>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konventioneller Mähdrescher mit </a:t>
            </a:r>
            <a:r>
              <a:rPr lang="de-DE" sz="1350" dirty="0" err="1"/>
              <a:t>Hordenschüttler</a:t>
            </a:r>
            <a:endParaRPr lang="de-DE" sz="1350" dirty="0"/>
          </a:p>
        </p:txBody>
      </p:sp>
      <p:cxnSp>
        <p:nvCxnSpPr>
          <p:cNvPr id="30" name="Gerader Verbinder 29"/>
          <p:cNvCxnSpPr>
            <a:cxnSpLocks/>
          </p:cNvCxnSpPr>
          <p:nvPr/>
        </p:nvCxnSpPr>
        <p:spPr bwMode="auto">
          <a:xfrm>
            <a:off x="4495586" y="4890905"/>
            <a:ext cx="304723" cy="95926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2" name="Textfeld 31"/>
          <p:cNvSpPr txBox="1"/>
          <p:nvPr/>
        </p:nvSpPr>
        <p:spPr>
          <a:xfrm>
            <a:off x="4495586" y="5850197"/>
            <a:ext cx="1143425" cy="300082"/>
          </a:xfrm>
          <a:prstGeom prst="rect">
            <a:avLst/>
          </a:prstGeom>
          <a:noFill/>
        </p:spPr>
        <p:txBody>
          <a:bodyPr wrap="square" rtlCol="0">
            <a:spAutoFit/>
          </a:bodyPr>
          <a:lstStyle/>
          <a:p>
            <a:r>
              <a:rPr lang="de-DE" sz="1350" dirty="0"/>
              <a:t>Fahrwerk</a:t>
            </a:r>
          </a:p>
        </p:txBody>
      </p:sp>
      <p:sp>
        <p:nvSpPr>
          <p:cNvPr id="33" name="Rechteck 32"/>
          <p:cNvSpPr/>
          <p:nvPr/>
        </p:nvSpPr>
        <p:spPr>
          <a:xfrm>
            <a:off x="5220069" y="4761121"/>
            <a:ext cx="4572000" cy="184666"/>
          </a:xfrm>
          <a:prstGeom prst="rect">
            <a:avLst/>
          </a:prstGeom>
        </p:spPr>
        <p:txBody>
          <a:bodyPr>
            <a:spAutoFit/>
          </a:bodyPr>
          <a:lstStyle/>
          <a:p>
            <a:r>
              <a:rPr lang="de-DE" sz="600" dirty="0"/>
              <a:t>Abbildung 37 :www.claas.de</a:t>
            </a:r>
          </a:p>
        </p:txBody>
      </p:sp>
      <p:cxnSp>
        <p:nvCxnSpPr>
          <p:cNvPr id="28" name="Gerader Verbinder 27"/>
          <p:cNvCxnSpPr>
            <a:cxnSpLocks/>
          </p:cNvCxnSpPr>
          <p:nvPr/>
        </p:nvCxnSpPr>
        <p:spPr bwMode="auto">
          <a:xfrm flipH="1" flipV="1">
            <a:off x="6505061" y="3845112"/>
            <a:ext cx="1085160" cy="12269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9" name="Textfeld 28"/>
          <p:cNvSpPr txBox="1"/>
          <p:nvPr/>
        </p:nvSpPr>
        <p:spPr>
          <a:xfrm>
            <a:off x="7562538" y="3823657"/>
            <a:ext cx="1519948" cy="300082"/>
          </a:xfrm>
          <a:prstGeom prst="rect">
            <a:avLst/>
          </a:prstGeom>
          <a:noFill/>
        </p:spPr>
        <p:txBody>
          <a:bodyPr wrap="square" rtlCol="0">
            <a:spAutoFit/>
          </a:bodyPr>
          <a:lstStyle/>
          <a:p>
            <a:r>
              <a:rPr lang="de-DE" sz="1350" dirty="0" err="1"/>
              <a:t>Spreuverteiler</a:t>
            </a:r>
            <a:endParaRPr lang="de-DE" sz="1350" dirty="0"/>
          </a:p>
        </p:txBody>
      </p:sp>
      <p:cxnSp>
        <p:nvCxnSpPr>
          <p:cNvPr id="53" name="Gerader Verbinder 52">
            <a:extLst>
              <a:ext uri="{FF2B5EF4-FFF2-40B4-BE49-F238E27FC236}">
                <a16:creationId xmlns:a16="http://schemas.microsoft.com/office/drawing/2014/main" id="{E70F53AD-36EC-BF91-249B-491F0A1646F9}"/>
              </a:ext>
            </a:extLst>
          </p:cNvPr>
          <p:cNvCxnSpPr>
            <a:cxnSpLocks/>
          </p:cNvCxnSpPr>
          <p:nvPr/>
        </p:nvCxnSpPr>
        <p:spPr bwMode="auto">
          <a:xfrm flipH="1" flipV="1">
            <a:off x="5982713" y="1562151"/>
            <a:ext cx="241925" cy="116266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30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1000"/>
                                        <p:tgtEl>
                                          <p:spTgt spid="8"/>
                                        </p:tgtEl>
                                      </p:cBhvr>
                                    </p:animEffect>
                                    <p:anim calcmode="lin" valueType="num">
                                      <p:cBhvr>
                                        <p:cTn id="75" dur="1000" fill="hold"/>
                                        <p:tgtEl>
                                          <p:spTgt spid="8"/>
                                        </p:tgtEl>
                                        <p:attrNameLst>
                                          <p:attrName>ppt_x</p:attrName>
                                        </p:attrNameLst>
                                      </p:cBhvr>
                                      <p:tavLst>
                                        <p:tav tm="0">
                                          <p:val>
                                            <p:strVal val="#ppt_x"/>
                                          </p:val>
                                        </p:tav>
                                        <p:tav tm="100000">
                                          <p:val>
                                            <p:strVal val="#ppt_x"/>
                                          </p:val>
                                        </p:tav>
                                      </p:tavLst>
                                    </p:anim>
                                    <p:anim calcmode="lin" valueType="num">
                                      <p:cBhvr>
                                        <p:cTn id="7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1000" fill="hold"/>
                                        <p:tgtEl>
                                          <p:spTgt spid="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1000"/>
                                        <p:tgtEl>
                                          <p:spTgt spid="10"/>
                                        </p:tgtEl>
                                      </p:cBhvr>
                                    </p:animEffect>
                                    <p:anim calcmode="lin" valueType="num">
                                      <p:cBhvr>
                                        <p:cTn id="87" dur="1000" fill="hold"/>
                                        <p:tgtEl>
                                          <p:spTgt spid="10"/>
                                        </p:tgtEl>
                                        <p:attrNameLst>
                                          <p:attrName>ppt_x</p:attrName>
                                        </p:attrNameLst>
                                      </p:cBhvr>
                                      <p:tavLst>
                                        <p:tav tm="0">
                                          <p:val>
                                            <p:strVal val="#ppt_x"/>
                                          </p:val>
                                        </p:tav>
                                        <p:tav tm="100000">
                                          <p:val>
                                            <p:strVal val="#ppt_x"/>
                                          </p:val>
                                        </p:tav>
                                      </p:tavLst>
                                    </p:anim>
                                    <p:anim calcmode="lin" valueType="num">
                                      <p:cBhvr>
                                        <p:cTn id="8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anim calcmode="lin" valueType="num">
                                      <p:cBhvr>
                                        <p:cTn id="99" dur="1000" fill="hold"/>
                                        <p:tgtEl>
                                          <p:spTgt spid="12"/>
                                        </p:tgtEl>
                                        <p:attrNameLst>
                                          <p:attrName>ppt_x</p:attrName>
                                        </p:attrNameLst>
                                      </p:cBhvr>
                                      <p:tavLst>
                                        <p:tav tm="0">
                                          <p:val>
                                            <p:strVal val="#ppt_x"/>
                                          </p:val>
                                        </p:tav>
                                        <p:tav tm="100000">
                                          <p:val>
                                            <p:strVal val="#ppt_x"/>
                                          </p:val>
                                        </p:tav>
                                      </p:tavLst>
                                    </p:anim>
                                    <p:anim calcmode="lin" valueType="num">
                                      <p:cBhvr>
                                        <p:cTn id="10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1000"/>
                                        <p:tgtEl>
                                          <p:spTgt spid="13"/>
                                        </p:tgtEl>
                                      </p:cBhvr>
                                    </p:animEffect>
                                    <p:anim calcmode="lin" valueType="num">
                                      <p:cBhvr>
                                        <p:cTn id="106" dur="1000" fill="hold"/>
                                        <p:tgtEl>
                                          <p:spTgt spid="13"/>
                                        </p:tgtEl>
                                        <p:attrNameLst>
                                          <p:attrName>ppt_x</p:attrName>
                                        </p:attrNameLst>
                                      </p:cBhvr>
                                      <p:tavLst>
                                        <p:tav tm="0">
                                          <p:val>
                                            <p:strVal val="#ppt_x"/>
                                          </p:val>
                                        </p:tav>
                                        <p:tav tm="100000">
                                          <p:val>
                                            <p:strVal val="#ppt_x"/>
                                          </p:val>
                                        </p:tav>
                                      </p:tavLst>
                                    </p:anim>
                                    <p:anim calcmode="lin" valueType="num">
                                      <p:cBhvr>
                                        <p:cTn id="107" dur="1000" fill="hold"/>
                                        <p:tgtEl>
                                          <p:spTgt spid="13"/>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anim calcmode="lin" valueType="num">
                                      <p:cBhvr>
                                        <p:cTn id="111" dur="1000" fill="hold"/>
                                        <p:tgtEl>
                                          <p:spTgt spid="14"/>
                                        </p:tgtEl>
                                        <p:attrNameLst>
                                          <p:attrName>ppt_x</p:attrName>
                                        </p:attrNameLst>
                                      </p:cBhvr>
                                      <p:tavLst>
                                        <p:tav tm="0">
                                          <p:val>
                                            <p:strVal val="#ppt_x"/>
                                          </p:val>
                                        </p:tav>
                                        <p:tav tm="100000">
                                          <p:val>
                                            <p:strVal val="#ppt_x"/>
                                          </p:val>
                                        </p:tav>
                                      </p:tavLst>
                                    </p:anim>
                                    <p:anim calcmode="lin" valueType="num">
                                      <p:cBhvr>
                                        <p:cTn id="1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1000"/>
                                        <p:tgtEl>
                                          <p:spTgt spid="15"/>
                                        </p:tgtEl>
                                      </p:cBhvr>
                                    </p:animEffect>
                                    <p:anim calcmode="lin" valueType="num">
                                      <p:cBhvr>
                                        <p:cTn id="118" dur="1000" fill="hold"/>
                                        <p:tgtEl>
                                          <p:spTgt spid="15"/>
                                        </p:tgtEl>
                                        <p:attrNameLst>
                                          <p:attrName>ppt_x</p:attrName>
                                        </p:attrNameLst>
                                      </p:cBhvr>
                                      <p:tavLst>
                                        <p:tav tm="0">
                                          <p:val>
                                            <p:strVal val="#ppt_x"/>
                                          </p:val>
                                        </p:tav>
                                        <p:tav tm="100000">
                                          <p:val>
                                            <p:strVal val="#ppt_x"/>
                                          </p:val>
                                        </p:tav>
                                      </p:tavLst>
                                    </p:anim>
                                    <p:anim calcmode="lin" valueType="num">
                                      <p:cBhvr>
                                        <p:cTn id="119" dur="1000" fill="hold"/>
                                        <p:tgtEl>
                                          <p:spTgt spid="1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1000"/>
                                        <p:tgtEl>
                                          <p:spTgt spid="20"/>
                                        </p:tgtEl>
                                      </p:cBhvr>
                                    </p:animEffect>
                                    <p:anim calcmode="lin" valueType="num">
                                      <p:cBhvr>
                                        <p:cTn id="123" dur="1000" fill="hold"/>
                                        <p:tgtEl>
                                          <p:spTgt spid="20"/>
                                        </p:tgtEl>
                                        <p:attrNameLst>
                                          <p:attrName>ppt_x</p:attrName>
                                        </p:attrNameLst>
                                      </p:cBhvr>
                                      <p:tavLst>
                                        <p:tav tm="0">
                                          <p:val>
                                            <p:strVal val="#ppt_x"/>
                                          </p:val>
                                        </p:tav>
                                        <p:tav tm="100000">
                                          <p:val>
                                            <p:strVal val="#ppt_x"/>
                                          </p:val>
                                        </p:tav>
                                      </p:tavLst>
                                    </p:anim>
                                    <p:anim calcmode="lin" valueType="num">
                                      <p:cBhvr>
                                        <p:cTn id="1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1000"/>
                                        <p:tgtEl>
                                          <p:spTgt spid="23"/>
                                        </p:tgtEl>
                                      </p:cBhvr>
                                    </p:animEffect>
                                    <p:anim calcmode="lin" valueType="num">
                                      <p:cBhvr>
                                        <p:cTn id="130" dur="1000" fill="hold"/>
                                        <p:tgtEl>
                                          <p:spTgt spid="23"/>
                                        </p:tgtEl>
                                        <p:attrNameLst>
                                          <p:attrName>ppt_x</p:attrName>
                                        </p:attrNameLst>
                                      </p:cBhvr>
                                      <p:tavLst>
                                        <p:tav tm="0">
                                          <p:val>
                                            <p:strVal val="#ppt_x"/>
                                          </p:val>
                                        </p:tav>
                                        <p:tav tm="100000">
                                          <p:val>
                                            <p:strVal val="#ppt_x"/>
                                          </p:val>
                                        </p:tav>
                                      </p:tavLst>
                                    </p:anim>
                                    <p:anim calcmode="lin" valueType="num">
                                      <p:cBhvr>
                                        <p:cTn id="131" dur="1000" fill="hold"/>
                                        <p:tgtEl>
                                          <p:spTgt spid="23"/>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fade">
                                      <p:cBhvr>
                                        <p:cTn id="134" dur="1000"/>
                                        <p:tgtEl>
                                          <p:spTgt spid="24"/>
                                        </p:tgtEl>
                                      </p:cBhvr>
                                    </p:animEffect>
                                    <p:anim calcmode="lin" valueType="num">
                                      <p:cBhvr>
                                        <p:cTn id="135" dur="1000" fill="hold"/>
                                        <p:tgtEl>
                                          <p:spTgt spid="24"/>
                                        </p:tgtEl>
                                        <p:attrNameLst>
                                          <p:attrName>ppt_x</p:attrName>
                                        </p:attrNameLst>
                                      </p:cBhvr>
                                      <p:tavLst>
                                        <p:tav tm="0">
                                          <p:val>
                                            <p:strVal val="#ppt_x"/>
                                          </p:val>
                                        </p:tav>
                                        <p:tav tm="100000">
                                          <p:val>
                                            <p:strVal val="#ppt_x"/>
                                          </p:val>
                                        </p:tav>
                                      </p:tavLst>
                                    </p:anim>
                                    <p:anim calcmode="lin" valueType="num">
                                      <p:cBhvr>
                                        <p:cTn id="136" dur="1000" fill="hold"/>
                                        <p:tgtEl>
                                          <p:spTgt spid="24"/>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1000"/>
                                        <p:tgtEl>
                                          <p:spTgt spid="53"/>
                                        </p:tgtEl>
                                      </p:cBhvr>
                                    </p:animEffect>
                                    <p:anim calcmode="lin" valueType="num">
                                      <p:cBhvr>
                                        <p:cTn id="140" dur="1000" fill="hold"/>
                                        <p:tgtEl>
                                          <p:spTgt spid="53"/>
                                        </p:tgtEl>
                                        <p:attrNameLst>
                                          <p:attrName>ppt_x</p:attrName>
                                        </p:attrNameLst>
                                      </p:cBhvr>
                                      <p:tavLst>
                                        <p:tav tm="0">
                                          <p:val>
                                            <p:strVal val="#ppt_x"/>
                                          </p:val>
                                        </p:tav>
                                        <p:tav tm="100000">
                                          <p:val>
                                            <p:strVal val="#ppt_x"/>
                                          </p:val>
                                        </p:tav>
                                      </p:tavLst>
                                    </p:anim>
                                    <p:anim calcmode="lin" valueType="num">
                                      <p:cBhvr>
                                        <p:cTn id="14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fade">
                                      <p:cBhvr>
                                        <p:cTn id="146" dur="1000"/>
                                        <p:tgtEl>
                                          <p:spTgt spid="28"/>
                                        </p:tgtEl>
                                      </p:cBhvr>
                                    </p:animEffect>
                                    <p:anim calcmode="lin" valueType="num">
                                      <p:cBhvr>
                                        <p:cTn id="147" dur="1000" fill="hold"/>
                                        <p:tgtEl>
                                          <p:spTgt spid="28"/>
                                        </p:tgtEl>
                                        <p:attrNameLst>
                                          <p:attrName>ppt_x</p:attrName>
                                        </p:attrNameLst>
                                      </p:cBhvr>
                                      <p:tavLst>
                                        <p:tav tm="0">
                                          <p:val>
                                            <p:strVal val="#ppt_x"/>
                                          </p:val>
                                        </p:tav>
                                        <p:tav tm="100000">
                                          <p:val>
                                            <p:strVal val="#ppt_x"/>
                                          </p:val>
                                        </p:tav>
                                      </p:tavLst>
                                    </p:anim>
                                    <p:anim calcmode="lin" valueType="num">
                                      <p:cBhvr>
                                        <p:cTn id="148" dur="1000" fill="hold"/>
                                        <p:tgtEl>
                                          <p:spTgt spid="28"/>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29"/>
                                        </p:tgtEl>
                                        <p:attrNameLst>
                                          <p:attrName>style.visibility</p:attrName>
                                        </p:attrNameLst>
                                      </p:cBhvr>
                                      <p:to>
                                        <p:strVal val="visible"/>
                                      </p:to>
                                    </p:set>
                                    <p:animEffect transition="in" filter="fade">
                                      <p:cBhvr>
                                        <p:cTn id="151" dur="1000"/>
                                        <p:tgtEl>
                                          <p:spTgt spid="29"/>
                                        </p:tgtEl>
                                      </p:cBhvr>
                                    </p:animEffect>
                                    <p:anim calcmode="lin" valueType="num">
                                      <p:cBhvr>
                                        <p:cTn id="152" dur="1000" fill="hold"/>
                                        <p:tgtEl>
                                          <p:spTgt spid="29"/>
                                        </p:tgtEl>
                                        <p:attrNameLst>
                                          <p:attrName>ppt_x</p:attrName>
                                        </p:attrNameLst>
                                      </p:cBhvr>
                                      <p:tavLst>
                                        <p:tav tm="0">
                                          <p:val>
                                            <p:strVal val="#ppt_x"/>
                                          </p:val>
                                        </p:tav>
                                        <p:tav tm="100000">
                                          <p:val>
                                            <p:strVal val="#ppt_x"/>
                                          </p:val>
                                        </p:tav>
                                      </p:tavLst>
                                    </p:anim>
                                    <p:anim calcmode="lin" valueType="num">
                                      <p:cBhvr>
                                        <p:cTn id="1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7" grpId="0"/>
      <p:bldP spid="19" grpId="0"/>
      <p:bldP spid="20" grpId="0"/>
      <p:bldP spid="22" grpId="0"/>
      <p:bldP spid="24" grpId="0"/>
      <p:bldP spid="25" grpId="0"/>
      <p:bldP spid="32" grpId="0"/>
      <p:bldP spid="33"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pielzeug, Maßstabsmodell, Spielzeugauto, Rad enthält.&#10;&#10;Automatisch generierte Beschreibung">
            <a:extLst>
              <a:ext uri="{FF2B5EF4-FFF2-40B4-BE49-F238E27FC236}">
                <a16:creationId xmlns:a16="http://schemas.microsoft.com/office/drawing/2014/main" id="{59226D7E-954B-3A85-EE96-8F3F8BBDC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2" y="1417659"/>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480951" y="1961656"/>
            <a:ext cx="8158349" cy="3562598"/>
          </a:xfrm>
        </p:spPr>
        <p:txBody>
          <a:bodyPr/>
          <a:lstStyle/>
          <a:p>
            <a:pPr lvl="0" algn="l" defTabSz="914400" fontAlgn="auto">
              <a:spcBef>
                <a:spcPts val="0"/>
              </a:spcBef>
              <a:spcAft>
                <a:spcPts val="0"/>
              </a:spcAft>
              <a:buClrTx/>
            </a:pPr>
            <a:endParaRPr lang="de-DE" sz="600" kern="1200" dirty="0">
              <a:solidFill>
                <a:srgbClr val="000000"/>
              </a:solidFill>
            </a:endParaRP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21</a:t>
            </a:fld>
            <a:endParaRPr lang="de-DE" dirty="0"/>
          </a:p>
        </p:txBody>
      </p:sp>
      <p:sp>
        <p:nvSpPr>
          <p:cNvPr id="6" name="Ellipse 5"/>
          <p:cNvSpPr/>
          <p:nvPr/>
        </p:nvSpPr>
        <p:spPr bwMode="auto">
          <a:xfrm rot="18881000">
            <a:off x="1552550" y="2376486"/>
            <a:ext cx="2612412" cy="4463331"/>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2" name="Textfeld 11">
            <a:extLst>
              <a:ext uri="{FF2B5EF4-FFF2-40B4-BE49-F238E27FC236}">
                <a16:creationId xmlns:a16="http://schemas.microsoft.com/office/drawing/2014/main" id="{B50E6F4B-7931-6689-B44E-55C9F26C8266}"/>
              </a:ext>
            </a:extLst>
          </p:cNvPr>
          <p:cNvSpPr txBox="1"/>
          <p:nvPr/>
        </p:nvSpPr>
        <p:spPr>
          <a:xfrm>
            <a:off x="758651" y="5544515"/>
            <a:ext cx="5114610"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 </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:www.claas.de</a:t>
            </a:r>
          </a:p>
        </p:txBody>
      </p:sp>
    </p:spTree>
    <p:extLst>
      <p:ext uri="{BB962C8B-B14F-4D97-AF65-F5344CB8AC3E}">
        <p14:creationId xmlns:p14="http://schemas.microsoft.com/office/powerpoint/2010/main" val="7354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Textfeld 58">
            <a:extLst>
              <a:ext uri="{FF2B5EF4-FFF2-40B4-BE49-F238E27FC236}">
                <a16:creationId xmlns:a16="http://schemas.microsoft.com/office/drawing/2014/main" id="{1290547D-11C5-C766-A0A4-4A90D79E52E8}"/>
              </a:ext>
            </a:extLst>
          </p:cNvPr>
          <p:cNvSpPr txBox="1"/>
          <p:nvPr/>
        </p:nvSpPr>
        <p:spPr>
          <a:xfrm>
            <a:off x="179763" y="478201"/>
            <a:ext cx="7932214" cy="1015663"/>
          </a:xfrm>
          <a:prstGeom prst="rect">
            <a:avLst/>
          </a:prstGeom>
          <a:noFill/>
        </p:spPr>
        <p:txBody>
          <a:bodyPr wrap="square">
            <a:spAutoFit/>
          </a:bodyPr>
          <a:lstStyle/>
          <a:p>
            <a:pPr algn="l"/>
            <a:r>
              <a:rPr lang="de-DE" sz="1400" dirty="0"/>
              <a:t>Der Erntevorsatz </a:t>
            </a:r>
            <a:r>
              <a:rPr lang="de-DE" sz="1400" b="1" dirty="0"/>
              <a:t>nimmt das Erntegut auf </a:t>
            </a:r>
            <a:r>
              <a:rPr lang="de-DE" sz="1400" dirty="0"/>
              <a:t>und fördert es mit Hilfe von Haspel und Einzugsschnecke in den Schrägförderer. Je nach Fruchtart kommen verschiedene Erntevorsätze zum Einsatz:</a:t>
            </a:r>
          </a:p>
          <a:p>
            <a:pPr algn="l"/>
            <a:endParaRPr lang="de-DE" sz="1800" dirty="0"/>
          </a:p>
        </p:txBody>
      </p:sp>
      <p:sp>
        <p:nvSpPr>
          <p:cNvPr id="2" name="Titel 1"/>
          <p:cNvSpPr>
            <a:spLocks noGrp="1"/>
          </p:cNvSpPr>
          <p:nvPr>
            <p:ph type="ctrTitle"/>
          </p:nvPr>
        </p:nvSpPr>
        <p:spPr>
          <a:xfrm>
            <a:off x="155129" y="38565"/>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22</a:t>
            </a:fld>
            <a:endParaRPr lang="de-DE" dirty="0"/>
          </a:p>
        </p:txBody>
      </p:sp>
      <p:pic>
        <p:nvPicPr>
          <p:cNvPr id="9" name="Grafik 8" descr="Ein Bild, das Maßstabsmodell, gelb, Boot, Platane Flugzeug Hobel enthält.&#10;&#10;Automatisch generierte Beschreibung">
            <a:extLst>
              <a:ext uri="{FF2B5EF4-FFF2-40B4-BE49-F238E27FC236}">
                <a16:creationId xmlns:a16="http://schemas.microsoft.com/office/drawing/2014/main" id="{03DE25D4-EB5D-AC37-ACF9-B6E963FBC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81" y="624100"/>
            <a:ext cx="2415198" cy="1636968"/>
          </a:xfrm>
          <a:prstGeom prst="rect">
            <a:avLst/>
          </a:prstGeom>
        </p:spPr>
      </p:pic>
      <p:pic>
        <p:nvPicPr>
          <p:cNvPr id="2050" name="Picture 2" descr="Claas C 450 Technische Daten, Datenblätter (2017-2023) | LECTURA Specs">
            <a:extLst>
              <a:ext uri="{FF2B5EF4-FFF2-40B4-BE49-F238E27FC236}">
                <a16:creationId xmlns:a16="http://schemas.microsoft.com/office/drawing/2014/main" id="{8823EAC8-A721-D1E7-AA08-4DCDDBA7F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195" y="2915062"/>
            <a:ext cx="1723919" cy="1149279"/>
          </a:xfrm>
          <a:prstGeom prst="rect">
            <a:avLst/>
          </a:prstGeom>
          <a:solidFill>
            <a:schemeClr val="bg1"/>
          </a:solidFill>
        </p:spPr>
      </p:pic>
      <p:pic>
        <p:nvPicPr>
          <p:cNvPr id="2052" name="Picture 4" descr="Maispflücker QUASAR: von Natur aus innovativ">
            <a:extLst>
              <a:ext uri="{FF2B5EF4-FFF2-40B4-BE49-F238E27FC236}">
                <a16:creationId xmlns:a16="http://schemas.microsoft.com/office/drawing/2014/main" id="{B54DF245-5B17-F9AB-D17A-B467A7953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00" y="4687339"/>
            <a:ext cx="2947360" cy="10838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hwadaufnehmer für den Mähdrescher - Pfluglos">
            <a:extLst>
              <a:ext uri="{FF2B5EF4-FFF2-40B4-BE49-F238E27FC236}">
                <a16:creationId xmlns:a16="http://schemas.microsoft.com/office/drawing/2014/main" id="{E75DE192-579F-1547-FF58-03C550C872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9940" y="4626855"/>
            <a:ext cx="1878936" cy="12400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tails">
            <a:extLst>
              <a:ext uri="{FF2B5EF4-FFF2-40B4-BE49-F238E27FC236}">
                <a16:creationId xmlns:a16="http://schemas.microsoft.com/office/drawing/2014/main" id="{9C2FFC27-5432-7ADA-5033-197FCA28C89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37" b="13415"/>
          <a:stretch/>
        </p:blipFill>
        <p:spPr bwMode="auto">
          <a:xfrm>
            <a:off x="5982555" y="3320538"/>
            <a:ext cx="2947361" cy="17215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rkner-Georg.de - CONVIO FLEX Schneidwerk">
            <a:extLst>
              <a:ext uri="{FF2B5EF4-FFF2-40B4-BE49-F238E27FC236}">
                <a16:creationId xmlns:a16="http://schemas.microsoft.com/office/drawing/2014/main" id="{67C8BE67-6EF8-EACD-9036-AC11D54E6B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68" t="39472" b="26847"/>
          <a:stretch/>
        </p:blipFill>
        <p:spPr bwMode="auto">
          <a:xfrm>
            <a:off x="5290975" y="1455241"/>
            <a:ext cx="3638941" cy="91543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r Verbinder 10">
            <a:extLst>
              <a:ext uri="{FF2B5EF4-FFF2-40B4-BE49-F238E27FC236}">
                <a16:creationId xmlns:a16="http://schemas.microsoft.com/office/drawing/2014/main" id="{C023D2A1-90E1-51D9-BCE3-3604D539034D}"/>
              </a:ext>
            </a:extLst>
          </p:cNvPr>
          <p:cNvCxnSpPr>
            <a:cxnSpLocks/>
          </p:cNvCxnSpPr>
          <p:nvPr/>
        </p:nvCxnSpPr>
        <p:spPr bwMode="auto">
          <a:xfrm flipV="1">
            <a:off x="991195" y="1896243"/>
            <a:ext cx="761584" cy="274418"/>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4" name="Textfeld 13">
            <a:extLst>
              <a:ext uri="{FF2B5EF4-FFF2-40B4-BE49-F238E27FC236}">
                <a16:creationId xmlns:a16="http://schemas.microsoft.com/office/drawing/2014/main" id="{E0CF134E-05CB-3B69-43EF-F4641663F5D2}"/>
              </a:ext>
            </a:extLst>
          </p:cNvPr>
          <p:cNvSpPr txBox="1"/>
          <p:nvPr/>
        </p:nvSpPr>
        <p:spPr>
          <a:xfrm>
            <a:off x="155129" y="2132359"/>
            <a:ext cx="1971152" cy="523220"/>
          </a:xfrm>
          <a:prstGeom prst="rect">
            <a:avLst/>
          </a:prstGeom>
          <a:noFill/>
        </p:spPr>
        <p:txBody>
          <a:bodyPr wrap="square" rtlCol="0">
            <a:spAutoFit/>
          </a:bodyPr>
          <a:lstStyle/>
          <a:p>
            <a:r>
              <a:rPr lang="de-DE" sz="1400" dirty="0"/>
              <a:t>variables Getreideschneidwerk</a:t>
            </a:r>
          </a:p>
        </p:txBody>
      </p:sp>
      <p:cxnSp>
        <p:nvCxnSpPr>
          <p:cNvPr id="16" name="Gerader Verbinder 15">
            <a:extLst>
              <a:ext uri="{FF2B5EF4-FFF2-40B4-BE49-F238E27FC236}">
                <a16:creationId xmlns:a16="http://schemas.microsoft.com/office/drawing/2014/main" id="{3F6890F6-6638-10A5-F7B0-B861FD7B91C6}"/>
              </a:ext>
            </a:extLst>
          </p:cNvPr>
          <p:cNvCxnSpPr>
            <a:cxnSpLocks/>
          </p:cNvCxnSpPr>
          <p:nvPr/>
        </p:nvCxnSpPr>
        <p:spPr bwMode="auto">
          <a:xfrm flipV="1">
            <a:off x="2562330" y="2261068"/>
            <a:ext cx="813916" cy="815861"/>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356F1728-4F1B-7670-0C04-5A3DD516741A}"/>
              </a:ext>
            </a:extLst>
          </p:cNvPr>
          <p:cNvSpPr txBox="1"/>
          <p:nvPr/>
        </p:nvSpPr>
        <p:spPr>
          <a:xfrm>
            <a:off x="3120526" y="1941609"/>
            <a:ext cx="2059912" cy="307777"/>
          </a:xfrm>
          <a:prstGeom prst="rect">
            <a:avLst/>
          </a:prstGeom>
          <a:noFill/>
        </p:spPr>
        <p:txBody>
          <a:bodyPr wrap="square" rtlCol="0">
            <a:spAutoFit/>
          </a:bodyPr>
          <a:lstStyle/>
          <a:p>
            <a:r>
              <a:rPr lang="de-DE" sz="1400" dirty="0"/>
              <a:t>Klappschneidwerk</a:t>
            </a:r>
          </a:p>
        </p:txBody>
      </p:sp>
      <p:cxnSp>
        <p:nvCxnSpPr>
          <p:cNvPr id="20" name="Gerader Verbinder 19">
            <a:extLst>
              <a:ext uri="{FF2B5EF4-FFF2-40B4-BE49-F238E27FC236}">
                <a16:creationId xmlns:a16="http://schemas.microsoft.com/office/drawing/2014/main" id="{6F7A7135-1152-458D-6B6A-32B584E09FD9}"/>
              </a:ext>
            </a:extLst>
          </p:cNvPr>
          <p:cNvCxnSpPr/>
          <p:nvPr/>
        </p:nvCxnSpPr>
        <p:spPr bwMode="auto">
          <a:xfrm>
            <a:off x="7570611" y="1129493"/>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1AA3FC59-6488-9714-21D6-5CFD01D2B9C8}"/>
              </a:ext>
            </a:extLst>
          </p:cNvPr>
          <p:cNvCxnSpPr>
            <a:cxnSpLocks/>
          </p:cNvCxnSpPr>
          <p:nvPr/>
        </p:nvCxnSpPr>
        <p:spPr bwMode="auto">
          <a:xfrm flipV="1">
            <a:off x="7516523" y="1260525"/>
            <a:ext cx="175245" cy="352493"/>
          </a:xfrm>
          <a:prstGeom prst="line">
            <a:avLst/>
          </a:prstGeom>
          <a:ln/>
        </p:spPr>
        <p:style>
          <a:lnRef idx="1">
            <a:schemeClr val="dk1"/>
          </a:lnRef>
          <a:fillRef idx="0">
            <a:schemeClr val="dk1"/>
          </a:fillRef>
          <a:effectRef idx="0">
            <a:schemeClr val="dk1"/>
          </a:effectRef>
          <a:fontRef idx="minor">
            <a:schemeClr val="tx1"/>
          </a:fontRef>
        </p:style>
      </p:cxnSp>
      <p:sp>
        <p:nvSpPr>
          <p:cNvPr id="24" name="Textfeld 23">
            <a:extLst>
              <a:ext uri="{FF2B5EF4-FFF2-40B4-BE49-F238E27FC236}">
                <a16:creationId xmlns:a16="http://schemas.microsoft.com/office/drawing/2014/main" id="{F5E2C476-B8B8-B351-7982-3E256D9E8AD8}"/>
              </a:ext>
            </a:extLst>
          </p:cNvPr>
          <p:cNvSpPr txBox="1"/>
          <p:nvPr/>
        </p:nvSpPr>
        <p:spPr>
          <a:xfrm>
            <a:off x="7321099" y="949683"/>
            <a:ext cx="2164638" cy="307777"/>
          </a:xfrm>
          <a:prstGeom prst="rect">
            <a:avLst/>
          </a:prstGeom>
          <a:noFill/>
        </p:spPr>
        <p:txBody>
          <a:bodyPr wrap="square" rtlCol="0">
            <a:spAutoFit/>
          </a:bodyPr>
          <a:lstStyle/>
          <a:p>
            <a:r>
              <a:rPr lang="de-DE" sz="1400" dirty="0" err="1"/>
              <a:t>Draperschneidwerk</a:t>
            </a:r>
            <a:endParaRPr lang="de-DE" sz="1400" dirty="0"/>
          </a:p>
        </p:txBody>
      </p:sp>
      <p:cxnSp>
        <p:nvCxnSpPr>
          <p:cNvPr id="26" name="Gerader Verbinder 25">
            <a:extLst>
              <a:ext uri="{FF2B5EF4-FFF2-40B4-BE49-F238E27FC236}">
                <a16:creationId xmlns:a16="http://schemas.microsoft.com/office/drawing/2014/main" id="{F0CCEF95-CF45-D8EE-35C7-EB47E6893350}"/>
              </a:ext>
            </a:extLst>
          </p:cNvPr>
          <p:cNvCxnSpPr/>
          <p:nvPr/>
        </p:nvCxnSpPr>
        <p:spPr bwMode="auto">
          <a:xfrm flipH="1">
            <a:off x="806081" y="5573732"/>
            <a:ext cx="334624" cy="418853"/>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F57DB9F2-763B-3DE6-6216-54CCA9B92A4F}"/>
              </a:ext>
            </a:extLst>
          </p:cNvPr>
          <p:cNvCxnSpPr/>
          <p:nvPr/>
        </p:nvCxnSpPr>
        <p:spPr bwMode="auto">
          <a:xfrm>
            <a:off x="1140705" y="5674751"/>
            <a:ext cx="712449" cy="805249"/>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0DA57C55-EBE2-6FE6-C816-4AE33F71A36A}"/>
              </a:ext>
            </a:extLst>
          </p:cNvPr>
          <p:cNvCxnSpPr/>
          <p:nvPr/>
        </p:nvCxnSpPr>
        <p:spPr bwMode="auto">
          <a:xfrm flipH="1">
            <a:off x="1027968" y="5503566"/>
            <a:ext cx="757636" cy="60713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feld 32">
            <a:extLst>
              <a:ext uri="{FF2B5EF4-FFF2-40B4-BE49-F238E27FC236}">
                <a16:creationId xmlns:a16="http://schemas.microsoft.com/office/drawing/2014/main" id="{F916D25C-3741-714F-6259-876C141B59AF}"/>
              </a:ext>
            </a:extLst>
          </p:cNvPr>
          <p:cNvSpPr txBox="1"/>
          <p:nvPr/>
        </p:nvSpPr>
        <p:spPr>
          <a:xfrm>
            <a:off x="155129" y="6110704"/>
            <a:ext cx="2947360" cy="307777"/>
          </a:xfrm>
          <a:prstGeom prst="rect">
            <a:avLst/>
          </a:prstGeom>
          <a:noFill/>
        </p:spPr>
        <p:txBody>
          <a:bodyPr wrap="square" rtlCol="0">
            <a:spAutoFit/>
          </a:bodyPr>
          <a:lstStyle/>
          <a:p>
            <a:r>
              <a:rPr lang="de-DE" sz="1400" dirty="0"/>
              <a:t>Maispflücker</a:t>
            </a:r>
          </a:p>
        </p:txBody>
      </p:sp>
      <p:cxnSp>
        <p:nvCxnSpPr>
          <p:cNvPr id="35" name="Gerader Verbinder 34">
            <a:extLst>
              <a:ext uri="{FF2B5EF4-FFF2-40B4-BE49-F238E27FC236}">
                <a16:creationId xmlns:a16="http://schemas.microsoft.com/office/drawing/2014/main" id="{1D1E638D-A05F-17A6-03B2-82FA16EDD6E9}"/>
              </a:ext>
            </a:extLst>
          </p:cNvPr>
          <p:cNvCxnSpPr/>
          <p:nvPr/>
        </p:nvCxnSpPr>
        <p:spPr bwMode="auto">
          <a:xfrm flipV="1">
            <a:off x="7195332" y="2915062"/>
            <a:ext cx="642382" cy="100280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feld 37">
            <a:extLst>
              <a:ext uri="{FF2B5EF4-FFF2-40B4-BE49-F238E27FC236}">
                <a16:creationId xmlns:a16="http://schemas.microsoft.com/office/drawing/2014/main" id="{0C207341-D0D7-002A-C3CB-D1409F607108}"/>
              </a:ext>
            </a:extLst>
          </p:cNvPr>
          <p:cNvSpPr txBox="1"/>
          <p:nvPr/>
        </p:nvSpPr>
        <p:spPr>
          <a:xfrm>
            <a:off x="6407781" y="2617201"/>
            <a:ext cx="2567974" cy="307777"/>
          </a:xfrm>
          <a:prstGeom prst="rect">
            <a:avLst/>
          </a:prstGeom>
          <a:noFill/>
        </p:spPr>
        <p:txBody>
          <a:bodyPr wrap="square" rtlCol="0">
            <a:spAutoFit/>
          </a:bodyPr>
          <a:lstStyle/>
          <a:p>
            <a:r>
              <a:rPr lang="de-DE" sz="1400" dirty="0"/>
              <a:t>Sonnenblumenschneidwerk</a:t>
            </a:r>
          </a:p>
        </p:txBody>
      </p:sp>
      <p:cxnSp>
        <p:nvCxnSpPr>
          <p:cNvPr id="40" name="Gerader Verbinder 39">
            <a:extLst>
              <a:ext uri="{FF2B5EF4-FFF2-40B4-BE49-F238E27FC236}">
                <a16:creationId xmlns:a16="http://schemas.microsoft.com/office/drawing/2014/main" id="{69FF5137-2BB8-29AB-D5E9-26327D564D6D}"/>
              </a:ext>
            </a:extLst>
          </p:cNvPr>
          <p:cNvCxnSpPr/>
          <p:nvPr/>
        </p:nvCxnSpPr>
        <p:spPr bwMode="auto">
          <a:xfrm flipH="1">
            <a:off x="3616808" y="3805876"/>
            <a:ext cx="432082" cy="64155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feld 41">
            <a:extLst>
              <a:ext uri="{FF2B5EF4-FFF2-40B4-BE49-F238E27FC236}">
                <a16:creationId xmlns:a16="http://schemas.microsoft.com/office/drawing/2014/main" id="{D6D0DFD5-2525-CB24-C4CA-AAE6355C339E}"/>
              </a:ext>
            </a:extLst>
          </p:cNvPr>
          <p:cNvSpPr txBox="1"/>
          <p:nvPr/>
        </p:nvSpPr>
        <p:spPr>
          <a:xfrm>
            <a:off x="2973715" y="4440253"/>
            <a:ext cx="2786396" cy="307777"/>
          </a:xfrm>
          <a:prstGeom prst="rect">
            <a:avLst/>
          </a:prstGeom>
          <a:noFill/>
        </p:spPr>
        <p:txBody>
          <a:bodyPr wrap="square" rtlCol="0">
            <a:spAutoFit/>
          </a:bodyPr>
          <a:lstStyle/>
          <a:p>
            <a:r>
              <a:rPr lang="de-DE" sz="1400" dirty="0"/>
              <a:t>Rapstisch</a:t>
            </a:r>
          </a:p>
        </p:txBody>
      </p:sp>
      <p:cxnSp>
        <p:nvCxnSpPr>
          <p:cNvPr id="44" name="Gerader Verbinder 43">
            <a:extLst>
              <a:ext uri="{FF2B5EF4-FFF2-40B4-BE49-F238E27FC236}">
                <a16:creationId xmlns:a16="http://schemas.microsoft.com/office/drawing/2014/main" id="{FCABBE5C-96E0-2517-5868-EDFE7B03737F}"/>
              </a:ext>
            </a:extLst>
          </p:cNvPr>
          <p:cNvCxnSpPr/>
          <p:nvPr/>
        </p:nvCxnSpPr>
        <p:spPr bwMode="auto">
          <a:xfrm flipH="1">
            <a:off x="3478866" y="5296056"/>
            <a:ext cx="620501" cy="6965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feld 45">
            <a:extLst>
              <a:ext uri="{FF2B5EF4-FFF2-40B4-BE49-F238E27FC236}">
                <a16:creationId xmlns:a16="http://schemas.microsoft.com/office/drawing/2014/main" id="{67759B04-63D8-A387-DA7C-247AAD7B9563}"/>
              </a:ext>
            </a:extLst>
          </p:cNvPr>
          <p:cNvSpPr txBox="1"/>
          <p:nvPr/>
        </p:nvSpPr>
        <p:spPr>
          <a:xfrm>
            <a:off x="3151773" y="6027742"/>
            <a:ext cx="1583185" cy="307777"/>
          </a:xfrm>
          <a:prstGeom prst="rect">
            <a:avLst/>
          </a:prstGeom>
          <a:noFill/>
        </p:spPr>
        <p:txBody>
          <a:bodyPr wrap="square" rtlCol="0">
            <a:spAutoFit/>
          </a:bodyPr>
          <a:lstStyle/>
          <a:p>
            <a:r>
              <a:rPr lang="de-DE" sz="1400" dirty="0"/>
              <a:t>Pickup</a:t>
            </a:r>
          </a:p>
        </p:txBody>
      </p:sp>
      <p:sp>
        <p:nvSpPr>
          <p:cNvPr id="47" name="Textfeld 46">
            <a:extLst>
              <a:ext uri="{FF2B5EF4-FFF2-40B4-BE49-F238E27FC236}">
                <a16:creationId xmlns:a16="http://schemas.microsoft.com/office/drawing/2014/main" id="{FB497938-4B45-87C1-D1E6-022C4FB4F06F}"/>
              </a:ext>
            </a:extLst>
          </p:cNvPr>
          <p:cNvSpPr txBox="1"/>
          <p:nvPr/>
        </p:nvSpPr>
        <p:spPr>
          <a:xfrm>
            <a:off x="475416" y="1185995"/>
            <a:ext cx="3388905" cy="184666"/>
          </a:xfrm>
          <a:prstGeom prst="rect">
            <a:avLst/>
          </a:prstGeom>
          <a:noFill/>
        </p:spPr>
        <p:txBody>
          <a:bodyPr wrap="square" rtlCol="0">
            <a:spAutoFit/>
          </a:bodyPr>
          <a:lstStyle/>
          <a:p>
            <a:r>
              <a:rPr lang="de-DE" sz="600" dirty="0"/>
              <a:t>Abbildung 38: www.agriculture.newholland.com</a:t>
            </a:r>
          </a:p>
        </p:txBody>
      </p:sp>
      <p:sp>
        <p:nvSpPr>
          <p:cNvPr id="48" name="Textfeld 47">
            <a:extLst>
              <a:ext uri="{FF2B5EF4-FFF2-40B4-BE49-F238E27FC236}">
                <a16:creationId xmlns:a16="http://schemas.microsoft.com/office/drawing/2014/main" id="{2060C8A9-5937-A95D-58CC-0D2478711987}"/>
              </a:ext>
            </a:extLst>
          </p:cNvPr>
          <p:cNvSpPr txBox="1"/>
          <p:nvPr/>
        </p:nvSpPr>
        <p:spPr>
          <a:xfrm>
            <a:off x="733537" y="2717098"/>
            <a:ext cx="2487741" cy="184666"/>
          </a:xfrm>
          <a:prstGeom prst="rect">
            <a:avLst/>
          </a:prstGeom>
          <a:noFill/>
        </p:spPr>
        <p:txBody>
          <a:bodyPr wrap="square" rtlCol="0">
            <a:spAutoFit/>
          </a:bodyPr>
          <a:lstStyle/>
          <a:p>
            <a:r>
              <a:rPr lang="de-DE" sz="600" dirty="0"/>
              <a:t>Abbildung 40: www.claas.de</a:t>
            </a:r>
          </a:p>
        </p:txBody>
      </p:sp>
      <p:pic>
        <p:nvPicPr>
          <p:cNvPr id="2062" name="Picture 14" descr="RAPSTISCHE / RAPESEED HEADERS - Ziegler Harvesting">
            <a:extLst>
              <a:ext uri="{FF2B5EF4-FFF2-40B4-BE49-F238E27FC236}">
                <a16:creationId xmlns:a16="http://schemas.microsoft.com/office/drawing/2014/main" id="{1C951144-6255-F784-C9E4-D62CE6312E1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299" t="18559" r="24696" b="9406"/>
          <a:stretch/>
        </p:blipFill>
        <p:spPr bwMode="auto">
          <a:xfrm>
            <a:off x="3741329" y="2518492"/>
            <a:ext cx="1515118" cy="1240099"/>
          </a:xfrm>
          <a:prstGeom prst="rect">
            <a:avLst/>
          </a:prstGeom>
          <a:noFill/>
          <a:extLst>
            <a:ext uri="{909E8E84-426E-40DD-AFC4-6F175D3DCCD1}">
              <a14:hiddenFill xmlns:a14="http://schemas.microsoft.com/office/drawing/2010/main">
                <a:solidFill>
                  <a:srgbClr val="FFFFFF"/>
                </a:solidFill>
              </a14:hiddenFill>
            </a:ext>
          </a:extLst>
        </p:spPr>
      </p:pic>
      <p:sp>
        <p:nvSpPr>
          <p:cNvPr id="49" name="Textfeld 48">
            <a:extLst>
              <a:ext uri="{FF2B5EF4-FFF2-40B4-BE49-F238E27FC236}">
                <a16:creationId xmlns:a16="http://schemas.microsoft.com/office/drawing/2014/main" id="{CE99F548-539C-BE68-F9C2-95AA4099BA11}"/>
              </a:ext>
            </a:extLst>
          </p:cNvPr>
          <p:cNvSpPr txBox="1"/>
          <p:nvPr/>
        </p:nvSpPr>
        <p:spPr>
          <a:xfrm>
            <a:off x="3636609" y="2280146"/>
            <a:ext cx="1515118" cy="276999"/>
          </a:xfrm>
          <a:prstGeom prst="rect">
            <a:avLst/>
          </a:prstGeom>
          <a:noFill/>
        </p:spPr>
        <p:txBody>
          <a:bodyPr wrap="square" rtlCol="0">
            <a:spAutoFit/>
          </a:bodyPr>
          <a:lstStyle/>
          <a:p>
            <a:r>
              <a:rPr lang="de-DE" sz="600" dirty="0"/>
              <a:t>Abbildung 41: www.ziegler-harvesting.com</a:t>
            </a:r>
          </a:p>
        </p:txBody>
      </p:sp>
      <p:sp>
        <p:nvSpPr>
          <p:cNvPr id="50" name="Textfeld 49">
            <a:extLst>
              <a:ext uri="{FF2B5EF4-FFF2-40B4-BE49-F238E27FC236}">
                <a16:creationId xmlns:a16="http://schemas.microsoft.com/office/drawing/2014/main" id="{FF431498-F12A-B458-B225-B253F6C95278}"/>
              </a:ext>
            </a:extLst>
          </p:cNvPr>
          <p:cNvSpPr txBox="1"/>
          <p:nvPr/>
        </p:nvSpPr>
        <p:spPr>
          <a:xfrm>
            <a:off x="5059408" y="1327174"/>
            <a:ext cx="3275763" cy="184666"/>
          </a:xfrm>
          <a:prstGeom prst="rect">
            <a:avLst/>
          </a:prstGeom>
          <a:noFill/>
        </p:spPr>
        <p:txBody>
          <a:bodyPr wrap="square" rtlCol="0">
            <a:spAutoFit/>
          </a:bodyPr>
          <a:lstStyle/>
          <a:p>
            <a:r>
              <a:rPr lang="de-DE" sz="600" dirty="0"/>
              <a:t>Abbildung 39: http://www.birkner-georg.de/</a:t>
            </a:r>
          </a:p>
        </p:txBody>
      </p:sp>
      <p:sp>
        <p:nvSpPr>
          <p:cNvPr id="51" name="Textfeld 50">
            <a:extLst>
              <a:ext uri="{FF2B5EF4-FFF2-40B4-BE49-F238E27FC236}">
                <a16:creationId xmlns:a16="http://schemas.microsoft.com/office/drawing/2014/main" id="{1EF914E2-A1BB-E83D-5C5A-5DEEF56B1CEB}"/>
              </a:ext>
            </a:extLst>
          </p:cNvPr>
          <p:cNvSpPr txBox="1"/>
          <p:nvPr/>
        </p:nvSpPr>
        <p:spPr>
          <a:xfrm>
            <a:off x="540000" y="4500294"/>
            <a:ext cx="2022330" cy="184666"/>
          </a:xfrm>
          <a:prstGeom prst="rect">
            <a:avLst/>
          </a:prstGeom>
          <a:noFill/>
        </p:spPr>
        <p:txBody>
          <a:bodyPr wrap="square" rtlCol="0">
            <a:spAutoFit/>
          </a:bodyPr>
          <a:lstStyle/>
          <a:p>
            <a:r>
              <a:rPr lang="de-DE" sz="600" dirty="0"/>
              <a:t>Abbildung 42 :www.capelloworld.de</a:t>
            </a:r>
          </a:p>
        </p:txBody>
      </p:sp>
      <p:sp>
        <p:nvSpPr>
          <p:cNvPr id="52" name="Textfeld 51">
            <a:extLst>
              <a:ext uri="{FF2B5EF4-FFF2-40B4-BE49-F238E27FC236}">
                <a16:creationId xmlns:a16="http://schemas.microsoft.com/office/drawing/2014/main" id="{9FD966A8-2ACF-D6DB-D546-499902DF33B0}"/>
              </a:ext>
            </a:extLst>
          </p:cNvPr>
          <p:cNvSpPr txBox="1"/>
          <p:nvPr/>
        </p:nvSpPr>
        <p:spPr>
          <a:xfrm>
            <a:off x="4079310" y="4369949"/>
            <a:ext cx="3257827" cy="184666"/>
          </a:xfrm>
          <a:prstGeom prst="rect">
            <a:avLst/>
          </a:prstGeom>
          <a:noFill/>
        </p:spPr>
        <p:txBody>
          <a:bodyPr wrap="square" rtlCol="0">
            <a:spAutoFit/>
          </a:bodyPr>
          <a:lstStyle/>
          <a:p>
            <a:r>
              <a:rPr lang="de-DE" sz="600" dirty="0"/>
              <a:t>Abbildung 43: www.pfluglos.de</a:t>
            </a:r>
          </a:p>
        </p:txBody>
      </p:sp>
      <p:sp>
        <p:nvSpPr>
          <p:cNvPr id="53" name="Textfeld 52">
            <a:extLst>
              <a:ext uri="{FF2B5EF4-FFF2-40B4-BE49-F238E27FC236}">
                <a16:creationId xmlns:a16="http://schemas.microsoft.com/office/drawing/2014/main" id="{D1EF0CD7-6B2F-268E-7913-9A43FB647361}"/>
              </a:ext>
            </a:extLst>
          </p:cNvPr>
          <p:cNvSpPr txBox="1"/>
          <p:nvPr/>
        </p:nvSpPr>
        <p:spPr>
          <a:xfrm>
            <a:off x="6326172" y="4837057"/>
            <a:ext cx="1878936" cy="184666"/>
          </a:xfrm>
          <a:prstGeom prst="rect">
            <a:avLst/>
          </a:prstGeom>
          <a:noFill/>
        </p:spPr>
        <p:txBody>
          <a:bodyPr wrap="square" rtlCol="0">
            <a:spAutoFit/>
          </a:bodyPr>
          <a:lstStyle/>
          <a:p>
            <a:r>
              <a:rPr lang="de-DE" sz="600" dirty="0"/>
              <a:t>Abbildung 44: www.zuern.de </a:t>
            </a:r>
          </a:p>
        </p:txBody>
      </p:sp>
      <p:pic>
        <p:nvPicPr>
          <p:cNvPr id="6" name="Grafik 5" descr="Filmstreifen Silhouette">
            <a:hlinkClick r:id="rId10"/>
            <a:extLst>
              <a:ext uri="{FF2B5EF4-FFF2-40B4-BE49-F238E27FC236}">
                <a16:creationId xmlns:a16="http://schemas.microsoft.com/office/drawing/2014/main" id="{FC5292DD-5963-6013-C9B0-27BDDFF04C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52203" y="73872"/>
            <a:ext cx="914400" cy="914400"/>
          </a:xfrm>
          <a:prstGeom prst="rect">
            <a:avLst/>
          </a:prstGeom>
        </p:spPr>
      </p:pic>
    </p:spTree>
    <p:extLst>
      <p:ext uri="{BB962C8B-B14F-4D97-AF65-F5344CB8AC3E}">
        <p14:creationId xmlns:p14="http://schemas.microsoft.com/office/powerpoint/2010/main" val="15684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1000"/>
                                        <p:tgtEl>
                                          <p:spTgt spid="2050"/>
                                        </p:tgtEl>
                                      </p:cBhvr>
                                    </p:animEffect>
                                    <p:anim calcmode="lin" valueType="num">
                                      <p:cBhvr>
                                        <p:cTn id="45" dur="1000" fill="hold"/>
                                        <p:tgtEl>
                                          <p:spTgt spid="2050"/>
                                        </p:tgtEl>
                                        <p:attrNameLst>
                                          <p:attrName>ppt_x</p:attrName>
                                        </p:attrNameLst>
                                      </p:cBhvr>
                                      <p:tavLst>
                                        <p:tav tm="0">
                                          <p:val>
                                            <p:strVal val="#ppt_x"/>
                                          </p:val>
                                        </p:tav>
                                        <p:tav tm="100000">
                                          <p:val>
                                            <p:strVal val="#ppt_x"/>
                                          </p:val>
                                        </p:tav>
                                      </p:tavLst>
                                    </p:anim>
                                    <p:anim calcmode="lin" valueType="num">
                                      <p:cBhvr>
                                        <p:cTn id="4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058"/>
                                        </p:tgtEl>
                                        <p:attrNameLst>
                                          <p:attrName>style.visibility</p:attrName>
                                        </p:attrNameLst>
                                      </p:cBhvr>
                                      <p:to>
                                        <p:strVal val="visible"/>
                                      </p:to>
                                    </p:set>
                                    <p:animEffect transition="in" filter="fade">
                                      <p:cBhvr>
                                        <p:cTn id="51" dur="1000"/>
                                        <p:tgtEl>
                                          <p:spTgt spid="2058"/>
                                        </p:tgtEl>
                                      </p:cBhvr>
                                    </p:animEffect>
                                    <p:anim calcmode="lin" valueType="num">
                                      <p:cBhvr>
                                        <p:cTn id="52" dur="1000" fill="hold"/>
                                        <p:tgtEl>
                                          <p:spTgt spid="2058"/>
                                        </p:tgtEl>
                                        <p:attrNameLst>
                                          <p:attrName>ppt_x</p:attrName>
                                        </p:attrNameLst>
                                      </p:cBhvr>
                                      <p:tavLst>
                                        <p:tav tm="0">
                                          <p:val>
                                            <p:strVal val="#ppt_x"/>
                                          </p:val>
                                        </p:tav>
                                        <p:tav tm="100000">
                                          <p:val>
                                            <p:strVal val="#ppt_x"/>
                                          </p:val>
                                        </p:tav>
                                      </p:tavLst>
                                    </p:anim>
                                    <p:anim calcmode="lin" valueType="num">
                                      <p:cBhvr>
                                        <p:cTn id="53" dur="1000" fill="hold"/>
                                        <p:tgtEl>
                                          <p:spTgt spid="205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1000"/>
                                        <p:tgtEl>
                                          <p:spTgt spid="50"/>
                                        </p:tgtEl>
                                      </p:cBhvr>
                                    </p:animEffect>
                                    <p:anim calcmode="lin" valueType="num">
                                      <p:cBhvr>
                                        <p:cTn id="57" dur="1000" fill="hold"/>
                                        <p:tgtEl>
                                          <p:spTgt spid="50"/>
                                        </p:tgtEl>
                                        <p:attrNameLst>
                                          <p:attrName>ppt_x</p:attrName>
                                        </p:attrNameLst>
                                      </p:cBhvr>
                                      <p:tavLst>
                                        <p:tav tm="0">
                                          <p:val>
                                            <p:strVal val="#ppt_x"/>
                                          </p:val>
                                        </p:tav>
                                        <p:tav tm="100000">
                                          <p:val>
                                            <p:strVal val="#ppt_x"/>
                                          </p:val>
                                        </p:tav>
                                      </p:tavLst>
                                    </p:anim>
                                    <p:anim calcmode="lin" valueType="num">
                                      <p:cBhvr>
                                        <p:cTn id="58" dur="1000" fill="hold"/>
                                        <p:tgtEl>
                                          <p:spTgt spid="5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062"/>
                                        </p:tgtEl>
                                        <p:attrNameLst>
                                          <p:attrName>style.visibility</p:attrName>
                                        </p:attrNameLst>
                                      </p:cBhvr>
                                      <p:to>
                                        <p:strVal val="visible"/>
                                      </p:to>
                                    </p:set>
                                    <p:animEffect transition="in" filter="fade">
                                      <p:cBhvr>
                                        <p:cTn id="73" dur="1000"/>
                                        <p:tgtEl>
                                          <p:spTgt spid="2062"/>
                                        </p:tgtEl>
                                      </p:cBhvr>
                                    </p:animEffect>
                                    <p:anim calcmode="lin" valueType="num">
                                      <p:cBhvr>
                                        <p:cTn id="74" dur="1000" fill="hold"/>
                                        <p:tgtEl>
                                          <p:spTgt spid="2062"/>
                                        </p:tgtEl>
                                        <p:attrNameLst>
                                          <p:attrName>ppt_x</p:attrName>
                                        </p:attrNameLst>
                                      </p:cBhvr>
                                      <p:tavLst>
                                        <p:tav tm="0">
                                          <p:val>
                                            <p:strVal val="#ppt_x"/>
                                          </p:val>
                                        </p:tav>
                                        <p:tav tm="100000">
                                          <p:val>
                                            <p:strVal val="#ppt_x"/>
                                          </p:val>
                                        </p:tav>
                                      </p:tavLst>
                                    </p:anim>
                                    <p:anim calcmode="lin" valueType="num">
                                      <p:cBhvr>
                                        <p:cTn id="75" dur="1000" fill="hold"/>
                                        <p:tgtEl>
                                          <p:spTgt spid="206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1000"/>
                                        <p:tgtEl>
                                          <p:spTgt spid="49"/>
                                        </p:tgtEl>
                                      </p:cBhvr>
                                    </p:animEffect>
                                    <p:anim calcmode="lin" valueType="num">
                                      <p:cBhvr>
                                        <p:cTn id="79" dur="1000" fill="hold"/>
                                        <p:tgtEl>
                                          <p:spTgt spid="49"/>
                                        </p:tgtEl>
                                        <p:attrNameLst>
                                          <p:attrName>ppt_x</p:attrName>
                                        </p:attrNameLst>
                                      </p:cBhvr>
                                      <p:tavLst>
                                        <p:tav tm="0">
                                          <p:val>
                                            <p:strVal val="#ppt_x"/>
                                          </p:val>
                                        </p:tav>
                                        <p:tav tm="100000">
                                          <p:val>
                                            <p:strVal val="#ppt_x"/>
                                          </p:val>
                                        </p:tav>
                                      </p:tavLst>
                                    </p:anim>
                                    <p:anim calcmode="lin" valueType="num">
                                      <p:cBhvr>
                                        <p:cTn id="80" dur="1000" fill="hold"/>
                                        <p:tgtEl>
                                          <p:spTgt spid="49"/>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1000"/>
                                        <p:tgtEl>
                                          <p:spTgt spid="40"/>
                                        </p:tgtEl>
                                      </p:cBhvr>
                                    </p:animEffect>
                                    <p:anim calcmode="lin" valueType="num">
                                      <p:cBhvr>
                                        <p:cTn id="84" dur="1000" fill="hold"/>
                                        <p:tgtEl>
                                          <p:spTgt spid="40"/>
                                        </p:tgtEl>
                                        <p:attrNameLst>
                                          <p:attrName>ppt_x</p:attrName>
                                        </p:attrNameLst>
                                      </p:cBhvr>
                                      <p:tavLst>
                                        <p:tav tm="0">
                                          <p:val>
                                            <p:strVal val="#ppt_x"/>
                                          </p:val>
                                        </p:tav>
                                        <p:tav tm="100000">
                                          <p:val>
                                            <p:strVal val="#ppt_x"/>
                                          </p:val>
                                        </p:tav>
                                      </p:tavLst>
                                    </p:anim>
                                    <p:anim calcmode="lin" valueType="num">
                                      <p:cBhvr>
                                        <p:cTn id="85" dur="1000" fill="hold"/>
                                        <p:tgtEl>
                                          <p:spTgt spid="4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1000"/>
                                        <p:tgtEl>
                                          <p:spTgt spid="42"/>
                                        </p:tgtEl>
                                      </p:cBhvr>
                                    </p:animEffect>
                                    <p:anim calcmode="lin" valueType="num">
                                      <p:cBhvr>
                                        <p:cTn id="89" dur="1000" fill="hold"/>
                                        <p:tgtEl>
                                          <p:spTgt spid="42"/>
                                        </p:tgtEl>
                                        <p:attrNameLst>
                                          <p:attrName>ppt_x</p:attrName>
                                        </p:attrNameLst>
                                      </p:cBhvr>
                                      <p:tavLst>
                                        <p:tav tm="0">
                                          <p:val>
                                            <p:strVal val="#ppt_x"/>
                                          </p:val>
                                        </p:tav>
                                        <p:tav tm="100000">
                                          <p:val>
                                            <p:strVal val="#ppt_x"/>
                                          </p:val>
                                        </p:tav>
                                      </p:tavLst>
                                    </p:anim>
                                    <p:anim calcmode="lin" valueType="num">
                                      <p:cBhvr>
                                        <p:cTn id="9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1000"/>
                                        <p:tgtEl>
                                          <p:spTgt spid="46"/>
                                        </p:tgtEl>
                                      </p:cBhvr>
                                    </p:animEffect>
                                    <p:anim calcmode="lin" valueType="num">
                                      <p:cBhvr>
                                        <p:cTn id="96" dur="1000" fill="hold"/>
                                        <p:tgtEl>
                                          <p:spTgt spid="46"/>
                                        </p:tgtEl>
                                        <p:attrNameLst>
                                          <p:attrName>ppt_x</p:attrName>
                                        </p:attrNameLst>
                                      </p:cBhvr>
                                      <p:tavLst>
                                        <p:tav tm="0">
                                          <p:val>
                                            <p:strVal val="#ppt_x"/>
                                          </p:val>
                                        </p:tav>
                                        <p:tav tm="100000">
                                          <p:val>
                                            <p:strVal val="#ppt_x"/>
                                          </p:val>
                                        </p:tav>
                                      </p:tavLst>
                                    </p:anim>
                                    <p:anim calcmode="lin" valueType="num">
                                      <p:cBhvr>
                                        <p:cTn id="97" dur="1000" fill="hold"/>
                                        <p:tgtEl>
                                          <p:spTgt spid="46"/>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1000"/>
                                        <p:tgtEl>
                                          <p:spTgt spid="44"/>
                                        </p:tgtEl>
                                      </p:cBhvr>
                                    </p:animEffect>
                                    <p:anim calcmode="lin" valueType="num">
                                      <p:cBhvr>
                                        <p:cTn id="101" dur="1000" fill="hold"/>
                                        <p:tgtEl>
                                          <p:spTgt spid="44"/>
                                        </p:tgtEl>
                                        <p:attrNameLst>
                                          <p:attrName>ppt_x</p:attrName>
                                        </p:attrNameLst>
                                      </p:cBhvr>
                                      <p:tavLst>
                                        <p:tav tm="0">
                                          <p:val>
                                            <p:strVal val="#ppt_x"/>
                                          </p:val>
                                        </p:tav>
                                        <p:tav tm="100000">
                                          <p:val>
                                            <p:strVal val="#ppt_x"/>
                                          </p:val>
                                        </p:tav>
                                      </p:tavLst>
                                    </p:anim>
                                    <p:anim calcmode="lin" valueType="num">
                                      <p:cBhvr>
                                        <p:cTn id="102" dur="1000" fill="hold"/>
                                        <p:tgtEl>
                                          <p:spTgt spid="44"/>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054"/>
                                        </p:tgtEl>
                                        <p:attrNameLst>
                                          <p:attrName>style.visibility</p:attrName>
                                        </p:attrNameLst>
                                      </p:cBhvr>
                                      <p:to>
                                        <p:strVal val="visible"/>
                                      </p:to>
                                    </p:set>
                                    <p:animEffect transition="in" filter="fade">
                                      <p:cBhvr>
                                        <p:cTn id="105" dur="1000"/>
                                        <p:tgtEl>
                                          <p:spTgt spid="2054"/>
                                        </p:tgtEl>
                                      </p:cBhvr>
                                    </p:animEffect>
                                    <p:anim calcmode="lin" valueType="num">
                                      <p:cBhvr>
                                        <p:cTn id="106" dur="1000" fill="hold"/>
                                        <p:tgtEl>
                                          <p:spTgt spid="2054"/>
                                        </p:tgtEl>
                                        <p:attrNameLst>
                                          <p:attrName>ppt_x</p:attrName>
                                        </p:attrNameLst>
                                      </p:cBhvr>
                                      <p:tavLst>
                                        <p:tav tm="0">
                                          <p:val>
                                            <p:strVal val="#ppt_x"/>
                                          </p:val>
                                        </p:tav>
                                        <p:tav tm="100000">
                                          <p:val>
                                            <p:strVal val="#ppt_x"/>
                                          </p:val>
                                        </p:tav>
                                      </p:tavLst>
                                    </p:anim>
                                    <p:anim calcmode="lin" valueType="num">
                                      <p:cBhvr>
                                        <p:cTn id="107" dur="1000" fill="hold"/>
                                        <p:tgtEl>
                                          <p:spTgt spid="205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2052"/>
                                        </p:tgtEl>
                                        <p:attrNameLst>
                                          <p:attrName>style.visibility</p:attrName>
                                        </p:attrNameLst>
                                      </p:cBhvr>
                                      <p:to>
                                        <p:strVal val="visible"/>
                                      </p:to>
                                    </p:set>
                                    <p:animEffect transition="in" filter="fade">
                                      <p:cBhvr>
                                        <p:cTn id="117" dur="1000"/>
                                        <p:tgtEl>
                                          <p:spTgt spid="2052"/>
                                        </p:tgtEl>
                                      </p:cBhvr>
                                    </p:animEffect>
                                    <p:anim calcmode="lin" valueType="num">
                                      <p:cBhvr>
                                        <p:cTn id="118" dur="1000" fill="hold"/>
                                        <p:tgtEl>
                                          <p:spTgt spid="2052"/>
                                        </p:tgtEl>
                                        <p:attrNameLst>
                                          <p:attrName>ppt_x</p:attrName>
                                        </p:attrNameLst>
                                      </p:cBhvr>
                                      <p:tavLst>
                                        <p:tav tm="0">
                                          <p:val>
                                            <p:strVal val="#ppt_x"/>
                                          </p:val>
                                        </p:tav>
                                        <p:tav tm="100000">
                                          <p:val>
                                            <p:strVal val="#ppt_x"/>
                                          </p:val>
                                        </p:tav>
                                      </p:tavLst>
                                    </p:anim>
                                    <p:anim calcmode="lin" valueType="num">
                                      <p:cBhvr>
                                        <p:cTn id="119" dur="1000" fill="hold"/>
                                        <p:tgtEl>
                                          <p:spTgt spid="2052"/>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00"/>
                                        <p:tgtEl>
                                          <p:spTgt spid="31"/>
                                        </p:tgtEl>
                                      </p:cBhvr>
                                    </p:animEffect>
                                    <p:anim calcmode="lin" valueType="num">
                                      <p:cBhvr>
                                        <p:cTn id="123" dur="1000" fill="hold"/>
                                        <p:tgtEl>
                                          <p:spTgt spid="31"/>
                                        </p:tgtEl>
                                        <p:attrNameLst>
                                          <p:attrName>ppt_x</p:attrName>
                                        </p:attrNameLst>
                                      </p:cBhvr>
                                      <p:tavLst>
                                        <p:tav tm="0">
                                          <p:val>
                                            <p:strVal val="#ppt_x"/>
                                          </p:val>
                                        </p:tav>
                                        <p:tav tm="100000">
                                          <p:val>
                                            <p:strVal val="#ppt_x"/>
                                          </p:val>
                                        </p:tav>
                                      </p:tavLst>
                                    </p:anim>
                                    <p:anim calcmode="lin" valueType="num">
                                      <p:cBhvr>
                                        <p:cTn id="124" dur="1000" fill="hold"/>
                                        <p:tgtEl>
                                          <p:spTgt spid="3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0"/>
                                        <p:tgtEl>
                                          <p:spTgt spid="51"/>
                                        </p:tgtEl>
                                      </p:cBhvr>
                                    </p:animEffect>
                                    <p:anim calcmode="lin" valueType="num">
                                      <p:cBhvr>
                                        <p:cTn id="128" dur="1000" fill="hold"/>
                                        <p:tgtEl>
                                          <p:spTgt spid="51"/>
                                        </p:tgtEl>
                                        <p:attrNameLst>
                                          <p:attrName>ppt_x</p:attrName>
                                        </p:attrNameLst>
                                      </p:cBhvr>
                                      <p:tavLst>
                                        <p:tav tm="0">
                                          <p:val>
                                            <p:strVal val="#ppt_x"/>
                                          </p:val>
                                        </p:tav>
                                        <p:tav tm="100000">
                                          <p:val>
                                            <p:strVal val="#ppt_x"/>
                                          </p:val>
                                        </p:tav>
                                      </p:tavLst>
                                    </p:anim>
                                    <p:anim calcmode="lin" valueType="num">
                                      <p:cBhvr>
                                        <p:cTn id="129" dur="1000" fill="hold"/>
                                        <p:tgtEl>
                                          <p:spTgt spid="51"/>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3"/>
                                        </p:tgtEl>
                                        <p:attrNameLst>
                                          <p:attrName>style.visibility</p:attrName>
                                        </p:attrNameLst>
                                      </p:cBhvr>
                                      <p:to>
                                        <p:strVal val="visible"/>
                                      </p:to>
                                    </p:set>
                                    <p:animEffect transition="in" filter="fade">
                                      <p:cBhvr>
                                        <p:cTn id="132" dur="1000"/>
                                        <p:tgtEl>
                                          <p:spTgt spid="33"/>
                                        </p:tgtEl>
                                      </p:cBhvr>
                                    </p:animEffect>
                                    <p:anim calcmode="lin" valueType="num">
                                      <p:cBhvr>
                                        <p:cTn id="133" dur="1000" fill="hold"/>
                                        <p:tgtEl>
                                          <p:spTgt spid="33"/>
                                        </p:tgtEl>
                                        <p:attrNameLst>
                                          <p:attrName>ppt_x</p:attrName>
                                        </p:attrNameLst>
                                      </p:cBhvr>
                                      <p:tavLst>
                                        <p:tav tm="0">
                                          <p:val>
                                            <p:strVal val="#ppt_x"/>
                                          </p:val>
                                        </p:tav>
                                        <p:tav tm="100000">
                                          <p:val>
                                            <p:strVal val="#ppt_x"/>
                                          </p:val>
                                        </p:tav>
                                      </p:tavLst>
                                    </p:anim>
                                    <p:anim calcmode="lin" valueType="num">
                                      <p:cBhvr>
                                        <p:cTn id="1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fade">
                                      <p:cBhvr>
                                        <p:cTn id="139" dur="1000"/>
                                        <p:tgtEl>
                                          <p:spTgt spid="53"/>
                                        </p:tgtEl>
                                      </p:cBhvr>
                                    </p:animEffect>
                                    <p:anim calcmode="lin" valueType="num">
                                      <p:cBhvr>
                                        <p:cTn id="140" dur="1000" fill="hold"/>
                                        <p:tgtEl>
                                          <p:spTgt spid="53"/>
                                        </p:tgtEl>
                                        <p:attrNameLst>
                                          <p:attrName>ppt_x</p:attrName>
                                        </p:attrNameLst>
                                      </p:cBhvr>
                                      <p:tavLst>
                                        <p:tav tm="0">
                                          <p:val>
                                            <p:strVal val="#ppt_x"/>
                                          </p:val>
                                        </p:tav>
                                        <p:tav tm="100000">
                                          <p:val>
                                            <p:strVal val="#ppt_x"/>
                                          </p:val>
                                        </p:tav>
                                      </p:tavLst>
                                    </p:anim>
                                    <p:anim calcmode="lin" valueType="num">
                                      <p:cBhvr>
                                        <p:cTn id="141" dur="1000" fill="hold"/>
                                        <p:tgtEl>
                                          <p:spTgt spid="53"/>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2056"/>
                                        </p:tgtEl>
                                        <p:attrNameLst>
                                          <p:attrName>style.visibility</p:attrName>
                                        </p:attrNameLst>
                                      </p:cBhvr>
                                      <p:to>
                                        <p:strVal val="visible"/>
                                      </p:to>
                                    </p:set>
                                    <p:animEffect transition="in" filter="fade">
                                      <p:cBhvr>
                                        <p:cTn id="144" dur="1000"/>
                                        <p:tgtEl>
                                          <p:spTgt spid="2056"/>
                                        </p:tgtEl>
                                      </p:cBhvr>
                                    </p:animEffect>
                                    <p:anim calcmode="lin" valueType="num">
                                      <p:cBhvr>
                                        <p:cTn id="145" dur="1000" fill="hold"/>
                                        <p:tgtEl>
                                          <p:spTgt spid="2056"/>
                                        </p:tgtEl>
                                        <p:attrNameLst>
                                          <p:attrName>ppt_x</p:attrName>
                                        </p:attrNameLst>
                                      </p:cBhvr>
                                      <p:tavLst>
                                        <p:tav tm="0">
                                          <p:val>
                                            <p:strVal val="#ppt_x"/>
                                          </p:val>
                                        </p:tav>
                                        <p:tav tm="100000">
                                          <p:val>
                                            <p:strVal val="#ppt_x"/>
                                          </p:val>
                                        </p:tav>
                                      </p:tavLst>
                                    </p:anim>
                                    <p:anim calcmode="lin" valueType="num">
                                      <p:cBhvr>
                                        <p:cTn id="146" dur="1000" fill="hold"/>
                                        <p:tgtEl>
                                          <p:spTgt spid="2056"/>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35"/>
                                        </p:tgtEl>
                                        <p:attrNameLst>
                                          <p:attrName>style.visibility</p:attrName>
                                        </p:attrNameLst>
                                      </p:cBhvr>
                                      <p:to>
                                        <p:strVal val="visible"/>
                                      </p:to>
                                    </p:set>
                                    <p:animEffect transition="in" filter="fade">
                                      <p:cBhvr>
                                        <p:cTn id="149" dur="1000"/>
                                        <p:tgtEl>
                                          <p:spTgt spid="35"/>
                                        </p:tgtEl>
                                      </p:cBhvr>
                                    </p:animEffect>
                                    <p:anim calcmode="lin" valueType="num">
                                      <p:cBhvr>
                                        <p:cTn id="150" dur="1000" fill="hold"/>
                                        <p:tgtEl>
                                          <p:spTgt spid="35"/>
                                        </p:tgtEl>
                                        <p:attrNameLst>
                                          <p:attrName>ppt_x</p:attrName>
                                        </p:attrNameLst>
                                      </p:cBhvr>
                                      <p:tavLst>
                                        <p:tav tm="0">
                                          <p:val>
                                            <p:strVal val="#ppt_x"/>
                                          </p:val>
                                        </p:tav>
                                        <p:tav tm="100000">
                                          <p:val>
                                            <p:strVal val="#ppt_x"/>
                                          </p:val>
                                        </p:tav>
                                      </p:tavLst>
                                    </p:anim>
                                    <p:anim calcmode="lin" valueType="num">
                                      <p:cBhvr>
                                        <p:cTn id="151" dur="1000" fill="hold"/>
                                        <p:tgtEl>
                                          <p:spTgt spid="35"/>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38"/>
                                        </p:tgtEl>
                                        <p:attrNameLst>
                                          <p:attrName>style.visibility</p:attrName>
                                        </p:attrNameLst>
                                      </p:cBhvr>
                                      <p:to>
                                        <p:strVal val="visible"/>
                                      </p:to>
                                    </p:set>
                                    <p:animEffect transition="in" filter="fade">
                                      <p:cBhvr>
                                        <p:cTn id="154" dur="1000"/>
                                        <p:tgtEl>
                                          <p:spTgt spid="38"/>
                                        </p:tgtEl>
                                      </p:cBhvr>
                                    </p:animEffect>
                                    <p:anim calcmode="lin" valueType="num">
                                      <p:cBhvr>
                                        <p:cTn id="155" dur="1000" fill="hold"/>
                                        <p:tgtEl>
                                          <p:spTgt spid="38"/>
                                        </p:tgtEl>
                                        <p:attrNameLst>
                                          <p:attrName>ppt_x</p:attrName>
                                        </p:attrNameLst>
                                      </p:cBhvr>
                                      <p:tavLst>
                                        <p:tav tm="0">
                                          <p:val>
                                            <p:strVal val="#ppt_x"/>
                                          </p:val>
                                        </p:tav>
                                        <p:tav tm="100000">
                                          <p:val>
                                            <p:strVal val="#ppt_x"/>
                                          </p:val>
                                        </p:tav>
                                      </p:tavLst>
                                    </p:anim>
                                    <p:anim calcmode="lin" valueType="num">
                                      <p:cBhvr>
                                        <p:cTn id="15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4" grpId="0"/>
      <p:bldP spid="33" grpId="0"/>
      <p:bldP spid="38" grpId="0"/>
      <p:bldP spid="42" grpId="0"/>
      <p:bldP spid="46" grpId="0"/>
      <p:bldP spid="47" grpId="0"/>
      <p:bldP spid="48" grpId="0"/>
      <p:bldP spid="49" grpId="0"/>
      <p:bldP spid="50" grpId="0"/>
      <p:bldP spid="51" grpId="0"/>
      <p:bldP spid="52"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23</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515" y="1915551"/>
            <a:ext cx="5375317" cy="3207272"/>
          </a:xfrm>
          <a:prstGeom prst="rect">
            <a:avLst/>
          </a:prstGeom>
        </p:spPr>
      </p:pic>
      <p:cxnSp>
        <p:nvCxnSpPr>
          <p:cNvPr id="8" name="Gerader Verbinder 7"/>
          <p:cNvCxnSpPr/>
          <p:nvPr/>
        </p:nvCxnSpPr>
        <p:spPr bwMode="auto">
          <a:xfrm>
            <a:off x="6583276" y="4163567"/>
            <a:ext cx="940772" cy="101297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8"/>
          <p:cNvCxnSpPr/>
          <p:nvPr/>
        </p:nvCxnSpPr>
        <p:spPr bwMode="auto">
          <a:xfrm flipH="1">
            <a:off x="6528391" y="4554331"/>
            <a:ext cx="18067" cy="1065003"/>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9"/>
          <p:cNvCxnSpPr/>
          <p:nvPr/>
        </p:nvCxnSpPr>
        <p:spPr bwMode="auto">
          <a:xfrm flipV="1">
            <a:off x="7053662" y="2952081"/>
            <a:ext cx="542184" cy="807241"/>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p:cNvCxnSpPr/>
          <p:nvPr/>
        </p:nvCxnSpPr>
        <p:spPr bwMode="auto">
          <a:xfrm flipH="1">
            <a:off x="4504043" y="4770899"/>
            <a:ext cx="358482" cy="698394"/>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p:cNvCxnSpPr/>
          <p:nvPr/>
        </p:nvCxnSpPr>
        <p:spPr bwMode="auto">
          <a:xfrm flipH="1">
            <a:off x="3309752" y="4468797"/>
            <a:ext cx="629779" cy="88208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p:cNvCxnSpPr/>
          <p:nvPr/>
        </p:nvCxnSpPr>
        <p:spPr bwMode="auto">
          <a:xfrm>
            <a:off x="2562381" y="2714847"/>
            <a:ext cx="846994" cy="87187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p:cNvCxnSpPr/>
          <p:nvPr/>
        </p:nvCxnSpPr>
        <p:spPr bwMode="auto">
          <a:xfrm>
            <a:off x="3086381" y="1915551"/>
            <a:ext cx="485893" cy="586645"/>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2430350" y="1605682"/>
            <a:ext cx="1194291" cy="300082"/>
          </a:xfrm>
          <a:prstGeom prst="rect">
            <a:avLst/>
          </a:prstGeom>
          <a:noFill/>
        </p:spPr>
        <p:txBody>
          <a:bodyPr wrap="square" rtlCol="0">
            <a:spAutoFit/>
          </a:bodyPr>
          <a:lstStyle/>
          <a:p>
            <a:r>
              <a:rPr lang="de-DE" sz="1350" dirty="0"/>
              <a:t>Haspel</a:t>
            </a:r>
          </a:p>
        </p:txBody>
      </p:sp>
      <p:sp>
        <p:nvSpPr>
          <p:cNvPr id="16" name="Textfeld 15"/>
          <p:cNvSpPr txBox="1"/>
          <p:nvPr/>
        </p:nvSpPr>
        <p:spPr>
          <a:xfrm>
            <a:off x="1943969" y="2395191"/>
            <a:ext cx="1238511" cy="300082"/>
          </a:xfrm>
          <a:prstGeom prst="rect">
            <a:avLst/>
          </a:prstGeom>
          <a:noFill/>
        </p:spPr>
        <p:txBody>
          <a:bodyPr wrap="square" rtlCol="0">
            <a:spAutoFit/>
          </a:bodyPr>
          <a:lstStyle/>
          <a:p>
            <a:r>
              <a:rPr lang="de-DE" sz="1350" dirty="0"/>
              <a:t>Haspelzinken</a:t>
            </a:r>
          </a:p>
        </p:txBody>
      </p:sp>
      <p:sp>
        <p:nvSpPr>
          <p:cNvPr id="18" name="Textfeld 17"/>
          <p:cNvSpPr txBox="1"/>
          <p:nvPr/>
        </p:nvSpPr>
        <p:spPr>
          <a:xfrm>
            <a:off x="2437639" y="5319252"/>
            <a:ext cx="1194291" cy="300082"/>
          </a:xfrm>
          <a:prstGeom prst="rect">
            <a:avLst/>
          </a:prstGeom>
          <a:noFill/>
        </p:spPr>
        <p:txBody>
          <a:bodyPr wrap="square" rtlCol="0">
            <a:spAutoFit/>
          </a:bodyPr>
          <a:lstStyle/>
          <a:p>
            <a:r>
              <a:rPr lang="de-DE" sz="1350" dirty="0"/>
              <a:t>Halmteiler</a:t>
            </a:r>
          </a:p>
        </p:txBody>
      </p:sp>
      <p:sp>
        <p:nvSpPr>
          <p:cNvPr id="20" name="Textfeld 19"/>
          <p:cNvSpPr txBox="1"/>
          <p:nvPr/>
        </p:nvSpPr>
        <p:spPr>
          <a:xfrm>
            <a:off x="3536865" y="5422839"/>
            <a:ext cx="1543295" cy="507831"/>
          </a:xfrm>
          <a:prstGeom prst="rect">
            <a:avLst/>
          </a:prstGeom>
          <a:noFill/>
        </p:spPr>
        <p:txBody>
          <a:bodyPr wrap="square" rtlCol="0">
            <a:spAutoFit/>
          </a:bodyPr>
          <a:lstStyle/>
          <a:p>
            <a:r>
              <a:rPr lang="de-DE" sz="1350" dirty="0"/>
              <a:t>Messerbalken mit Ährenheber</a:t>
            </a:r>
          </a:p>
        </p:txBody>
      </p:sp>
      <p:sp>
        <p:nvSpPr>
          <p:cNvPr id="29" name="Textfeld 28"/>
          <p:cNvSpPr txBox="1"/>
          <p:nvPr/>
        </p:nvSpPr>
        <p:spPr>
          <a:xfrm>
            <a:off x="6235979" y="5599544"/>
            <a:ext cx="1194291" cy="300082"/>
          </a:xfrm>
          <a:prstGeom prst="rect">
            <a:avLst/>
          </a:prstGeom>
          <a:noFill/>
        </p:spPr>
        <p:txBody>
          <a:bodyPr wrap="square" rtlCol="0">
            <a:spAutoFit/>
          </a:bodyPr>
          <a:lstStyle/>
          <a:p>
            <a:r>
              <a:rPr lang="de-DE" sz="1350" dirty="0"/>
              <a:t>Mulde</a:t>
            </a:r>
          </a:p>
        </p:txBody>
      </p:sp>
      <p:sp>
        <p:nvSpPr>
          <p:cNvPr id="31" name="Textfeld 30"/>
          <p:cNvSpPr txBox="1"/>
          <p:nvPr/>
        </p:nvSpPr>
        <p:spPr>
          <a:xfrm>
            <a:off x="7070651" y="5176546"/>
            <a:ext cx="1878419" cy="507831"/>
          </a:xfrm>
          <a:prstGeom prst="rect">
            <a:avLst/>
          </a:prstGeom>
          <a:noFill/>
        </p:spPr>
        <p:txBody>
          <a:bodyPr wrap="square" rtlCol="0">
            <a:spAutoFit/>
          </a:bodyPr>
          <a:lstStyle/>
          <a:p>
            <a:r>
              <a:rPr lang="de-DE" sz="1350" dirty="0"/>
              <a:t>Einzugsschnecke mit gesteuerten Zinken</a:t>
            </a:r>
          </a:p>
        </p:txBody>
      </p:sp>
      <p:sp>
        <p:nvSpPr>
          <p:cNvPr id="33" name="Textfeld 32"/>
          <p:cNvSpPr txBox="1"/>
          <p:nvPr/>
        </p:nvSpPr>
        <p:spPr>
          <a:xfrm>
            <a:off x="7319286" y="2599918"/>
            <a:ext cx="1194291" cy="300082"/>
          </a:xfrm>
          <a:prstGeom prst="rect">
            <a:avLst/>
          </a:prstGeom>
          <a:noFill/>
        </p:spPr>
        <p:txBody>
          <a:bodyPr wrap="square" rtlCol="0">
            <a:spAutoFit/>
          </a:bodyPr>
          <a:lstStyle/>
          <a:p>
            <a:r>
              <a:rPr lang="de-DE" sz="1350" dirty="0"/>
              <a:t>Rückwand</a:t>
            </a:r>
          </a:p>
        </p:txBody>
      </p:sp>
      <p:sp>
        <p:nvSpPr>
          <p:cNvPr id="34" name="Textfeld 33"/>
          <p:cNvSpPr txBox="1"/>
          <p:nvPr/>
        </p:nvSpPr>
        <p:spPr>
          <a:xfrm>
            <a:off x="4985095" y="5780629"/>
            <a:ext cx="1194291" cy="300082"/>
          </a:xfrm>
          <a:prstGeom prst="rect">
            <a:avLst/>
          </a:prstGeom>
          <a:noFill/>
        </p:spPr>
        <p:txBody>
          <a:bodyPr wrap="square" rtlCol="0">
            <a:spAutoFit/>
          </a:bodyPr>
          <a:lstStyle/>
          <a:p>
            <a:r>
              <a:rPr lang="de-DE" sz="1350" dirty="0"/>
              <a:t>Einzugsband</a:t>
            </a:r>
          </a:p>
        </p:txBody>
      </p:sp>
      <p:cxnSp>
        <p:nvCxnSpPr>
          <p:cNvPr id="35" name="Gerader Verbinder 34"/>
          <p:cNvCxnSpPr>
            <a:endCxn id="34" idx="0"/>
          </p:cNvCxnSpPr>
          <p:nvPr/>
        </p:nvCxnSpPr>
        <p:spPr bwMode="auto">
          <a:xfrm flipH="1">
            <a:off x="5582241" y="4538456"/>
            <a:ext cx="24037" cy="1242173"/>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hteck 36"/>
          <p:cNvSpPr/>
          <p:nvPr/>
        </p:nvSpPr>
        <p:spPr>
          <a:xfrm>
            <a:off x="1931515" y="4909270"/>
            <a:ext cx="4572000" cy="184666"/>
          </a:xfrm>
          <a:prstGeom prst="rect">
            <a:avLst/>
          </a:prstGeom>
        </p:spPr>
        <p:txBody>
          <a:bodyPr>
            <a:spAutoFit/>
          </a:bodyPr>
          <a:lstStyle/>
          <a:p>
            <a:r>
              <a:rPr lang="de-DE" sz="600" dirty="0"/>
              <a:t>Abbildung 45: www.meilensteine.agrarheute.com</a:t>
            </a:r>
          </a:p>
        </p:txBody>
      </p:sp>
      <p:sp>
        <p:nvSpPr>
          <p:cNvPr id="6" name="Textfeld 5"/>
          <p:cNvSpPr txBox="1"/>
          <p:nvPr/>
        </p:nvSpPr>
        <p:spPr>
          <a:xfrm>
            <a:off x="540000" y="1054000"/>
            <a:ext cx="2546381" cy="369332"/>
          </a:xfrm>
          <a:prstGeom prst="rect">
            <a:avLst/>
          </a:prstGeom>
          <a:noFill/>
        </p:spPr>
        <p:txBody>
          <a:bodyPr wrap="square" rtlCol="0">
            <a:spAutoFit/>
          </a:bodyPr>
          <a:lstStyle/>
          <a:p>
            <a:r>
              <a:rPr lang="de-DE" dirty="0"/>
              <a:t>Getreideschneidwerk</a:t>
            </a:r>
          </a:p>
        </p:txBody>
      </p:sp>
    </p:spTree>
    <p:extLst>
      <p:ext uri="{BB962C8B-B14F-4D97-AF65-F5344CB8AC3E}">
        <p14:creationId xmlns:p14="http://schemas.microsoft.com/office/powerpoint/2010/main" val="1511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anim calcmode="lin" valueType="num">
                                      <p:cBhvr>
                                        <p:cTn id="80" dur="1000" fill="hold"/>
                                        <p:tgtEl>
                                          <p:spTgt spid="9"/>
                                        </p:tgtEl>
                                        <p:attrNameLst>
                                          <p:attrName>ppt_x</p:attrName>
                                        </p:attrNameLst>
                                      </p:cBhvr>
                                      <p:tavLst>
                                        <p:tav tm="0">
                                          <p:val>
                                            <p:strVal val="#ppt_x"/>
                                          </p:val>
                                        </p:tav>
                                        <p:tav tm="100000">
                                          <p:val>
                                            <p:strVal val="#ppt_x"/>
                                          </p:val>
                                        </p:tav>
                                      </p:tavLst>
                                    </p:anim>
                                    <p:anim calcmode="lin" valueType="num">
                                      <p:cBhvr>
                                        <p:cTn id="81" dur="1000" fill="hold"/>
                                        <p:tgtEl>
                                          <p:spTgt spid="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anim calcmode="lin" valueType="num">
                                      <p:cBhvr>
                                        <p:cTn id="92" dur="1000" fill="hold"/>
                                        <p:tgtEl>
                                          <p:spTgt spid="8"/>
                                        </p:tgtEl>
                                        <p:attrNameLst>
                                          <p:attrName>ppt_x</p:attrName>
                                        </p:attrNameLst>
                                      </p:cBhvr>
                                      <p:tavLst>
                                        <p:tav tm="0">
                                          <p:val>
                                            <p:strVal val="#ppt_x"/>
                                          </p:val>
                                        </p:tav>
                                        <p:tav tm="100000">
                                          <p:val>
                                            <p:strVal val="#ppt_x"/>
                                          </p:val>
                                        </p:tav>
                                      </p:tavLst>
                                    </p:anim>
                                    <p:anim calcmode="lin" valueType="num">
                                      <p:cBhvr>
                                        <p:cTn id="93" dur="1000" fill="hold"/>
                                        <p:tgtEl>
                                          <p:spTgt spid="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1000"/>
                                        <p:tgtEl>
                                          <p:spTgt spid="31"/>
                                        </p:tgtEl>
                                      </p:cBhvr>
                                    </p:animEffect>
                                    <p:anim calcmode="lin" valueType="num">
                                      <p:cBhvr>
                                        <p:cTn id="97" dur="1000" fill="hold"/>
                                        <p:tgtEl>
                                          <p:spTgt spid="31"/>
                                        </p:tgtEl>
                                        <p:attrNameLst>
                                          <p:attrName>ppt_x</p:attrName>
                                        </p:attrNameLst>
                                      </p:cBhvr>
                                      <p:tavLst>
                                        <p:tav tm="0">
                                          <p:val>
                                            <p:strVal val="#ppt_x"/>
                                          </p:val>
                                        </p:tav>
                                        <p:tav tm="100000">
                                          <p:val>
                                            <p:strVal val="#ppt_x"/>
                                          </p:val>
                                        </p:tav>
                                      </p:tavLst>
                                    </p:anim>
                                    <p:anim calcmode="lin" valueType="num">
                                      <p:cBhvr>
                                        <p:cTn id="9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1000"/>
                                        <p:tgtEl>
                                          <p:spTgt spid="10"/>
                                        </p:tgtEl>
                                      </p:cBhvr>
                                    </p:animEffect>
                                    <p:anim calcmode="lin" valueType="num">
                                      <p:cBhvr>
                                        <p:cTn id="104" dur="1000" fill="hold"/>
                                        <p:tgtEl>
                                          <p:spTgt spid="10"/>
                                        </p:tgtEl>
                                        <p:attrNameLst>
                                          <p:attrName>ppt_x</p:attrName>
                                        </p:attrNameLst>
                                      </p:cBhvr>
                                      <p:tavLst>
                                        <p:tav tm="0">
                                          <p:val>
                                            <p:strVal val="#ppt_x"/>
                                          </p:val>
                                        </p:tav>
                                        <p:tav tm="100000">
                                          <p:val>
                                            <p:strVal val="#ppt_x"/>
                                          </p:val>
                                        </p:tav>
                                      </p:tavLst>
                                    </p:anim>
                                    <p:anim calcmode="lin" valueType="num">
                                      <p:cBhvr>
                                        <p:cTn id="105" dur="1000" fill="hold"/>
                                        <p:tgtEl>
                                          <p:spTgt spid="10"/>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anim calcmode="lin" valueType="num">
                                      <p:cBhvr>
                                        <p:cTn id="109" dur="1000" fill="hold"/>
                                        <p:tgtEl>
                                          <p:spTgt spid="33"/>
                                        </p:tgtEl>
                                        <p:attrNameLst>
                                          <p:attrName>ppt_x</p:attrName>
                                        </p:attrNameLst>
                                      </p:cBhvr>
                                      <p:tavLst>
                                        <p:tav tm="0">
                                          <p:val>
                                            <p:strVal val="#ppt_x"/>
                                          </p:val>
                                        </p:tav>
                                        <p:tav tm="100000">
                                          <p:val>
                                            <p:strVal val="#ppt_x"/>
                                          </p:val>
                                        </p:tav>
                                      </p:tavLst>
                                    </p:anim>
                                    <p:anim calcmode="lin" valueType="num">
                                      <p:cBhvr>
                                        <p:cTn id="11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29" grpId="0"/>
      <p:bldP spid="31" grpId="0"/>
      <p:bldP spid="33" grpId="0"/>
      <p:bldP spid="34"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556034" y="1154443"/>
            <a:ext cx="8158349" cy="1025720"/>
          </a:xfrm>
        </p:spPr>
        <p:txBody>
          <a:bodyPr/>
          <a:lstStyle/>
          <a:p>
            <a:endParaRPr lang="de-DE" dirty="0"/>
          </a:p>
          <a:p>
            <a:endParaRPr lang="de-DE" dirty="0"/>
          </a:p>
          <a:p>
            <a:endParaRPr lang="de-DE" dirty="0"/>
          </a:p>
          <a:p>
            <a:endParaRPr lang="de-DE" dirty="0"/>
          </a:p>
          <a:p>
            <a:endParaRPr lang="de-DE" dirty="0"/>
          </a:p>
          <a:p>
            <a:endParaRPr lang="de-DE" dirty="0"/>
          </a:p>
          <a:p>
            <a:pPr marL="257168" indent="-257168" algn="l">
              <a:buFont typeface="Wingdings" panose="05000000000000000000" pitchFamily="2" charset="2"/>
              <a:buChar char="Ø"/>
            </a:pPr>
            <a:r>
              <a:rPr lang="de-DE" sz="1350" dirty="0"/>
              <a:t>mindestens zwei Gleitkufen oder Platten zur aktiven Bodenanpassung                                             und Schnitthöhenautomatik </a:t>
            </a:r>
            <a:r>
              <a:rPr lang="de-DE" sz="1350" dirty="0">
                <a:sym typeface="Wingdings" panose="05000000000000000000" pitchFamily="2" charset="2"/>
              </a:rPr>
              <a:t>- </a:t>
            </a:r>
            <a:r>
              <a:rPr lang="de-DE" sz="1350" dirty="0"/>
              <a:t>bei Betätigung der Automatiktaste senkt </a:t>
            </a:r>
          </a:p>
          <a:p>
            <a:pPr algn="l"/>
            <a:r>
              <a:rPr lang="de-DE" sz="1350" dirty="0"/>
              <a:t>     sich das Schneidwerk auf eine vorher festgelegte Höhe ab</a:t>
            </a:r>
          </a:p>
          <a:p>
            <a:pPr marL="257168" indent="-257168" algn="l">
              <a:buFont typeface="Wingdings" panose="05000000000000000000" pitchFamily="2" charset="2"/>
              <a:buChar char="Ø"/>
            </a:pPr>
            <a:r>
              <a:rPr lang="de-DE" sz="1350" dirty="0"/>
              <a:t>Ährenheber - bessere Aufnahme von geknickten Ähren und Lager</a:t>
            </a:r>
          </a:p>
          <a:p>
            <a:pPr marL="257168" indent="-257168" algn="l">
              <a:buFont typeface="Wingdings" panose="05000000000000000000" pitchFamily="2" charset="2"/>
              <a:buChar char="Ø"/>
            </a:pPr>
            <a:r>
              <a:rPr lang="de-DE" sz="1350" dirty="0"/>
              <a:t>Steinschutz - aufgenommene Steine sammeln sich in einer Senke</a:t>
            </a:r>
          </a:p>
          <a:p>
            <a:pPr marL="257168" indent="-257168" algn="l">
              <a:buFont typeface="Wingdings" panose="05000000000000000000" pitchFamily="2" charset="2"/>
              <a:buChar char="Ø"/>
            </a:pPr>
            <a:r>
              <a:rPr lang="de-DE" sz="1350" dirty="0"/>
              <a:t>stabile Doppelfinger und Messerhub von 84mm, 1120 Hübe/min</a:t>
            </a:r>
          </a:p>
          <a:p>
            <a:pPr marL="257168" indent="-257168" algn="l">
              <a:buFont typeface="Wingdings" panose="05000000000000000000" pitchFamily="2" charset="2"/>
              <a:buChar char="Ø"/>
            </a:pPr>
            <a:r>
              <a:rPr lang="de-DE" sz="1350" dirty="0"/>
              <a:t>Bei großen Arbeitsbreiten mit Stützrädern ausgerüstet um eine bessere </a:t>
            </a:r>
          </a:p>
          <a:p>
            <a:pPr algn="l"/>
            <a:r>
              <a:rPr lang="de-DE" sz="1350" dirty="0"/>
              <a:t>     Laufruhe zu erreichen</a:t>
            </a:r>
          </a:p>
          <a:p>
            <a:pPr marL="257168" indent="-257168" algn="l">
              <a:buFont typeface="Wingdings" panose="05000000000000000000" pitchFamily="2" charset="2"/>
              <a:buChar char="Ø"/>
            </a:pPr>
            <a:r>
              <a:rPr lang="de-DE" sz="1350" dirty="0"/>
              <a:t>Reversieren vom Fahrerplatz aus möglich</a:t>
            </a:r>
          </a:p>
          <a:p>
            <a:pPr marL="257168" indent="-257168" algn="l">
              <a:buFont typeface="Wingdings" panose="05000000000000000000" pitchFamily="2" charset="2"/>
              <a:buChar char="Ø"/>
            </a:pPr>
            <a:r>
              <a:rPr lang="de-DE" sz="1400" dirty="0"/>
              <a:t>Haspelgeschwindigkeit passt sich automatisch der</a:t>
            </a:r>
          </a:p>
          <a:p>
            <a:pPr algn="l"/>
            <a:r>
              <a:rPr lang="de-DE" sz="1400" dirty="0"/>
              <a:t>     Vorfahrtsgeschwindigkeit nach an</a:t>
            </a:r>
          </a:p>
          <a:p>
            <a:pPr marL="257168" indent="-257168" algn="l">
              <a:buFont typeface="Wingdings" panose="05000000000000000000" pitchFamily="2" charset="2"/>
              <a:buChar char="Ø"/>
            </a:pPr>
            <a:endParaRPr 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24</a:t>
            </a:fld>
            <a:endParaRPr lang="de-DE" dirty="0"/>
          </a:p>
        </p:txBody>
      </p:sp>
      <p:pic>
        <p:nvPicPr>
          <p:cNvPr id="12" name="Picture 10" descr="289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070" y="4820422"/>
            <a:ext cx="2149786" cy="142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6462587" y="6228917"/>
            <a:ext cx="1781175" cy="184666"/>
          </a:xfrm>
          <a:prstGeom prst="rect">
            <a:avLst/>
          </a:prstGeom>
        </p:spPr>
        <p:txBody>
          <a:bodyPr wrap="square">
            <a:spAutoFit/>
          </a:bodyPr>
          <a:lstStyle/>
          <a:p>
            <a:r>
              <a:rPr lang="de-DE" sz="600" dirty="0"/>
              <a:t>Abbildung 49: Claas Produktpräsentation 2015</a:t>
            </a:r>
          </a:p>
        </p:txBody>
      </p:sp>
      <p:sp>
        <p:nvSpPr>
          <p:cNvPr id="8" name="Rechteck 7"/>
          <p:cNvSpPr/>
          <p:nvPr/>
        </p:nvSpPr>
        <p:spPr>
          <a:xfrm>
            <a:off x="684030" y="2741152"/>
            <a:ext cx="2000250" cy="184666"/>
          </a:xfrm>
          <a:prstGeom prst="rect">
            <a:avLst/>
          </a:prstGeom>
        </p:spPr>
        <p:txBody>
          <a:bodyPr wrap="square">
            <a:spAutoFit/>
          </a:bodyPr>
          <a:lstStyle/>
          <a:p>
            <a:r>
              <a:rPr lang="de-DE" sz="600" dirty="0"/>
              <a:t>Abbildung 46: www.green-logistics.iff.fraunhofer.de</a:t>
            </a:r>
          </a:p>
        </p:txBody>
      </p:sp>
      <p:sp>
        <p:nvSpPr>
          <p:cNvPr id="9" name="Rechteck 8"/>
          <p:cNvSpPr/>
          <p:nvPr/>
        </p:nvSpPr>
        <p:spPr>
          <a:xfrm>
            <a:off x="3037695" y="2755363"/>
            <a:ext cx="1314652" cy="184666"/>
          </a:xfrm>
          <a:prstGeom prst="rect">
            <a:avLst/>
          </a:prstGeom>
        </p:spPr>
        <p:txBody>
          <a:bodyPr wrap="square">
            <a:spAutoFit/>
          </a:bodyPr>
          <a:lstStyle/>
          <a:p>
            <a:r>
              <a:rPr lang="de-DE" sz="600" dirty="0"/>
              <a:t>Abbildung 47: www.claas.de</a:t>
            </a:r>
          </a:p>
        </p:txBody>
      </p:sp>
      <p:sp>
        <p:nvSpPr>
          <p:cNvPr id="13" name="Rechteck 12"/>
          <p:cNvSpPr/>
          <p:nvPr/>
        </p:nvSpPr>
        <p:spPr>
          <a:xfrm>
            <a:off x="6438747" y="2729447"/>
            <a:ext cx="4572000" cy="184666"/>
          </a:xfrm>
          <a:prstGeom prst="rect">
            <a:avLst/>
          </a:prstGeom>
        </p:spPr>
        <p:txBody>
          <a:bodyPr>
            <a:spAutoFit/>
          </a:bodyPr>
          <a:lstStyle/>
          <a:p>
            <a:r>
              <a:rPr lang="de-DE" sz="600" dirty="0"/>
              <a:t>Abbildung 48: www.claas.de</a:t>
            </a:r>
          </a:p>
        </p:txBody>
      </p:sp>
      <p:sp>
        <p:nvSpPr>
          <p:cNvPr id="14" name="Textfeld 13"/>
          <p:cNvSpPr txBox="1"/>
          <p:nvPr/>
        </p:nvSpPr>
        <p:spPr>
          <a:xfrm>
            <a:off x="540000" y="747164"/>
            <a:ext cx="3585433" cy="369332"/>
          </a:xfrm>
          <a:prstGeom prst="rect">
            <a:avLst/>
          </a:prstGeom>
          <a:noFill/>
        </p:spPr>
        <p:txBody>
          <a:bodyPr wrap="square" rtlCol="0">
            <a:spAutoFit/>
          </a:bodyPr>
          <a:lstStyle/>
          <a:p>
            <a:r>
              <a:rPr lang="de-DE" dirty="0"/>
              <a:t>Schneckenschneidwerk </a:t>
            </a:r>
          </a:p>
        </p:txBody>
      </p:sp>
      <p:pic>
        <p:nvPicPr>
          <p:cNvPr id="5124" name="Picture 4" descr="Vorsatzgeräte">
            <a:extLst>
              <a:ext uri="{FF2B5EF4-FFF2-40B4-BE49-F238E27FC236}">
                <a16:creationId xmlns:a16="http://schemas.microsoft.com/office/drawing/2014/main" id="{81C16C62-CC46-5C9F-6E37-6496D886E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488" y="1098769"/>
            <a:ext cx="2945055" cy="16565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130568">
            <a:extLst>
              <a:ext uri="{FF2B5EF4-FFF2-40B4-BE49-F238E27FC236}">
                <a16:creationId xmlns:a16="http://schemas.microsoft.com/office/drawing/2014/main" id="{081EA2A6-D160-BFE8-9602-619540B212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010"/>
          <a:stretch/>
        </p:blipFill>
        <p:spPr bwMode="auto">
          <a:xfrm>
            <a:off x="6520015" y="1098769"/>
            <a:ext cx="2462676" cy="16565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6" descr="Vorsatzgeräte">
            <a:extLst>
              <a:ext uri="{FF2B5EF4-FFF2-40B4-BE49-F238E27FC236}">
                <a16:creationId xmlns:a16="http://schemas.microsoft.com/office/drawing/2014/main" id="{6D3A9B34-1F9C-A24A-D655-4025A85E3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264" y="1090708"/>
            <a:ext cx="1666194" cy="166619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23A3A6C5-042B-1445-CAC5-583DE03AC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6070" y="2987455"/>
            <a:ext cx="2251796" cy="1688847"/>
          </a:xfrm>
          <a:prstGeom prst="rect">
            <a:avLst/>
          </a:prstGeom>
        </p:spPr>
      </p:pic>
      <p:sp>
        <p:nvSpPr>
          <p:cNvPr id="10" name="Textfeld 9">
            <a:extLst>
              <a:ext uri="{FF2B5EF4-FFF2-40B4-BE49-F238E27FC236}">
                <a16:creationId xmlns:a16="http://schemas.microsoft.com/office/drawing/2014/main" id="{3EEABC9E-5E08-4807-5AE0-4143F922189D}"/>
              </a:ext>
            </a:extLst>
          </p:cNvPr>
          <p:cNvSpPr txBox="1"/>
          <p:nvPr/>
        </p:nvSpPr>
        <p:spPr>
          <a:xfrm>
            <a:off x="6462587" y="4657311"/>
            <a:ext cx="2251796" cy="184666"/>
          </a:xfrm>
          <a:prstGeom prst="rect">
            <a:avLst/>
          </a:prstGeom>
          <a:noFill/>
        </p:spPr>
        <p:txBody>
          <a:bodyPr wrap="square" rtlCol="0">
            <a:spAutoFit/>
          </a:bodyPr>
          <a:lstStyle/>
          <a:p>
            <a:r>
              <a:rPr lang="de-DE" sz="600" dirty="0"/>
              <a:t>Abbildung 50: www.claas.de</a:t>
            </a:r>
          </a:p>
        </p:txBody>
      </p:sp>
    </p:spTree>
    <p:extLst>
      <p:ext uri="{BB962C8B-B14F-4D97-AF65-F5344CB8AC3E}">
        <p14:creationId xmlns:p14="http://schemas.microsoft.com/office/powerpoint/2010/main" val="312172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24"/>
                                        </p:tgtEl>
                                        <p:attrNameLst>
                                          <p:attrName>style.visibility</p:attrName>
                                        </p:attrNameLst>
                                      </p:cBhvr>
                                      <p:to>
                                        <p:strVal val="visible"/>
                                      </p:to>
                                    </p:set>
                                    <p:animEffect transition="in" filter="fade">
                                      <p:cBhvr>
                                        <p:cTn id="32" dur="1000"/>
                                        <p:tgtEl>
                                          <p:spTgt spid="5124"/>
                                        </p:tgtEl>
                                      </p:cBhvr>
                                    </p:animEffect>
                                    <p:anim calcmode="lin" valueType="num">
                                      <p:cBhvr>
                                        <p:cTn id="33" dur="1000" fill="hold"/>
                                        <p:tgtEl>
                                          <p:spTgt spid="5124"/>
                                        </p:tgtEl>
                                        <p:attrNameLst>
                                          <p:attrName>ppt_x</p:attrName>
                                        </p:attrNameLst>
                                      </p:cBhvr>
                                      <p:tavLst>
                                        <p:tav tm="0">
                                          <p:val>
                                            <p:strVal val="#ppt_x"/>
                                          </p:val>
                                        </p:tav>
                                        <p:tav tm="100000">
                                          <p:val>
                                            <p:strVal val="#ppt_x"/>
                                          </p:val>
                                        </p:tav>
                                      </p:tavLst>
                                    </p:anim>
                                    <p:anim calcmode="lin" valueType="num">
                                      <p:cBhvr>
                                        <p:cTn id="34" dur="1000" fill="hold"/>
                                        <p:tgtEl>
                                          <p:spTgt spid="51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26"/>
                                        </p:tgtEl>
                                        <p:attrNameLst>
                                          <p:attrName>style.visibility</p:attrName>
                                        </p:attrNameLst>
                                      </p:cBhvr>
                                      <p:to>
                                        <p:strVal val="visible"/>
                                      </p:to>
                                    </p:set>
                                    <p:animEffect transition="in" filter="fade">
                                      <p:cBhvr>
                                        <p:cTn id="42" dur="1000"/>
                                        <p:tgtEl>
                                          <p:spTgt spid="5126"/>
                                        </p:tgtEl>
                                      </p:cBhvr>
                                    </p:animEffect>
                                    <p:anim calcmode="lin" valueType="num">
                                      <p:cBhvr>
                                        <p:cTn id="43" dur="1000" fill="hold"/>
                                        <p:tgtEl>
                                          <p:spTgt spid="5126"/>
                                        </p:tgtEl>
                                        <p:attrNameLst>
                                          <p:attrName>ppt_x</p:attrName>
                                        </p:attrNameLst>
                                      </p:cBhvr>
                                      <p:tavLst>
                                        <p:tav tm="0">
                                          <p:val>
                                            <p:strVal val="#ppt_x"/>
                                          </p:val>
                                        </p:tav>
                                        <p:tav tm="100000">
                                          <p:val>
                                            <p:strVal val="#ppt_x"/>
                                          </p:val>
                                        </p:tav>
                                      </p:tavLst>
                                    </p:anim>
                                    <p:anim calcmode="lin" valueType="num">
                                      <p:cBhvr>
                                        <p:cTn id="44" dur="1000" fill="hold"/>
                                        <p:tgtEl>
                                          <p:spTgt spid="512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1000"/>
                                        <p:tgtEl>
                                          <p:spTgt spid="3">
                                            <p:txEl>
                                              <p:pRg st="6" end="6"/>
                                            </p:txEl>
                                          </p:spTgt>
                                        </p:tgtEl>
                                      </p:cBhvr>
                                    </p:animEffect>
                                    <p:anim calcmode="lin" valueType="num">
                                      <p:cBhvr>
                                        <p:cTn id="6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1000"/>
                                        <p:tgtEl>
                                          <p:spTgt spid="3">
                                            <p:txEl>
                                              <p:pRg st="7" end="7"/>
                                            </p:txEl>
                                          </p:spTgt>
                                        </p:tgtEl>
                                      </p:cBhvr>
                                    </p:animEffect>
                                    <p:anim calcmode="lin" valueType="num">
                                      <p:cBhvr>
                                        <p:cTn id="6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1000"/>
                                        <p:tgtEl>
                                          <p:spTgt spid="3">
                                            <p:txEl>
                                              <p:pRg st="8" end="8"/>
                                            </p:txEl>
                                          </p:spTgt>
                                        </p:tgtEl>
                                      </p:cBhvr>
                                    </p:animEffect>
                                    <p:anim calcmode="lin" valueType="num">
                                      <p:cBhvr>
                                        <p:cTn id="7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Effect transition="in" filter="fade">
                                      <p:cBhvr>
                                        <p:cTn id="78" dur="1000"/>
                                        <p:tgtEl>
                                          <p:spTgt spid="3">
                                            <p:txEl>
                                              <p:pRg st="9" end="9"/>
                                            </p:txEl>
                                          </p:spTgt>
                                        </p:tgtEl>
                                      </p:cBhvr>
                                    </p:animEffect>
                                    <p:anim calcmode="lin" valueType="num">
                                      <p:cBhvr>
                                        <p:cTn id="7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animEffect transition="in" filter="fade">
                                      <p:cBhvr>
                                        <p:cTn id="85" dur="1000"/>
                                        <p:tgtEl>
                                          <p:spTgt spid="3">
                                            <p:txEl>
                                              <p:pRg st="10" end="10"/>
                                            </p:txEl>
                                          </p:spTgt>
                                        </p:tgtEl>
                                      </p:cBhvr>
                                    </p:animEffect>
                                    <p:anim calcmode="lin" valueType="num">
                                      <p:cBhvr>
                                        <p:cTn id="8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3">
                                            <p:txEl>
                                              <p:pRg st="11" end="11"/>
                                            </p:txEl>
                                          </p:spTgt>
                                        </p:tgtEl>
                                        <p:attrNameLst>
                                          <p:attrName>style.visibility</p:attrName>
                                        </p:attrNameLst>
                                      </p:cBhvr>
                                      <p:to>
                                        <p:strVal val="visible"/>
                                      </p:to>
                                    </p:set>
                                    <p:animEffect transition="in" filter="fade">
                                      <p:cBhvr>
                                        <p:cTn id="92" dur="1000"/>
                                        <p:tgtEl>
                                          <p:spTgt spid="3">
                                            <p:txEl>
                                              <p:pRg st="11" end="11"/>
                                            </p:txEl>
                                          </p:spTgt>
                                        </p:tgtEl>
                                      </p:cBhvr>
                                    </p:animEffect>
                                    <p:anim calcmode="lin" valueType="num">
                                      <p:cBhvr>
                                        <p:cTn id="9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
                                            <p:txEl>
                                              <p:pRg st="12" end="12"/>
                                            </p:txEl>
                                          </p:spTgt>
                                        </p:tgtEl>
                                        <p:attrNameLst>
                                          <p:attrName>style.visibility</p:attrName>
                                        </p:attrNameLst>
                                      </p:cBhvr>
                                      <p:to>
                                        <p:strVal val="visible"/>
                                      </p:to>
                                    </p:set>
                                    <p:animEffect transition="in" filter="fade">
                                      <p:cBhvr>
                                        <p:cTn id="97" dur="1000"/>
                                        <p:tgtEl>
                                          <p:spTgt spid="3">
                                            <p:txEl>
                                              <p:pRg st="12" end="12"/>
                                            </p:txEl>
                                          </p:spTgt>
                                        </p:tgtEl>
                                      </p:cBhvr>
                                    </p:animEffect>
                                    <p:anim calcmode="lin" valueType="num">
                                      <p:cBhvr>
                                        <p:cTn id="9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
                                            <p:txEl>
                                              <p:pRg st="13" end="13"/>
                                            </p:txEl>
                                          </p:spTgt>
                                        </p:tgtEl>
                                        <p:attrNameLst>
                                          <p:attrName>style.visibility</p:attrName>
                                        </p:attrNameLst>
                                      </p:cBhvr>
                                      <p:to>
                                        <p:strVal val="visible"/>
                                      </p:to>
                                    </p:set>
                                    <p:animEffect transition="in" filter="fade">
                                      <p:cBhvr>
                                        <p:cTn id="104" dur="1000"/>
                                        <p:tgtEl>
                                          <p:spTgt spid="3">
                                            <p:txEl>
                                              <p:pRg st="13" end="13"/>
                                            </p:txEl>
                                          </p:spTgt>
                                        </p:tgtEl>
                                      </p:cBhvr>
                                    </p:animEffect>
                                    <p:anim calcmode="lin" valueType="num">
                                      <p:cBhvr>
                                        <p:cTn id="10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
                                            <p:txEl>
                                              <p:pRg st="14" end="14"/>
                                            </p:txEl>
                                          </p:spTgt>
                                        </p:tgtEl>
                                        <p:attrNameLst>
                                          <p:attrName>style.visibility</p:attrName>
                                        </p:attrNameLst>
                                      </p:cBhvr>
                                      <p:to>
                                        <p:strVal val="visible"/>
                                      </p:to>
                                    </p:set>
                                    <p:animEffect transition="in" filter="fade">
                                      <p:cBhvr>
                                        <p:cTn id="111" dur="1000"/>
                                        <p:tgtEl>
                                          <p:spTgt spid="3">
                                            <p:txEl>
                                              <p:pRg st="14" end="14"/>
                                            </p:txEl>
                                          </p:spTgt>
                                        </p:tgtEl>
                                      </p:cBhvr>
                                    </p:animEffect>
                                    <p:anim calcmode="lin" valueType="num">
                                      <p:cBhvr>
                                        <p:cTn id="11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1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
                                            <p:txEl>
                                              <p:pRg st="15" end="15"/>
                                            </p:txEl>
                                          </p:spTgt>
                                        </p:tgtEl>
                                        <p:attrNameLst>
                                          <p:attrName>style.visibility</p:attrName>
                                        </p:attrNameLst>
                                      </p:cBhvr>
                                      <p:to>
                                        <p:strVal val="visible"/>
                                      </p:to>
                                    </p:set>
                                    <p:animEffect transition="in" filter="fade">
                                      <p:cBhvr>
                                        <p:cTn id="116" dur="1000"/>
                                        <p:tgtEl>
                                          <p:spTgt spid="3">
                                            <p:txEl>
                                              <p:pRg st="15" end="15"/>
                                            </p:txEl>
                                          </p:spTgt>
                                        </p:tgtEl>
                                      </p:cBhvr>
                                    </p:animEffect>
                                    <p:anim calcmode="lin" valueType="num">
                                      <p:cBhvr>
                                        <p:cTn id="11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18"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ims_objectId=159512;ims_usageRefId=-1"/>
          <p:cNvPicPr>
            <a:picLocks noChangeAspect="1" noChangeArrowheads="1"/>
          </p:cNvPicPr>
          <p:nvPr/>
        </p:nvPicPr>
        <p:blipFill rotWithShape="1">
          <a:blip r:embed="rId3"/>
          <a:srcRect r="1849" b="1488"/>
          <a:stretch/>
        </p:blipFill>
        <p:spPr bwMode="auto">
          <a:xfrm>
            <a:off x="5587288" y="730152"/>
            <a:ext cx="3353027" cy="1648119"/>
          </a:xfrm>
          <a:prstGeom prst="rect">
            <a:avLst/>
          </a:prstGeom>
          <a:noFill/>
          <a:ln w="9525">
            <a:noFill/>
            <a:miter lim="800000"/>
            <a:headEnd/>
            <a:tailEnd/>
          </a:ln>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447" y="983047"/>
            <a:ext cx="2214782" cy="1657800"/>
          </a:xfrm>
          <a:prstGeom prst="rect">
            <a:avLst/>
          </a:prstGeom>
        </p:spPr>
      </p:pic>
      <p:sp>
        <p:nvSpPr>
          <p:cNvPr id="2" name="Titel 1"/>
          <p:cNvSpPr>
            <a:spLocks noGrp="1"/>
          </p:cNvSpPr>
          <p:nvPr>
            <p:ph type="ctrTitle"/>
          </p:nvPr>
        </p:nvSpPr>
        <p:spPr>
          <a:xfrm>
            <a:off x="439123" y="179345"/>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524912" y="814300"/>
            <a:ext cx="6818743" cy="1771880"/>
          </a:xfrm>
        </p:spPr>
        <p:txBody>
          <a:bodyPr/>
          <a:lstStyle/>
          <a:p>
            <a:endParaRPr lang="de-DE" dirty="0"/>
          </a:p>
          <a:p>
            <a:endParaRPr lang="de-DE" dirty="0"/>
          </a:p>
          <a:p>
            <a:endParaRPr lang="de-DE" dirty="0"/>
          </a:p>
          <a:p>
            <a:endParaRPr lang="de-DE" dirty="0"/>
          </a:p>
          <a:p>
            <a:endParaRPr lang="de-DE" dirty="0"/>
          </a:p>
          <a:p>
            <a:pPr marL="257168" indent="-257168" algn="l">
              <a:buFont typeface="Wingdings" panose="05000000000000000000" pitchFamily="2" charset="2"/>
              <a:buChar char="Ø"/>
            </a:pPr>
            <a:endParaRPr lang="de-DE" sz="1350" dirty="0"/>
          </a:p>
          <a:p>
            <a:pPr marL="257168" indent="-257168" algn="l">
              <a:buFont typeface="Wingdings" panose="05000000000000000000" pitchFamily="2" charset="2"/>
              <a:buChar char="Ø"/>
            </a:pPr>
            <a:endParaRPr lang="de-DE" sz="1350" dirty="0"/>
          </a:p>
          <a:p>
            <a:pPr marL="257168" indent="-257168" algn="l">
              <a:buFont typeface="Wingdings" panose="05000000000000000000" pitchFamily="2" charset="2"/>
              <a:buChar char="Ø"/>
            </a:pPr>
            <a:r>
              <a:rPr lang="de-DE" sz="1400" b="1" dirty="0"/>
              <a:t>Multikuppler</a:t>
            </a:r>
            <a:r>
              <a:rPr lang="de-DE" sz="1400" dirty="0"/>
              <a:t>, dadurch ergibt sich beim An- und Abkuppeln ein erheblicher Zeitvorteil</a:t>
            </a:r>
          </a:p>
          <a:p>
            <a:pPr marL="257168" indent="-257168" algn="l">
              <a:buFont typeface="Wingdings" panose="05000000000000000000" pitchFamily="2" charset="2"/>
              <a:buChar char="Ø"/>
            </a:pPr>
            <a:r>
              <a:rPr lang="de-DE" sz="1400" b="1" dirty="0"/>
              <a:t>klappbare Halmteiler</a:t>
            </a:r>
          </a:p>
          <a:p>
            <a:pPr marL="285750" indent="-285750" algn="l">
              <a:buFont typeface="Wingdings" panose="05000000000000000000" pitchFamily="2" charset="2"/>
              <a:buChar char="Ø"/>
            </a:pPr>
            <a:r>
              <a:rPr lang="de-DE" sz="1400" dirty="0"/>
              <a:t>Laserpilot am Dach erkennt die </a:t>
            </a:r>
            <a:r>
              <a:rPr lang="de-DE" sz="1400" dirty="0" err="1"/>
              <a:t>Mähkante</a:t>
            </a:r>
            <a:r>
              <a:rPr lang="de-DE" sz="1400" dirty="0"/>
              <a:t> und führt das Schneidwerk exakt an dieser entlang, mittlerweile erfolgt aber eher eine </a:t>
            </a:r>
            <a:r>
              <a:rPr lang="de-DE" sz="1400" b="1" dirty="0"/>
              <a:t>Spurführung</a:t>
            </a:r>
            <a:r>
              <a:rPr lang="de-DE" sz="1400" dirty="0"/>
              <a:t> mittels </a:t>
            </a:r>
            <a:r>
              <a:rPr lang="de-DE" sz="1400" b="1" dirty="0"/>
              <a:t>GPS </a:t>
            </a:r>
          </a:p>
          <a:p>
            <a:pPr marL="285750" indent="-285750" algn="l">
              <a:buFont typeface="Wingdings" panose="05000000000000000000" pitchFamily="2" charset="2"/>
              <a:buChar char="Ø"/>
            </a:pPr>
            <a:r>
              <a:rPr lang="de-DE" sz="1400" b="1" dirty="0"/>
              <a:t>Hangausgleich des Schneidwerks </a:t>
            </a:r>
            <a:r>
              <a:rPr lang="de-DE" sz="1400" dirty="0"/>
              <a:t>über Hydraulikzylinder am Schrägförderer für optimale Bodenanpassung</a:t>
            </a:r>
          </a:p>
          <a:p>
            <a:pPr marL="257168" indent="-257168" algn="l">
              <a:buFont typeface="Wingdings" panose="05000000000000000000" pitchFamily="2" charset="2"/>
              <a:buChar char="Ø"/>
            </a:pPr>
            <a:endParaRPr lang="de-DE"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25</a:t>
            </a:fld>
            <a:endParaRPr lang="de-DE" dirty="0"/>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78" y="1017041"/>
            <a:ext cx="2126525" cy="1657800"/>
          </a:xfrm>
          <a:prstGeom prst="rect">
            <a:avLst/>
          </a:prstGeom>
        </p:spPr>
      </p:pic>
      <p:sp>
        <p:nvSpPr>
          <p:cNvPr id="9" name="Rechteck 8"/>
          <p:cNvSpPr/>
          <p:nvPr/>
        </p:nvSpPr>
        <p:spPr>
          <a:xfrm>
            <a:off x="573990" y="2758884"/>
            <a:ext cx="1824100" cy="184666"/>
          </a:xfrm>
          <a:prstGeom prst="rect">
            <a:avLst/>
          </a:prstGeom>
        </p:spPr>
        <p:txBody>
          <a:bodyPr wrap="square">
            <a:spAutoFit/>
          </a:bodyPr>
          <a:lstStyle/>
          <a:p>
            <a:r>
              <a:rPr lang="de-DE" sz="600" dirty="0"/>
              <a:t>Abbildung 51: www.fendt.com</a:t>
            </a:r>
          </a:p>
        </p:txBody>
      </p:sp>
      <p:sp>
        <p:nvSpPr>
          <p:cNvPr id="11" name="Rechteck 10"/>
          <p:cNvSpPr/>
          <p:nvPr/>
        </p:nvSpPr>
        <p:spPr>
          <a:xfrm>
            <a:off x="3056290" y="2687356"/>
            <a:ext cx="2225490" cy="184666"/>
          </a:xfrm>
          <a:prstGeom prst="rect">
            <a:avLst/>
          </a:prstGeom>
        </p:spPr>
        <p:txBody>
          <a:bodyPr wrap="square">
            <a:spAutoFit/>
          </a:bodyPr>
          <a:lstStyle/>
          <a:p>
            <a:r>
              <a:rPr lang="de-DE" sz="600" dirty="0"/>
              <a:t>Abbildung 52: www.mydws-export.jddistrib.moonda.com</a:t>
            </a:r>
          </a:p>
        </p:txBody>
      </p:sp>
      <p:sp>
        <p:nvSpPr>
          <p:cNvPr id="14" name="Rechteck 13"/>
          <p:cNvSpPr/>
          <p:nvPr/>
        </p:nvSpPr>
        <p:spPr>
          <a:xfrm>
            <a:off x="5562480" y="2270368"/>
            <a:ext cx="1781175" cy="184666"/>
          </a:xfrm>
          <a:prstGeom prst="rect">
            <a:avLst/>
          </a:prstGeom>
        </p:spPr>
        <p:txBody>
          <a:bodyPr wrap="square">
            <a:spAutoFit/>
          </a:bodyPr>
          <a:lstStyle/>
          <a:p>
            <a:r>
              <a:rPr lang="de-DE" sz="600" dirty="0"/>
              <a:t>Abbildung 53: Claas Produktpräsentation 2015</a:t>
            </a:r>
          </a:p>
        </p:txBody>
      </p:sp>
      <p:pic>
        <p:nvPicPr>
          <p:cNvPr id="15" name="Picture 2" descr="http://media.repro-mayr.de/20/6128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820" y="2461546"/>
            <a:ext cx="1362966" cy="23495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7405820" y="4793936"/>
            <a:ext cx="1687285" cy="184666"/>
          </a:xfrm>
          <a:prstGeom prst="rect">
            <a:avLst/>
          </a:prstGeom>
          <a:noFill/>
        </p:spPr>
        <p:txBody>
          <a:bodyPr wrap="square" rtlCol="0">
            <a:spAutoFit/>
          </a:bodyPr>
          <a:lstStyle/>
          <a:p>
            <a:r>
              <a:rPr lang="de-DE" sz="600" dirty="0"/>
              <a:t>Abbildung 54: www.media.repro-mayr.de</a:t>
            </a:r>
          </a:p>
        </p:txBody>
      </p:sp>
      <p:sp>
        <p:nvSpPr>
          <p:cNvPr id="16" name="Textfeld 15"/>
          <p:cNvSpPr txBox="1"/>
          <p:nvPr/>
        </p:nvSpPr>
        <p:spPr>
          <a:xfrm>
            <a:off x="509719" y="629634"/>
            <a:ext cx="2546381" cy="369332"/>
          </a:xfrm>
          <a:prstGeom prst="rect">
            <a:avLst/>
          </a:prstGeom>
          <a:noFill/>
        </p:spPr>
        <p:txBody>
          <a:bodyPr wrap="square" rtlCol="0">
            <a:spAutoFit/>
          </a:bodyPr>
          <a:lstStyle/>
          <a:p>
            <a:r>
              <a:rPr lang="de-DE" dirty="0"/>
              <a:t>Getreideschneidwerk</a:t>
            </a:r>
          </a:p>
        </p:txBody>
      </p:sp>
      <p:pic>
        <p:nvPicPr>
          <p:cNvPr id="17" name="Picture 14" descr="RAPSTISCHE / RAPESEED HEADERS - Ziegler Harvesting">
            <a:extLst>
              <a:ext uri="{FF2B5EF4-FFF2-40B4-BE49-F238E27FC236}">
                <a16:creationId xmlns:a16="http://schemas.microsoft.com/office/drawing/2014/main" id="{1623CB69-4553-3B75-A81E-E82B7434816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299" t="18559" r="24696" b="9406"/>
          <a:stretch/>
        </p:blipFill>
        <p:spPr bwMode="auto">
          <a:xfrm>
            <a:off x="6047612" y="5001845"/>
            <a:ext cx="1515118" cy="12400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1082BE75-3999-18D9-3F47-356470BC8FEB}"/>
              </a:ext>
            </a:extLst>
          </p:cNvPr>
          <p:cNvSpPr txBox="1"/>
          <p:nvPr/>
        </p:nvSpPr>
        <p:spPr>
          <a:xfrm>
            <a:off x="540000" y="4615079"/>
            <a:ext cx="5376862" cy="1815882"/>
          </a:xfrm>
          <a:prstGeom prst="rect">
            <a:avLst/>
          </a:prstGeom>
          <a:noFill/>
        </p:spPr>
        <p:txBody>
          <a:bodyPr wrap="square">
            <a:spAutoFit/>
          </a:bodyPr>
          <a:lstStyle/>
          <a:p>
            <a:pPr marL="257168" indent="-257168" algn="l">
              <a:buClr>
                <a:srgbClr val="92D050"/>
              </a:buClr>
              <a:buFont typeface="Wingdings" panose="05000000000000000000" pitchFamily="2" charset="2"/>
              <a:buChar char="Ø"/>
            </a:pPr>
            <a:r>
              <a:rPr lang="de-DE" sz="1400" b="1" dirty="0"/>
              <a:t>Rapstisch</a:t>
            </a:r>
            <a:r>
              <a:rPr lang="de-DE" sz="1400" dirty="0"/>
              <a:t> für Getreideschneidwerk mit senkrechten Messern (Antrieb hydraulisch, mechanisch oder elektrisch)</a:t>
            </a:r>
          </a:p>
          <a:p>
            <a:pPr marL="257168" indent="-257168" algn="l">
              <a:buClr>
                <a:srgbClr val="92D050"/>
              </a:buClr>
              <a:buFont typeface="Wingdings" panose="05000000000000000000" pitchFamily="2" charset="2"/>
              <a:buChar char="Ø"/>
            </a:pPr>
            <a:r>
              <a:rPr lang="de-DE" sz="1400" b="1" dirty="0"/>
              <a:t>Seitenmesser</a:t>
            </a:r>
            <a:r>
              <a:rPr lang="de-DE" sz="1400" dirty="0"/>
              <a:t> für verlustärmere Trennung des Bestandes</a:t>
            </a:r>
          </a:p>
          <a:p>
            <a:pPr marL="257168" indent="-257168" algn="l">
              <a:buClr>
                <a:srgbClr val="92D050"/>
              </a:buClr>
              <a:buFont typeface="Wingdings" panose="05000000000000000000" pitchFamily="2" charset="2"/>
              <a:buChar char="Ø"/>
            </a:pPr>
            <a:r>
              <a:rPr lang="de-DE" sz="1400" b="1" dirty="0"/>
              <a:t>verringert Körnerverluste </a:t>
            </a:r>
            <a:r>
              <a:rPr lang="de-DE" sz="1400" dirty="0"/>
              <a:t>von aufplatzenden Schoten vor dem Schneidwerk, durch längeren Tisch</a:t>
            </a:r>
          </a:p>
          <a:p>
            <a:pPr marL="257168" indent="-257168" algn="l">
              <a:buClr>
                <a:srgbClr val="92D050"/>
              </a:buClr>
              <a:buFont typeface="Wingdings" panose="05000000000000000000" pitchFamily="2" charset="2"/>
              <a:buChar char="Ø"/>
            </a:pPr>
            <a:r>
              <a:rPr lang="de-DE" sz="1400" b="1" dirty="0"/>
              <a:t>hohe Rüstzeiten</a:t>
            </a:r>
            <a:r>
              <a:rPr lang="de-DE" sz="1400" dirty="0"/>
              <a:t>, kein Umrüsten von Getreide auf Raps am Feldrand möglich, daher sind heute eher Vario oder Bandschneidwerke verbreitet</a:t>
            </a:r>
          </a:p>
        </p:txBody>
      </p:sp>
      <p:sp>
        <p:nvSpPr>
          <p:cNvPr id="21" name="Textfeld 20">
            <a:extLst>
              <a:ext uri="{FF2B5EF4-FFF2-40B4-BE49-F238E27FC236}">
                <a16:creationId xmlns:a16="http://schemas.microsoft.com/office/drawing/2014/main" id="{3CA8CC92-2C7C-15B0-29D0-A6A413EE6789}"/>
              </a:ext>
            </a:extLst>
          </p:cNvPr>
          <p:cNvSpPr txBox="1"/>
          <p:nvPr/>
        </p:nvSpPr>
        <p:spPr>
          <a:xfrm>
            <a:off x="6019037" y="6225469"/>
            <a:ext cx="1515118" cy="276999"/>
          </a:xfrm>
          <a:prstGeom prst="rect">
            <a:avLst/>
          </a:prstGeom>
          <a:noFill/>
        </p:spPr>
        <p:txBody>
          <a:bodyPr wrap="square" rtlCol="0">
            <a:spAutoFit/>
          </a:bodyPr>
          <a:lstStyle/>
          <a:p>
            <a:r>
              <a:rPr lang="de-DE" sz="600" dirty="0"/>
              <a:t>Abbildung 41: www.ziegler-harvesting.com</a:t>
            </a:r>
          </a:p>
        </p:txBody>
      </p:sp>
    </p:spTree>
    <p:extLst>
      <p:ext uri="{BB962C8B-B14F-4D97-AF65-F5344CB8AC3E}">
        <p14:creationId xmlns:p14="http://schemas.microsoft.com/office/powerpoint/2010/main" val="135790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4" grpId="0"/>
      <p:bldP spid="12"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1457885" y="1261869"/>
            <a:ext cx="6322578" cy="4476915"/>
          </a:xfrm>
          <a:prstGeom prst="rect">
            <a:avLst/>
          </a:prstGeom>
        </p:spPr>
      </p:pic>
      <p:sp>
        <p:nvSpPr>
          <p:cNvPr id="2" name="Titel 1"/>
          <p:cNvSpPr>
            <a:spLocks noGrp="1"/>
          </p:cNvSpPr>
          <p:nvPr>
            <p:ph type="ctrTitle"/>
          </p:nvPr>
        </p:nvSpPr>
        <p:spPr>
          <a:xfrm>
            <a:off x="492825" y="349932"/>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26</a:t>
            </a:fld>
            <a:endParaRPr lang="de-DE" dirty="0"/>
          </a:p>
        </p:txBody>
      </p:sp>
      <p:sp>
        <p:nvSpPr>
          <p:cNvPr id="3" name="Rechteck 2"/>
          <p:cNvSpPr/>
          <p:nvPr/>
        </p:nvSpPr>
        <p:spPr>
          <a:xfrm>
            <a:off x="1457885" y="5761473"/>
            <a:ext cx="4572000" cy="184666"/>
          </a:xfrm>
          <a:prstGeom prst="rect">
            <a:avLst/>
          </a:prstGeom>
        </p:spPr>
        <p:txBody>
          <a:bodyPr>
            <a:spAutoFit/>
          </a:bodyPr>
          <a:lstStyle/>
          <a:p>
            <a:r>
              <a:rPr lang="de-DE" sz="600" dirty="0"/>
              <a:t>Abbildung 55: Claas Produktpräsentation 2015</a:t>
            </a:r>
          </a:p>
        </p:txBody>
      </p:sp>
      <p:sp>
        <p:nvSpPr>
          <p:cNvPr id="7" name="Textfeld 6"/>
          <p:cNvSpPr txBox="1"/>
          <p:nvPr/>
        </p:nvSpPr>
        <p:spPr>
          <a:xfrm>
            <a:off x="540000" y="1080000"/>
            <a:ext cx="2546381" cy="369332"/>
          </a:xfrm>
          <a:prstGeom prst="rect">
            <a:avLst/>
          </a:prstGeom>
          <a:noFill/>
        </p:spPr>
        <p:txBody>
          <a:bodyPr wrap="square" rtlCol="0">
            <a:spAutoFit/>
          </a:bodyPr>
          <a:lstStyle/>
          <a:p>
            <a:r>
              <a:rPr lang="de-DE" dirty="0"/>
              <a:t>Getreideschneidwerk</a:t>
            </a:r>
          </a:p>
        </p:txBody>
      </p:sp>
      <p:pic>
        <p:nvPicPr>
          <p:cNvPr id="2050" name="Picture 2" descr="LEXION">
            <a:extLst>
              <a:ext uri="{FF2B5EF4-FFF2-40B4-BE49-F238E27FC236}">
                <a16:creationId xmlns:a16="http://schemas.microsoft.com/office/drawing/2014/main" id="{039834DE-A7D4-22A4-3CB6-A2E29C837D86}"/>
              </a:ext>
            </a:extLst>
          </p:cNvPr>
          <p:cNvPicPr>
            <a:picLocks noChangeArrowheads="1"/>
          </p:cNvPicPr>
          <p:nvPr/>
        </p:nvPicPr>
        <p:blipFill rotWithShape="1">
          <a:blip r:embed="rId4">
            <a:extLst>
              <a:ext uri="{28A0092B-C50C-407E-A947-70E740481C1C}">
                <a14:useLocalDpi xmlns:a14="http://schemas.microsoft.com/office/drawing/2010/main" val="0"/>
              </a:ext>
            </a:extLst>
          </a:blip>
          <a:srcRect l="1" r="2654"/>
          <a:stretch/>
        </p:blipFill>
        <p:spPr bwMode="auto">
          <a:xfrm>
            <a:off x="6408000" y="1836000"/>
            <a:ext cx="1314115" cy="1656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934C03CE-13E3-44DA-4929-789564653B8E}"/>
              </a:ext>
            </a:extLst>
          </p:cNvPr>
          <p:cNvSpPr txBox="1"/>
          <p:nvPr/>
        </p:nvSpPr>
        <p:spPr>
          <a:xfrm>
            <a:off x="6349652" y="1659463"/>
            <a:ext cx="1372463" cy="184666"/>
          </a:xfrm>
          <a:prstGeom prst="rect">
            <a:avLst/>
          </a:prstGeom>
          <a:noFill/>
        </p:spPr>
        <p:txBody>
          <a:bodyPr wrap="square" rtlCol="0">
            <a:spAutoFit/>
          </a:bodyPr>
          <a:lstStyle/>
          <a:p>
            <a:r>
              <a:rPr lang="de-DE" sz="600" dirty="0"/>
              <a:t>Abbildung 56:www.claas.de </a:t>
            </a:r>
          </a:p>
        </p:txBody>
      </p:sp>
    </p:spTree>
    <p:extLst>
      <p:ext uri="{BB962C8B-B14F-4D97-AF65-F5344CB8AC3E}">
        <p14:creationId xmlns:p14="http://schemas.microsoft.com/office/powerpoint/2010/main" val="654023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492825" y="1956606"/>
            <a:ext cx="8158349" cy="3855474"/>
          </a:xfrm>
        </p:spPr>
        <p:txBody>
          <a:bodyPr/>
          <a:lstStyle/>
          <a:p>
            <a:endParaRPr lang="de-DE" dirty="0"/>
          </a:p>
          <a:p>
            <a:endParaRPr lang="de-DE" dirty="0"/>
          </a:p>
          <a:p>
            <a:endParaRPr lang="de-DE" dirty="0"/>
          </a:p>
          <a:p>
            <a:endParaRPr lang="de-DE" dirty="0"/>
          </a:p>
          <a:p>
            <a:endParaRPr lang="de-DE" dirty="0"/>
          </a:p>
          <a:p>
            <a:endParaRPr lang="de-DE" dirty="0"/>
          </a:p>
          <a:p>
            <a:pPr marL="257168" indent="-257168" algn="l">
              <a:buFont typeface="Wingdings" panose="05000000000000000000" pitchFamily="2" charset="2"/>
              <a:buChar char="Ø"/>
            </a:pPr>
            <a:r>
              <a:rPr lang="de-DE" sz="1400" dirty="0"/>
              <a:t>Schneidwerk mit </a:t>
            </a:r>
            <a:r>
              <a:rPr lang="de-DE" sz="1400" b="1" dirty="0"/>
              <a:t>variabler Länge, </a:t>
            </a:r>
          </a:p>
          <a:p>
            <a:pPr marL="257168" indent="-257168" algn="l">
              <a:buFont typeface="Wingdings" panose="05000000000000000000" pitchFamily="2" charset="2"/>
              <a:buChar char="Ø"/>
            </a:pPr>
            <a:r>
              <a:rPr lang="de-DE" sz="1400" dirty="0"/>
              <a:t>perfekte Einstellung je nach Halmlänge somit wird ein stetig </a:t>
            </a:r>
            <a:r>
              <a:rPr lang="de-DE" sz="1400" b="1" dirty="0"/>
              <a:t>optimaler Gutfluss </a:t>
            </a:r>
            <a:r>
              <a:rPr lang="de-DE" sz="1400" dirty="0"/>
              <a:t>erreicht</a:t>
            </a:r>
          </a:p>
          <a:p>
            <a:pPr marL="257168" indent="-257168" algn="l">
              <a:buFont typeface="Wingdings" panose="05000000000000000000" pitchFamily="2" charset="2"/>
              <a:buChar char="Ø"/>
            </a:pPr>
            <a:r>
              <a:rPr lang="de-DE" sz="1400" dirty="0"/>
              <a:t>kann für Raps um insgesamt 70 cm verlängert werden es muss </a:t>
            </a:r>
            <a:r>
              <a:rPr lang="de-DE" sz="1400" b="1" dirty="0"/>
              <a:t>kein Rapstisch mehr </a:t>
            </a:r>
            <a:r>
              <a:rPr lang="de-DE" sz="1400" dirty="0"/>
              <a:t>angebaut werden lediglich Rapsmesser werden an der Seite angebracht</a:t>
            </a:r>
          </a:p>
          <a:p>
            <a:pPr marL="257168" indent="-257168" algn="l">
              <a:buFont typeface="Wingdings" panose="05000000000000000000" pitchFamily="2" charset="2"/>
              <a:buChar char="Ø"/>
            </a:pPr>
            <a:r>
              <a:rPr lang="de-DE" sz="1400" dirty="0"/>
              <a:t>Rapsmesser können in einer </a:t>
            </a:r>
            <a:r>
              <a:rPr lang="de-DE" sz="1400" b="1" dirty="0"/>
              <a:t>Transportbox am Schneidwerkswagen </a:t>
            </a:r>
            <a:r>
              <a:rPr lang="de-DE" sz="1400" dirty="0"/>
              <a:t>untergebracht werden</a:t>
            </a:r>
          </a:p>
          <a:p>
            <a:pPr algn="l"/>
            <a:endParaRPr lang="de-DE" sz="1350" dirty="0"/>
          </a:p>
          <a:p>
            <a:pPr marL="257168" indent="-257168" algn="l">
              <a:buFont typeface="Wingdings" panose="05000000000000000000" pitchFamily="2" charset="2"/>
              <a:buChar char="Ø"/>
            </a:pPr>
            <a:endParaRPr lang="de-DE" sz="1350" dirty="0"/>
          </a:p>
          <a:p>
            <a:pPr algn="l"/>
            <a:endParaRPr 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27</a:t>
            </a:fld>
            <a:endParaRPr lang="de-DE" dirty="0"/>
          </a:p>
        </p:txBody>
      </p:sp>
      <p:sp>
        <p:nvSpPr>
          <p:cNvPr id="9" name="Rechteck 8"/>
          <p:cNvSpPr/>
          <p:nvPr/>
        </p:nvSpPr>
        <p:spPr>
          <a:xfrm>
            <a:off x="491344" y="3380394"/>
            <a:ext cx="1518431" cy="184666"/>
          </a:xfrm>
          <a:prstGeom prst="rect">
            <a:avLst/>
          </a:prstGeom>
        </p:spPr>
        <p:txBody>
          <a:bodyPr wrap="square">
            <a:spAutoFit/>
          </a:bodyPr>
          <a:lstStyle/>
          <a:p>
            <a:r>
              <a:rPr lang="de-DE" sz="600" dirty="0"/>
              <a:t>Abbildung 57: www.claas.de</a:t>
            </a:r>
          </a:p>
        </p:txBody>
      </p:sp>
      <p:sp>
        <p:nvSpPr>
          <p:cNvPr id="15" name="Textfeld 14"/>
          <p:cNvSpPr txBox="1"/>
          <p:nvPr/>
        </p:nvSpPr>
        <p:spPr>
          <a:xfrm>
            <a:off x="618255" y="919354"/>
            <a:ext cx="4395872" cy="369332"/>
          </a:xfrm>
          <a:prstGeom prst="rect">
            <a:avLst/>
          </a:prstGeom>
          <a:noFill/>
        </p:spPr>
        <p:txBody>
          <a:bodyPr wrap="square" rtlCol="0">
            <a:spAutoFit/>
          </a:bodyPr>
          <a:lstStyle/>
          <a:p>
            <a:r>
              <a:rPr lang="de-DE" dirty="0" err="1"/>
              <a:t>Varioschneidwerk</a:t>
            </a:r>
            <a:r>
              <a:rPr lang="de-DE" dirty="0"/>
              <a:t> </a:t>
            </a:r>
          </a:p>
        </p:txBody>
      </p:sp>
      <p:pic>
        <p:nvPicPr>
          <p:cNvPr id="6146" name="Picture 2" descr="Vorsatzgeräte">
            <a:extLst>
              <a:ext uri="{FF2B5EF4-FFF2-40B4-BE49-F238E27FC236}">
                <a16:creationId xmlns:a16="http://schemas.microsoft.com/office/drawing/2014/main" id="{43DFA594-73DF-CDE8-ACDF-2B8361F01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55" y="1518414"/>
            <a:ext cx="1752256" cy="175225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1959BCB7-B77D-EE4B-93D4-719A2AB7A9D0}"/>
              </a:ext>
            </a:extLst>
          </p:cNvPr>
          <p:cNvPicPr>
            <a:picLocks noChangeAspect="1"/>
          </p:cNvPicPr>
          <p:nvPr/>
        </p:nvPicPr>
        <p:blipFill rotWithShape="1">
          <a:blip r:embed="rId4"/>
          <a:srcRect l="27277" t="20194" r="60857" b="70256"/>
          <a:stretch/>
        </p:blipFill>
        <p:spPr>
          <a:xfrm>
            <a:off x="3308408" y="1628138"/>
            <a:ext cx="2527182" cy="1752256"/>
          </a:xfrm>
          <a:prstGeom prst="rect">
            <a:avLst/>
          </a:prstGeom>
        </p:spPr>
      </p:pic>
      <p:pic>
        <p:nvPicPr>
          <p:cNvPr id="17" name="Grafik 16">
            <a:extLst>
              <a:ext uri="{FF2B5EF4-FFF2-40B4-BE49-F238E27FC236}">
                <a16:creationId xmlns:a16="http://schemas.microsoft.com/office/drawing/2014/main" id="{61E26D89-5F81-6651-712D-F03EBB3CF5CA}"/>
              </a:ext>
            </a:extLst>
          </p:cNvPr>
          <p:cNvPicPr>
            <a:picLocks noChangeAspect="1"/>
          </p:cNvPicPr>
          <p:nvPr/>
        </p:nvPicPr>
        <p:blipFill rotWithShape="1">
          <a:blip r:embed="rId5"/>
          <a:srcRect l="27529" t="33114" r="60100" b="56776"/>
          <a:stretch/>
        </p:blipFill>
        <p:spPr>
          <a:xfrm>
            <a:off x="6172714" y="1628138"/>
            <a:ext cx="2488705" cy="1752255"/>
          </a:xfrm>
          <a:prstGeom prst="rect">
            <a:avLst/>
          </a:prstGeom>
        </p:spPr>
      </p:pic>
      <p:sp>
        <p:nvSpPr>
          <p:cNvPr id="6" name="Textfeld 5">
            <a:extLst>
              <a:ext uri="{FF2B5EF4-FFF2-40B4-BE49-F238E27FC236}">
                <a16:creationId xmlns:a16="http://schemas.microsoft.com/office/drawing/2014/main" id="{2333B58A-748D-6EBC-6275-593818CDF328}"/>
              </a:ext>
            </a:extLst>
          </p:cNvPr>
          <p:cNvSpPr txBox="1"/>
          <p:nvPr/>
        </p:nvSpPr>
        <p:spPr>
          <a:xfrm>
            <a:off x="3298163" y="3423166"/>
            <a:ext cx="2527182" cy="184666"/>
          </a:xfrm>
          <a:prstGeom prst="rect">
            <a:avLst/>
          </a:prstGeom>
          <a:noFill/>
        </p:spPr>
        <p:txBody>
          <a:bodyPr wrap="square" rtlCol="0">
            <a:spAutoFit/>
          </a:bodyPr>
          <a:lstStyle/>
          <a:p>
            <a:r>
              <a:rPr lang="de-DE" sz="600" dirty="0"/>
              <a:t>Abbildung 58: www.claas .de</a:t>
            </a:r>
          </a:p>
        </p:txBody>
      </p:sp>
      <p:sp>
        <p:nvSpPr>
          <p:cNvPr id="8" name="Textfeld 7">
            <a:extLst>
              <a:ext uri="{FF2B5EF4-FFF2-40B4-BE49-F238E27FC236}">
                <a16:creationId xmlns:a16="http://schemas.microsoft.com/office/drawing/2014/main" id="{E97EB00A-691F-2D60-9110-02C475DD7672}"/>
              </a:ext>
            </a:extLst>
          </p:cNvPr>
          <p:cNvSpPr txBox="1"/>
          <p:nvPr/>
        </p:nvSpPr>
        <p:spPr>
          <a:xfrm>
            <a:off x="6172714" y="3380393"/>
            <a:ext cx="2478459" cy="184666"/>
          </a:xfrm>
          <a:prstGeom prst="rect">
            <a:avLst/>
          </a:prstGeom>
          <a:noFill/>
        </p:spPr>
        <p:txBody>
          <a:bodyPr wrap="square" rtlCol="0">
            <a:spAutoFit/>
          </a:bodyPr>
          <a:lstStyle/>
          <a:p>
            <a:r>
              <a:rPr lang="de-DE" sz="600" dirty="0"/>
              <a:t>Abbildung 59: www.claas.de</a:t>
            </a:r>
          </a:p>
        </p:txBody>
      </p:sp>
    </p:spTree>
    <p:extLst>
      <p:ext uri="{BB962C8B-B14F-4D97-AF65-F5344CB8AC3E}">
        <p14:creationId xmlns:p14="http://schemas.microsoft.com/office/powerpoint/2010/main" val="36017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2570222" y="2610702"/>
            <a:ext cx="8158349" cy="3855474"/>
          </a:xfrm>
        </p:spPr>
        <p:txBody>
          <a:bodyPr/>
          <a:lstStyle/>
          <a:p>
            <a:endParaRPr lang="de-DE" dirty="0"/>
          </a:p>
          <a:p>
            <a:endParaRPr lang="de-DE" dirty="0"/>
          </a:p>
          <a:p>
            <a:endParaRPr lang="de-DE" dirty="0"/>
          </a:p>
          <a:p>
            <a:endParaRPr lang="de-DE" dirty="0"/>
          </a:p>
          <a:p>
            <a:endParaRPr lang="de-DE" dirty="0"/>
          </a:p>
          <a:p>
            <a:endParaRPr lang="de-DE" dirty="0"/>
          </a:p>
          <a:p>
            <a:pPr marL="257168" indent="-257168" algn="l">
              <a:buFont typeface="Wingdings" panose="05000000000000000000" pitchFamily="2" charset="2"/>
              <a:buChar char="Ø"/>
            </a:pPr>
            <a:endParaRPr lang="de-DE" sz="1350" dirty="0"/>
          </a:p>
          <a:p>
            <a:pPr algn="l"/>
            <a:endParaRPr lang="de-DE" sz="1350" dirty="0"/>
          </a:p>
          <a:p>
            <a:pPr marL="257168" indent="-257168" algn="l">
              <a:buFont typeface="Wingdings" panose="05000000000000000000" pitchFamily="2" charset="2"/>
              <a:buChar char="Ø"/>
            </a:pPr>
            <a:endParaRPr lang="de-DE" sz="1350" dirty="0"/>
          </a:p>
          <a:p>
            <a:pPr algn="l"/>
            <a:endParaRPr 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28</a:t>
            </a:fld>
            <a:endParaRPr lang="de-DE" dirty="0"/>
          </a:p>
        </p:txBody>
      </p:sp>
      <p:sp>
        <p:nvSpPr>
          <p:cNvPr id="15" name="Textfeld 14"/>
          <p:cNvSpPr txBox="1"/>
          <p:nvPr/>
        </p:nvSpPr>
        <p:spPr>
          <a:xfrm>
            <a:off x="540000" y="921422"/>
            <a:ext cx="5008822" cy="369332"/>
          </a:xfrm>
          <a:prstGeom prst="rect">
            <a:avLst/>
          </a:prstGeom>
          <a:noFill/>
        </p:spPr>
        <p:txBody>
          <a:bodyPr wrap="square" rtlCol="0">
            <a:spAutoFit/>
          </a:bodyPr>
          <a:lstStyle/>
          <a:p>
            <a:r>
              <a:rPr lang="de-DE" dirty="0" err="1"/>
              <a:t>Varioschneidwerk</a:t>
            </a:r>
            <a:r>
              <a:rPr lang="de-DE" dirty="0"/>
              <a:t>: Claas </a:t>
            </a:r>
            <a:r>
              <a:rPr lang="de-DE" dirty="0" err="1"/>
              <a:t>Cemos</a:t>
            </a:r>
            <a:r>
              <a:rPr lang="de-DE" dirty="0"/>
              <a:t> Auto Header  </a:t>
            </a:r>
          </a:p>
        </p:txBody>
      </p:sp>
      <p:pic>
        <p:nvPicPr>
          <p:cNvPr id="1026" name="Picture 2">
            <a:extLst>
              <a:ext uri="{FF2B5EF4-FFF2-40B4-BE49-F238E27FC236}">
                <a16:creationId xmlns:a16="http://schemas.microsoft.com/office/drawing/2014/main" id="{91C64B23-00AF-6A84-6884-8EB0D7394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349" y="3560617"/>
            <a:ext cx="3810000"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A8FEA43-210E-F562-5D1C-3B6B32CC0FF7}"/>
              </a:ext>
            </a:extLst>
          </p:cNvPr>
          <p:cNvSpPr txBox="1"/>
          <p:nvPr/>
        </p:nvSpPr>
        <p:spPr>
          <a:xfrm>
            <a:off x="540000" y="1328050"/>
            <a:ext cx="8389916" cy="1723549"/>
          </a:xfrm>
          <a:prstGeom prst="rect">
            <a:avLst/>
          </a:prstGeom>
          <a:noFill/>
        </p:spPr>
        <p:txBody>
          <a:bodyPr wrap="square" rtlCol="0">
            <a:spAutoFit/>
          </a:bodyPr>
          <a:lstStyle/>
          <a:p>
            <a:r>
              <a:rPr lang="de-DE" dirty="0"/>
              <a:t>Problem:</a:t>
            </a:r>
          </a:p>
          <a:p>
            <a:r>
              <a:rPr lang="de-DE" sz="1400" dirty="0"/>
              <a:t>Schneidwerke mit variabler Tischlänge werden oft nicht optimal auf die </a:t>
            </a:r>
            <a:r>
              <a:rPr lang="de-DE" sz="1400" dirty="0" err="1"/>
              <a:t>Bestandesbedingungen</a:t>
            </a:r>
            <a:r>
              <a:rPr lang="de-DE" sz="1400" dirty="0"/>
              <a:t> und die Länge der Pflanzen eingestellt </a:t>
            </a:r>
          </a:p>
          <a:p>
            <a:endParaRPr lang="de-DE" sz="1400" dirty="0"/>
          </a:p>
          <a:p>
            <a:r>
              <a:rPr lang="de-DE" dirty="0"/>
              <a:t>Folge:</a:t>
            </a:r>
          </a:p>
          <a:p>
            <a:r>
              <a:rPr lang="de-DE" sz="1400" dirty="0"/>
              <a:t>Ungleichmäßiger Gutfluss, weniger Druschleistung, mehr Aufnahmeverluste </a:t>
            </a:r>
          </a:p>
          <a:p>
            <a:endParaRPr lang="de-DE" sz="1400" dirty="0"/>
          </a:p>
        </p:txBody>
      </p:sp>
      <p:sp>
        <p:nvSpPr>
          <p:cNvPr id="7" name="Textfeld 6">
            <a:extLst>
              <a:ext uri="{FF2B5EF4-FFF2-40B4-BE49-F238E27FC236}">
                <a16:creationId xmlns:a16="http://schemas.microsoft.com/office/drawing/2014/main" id="{1027C671-AB56-876F-6341-BD48BD4EDE03}"/>
              </a:ext>
            </a:extLst>
          </p:cNvPr>
          <p:cNvSpPr txBox="1"/>
          <p:nvPr/>
        </p:nvSpPr>
        <p:spPr>
          <a:xfrm>
            <a:off x="636778" y="4420493"/>
            <a:ext cx="3953745" cy="1723549"/>
          </a:xfrm>
          <a:prstGeom prst="rect">
            <a:avLst/>
          </a:prstGeom>
          <a:noFill/>
        </p:spPr>
        <p:txBody>
          <a:bodyPr wrap="square" rtlCol="0">
            <a:spAutoFit/>
          </a:bodyPr>
          <a:lstStyle/>
          <a:p>
            <a:r>
              <a:rPr lang="de-DE" dirty="0"/>
              <a:t>Vorteile:</a:t>
            </a:r>
          </a:p>
          <a:p>
            <a:pPr marL="285750" indent="-285750">
              <a:buClr>
                <a:srgbClr val="92D050"/>
              </a:buClr>
              <a:buFont typeface="Wingdings" panose="05000000000000000000" pitchFamily="2" charset="2"/>
              <a:buChar char="Ø"/>
            </a:pPr>
            <a:r>
              <a:rPr lang="de-DE" sz="1400" dirty="0"/>
              <a:t>Gleichmäßigere Beschickung des Dreschwerks </a:t>
            </a:r>
          </a:p>
          <a:p>
            <a:pPr marL="285750" indent="-285750">
              <a:buClr>
                <a:srgbClr val="92D050"/>
              </a:buClr>
              <a:buFont typeface="Wingdings" panose="05000000000000000000" pitchFamily="2" charset="2"/>
              <a:buChar char="Ø"/>
            </a:pPr>
            <a:r>
              <a:rPr lang="de-DE" sz="1400" dirty="0"/>
              <a:t>Mehr Druschleistung </a:t>
            </a:r>
          </a:p>
          <a:p>
            <a:pPr marL="285750" indent="-285750">
              <a:buClr>
                <a:srgbClr val="92D050"/>
              </a:buClr>
              <a:buFont typeface="Wingdings" panose="05000000000000000000" pitchFamily="2" charset="2"/>
              <a:buChar char="Ø"/>
            </a:pPr>
            <a:r>
              <a:rPr lang="de-DE" sz="1400" dirty="0"/>
              <a:t>Weniger Belastung für die Dreschaggregate </a:t>
            </a:r>
          </a:p>
          <a:p>
            <a:pPr marL="285750" indent="-285750">
              <a:buClr>
                <a:srgbClr val="92D050"/>
              </a:buClr>
              <a:buFont typeface="Wingdings" panose="05000000000000000000" pitchFamily="2" charset="2"/>
              <a:buChar char="Ø"/>
            </a:pPr>
            <a:r>
              <a:rPr lang="de-DE" sz="1400" dirty="0"/>
              <a:t>Entlastung des Fahrers</a:t>
            </a:r>
          </a:p>
          <a:p>
            <a:endParaRPr lang="de-DE" dirty="0"/>
          </a:p>
        </p:txBody>
      </p:sp>
      <p:sp>
        <p:nvSpPr>
          <p:cNvPr id="8" name="Textfeld 7">
            <a:extLst>
              <a:ext uri="{FF2B5EF4-FFF2-40B4-BE49-F238E27FC236}">
                <a16:creationId xmlns:a16="http://schemas.microsoft.com/office/drawing/2014/main" id="{A9219F8F-7439-7DEB-AB95-C286AE2B8C19}"/>
              </a:ext>
            </a:extLst>
          </p:cNvPr>
          <p:cNvSpPr txBox="1"/>
          <p:nvPr/>
        </p:nvSpPr>
        <p:spPr>
          <a:xfrm>
            <a:off x="4888349" y="5703742"/>
            <a:ext cx="3810000" cy="184666"/>
          </a:xfrm>
          <a:prstGeom prst="rect">
            <a:avLst/>
          </a:prstGeom>
          <a:noFill/>
        </p:spPr>
        <p:txBody>
          <a:bodyPr wrap="square" rtlCol="0">
            <a:spAutoFit/>
          </a:bodyPr>
          <a:lstStyle/>
          <a:p>
            <a:r>
              <a:rPr lang="de-DE" sz="600" dirty="0"/>
              <a:t>Abbildung 60: www.claas.de</a:t>
            </a:r>
          </a:p>
        </p:txBody>
      </p:sp>
      <p:sp>
        <p:nvSpPr>
          <p:cNvPr id="10" name="Textfeld 9">
            <a:extLst>
              <a:ext uri="{FF2B5EF4-FFF2-40B4-BE49-F238E27FC236}">
                <a16:creationId xmlns:a16="http://schemas.microsoft.com/office/drawing/2014/main" id="{E45A610F-56AD-74BD-466C-3C789B544D98}"/>
              </a:ext>
            </a:extLst>
          </p:cNvPr>
          <p:cNvSpPr txBox="1"/>
          <p:nvPr/>
        </p:nvSpPr>
        <p:spPr>
          <a:xfrm>
            <a:off x="549362" y="2863430"/>
            <a:ext cx="8389915" cy="1015663"/>
          </a:xfrm>
          <a:prstGeom prst="rect">
            <a:avLst/>
          </a:prstGeom>
          <a:noFill/>
        </p:spPr>
        <p:txBody>
          <a:bodyPr wrap="square">
            <a:spAutoFit/>
          </a:bodyPr>
          <a:lstStyle/>
          <a:p>
            <a:r>
              <a:rPr lang="de-DE" dirty="0"/>
              <a:t>Schneidwerksautomatik Claas </a:t>
            </a:r>
            <a:r>
              <a:rPr lang="de-DE" dirty="0" err="1"/>
              <a:t>Cemos</a:t>
            </a:r>
            <a:r>
              <a:rPr lang="de-DE" dirty="0"/>
              <a:t> Auto Header </a:t>
            </a:r>
          </a:p>
          <a:p>
            <a:pPr marL="285750" indent="-285750">
              <a:buClr>
                <a:srgbClr val="92D050"/>
              </a:buClr>
              <a:buFont typeface="Wingdings" panose="05000000000000000000" pitchFamily="2" charset="2"/>
              <a:buChar char="Ø"/>
            </a:pPr>
            <a:r>
              <a:rPr lang="de-DE" sz="1400" dirty="0"/>
              <a:t>Laserpilot Claas FIELD SCANNER erfasst </a:t>
            </a:r>
            <a:r>
              <a:rPr lang="de-DE" sz="1400" dirty="0" err="1"/>
              <a:t>Bestandeshöhe</a:t>
            </a:r>
            <a:r>
              <a:rPr lang="de-DE" sz="1400" dirty="0"/>
              <a:t> </a:t>
            </a:r>
          </a:p>
          <a:p>
            <a:pPr marL="285750" indent="-285750">
              <a:buClr>
                <a:srgbClr val="92D050"/>
              </a:buClr>
              <a:buFont typeface="Wingdings" panose="05000000000000000000" pitchFamily="2" charset="2"/>
              <a:buChar char="Ø"/>
            </a:pPr>
            <a:r>
              <a:rPr lang="de-DE" sz="1400" dirty="0"/>
              <a:t>Schichthöhensensor im Einzugskanal erfasst Schwingungsdaten </a:t>
            </a:r>
          </a:p>
          <a:p>
            <a:pPr marL="285750" indent="-285750">
              <a:buClr>
                <a:srgbClr val="92D050"/>
              </a:buClr>
              <a:buFont typeface="Wingdings" panose="05000000000000000000" pitchFamily="2" charset="2"/>
              <a:buChar char="Ø"/>
            </a:pPr>
            <a:r>
              <a:rPr lang="de-DE" sz="1400" dirty="0"/>
              <a:t>Auf Basis dieser Daten wird die Haspelposition und die Tischlänge optimal eingestellt </a:t>
            </a:r>
          </a:p>
        </p:txBody>
      </p:sp>
    </p:spTree>
    <p:extLst>
      <p:ext uri="{BB962C8B-B14F-4D97-AF65-F5344CB8AC3E}">
        <p14:creationId xmlns:p14="http://schemas.microsoft.com/office/powerpoint/2010/main" val="39912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539999" y="1542640"/>
            <a:ext cx="8158349" cy="3454233"/>
          </a:xfrm>
        </p:spPr>
        <p:txBody>
          <a:bodyPr/>
          <a:lstStyle/>
          <a:p>
            <a:endParaRPr lang="de-DE" dirty="0"/>
          </a:p>
          <a:p>
            <a:endParaRPr lang="de-DE" dirty="0"/>
          </a:p>
          <a:p>
            <a:endParaRPr lang="de-DE" dirty="0"/>
          </a:p>
          <a:p>
            <a:endParaRPr lang="de-DE" dirty="0"/>
          </a:p>
          <a:p>
            <a:endParaRPr lang="de-DE" dirty="0"/>
          </a:p>
          <a:p>
            <a:endParaRPr lang="de-DE" dirty="0"/>
          </a:p>
          <a:p>
            <a:pPr marL="257168" indent="-257168" algn="l">
              <a:buFont typeface="Wingdings" panose="05000000000000000000" pitchFamily="2" charset="2"/>
              <a:buChar char="Ø"/>
            </a:pPr>
            <a:r>
              <a:rPr lang="de-DE" sz="1400" dirty="0"/>
              <a:t>Bandschneidwerk verspricht </a:t>
            </a:r>
            <a:r>
              <a:rPr lang="de-DE" sz="1400" b="1"/>
              <a:t>optimalen Gutfluss</a:t>
            </a:r>
            <a:endParaRPr lang="de-DE" sz="1400"/>
          </a:p>
          <a:p>
            <a:pPr marL="257168" indent="-257168" algn="l">
              <a:buFont typeface="Wingdings" panose="05000000000000000000" pitchFamily="2" charset="2"/>
              <a:buChar char="Ø"/>
            </a:pPr>
            <a:r>
              <a:rPr lang="de-DE" sz="1400"/>
              <a:t>enthält </a:t>
            </a:r>
            <a:r>
              <a:rPr lang="de-DE" sz="1400" dirty="0"/>
              <a:t>eine integrierte Rapsausrüstung, somit ist </a:t>
            </a:r>
            <a:r>
              <a:rPr lang="de-DE" sz="1400" b="1" dirty="0"/>
              <a:t>kein separater Rapstisch </a:t>
            </a:r>
            <a:r>
              <a:rPr lang="de-DE" sz="1400" dirty="0"/>
              <a:t>mehr nötig, nur noch aufsteckbare Rapsmesser </a:t>
            </a:r>
          </a:p>
          <a:p>
            <a:pPr marL="285750" indent="-285750" algn="l">
              <a:buFont typeface="Wingdings" panose="05000000000000000000" pitchFamily="2" charset="2"/>
              <a:buChar char="Ø"/>
            </a:pPr>
            <a:r>
              <a:rPr lang="de-DE" sz="1400" dirty="0"/>
              <a:t>Mit </a:t>
            </a:r>
            <a:r>
              <a:rPr lang="de-DE" sz="1400" b="1" dirty="0"/>
              <a:t>optionalen Rapsschnecken </a:t>
            </a:r>
            <a:r>
              <a:rPr lang="de-DE" sz="1400" dirty="0"/>
              <a:t>ausstattbar für einen besseren Gutfluss </a:t>
            </a:r>
          </a:p>
          <a:p>
            <a:pPr marL="285750" indent="-285750" algn="l">
              <a:buFont typeface="Wingdings" panose="05000000000000000000" pitchFamily="2" charset="2"/>
              <a:buChar char="Ø"/>
            </a:pPr>
            <a:r>
              <a:rPr lang="de-DE" sz="1400" dirty="0"/>
              <a:t>Hersteller, die das Bandschneidwerk verwenden sind vorallem Fendt, Massey Ferguson und John Deere</a:t>
            </a:r>
          </a:p>
          <a:p>
            <a:pPr marL="257168" indent="-257168" algn="l">
              <a:buFont typeface="Wingdings" panose="05000000000000000000" pitchFamily="2" charset="2"/>
              <a:buChar char="Ø"/>
            </a:pPr>
            <a:endParaRPr 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29</a:t>
            </a:fld>
            <a:endParaRPr lang="de-DE"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138" y="1551413"/>
            <a:ext cx="3261724" cy="1830559"/>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33" y="4920751"/>
            <a:ext cx="2741483" cy="1193431"/>
          </a:xfrm>
          <a:prstGeom prst="rect">
            <a:avLst/>
          </a:prstGeom>
        </p:spPr>
      </p:pic>
      <p:sp>
        <p:nvSpPr>
          <p:cNvPr id="11" name="Rechteck 10"/>
          <p:cNvSpPr/>
          <p:nvPr/>
        </p:nvSpPr>
        <p:spPr>
          <a:xfrm>
            <a:off x="5973009" y="3374176"/>
            <a:ext cx="1923233" cy="184666"/>
          </a:xfrm>
          <a:prstGeom prst="rect">
            <a:avLst/>
          </a:prstGeom>
        </p:spPr>
        <p:txBody>
          <a:bodyPr wrap="square">
            <a:spAutoFit/>
          </a:bodyPr>
          <a:lstStyle/>
          <a:p>
            <a:r>
              <a:rPr lang="de-DE" sz="600" dirty="0"/>
              <a:t>Abbildung 62: www.fendt.com</a:t>
            </a:r>
          </a:p>
        </p:txBody>
      </p:sp>
      <p:sp>
        <p:nvSpPr>
          <p:cNvPr id="12" name="Rechteck 11"/>
          <p:cNvSpPr/>
          <p:nvPr/>
        </p:nvSpPr>
        <p:spPr>
          <a:xfrm>
            <a:off x="6188433" y="6163521"/>
            <a:ext cx="1304925" cy="189815"/>
          </a:xfrm>
          <a:prstGeom prst="rect">
            <a:avLst/>
          </a:prstGeom>
        </p:spPr>
        <p:txBody>
          <a:bodyPr wrap="square">
            <a:spAutoFit/>
          </a:bodyPr>
          <a:lstStyle/>
          <a:p>
            <a:r>
              <a:rPr lang="de-DE" sz="600" dirty="0"/>
              <a:t>Abbildung 63: www.fendt.com</a:t>
            </a:r>
          </a:p>
        </p:txBody>
      </p:sp>
      <p:sp>
        <p:nvSpPr>
          <p:cNvPr id="13" name="Rechteck 12"/>
          <p:cNvSpPr/>
          <p:nvPr/>
        </p:nvSpPr>
        <p:spPr>
          <a:xfrm>
            <a:off x="1347683" y="3256782"/>
            <a:ext cx="1504950" cy="184666"/>
          </a:xfrm>
          <a:prstGeom prst="rect">
            <a:avLst/>
          </a:prstGeom>
        </p:spPr>
        <p:txBody>
          <a:bodyPr wrap="square">
            <a:spAutoFit/>
          </a:bodyPr>
          <a:lstStyle/>
          <a:p>
            <a:r>
              <a:rPr lang="de-DE" sz="600" dirty="0"/>
              <a:t>Abbildung 61: www.facebook.com. </a:t>
            </a:r>
          </a:p>
        </p:txBody>
      </p:sp>
      <p:sp>
        <p:nvSpPr>
          <p:cNvPr id="15" name="Textfeld 14"/>
          <p:cNvSpPr txBox="1"/>
          <p:nvPr/>
        </p:nvSpPr>
        <p:spPr>
          <a:xfrm>
            <a:off x="540000" y="841532"/>
            <a:ext cx="2546381" cy="369332"/>
          </a:xfrm>
          <a:prstGeom prst="rect">
            <a:avLst/>
          </a:prstGeom>
          <a:noFill/>
        </p:spPr>
        <p:txBody>
          <a:bodyPr wrap="square" rtlCol="0">
            <a:spAutoFit/>
          </a:bodyPr>
          <a:lstStyle/>
          <a:p>
            <a:r>
              <a:rPr lang="de-DE" dirty="0"/>
              <a:t>Bandschneidwerk</a:t>
            </a:r>
          </a:p>
        </p:txBody>
      </p:sp>
      <p:pic>
        <p:nvPicPr>
          <p:cNvPr id="7" name="Grafik 6">
            <a:extLst>
              <a:ext uri="{FF2B5EF4-FFF2-40B4-BE49-F238E27FC236}">
                <a16:creationId xmlns:a16="http://schemas.microsoft.com/office/drawing/2014/main" id="{4E23B451-F42A-3E1A-CACD-BC800EA38E93}"/>
              </a:ext>
            </a:extLst>
          </p:cNvPr>
          <p:cNvPicPr>
            <a:picLocks noChangeAspect="1"/>
          </p:cNvPicPr>
          <p:nvPr/>
        </p:nvPicPr>
        <p:blipFill rotWithShape="1">
          <a:blip r:embed="rId5"/>
          <a:srcRect l="70937" t="76603" r="18052" b="11724"/>
          <a:stretch/>
        </p:blipFill>
        <p:spPr>
          <a:xfrm>
            <a:off x="3588111" y="4920751"/>
            <a:ext cx="1967777" cy="1119223"/>
          </a:xfrm>
          <a:prstGeom prst="rect">
            <a:avLst/>
          </a:prstGeom>
        </p:spPr>
      </p:pic>
      <p:pic>
        <p:nvPicPr>
          <p:cNvPr id="14" name="Grafik 13">
            <a:extLst>
              <a:ext uri="{FF2B5EF4-FFF2-40B4-BE49-F238E27FC236}">
                <a16:creationId xmlns:a16="http://schemas.microsoft.com/office/drawing/2014/main" id="{5F9D70C6-BD1C-8076-CF49-4E67760B5384}"/>
              </a:ext>
            </a:extLst>
          </p:cNvPr>
          <p:cNvPicPr>
            <a:picLocks noChangeAspect="1"/>
          </p:cNvPicPr>
          <p:nvPr/>
        </p:nvPicPr>
        <p:blipFill rotWithShape="1">
          <a:blip r:embed="rId6"/>
          <a:srcRect l="61302" t="68465" r="32702" b="21949"/>
          <a:stretch/>
        </p:blipFill>
        <p:spPr>
          <a:xfrm>
            <a:off x="1781290" y="4892144"/>
            <a:ext cx="1305091" cy="1119223"/>
          </a:xfrm>
          <a:prstGeom prst="rect">
            <a:avLst/>
          </a:prstGeom>
        </p:spPr>
      </p:pic>
      <p:pic>
        <p:nvPicPr>
          <p:cNvPr id="1026" name="Picture 2">
            <a:extLst>
              <a:ext uri="{FF2B5EF4-FFF2-40B4-BE49-F238E27FC236}">
                <a16:creationId xmlns:a16="http://schemas.microsoft.com/office/drawing/2014/main" id="{A247AF88-4449-57EF-092C-B76CDAC0AF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136" y="1383846"/>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E3975180-56DA-D8D6-FED4-EBCA22A1EBD8}"/>
              </a:ext>
            </a:extLst>
          </p:cNvPr>
          <p:cNvSpPr txBox="1"/>
          <p:nvPr/>
        </p:nvSpPr>
        <p:spPr>
          <a:xfrm>
            <a:off x="3588111" y="6039974"/>
            <a:ext cx="1967777" cy="184666"/>
          </a:xfrm>
          <a:prstGeom prst="rect">
            <a:avLst/>
          </a:prstGeom>
          <a:noFill/>
        </p:spPr>
        <p:txBody>
          <a:bodyPr wrap="square" rtlCol="0">
            <a:spAutoFit/>
          </a:bodyPr>
          <a:lstStyle/>
          <a:p>
            <a:r>
              <a:rPr lang="de-DE" sz="600" dirty="0"/>
              <a:t>Abbildung 65: www.fendt.com</a:t>
            </a:r>
          </a:p>
        </p:txBody>
      </p:sp>
      <p:sp>
        <p:nvSpPr>
          <p:cNvPr id="17" name="Textfeld 16">
            <a:extLst>
              <a:ext uri="{FF2B5EF4-FFF2-40B4-BE49-F238E27FC236}">
                <a16:creationId xmlns:a16="http://schemas.microsoft.com/office/drawing/2014/main" id="{3120CA96-02A2-9612-8196-6BF846E6ABBC}"/>
              </a:ext>
            </a:extLst>
          </p:cNvPr>
          <p:cNvSpPr txBox="1"/>
          <p:nvPr/>
        </p:nvSpPr>
        <p:spPr>
          <a:xfrm>
            <a:off x="1781290" y="6039974"/>
            <a:ext cx="1305091" cy="184666"/>
          </a:xfrm>
          <a:prstGeom prst="rect">
            <a:avLst/>
          </a:prstGeom>
          <a:noFill/>
        </p:spPr>
        <p:txBody>
          <a:bodyPr wrap="square" rtlCol="0">
            <a:spAutoFit/>
          </a:bodyPr>
          <a:lstStyle/>
          <a:p>
            <a:r>
              <a:rPr lang="de-DE" sz="600" dirty="0"/>
              <a:t>Abbildung 64: www.fendt.com</a:t>
            </a:r>
          </a:p>
        </p:txBody>
      </p:sp>
    </p:spTree>
    <p:extLst>
      <p:ext uri="{BB962C8B-B14F-4D97-AF65-F5344CB8AC3E}">
        <p14:creationId xmlns:p14="http://schemas.microsoft.com/office/powerpoint/2010/main" val="23139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0"/>
                                        <p:tgtEl>
                                          <p:spTgt spid="3">
                                            <p:txEl>
                                              <p:pRg st="6" end="6"/>
                                            </p:txEl>
                                          </p:spTgt>
                                        </p:tgtEl>
                                      </p:cBhvr>
                                    </p:animEffect>
                                    <p:anim calcmode="lin" valueType="num">
                                      <p:cBhvr>
                                        <p:cTn id="6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1000"/>
                                        <p:tgtEl>
                                          <p:spTgt spid="3">
                                            <p:txEl>
                                              <p:pRg st="7" end="7"/>
                                            </p:txEl>
                                          </p:spTgt>
                                        </p:tgtEl>
                                      </p:cBhvr>
                                    </p:animEffect>
                                    <p:anim calcmode="lin" valueType="num">
                                      <p:cBhvr>
                                        <p:cTn id="6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Effect transition="in" filter="fade">
                                      <p:cBhvr>
                                        <p:cTn id="75" dur="1000"/>
                                        <p:tgtEl>
                                          <p:spTgt spid="3">
                                            <p:txEl>
                                              <p:pRg st="8" end="8"/>
                                            </p:txEl>
                                          </p:spTgt>
                                        </p:tgtEl>
                                      </p:cBhvr>
                                    </p:animEffect>
                                    <p:anim calcmode="lin" valueType="num">
                                      <p:cBhvr>
                                        <p:cTn id="7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9" end="9"/>
                                            </p:txEl>
                                          </p:spTgt>
                                        </p:tgtEl>
                                        <p:attrNameLst>
                                          <p:attrName>style.visibility</p:attrName>
                                        </p:attrNameLst>
                                      </p:cBhvr>
                                      <p:to>
                                        <p:strVal val="visible"/>
                                      </p:to>
                                    </p:set>
                                    <p:animEffect transition="in" filter="fade">
                                      <p:cBhvr>
                                        <p:cTn id="82" dur="1000"/>
                                        <p:tgtEl>
                                          <p:spTgt spid="3">
                                            <p:txEl>
                                              <p:pRg st="9" end="9"/>
                                            </p:txEl>
                                          </p:spTgt>
                                        </p:tgtEl>
                                      </p:cBhvr>
                                    </p:animEffect>
                                    <p:anim calcmode="lin" valueType="num">
                                      <p:cBhvr>
                                        <p:cTn id="8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28146" y="0"/>
            <a:ext cx="8158349" cy="463138"/>
          </a:xfrm>
        </p:spPr>
        <p:txBody>
          <a:bodyPr/>
          <a:lstStyle/>
          <a:p>
            <a:pPr algn="l"/>
            <a:r>
              <a:rPr lang="de-DE" sz="2100" dirty="0"/>
              <a:t>Gliederung</a:t>
            </a:r>
          </a:p>
        </p:txBody>
      </p:sp>
      <p:sp>
        <p:nvSpPr>
          <p:cNvPr id="4" name="Fußzeilenplatzhalter 3"/>
          <p:cNvSpPr>
            <a:spLocks noGrp="1"/>
          </p:cNvSpPr>
          <p:nvPr>
            <p:ph type="ftr" sz="quarter" idx="11"/>
          </p:nvPr>
        </p:nvSpPr>
        <p:spPr>
          <a:xfrm>
            <a:off x="540000" y="65506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a:t>
            </a:fld>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1880394670"/>
              </p:ext>
            </p:extLst>
          </p:nvPr>
        </p:nvGraphicFramePr>
        <p:xfrm>
          <a:off x="584791" y="463138"/>
          <a:ext cx="7824884" cy="5936213"/>
        </p:xfrm>
        <a:graphic>
          <a:graphicData uri="http://schemas.openxmlformats.org/drawingml/2006/table">
            <a:tbl>
              <a:tblPr firstRow="1" firstCol="1" bandRow="1"/>
              <a:tblGrid>
                <a:gridCol w="4715290">
                  <a:extLst>
                    <a:ext uri="{9D8B030D-6E8A-4147-A177-3AD203B41FA5}">
                      <a16:colId xmlns:a16="http://schemas.microsoft.com/office/drawing/2014/main" val="2706941941"/>
                    </a:ext>
                  </a:extLst>
                </a:gridCol>
                <a:gridCol w="3109594">
                  <a:extLst>
                    <a:ext uri="{9D8B030D-6E8A-4147-A177-3AD203B41FA5}">
                      <a16:colId xmlns:a16="http://schemas.microsoft.com/office/drawing/2014/main" val="2285557805"/>
                    </a:ext>
                  </a:extLst>
                </a:gridCol>
              </a:tblGrid>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Historische Entwicklung der Getreideernte</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4 – 8</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721552"/>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Mähdrusch nach Klimazonen</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9 </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974271"/>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Aktueller Mähdreschermarkt</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10 – 11</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686764"/>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Anforderungen an den Mähdrescher</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12</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15693"/>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Verlustquellen rund um die Getreideernte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13 – 15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353744"/>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Voraussetzungen für den praktischen Einsatz</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16</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5722108"/>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Grundlagen</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17 – 20</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301200"/>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Erntevorsatz</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21 – 38</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998178"/>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Schrägförderer</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39 – 41</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1249649"/>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Dreschen und Abscheiden</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42 – 77</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665676"/>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Reinigungssystem</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78 – 84</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30232"/>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Kornbergung</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85 – 88</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422572"/>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Strohmanagement</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89 – 97</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22203"/>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Fahrwerk</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98 – 102</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467037"/>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Bedienzentrale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103</a:t>
                      </a:r>
                      <a:r>
                        <a:rPr lang="de-DE" sz="1350" baseline="0" dirty="0">
                          <a:effectLst/>
                          <a:latin typeface="+mn-lt"/>
                          <a:ea typeface="Calibri" panose="020F0502020204030204" pitchFamily="34" charset="0"/>
                          <a:cs typeface="Times New Roman" panose="02020603050405020304" pitchFamily="18" charset="0"/>
                        </a:rPr>
                        <a:t> </a:t>
                      </a:r>
                      <a:r>
                        <a:rPr lang="de-DE" sz="1350" dirty="0">
                          <a:effectLst/>
                          <a:latin typeface="+mn-lt"/>
                          <a:ea typeface="Calibri" panose="020F0502020204030204" pitchFamily="34" charset="0"/>
                          <a:cs typeface="Times New Roman" panose="02020603050405020304" pitchFamily="18" charset="0"/>
                        </a:rPr>
                        <a:t>– 109</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240798"/>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Aufbau eines Mähdreschers – Elektronische Bauteile</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110 – 114</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572051"/>
                  </a:ext>
                </a:extLst>
              </a:tr>
              <a:tr h="276177">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Einstellung eines Mähdreschers</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115 – 131</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65156"/>
                  </a:ext>
                </a:extLst>
              </a:tr>
              <a:tr h="310301">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Wartung eines Mähdreschers </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132</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6825659"/>
                  </a:ext>
                </a:extLst>
              </a:tr>
              <a:tr h="310301">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Einwintern eines Mähdreschers </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133</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055174"/>
                  </a:ext>
                </a:extLst>
              </a:tr>
              <a:tr h="310301">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Ausblick in die Zukunft neue Mähdruschkonzepte </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134</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2964343"/>
                  </a:ext>
                </a:extLst>
              </a:tr>
              <a:tr h="310301">
                <a:tc>
                  <a:txBody>
                    <a:bodyPr/>
                    <a:lstStyle/>
                    <a:p>
                      <a:pPr algn="l">
                        <a:lnSpc>
                          <a:spcPct val="107000"/>
                        </a:lnSpc>
                        <a:spcAft>
                          <a:spcPts val="0"/>
                        </a:spcAft>
                      </a:pPr>
                      <a:r>
                        <a:rPr lang="de-DE" sz="1350" dirty="0">
                          <a:effectLst/>
                          <a:latin typeface="+mn-lt"/>
                          <a:ea typeface="Calibri" panose="020F0502020204030204" pitchFamily="34" charset="0"/>
                          <a:cs typeface="Times New Roman" panose="02020603050405020304" pitchFamily="18" charset="0"/>
                        </a:rPr>
                        <a:t>Abbildungsverzeichnis </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783" rtl="0" eaLnBrk="1" fontAlgn="auto" latinLnBrk="0" hangingPunct="1">
                        <a:lnSpc>
                          <a:spcPct val="107000"/>
                        </a:lnSpc>
                        <a:spcBef>
                          <a:spcPts val="0"/>
                        </a:spcBef>
                        <a:spcAft>
                          <a:spcPts val="0"/>
                        </a:spcAft>
                        <a:buClrTx/>
                        <a:buSzTx/>
                        <a:buFontTx/>
                        <a:buNone/>
                        <a:tabLst/>
                        <a:defRPr/>
                      </a:pPr>
                      <a:r>
                        <a:rPr lang="de-DE" sz="1350" dirty="0">
                          <a:effectLst/>
                          <a:latin typeface="+mn-lt"/>
                          <a:ea typeface="Calibri" panose="020F0502020204030204" pitchFamily="34" charset="0"/>
                          <a:cs typeface="Times New Roman" panose="02020603050405020304" pitchFamily="18" charset="0"/>
                        </a:rPr>
                        <a:t>135 – 142</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441811"/>
                  </a:ext>
                </a:extLst>
              </a:tr>
            </a:tbl>
          </a:graphicData>
        </a:graphic>
      </p:graphicFrame>
    </p:spTree>
    <p:extLst>
      <p:ext uri="{BB962C8B-B14F-4D97-AF65-F5344CB8AC3E}">
        <p14:creationId xmlns:p14="http://schemas.microsoft.com/office/powerpoint/2010/main" val="932715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30</a:t>
            </a:fld>
            <a:endParaRPr lang="de-DE" dirty="0"/>
          </a:p>
        </p:txBody>
      </p:sp>
      <p:sp>
        <p:nvSpPr>
          <p:cNvPr id="15" name="Textfeld 14"/>
          <p:cNvSpPr txBox="1"/>
          <p:nvPr/>
        </p:nvSpPr>
        <p:spPr>
          <a:xfrm>
            <a:off x="540000" y="841532"/>
            <a:ext cx="2546381" cy="369332"/>
          </a:xfrm>
          <a:prstGeom prst="rect">
            <a:avLst/>
          </a:prstGeom>
          <a:noFill/>
        </p:spPr>
        <p:txBody>
          <a:bodyPr wrap="square" rtlCol="0">
            <a:spAutoFit/>
          </a:bodyPr>
          <a:lstStyle/>
          <a:p>
            <a:r>
              <a:rPr lang="de-DE" dirty="0"/>
              <a:t>Flex Schneidwerk</a:t>
            </a:r>
          </a:p>
        </p:txBody>
      </p:sp>
      <p:sp>
        <p:nvSpPr>
          <p:cNvPr id="6" name="Untertitel 5">
            <a:extLst>
              <a:ext uri="{FF2B5EF4-FFF2-40B4-BE49-F238E27FC236}">
                <a16:creationId xmlns:a16="http://schemas.microsoft.com/office/drawing/2014/main" id="{DAD44ACF-CD90-B486-72DB-02455BE81967}"/>
              </a:ext>
            </a:extLst>
          </p:cNvPr>
          <p:cNvSpPr>
            <a:spLocks noGrp="1"/>
          </p:cNvSpPr>
          <p:nvPr>
            <p:ph type="subTitle" idx="1"/>
          </p:nvPr>
        </p:nvSpPr>
        <p:spPr>
          <a:xfrm>
            <a:off x="342000" y="3429000"/>
            <a:ext cx="5325375" cy="1655762"/>
          </a:xfrm>
        </p:spPr>
        <p:txBody>
          <a:bodyPr/>
          <a:lstStyle/>
          <a:p>
            <a:pPr marL="285750" indent="-285750" algn="l">
              <a:buFont typeface="Wingdings" panose="05000000000000000000" pitchFamily="2" charset="2"/>
              <a:buChar char="Ø"/>
            </a:pPr>
            <a:r>
              <a:rPr lang="de-DE" sz="1400" dirty="0"/>
              <a:t>Mit </a:t>
            </a:r>
            <a:r>
              <a:rPr lang="de-DE" sz="1400" b="1" dirty="0"/>
              <a:t>flexiblen Messerbalken </a:t>
            </a:r>
            <a:r>
              <a:rPr lang="de-DE" sz="1400" dirty="0"/>
              <a:t>ausgerüstet für die Ernte von bodennahen Früchten wie Soja, Erbsen oder Linsen</a:t>
            </a:r>
          </a:p>
          <a:p>
            <a:pPr marL="285750" indent="-285750" algn="l">
              <a:buFont typeface="Wingdings" panose="05000000000000000000" pitchFamily="2" charset="2"/>
              <a:buChar char="Ø"/>
            </a:pPr>
            <a:r>
              <a:rPr lang="de-DE" sz="1400" dirty="0"/>
              <a:t>Kann für den Getreideeinsatz </a:t>
            </a:r>
            <a:r>
              <a:rPr lang="de-DE" sz="1400" b="1" dirty="0"/>
              <a:t>elektrohydraulisch starr </a:t>
            </a:r>
            <a:r>
              <a:rPr lang="de-DE" sz="1400" dirty="0"/>
              <a:t>gestellt werden  </a:t>
            </a:r>
          </a:p>
          <a:p>
            <a:pPr marL="285750" indent="-285750" algn="l">
              <a:buFont typeface="Wingdings" panose="05000000000000000000" pitchFamily="2" charset="2"/>
              <a:buChar char="Ø"/>
            </a:pPr>
            <a:r>
              <a:rPr lang="de-DE" sz="1400" dirty="0"/>
              <a:t>Claas verbaut einen </a:t>
            </a:r>
            <a:r>
              <a:rPr lang="de-DE" sz="1400" b="1" dirty="0"/>
              <a:t>speziellen Sojahalmteiler</a:t>
            </a:r>
            <a:r>
              <a:rPr lang="de-DE" sz="1400" dirty="0"/>
              <a:t>, welcher nach oben ausweichen kann </a:t>
            </a:r>
          </a:p>
          <a:p>
            <a:pPr marL="285750" indent="-285750" algn="l">
              <a:buFont typeface="Wingdings" panose="05000000000000000000" pitchFamily="2" charset="2"/>
              <a:buChar char="Ø"/>
            </a:pPr>
            <a:r>
              <a:rPr lang="de-DE" sz="1400" dirty="0"/>
              <a:t>Messerklingen haben </a:t>
            </a:r>
            <a:r>
              <a:rPr lang="de-DE" sz="1400" b="1" dirty="0"/>
              <a:t>kürzere Finger, </a:t>
            </a:r>
            <a:r>
              <a:rPr lang="de-DE" sz="1400" dirty="0"/>
              <a:t>um auch bei feuchten Bedingungen und Unkraut einen sauberen verstopfungsfreien Schnitt zu erzielen </a:t>
            </a:r>
          </a:p>
          <a:p>
            <a:pPr marL="285750" indent="-285750" algn="l">
              <a:buFont typeface="Wingdings" panose="05000000000000000000" pitchFamily="2" charset="2"/>
              <a:buChar char="Ø"/>
            </a:pPr>
            <a:r>
              <a:rPr lang="de-DE" sz="1400" dirty="0"/>
              <a:t>Je nach Hersteller </a:t>
            </a:r>
            <a:r>
              <a:rPr lang="de-DE" sz="1400" b="1" dirty="0"/>
              <a:t>unterschiedliche Flexibilität </a:t>
            </a:r>
            <a:r>
              <a:rPr lang="de-DE" sz="1400" dirty="0"/>
              <a:t>des Messerbalkens (John Deere 152mm, Claas 180mm, Case 150mm)</a:t>
            </a:r>
          </a:p>
        </p:txBody>
      </p:sp>
      <p:pic>
        <p:nvPicPr>
          <p:cNvPr id="19" name="Grafik 18">
            <a:extLst>
              <a:ext uri="{FF2B5EF4-FFF2-40B4-BE49-F238E27FC236}">
                <a16:creationId xmlns:a16="http://schemas.microsoft.com/office/drawing/2014/main" id="{E952570B-99FC-1B5F-865D-D2E40A9E7A9E}"/>
              </a:ext>
            </a:extLst>
          </p:cNvPr>
          <p:cNvPicPr>
            <a:picLocks noChangeAspect="1"/>
          </p:cNvPicPr>
          <p:nvPr/>
        </p:nvPicPr>
        <p:blipFill rotWithShape="1">
          <a:blip r:embed="rId3"/>
          <a:srcRect l="35833" t="26923" r="36458" b="52170"/>
          <a:stretch/>
        </p:blipFill>
        <p:spPr>
          <a:xfrm>
            <a:off x="342000" y="1386682"/>
            <a:ext cx="4780649" cy="1953805"/>
          </a:xfrm>
          <a:prstGeom prst="rect">
            <a:avLst/>
          </a:prstGeom>
        </p:spPr>
      </p:pic>
      <p:pic>
        <p:nvPicPr>
          <p:cNvPr id="21" name="Grafik 20">
            <a:extLst>
              <a:ext uri="{FF2B5EF4-FFF2-40B4-BE49-F238E27FC236}">
                <a16:creationId xmlns:a16="http://schemas.microsoft.com/office/drawing/2014/main" id="{2F6814F5-3841-B195-011A-8A11BCB2E333}"/>
              </a:ext>
            </a:extLst>
          </p:cNvPr>
          <p:cNvPicPr>
            <a:picLocks noChangeAspect="1"/>
          </p:cNvPicPr>
          <p:nvPr/>
        </p:nvPicPr>
        <p:blipFill rotWithShape="1">
          <a:blip r:embed="rId4"/>
          <a:srcRect l="53542" t="47476" r="30416" b="35436"/>
          <a:stretch/>
        </p:blipFill>
        <p:spPr>
          <a:xfrm>
            <a:off x="5771152" y="4007447"/>
            <a:ext cx="2927197" cy="1672684"/>
          </a:xfrm>
          <a:prstGeom prst="rect">
            <a:avLst/>
          </a:prstGeom>
        </p:spPr>
      </p:pic>
      <p:pic>
        <p:nvPicPr>
          <p:cNvPr id="3076" name="Picture 4" descr="Spezielle kurze Finger für den Schnitt nah am Boden">
            <a:extLst>
              <a:ext uri="{FF2B5EF4-FFF2-40B4-BE49-F238E27FC236}">
                <a16:creationId xmlns:a16="http://schemas.microsoft.com/office/drawing/2014/main" id="{C2836D97-85BA-2613-5E7C-FD9250237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4025" y="1386682"/>
            <a:ext cx="3395891" cy="19090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a:extLst>
              <a:ext uri="{FF2B5EF4-FFF2-40B4-BE49-F238E27FC236}">
                <a16:creationId xmlns:a16="http://schemas.microsoft.com/office/drawing/2014/main" id="{1D0A13B8-FC3D-3ADB-01EB-6A26FC5329D5}"/>
              </a:ext>
            </a:extLst>
          </p:cNvPr>
          <p:cNvSpPr txBox="1"/>
          <p:nvPr/>
        </p:nvSpPr>
        <p:spPr>
          <a:xfrm>
            <a:off x="342000" y="3248154"/>
            <a:ext cx="4780649" cy="184666"/>
          </a:xfrm>
          <a:prstGeom prst="rect">
            <a:avLst/>
          </a:prstGeom>
          <a:noFill/>
        </p:spPr>
        <p:txBody>
          <a:bodyPr wrap="square" rtlCol="0">
            <a:spAutoFit/>
          </a:bodyPr>
          <a:lstStyle/>
          <a:p>
            <a:r>
              <a:rPr lang="de-DE" sz="600" dirty="0"/>
              <a:t>Abbildung 66: www.caseih.com</a:t>
            </a:r>
          </a:p>
        </p:txBody>
      </p:sp>
      <p:sp>
        <p:nvSpPr>
          <p:cNvPr id="23" name="Textfeld 22">
            <a:extLst>
              <a:ext uri="{FF2B5EF4-FFF2-40B4-BE49-F238E27FC236}">
                <a16:creationId xmlns:a16="http://schemas.microsoft.com/office/drawing/2014/main" id="{7EEF9A9B-60A3-CE9C-C24F-A5715D343A2A}"/>
              </a:ext>
            </a:extLst>
          </p:cNvPr>
          <p:cNvSpPr txBox="1"/>
          <p:nvPr/>
        </p:nvSpPr>
        <p:spPr>
          <a:xfrm>
            <a:off x="5534025" y="3295691"/>
            <a:ext cx="3395891" cy="184666"/>
          </a:xfrm>
          <a:prstGeom prst="rect">
            <a:avLst/>
          </a:prstGeom>
          <a:noFill/>
        </p:spPr>
        <p:txBody>
          <a:bodyPr wrap="square" rtlCol="0">
            <a:spAutoFit/>
          </a:bodyPr>
          <a:lstStyle/>
          <a:p>
            <a:r>
              <a:rPr lang="de-DE" sz="600" dirty="0"/>
              <a:t>Abbildung 67: www.deere.de</a:t>
            </a:r>
          </a:p>
        </p:txBody>
      </p:sp>
      <p:sp>
        <p:nvSpPr>
          <p:cNvPr id="24" name="Textfeld 23">
            <a:extLst>
              <a:ext uri="{FF2B5EF4-FFF2-40B4-BE49-F238E27FC236}">
                <a16:creationId xmlns:a16="http://schemas.microsoft.com/office/drawing/2014/main" id="{94A14CB0-5A9A-79CA-718B-324C225CE12D}"/>
              </a:ext>
            </a:extLst>
          </p:cNvPr>
          <p:cNvSpPr txBox="1"/>
          <p:nvPr/>
        </p:nvSpPr>
        <p:spPr>
          <a:xfrm>
            <a:off x="5771152" y="5680131"/>
            <a:ext cx="2927197" cy="184666"/>
          </a:xfrm>
          <a:prstGeom prst="rect">
            <a:avLst/>
          </a:prstGeom>
          <a:noFill/>
        </p:spPr>
        <p:txBody>
          <a:bodyPr wrap="square" rtlCol="0">
            <a:spAutoFit/>
          </a:bodyPr>
          <a:lstStyle/>
          <a:p>
            <a:r>
              <a:rPr lang="de-DE" sz="600" dirty="0"/>
              <a:t>Abbildung 68: www.claas.de</a:t>
            </a:r>
          </a:p>
        </p:txBody>
      </p:sp>
    </p:spTree>
    <p:extLst>
      <p:ext uri="{BB962C8B-B14F-4D97-AF65-F5344CB8AC3E}">
        <p14:creationId xmlns:p14="http://schemas.microsoft.com/office/powerpoint/2010/main" val="274074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anim calcmode="lin" valueType="num">
                                      <p:cBhvr>
                                        <p:cTn id="4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fade">
                                      <p:cBhvr>
                                        <p:cTn id="46" dur="1000"/>
                                        <p:tgtEl>
                                          <p:spTgt spid="6">
                                            <p:txEl>
                                              <p:pRg st="1" end="1"/>
                                            </p:txEl>
                                          </p:spTgt>
                                        </p:tgtEl>
                                      </p:cBhvr>
                                    </p:animEffect>
                                    <p:anim calcmode="lin" valueType="num">
                                      <p:cBhvr>
                                        <p:cTn id="4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fade">
                                      <p:cBhvr>
                                        <p:cTn id="53" dur="1000"/>
                                        <p:tgtEl>
                                          <p:spTgt spid="6">
                                            <p:txEl>
                                              <p:pRg st="2" end="2"/>
                                            </p:txEl>
                                          </p:spTgt>
                                        </p:tgtEl>
                                      </p:cBhvr>
                                    </p:animEffect>
                                    <p:anim calcmode="lin" valueType="num">
                                      <p:cBhvr>
                                        <p:cTn id="5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fade">
                                      <p:cBhvr>
                                        <p:cTn id="60" dur="1000"/>
                                        <p:tgtEl>
                                          <p:spTgt spid="6">
                                            <p:txEl>
                                              <p:pRg st="3" end="3"/>
                                            </p:txEl>
                                          </p:spTgt>
                                        </p:tgtEl>
                                      </p:cBhvr>
                                    </p:animEffect>
                                    <p:anim calcmode="lin" valueType="num">
                                      <p:cBhvr>
                                        <p:cTn id="6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fade">
                                      <p:cBhvr>
                                        <p:cTn id="67" dur="1000"/>
                                        <p:tgtEl>
                                          <p:spTgt spid="6">
                                            <p:txEl>
                                              <p:pRg st="4" end="4"/>
                                            </p:txEl>
                                          </p:spTgt>
                                        </p:tgtEl>
                                      </p:cBhvr>
                                    </p:animEffect>
                                    <p:anim calcmode="lin" valueType="num">
                                      <p:cBhvr>
                                        <p:cTn id="6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31</a:t>
            </a:fld>
            <a:endParaRPr lang="de-DE" dirty="0"/>
          </a:p>
        </p:txBody>
      </p:sp>
      <p:sp>
        <p:nvSpPr>
          <p:cNvPr id="12" name="Textfeld 11"/>
          <p:cNvSpPr txBox="1"/>
          <p:nvPr/>
        </p:nvSpPr>
        <p:spPr>
          <a:xfrm>
            <a:off x="540000" y="1080000"/>
            <a:ext cx="2546381" cy="369332"/>
          </a:xfrm>
          <a:prstGeom prst="rect">
            <a:avLst/>
          </a:prstGeom>
          <a:noFill/>
        </p:spPr>
        <p:txBody>
          <a:bodyPr wrap="square" rtlCol="0">
            <a:spAutoFit/>
          </a:bodyPr>
          <a:lstStyle/>
          <a:p>
            <a:r>
              <a:rPr lang="de-DE" dirty="0"/>
              <a:t>Draper-Schneidwerk </a:t>
            </a:r>
          </a:p>
        </p:txBody>
      </p:sp>
      <p:sp>
        <p:nvSpPr>
          <p:cNvPr id="13" name="Textfeld 12">
            <a:extLst>
              <a:ext uri="{FF2B5EF4-FFF2-40B4-BE49-F238E27FC236}">
                <a16:creationId xmlns:a16="http://schemas.microsoft.com/office/drawing/2014/main" id="{B9041DFB-D804-A573-3278-EF792704AF6B}"/>
              </a:ext>
            </a:extLst>
          </p:cNvPr>
          <p:cNvSpPr txBox="1"/>
          <p:nvPr/>
        </p:nvSpPr>
        <p:spPr>
          <a:xfrm>
            <a:off x="192059" y="4123050"/>
            <a:ext cx="8389916" cy="1600438"/>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Ursprünglich aus Nordamerika und Australien</a:t>
            </a:r>
            <a:r>
              <a:rPr lang="de-DE" sz="1400" b="1" dirty="0"/>
              <a:t>  </a:t>
            </a:r>
          </a:p>
          <a:p>
            <a:pPr marL="285750" indent="-285750">
              <a:buClr>
                <a:srgbClr val="92D050"/>
              </a:buClr>
              <a:buFont typeface="Wingdings" panose="05000000000000000000" pitchFamily="2" charset="2"/>
              <a:buChar char="Ø"/>
            </a:pPr>
            <a:r>
              <a:rPr lang="de-DE" sz="1400" dirty="0"/>
              <a:t>Querförderband transportiert Material zur Mitte von dort wird es mit einem Längsförderband zum Schrägförderer transportiert</a:t>
            </a:r>
          </a:p>
          <a:p>
            <a:pPr marL="285750" indent="-285750">
              <a:buClr>
                <a:srgbClr val="92D050"/>
              </a:buClr>
              <a:buFont typeface="Wingdings" panose="05000000000000000000" pitchFamily="2" charset="2"/>
              <a:buChar char="Ø"/>
            </a:pPr>
            <a:r>
              <a:rPr lang="de-DE" sz="1400" dirty="0"/>
              <a:t>Erfreuen sich auch in Europa an immer größerer Beliebtheit  </a:t>
            </a:r>
          </a:p>
          <a:p>
            <a:pPr marL="285750" indent="-285750">
              <a:buClr>
                <a:srgbClr val="92D050"/>
              </a:buClr>
              <a:buFont typeface="Wingdings" panose="05000000000000000000" pitchFamily="2" charset="2"/>
              <a:buChar char="Ø"/>
            </a:pPr>
            <a:r>
              <a:rPr lang="de-DE" sz="1400" dirty="0"/>
              <a:t>Für Raps mit zusätzlicher Schnecke oberhalb des Förderbands ausgerüstet</a:t>
            </a:r>
          </a:p>
          <a:p>
            <a:pPr marL="285750" indent="-285750">
              <a:buClr>
                <a:srgbClr val="92D050"/>
              </a:buClr>
              <a:buFont typeface="Wingdings" panose="05000000000000000000" pitchFamily="2" charset="2"/>
              <a:buChar char="Ø"/>
            </a:pPr>
            <a:r>
              <a:rPr lang="de-DE" sz="1400" dirty="0"/>
              <a:t>Mit fruchtabhängigen Luftstromsystemen oder profilierten Bändern ausgerüstet, um Körnerverluste beim Raps zu vermeiden </a:t>
            </a:r>
          </a:p>
        </p:txBody>
      </p:sp>
      <p:pic>
        <p:nvPicPr>
          <p:cNvPr id="1026" name="Picture 2" descr="John Deere stellt neue Erntevorsätze vor | top agrar online">
            <a:extLst>
              <a:ext uri="{FF2B5EF4-FFF2-40B4-BE49-F238E27FC236}">
                <a16:creationId xmlns:a16="http://schemas.microsoft.com/office/drawing/2014/main" id="{3051C95E-B877-AC8D-9003-6164873D8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644" y="1946852"/>
            <a:ext cx="2491494" cy="1654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don FD2 Flexdraper: Maisvorsatzgeräte | New Holland">
            <a:extLst>
              <a:ext uri="{FF2B5EF4-FFF2-40B4-BE49-F238E27FC236}">
                <a16:creationId xmlns:a16="http://schemas.microsoft.com/office/drawing/2014/main" id="{872018EA-F544-17CD-911D-4732D3D4BC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9332"/>
            <a:ext cx="3133949" cy="21241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E45F34F-AEA8-D5A5-1987-B8931EC1653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7696"/>
          <a:stretch/>
        </p:blipFill>
        <p:spPr bwMode="auto">
          <a:xfrm>
            <a:off x="6359162" y="1945445"/>
            <a:ext cx="2127051" cy="1654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D484BCA8-48AB-5A0C-1774-05653D7FEEEB}"/>
              </a:ext>
            </a:extLst>
          </p:cNvPr>
          <p:cNvSpPr txBox="1"/>
          <p:nvPr/>
        </p:nvSpPr>
        <p:spPr>
          <a:xfrm>
            <a:off x="192059" y="3649208"/>
            <a:ext cx="3086381" cy="184666"/>
          </a:xfrm>
          <a:prstGeom prst="rect">
            <a:avLst/>
          </a:prstGeom>
          <a:noFill/>
        </p:spPr>
        <p:txBody>
          <a:bodyPr wrap="square" rtlCol="0">
            <a:spAutoFit/>
          </a:bodyPr>
          <a:lstStyle/>
          <a:p>
            <a:r>
              <a:rPr lang="de-DE" sz="600" dirty="0"/>
              <a:t>Abbildung 69: www.agriculture.newholland.com  </a:t>
            </a:r>
          </a:p>
        </p:txBody>
      </p:sp>
      <p:sp>
        <p:nvSpPr>
          <p:cNvPr id="6" name="Textfeld 5">
            <a:extLst>
              <a:ext uri="{FF2B5EF4-FFF2-40B4-BE49-F238E27FC236}">
                <a16:creationId xmlns:a16="http://schemas.microsoft.com/office/drawing/2014/main" id="{732D16D2-C96A-A96C-B36D-891AF7FFE3C4}"/>
              </a:ext>
            </a:extLst>
          </p:cNvPr>
          <p:cNvSpPr txBox="1"/>
          <p:nvPr/>
        </p:nvSpPr>
        <p:spPr>
          <a:xfrm>
            <a:off x="3257644" y="3707842"/>
            <a:ext cx="2491494" cy="184666"/>
          </a:xfrm>
          <a:prstGeom prst="rect">
            <a:avLst/>
          </a:prstGeom>
          <a:noFill/>
        </p:spPr>
        <p:txBody>
          <a:bodyPr wrap="square" rtlCol="0">
            <a:spAutoFit/>
          </a:bodyPr>
          <a:lstStyle/>
          <a:p>
            <a:r>
              <a:rPr lang="de-DE" sz="600" dirty="0"/>
              <a:t>Abbildung 70: www.agrarheute.com</a:t>
            </a:r>
          </a:p>
        </p:txBody>
      </p:sp>
      <p:sp>
        <p:nvSpPr>
          <p:cNvPr id="7" name="Textfeld 6">
            <a:extLst>
              <a:ext uri="{FF2B5EF4-FFF2-40B4-BE49-F238E27FC236}">
                <a16:creationId xmlns:a16="http://schemas.microsoft.com/office/drawing/2014/main" id="{0810CCEC-38CC-6F0A-38C8-A4A5240FA176}"/>
              </a:ext>
            </a:extLst>
          </p:cNvPr>
          <p:cNvSpPr txBox="1"/>
          <p:nvPr/>
        </p:nvSpPr>
        <p:spPr>
          <a:xfrm>
            <a:off x="6359162" y="3707842"/>
            <a:ext cx="2127051" cy="184666"/>
          </a:xfrm>
          <a:prstGeom prst="rect">
            <a:avLst/>
          </a:prstGeom>
          <a:noFill/>
        </p:spPr>
        <p:txBody>
          <a:bodyPr wrap="square" rtlCol="0">
            <a:spAutoFit/>
          </a:bodyPr>
          <a:lstStyle/>
          <a:p>
            <a:r>
              <a:rPr lang="de-DE" sz="600" dirty="0"/>
              <a:t>Abbildung 71: www.geringhoff.com</a:t>
            </a:r>
          </a:p>
        </p:txBody>
      </p:sp>
    </p:spTree>
    <p:extLst>
      <p:ext uri="{BB962C8B-B14F-4D97-AF65-F5344CB8AC3E}">
        <p14:creationId xmlns:p14="http://schemas.microsoft.com/office/powerpoint/2010/main" val="281832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3">
                                            <p:txEl>
                                              <p:pRg st="1" end="1"/>
                                            </p:txEl>
                                          </p:spTgt>
                                        </p:tgtEl>
                                        <p:attrNameLst>
                                          <p:attrName>style.visibility</p:attrName>
                                        </p:attrNameLst>
                                      </p:cBhvr>
                                      <p:to>
                                        <p:strVal val="visible"/>
                                      </p:to>
                                    </p:set>
                                    <p:animEffect transition="in" filter="fade">
                                      <p:cBhvr>
                                        <p:cTn id="46" dur="1000"/>
                                        <p:tgtEl>
                                          <p:spTgt spid="13">
                                            <p:txEl>
                                              <p:pRg st="1" end="1"/>
                                            </p:txEl>
                                          </p:spTgt>
                                        </p:tgtEl>
                                      </p:cBhvr>
                                    </p:animEffect>
                                    <p:anim calcmode="lin" valueType="num">
                                      <p:cBhvr>
                                        <p:cTn id="4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animEffect transition="in" filter="fade">
                                      <p:cBhvr>
                                        <p:cTn id="53" dur="1000"/>
                                        <p:tgtEl>
                                          <p:spTgt spid="13">
                                            <p:txEl>
                                              <p:pRg st="2" end="2"/>
                                            </p:txEl>
                                          </p:spTgt>
                                        </p:tgtEl>
                                      </p:cBhvr>
                                    </p:animEffect>
                                    <p:anim calcmode="lin" valueType="num">
                                      <p:cBhvr>
                                        <p:cTn id="54"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3">
                                            <p:txEl>
                                              <p:pRg st="3" end="3"/>
                                            </p:txEl>
                                          </p:spTgt>
                                        </p:tgtEl>
                                        <p:attrNameLst>
                                          <p:attrName>style.visibility</p:attrName>
                                        </p:attrNameLst>
                                      </p:cBhvr>
                                      <p:to>
                                        <p:strVal val="visible"/>
                                      </p:to>
                                    </p:set>
                                    <p:animEffect transition="in" filter="fade">
                                      <p:cBhvr>
                                        <p:cTn id="60" dur="1000"/>
                                        <p:tgtEl>
                                          <p:spTgt spid="13">
                                            <p:txEl>
                                              <p:pRg st="3" end="3"/>
                                            </p:txEl>
                                          </p:spTgt>
                                        </p:tgtEl>
                                      </p:cBhvr>
                                    </p:animEffect>
                                    <p:anim calcmode="lin" valueType="num">
                                      <p:cBhvr>
                                        <p:cTn id="61"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3">
                                            <p:txEl>
                                              <p:pRg st="4" end="4"/>
                                            </p:txEl>
                                          </p:spTgt>
                                        </p:tgtEl>
                                        <p:attrNameLst>
                                          <p:attrName>style.visibility</p:attrName>
                                        </p:attrNameLst>
                                      </p:cBhvr>
                                      <p:to>
                                        <p:strVal val="visible"/>
                                      </p:to>
                                    </p:set>
                                    <p:animEffect transition="in" filter="fade">
                                      <p:cBhvr>
                                        <p:cTn id="67" dur="1000"/>
                                        <p:tgtEl>
                                          <p:spTgt spid="13">
                                            <p:txEl>
                                              <p:pRg st="4" end="4"/>
                                            </p:txEl>
                                          </p:spTgt>
                                        </p:tgtEl>
                                      </p:cBhvr>
                                    </p:animEffect>
                                    <p:anim calcmode="lin" valueType="num">
                                      <p:cBhvr>
                                        <p:cTn id="68"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32</a:t>
            </a:fld>
            <a:endParaRPr lang="de-DE" dirty="0"/>
          </a:p>
        </p:txBody>
      </p:sp>
      <p:sp>
        <p:nvSpPr>
          <p:cNvPr id="12" name="Textfeld 11"/>
          <p:cNvSpPr txBox="1"/>
          <p:nvPr/>
        </p:nvSpPr>
        <p:spPr>
          <a:xfrm>
            <a:off x="540000" y="1080000"/>
            <a:ext cx="5720123" cy="369332"/>
          </a:xfrm>
          <a:prstGeom prst="rect">
            <a:avLst/>
          </a:prstGeom>
          <a:noFill/>
        </p:spPr>
        <p:txBody>
          <a:bodyPr wrap="square" rtlCol="0">
            <a:spAutoFit/>
          </a:bodyPr>
          <a:lstStyle/>
          <a:p>
            <a:r>
              <a:rPr lang="de-DE" dirty="0"/>
              <a:t>Draper-Schneidwerk, Flex- und Gelenk-Draper </a:t>
            </a:r>
          </a:p>
        </p:txBody>
      </p:sp>
      <p:pic>
        <p:nvPicPr>
          <p:cNvPr id="2050" name="Picture 2" descr="Mähdrusch: Vor- und Nachteile des Draper-Schneidwerkes | agrarheute.com">
            <a:extLst>
              <a:ext uri="{FF2B5EF4-FFF2-40B4-BE49-F238E27FC236}">
                <a16:creationId xmlns:a16="http://schemas.microsoft.com/office/drawing/2014/main" id="{3C49C647-5DE5-51C0-AFBD-2D7618E80D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5" t="19257" r="9219" b="26184"/>
          <a:stretch/>
        </p:blipFill>
        <p:spPr bwMode="auto">
          <a:xfrm>
            <a:off x="462349" y="1783924"/>
            <a:ext cx="3673130" cy="1786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35FD | Serie 600FD | Schneidwerke | John Deere DE">
            <a:extLst>
              <a:ext uri="{FF2B5EF4-FFF2-40B4-BE49-F238E27FC236}">
                <a16:creationId xmlns:a16="http://schemas.microsoft.com/office/drawing/2014/main" id="{C29B0E21-3319-1C15-B062-69034F32EA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963" y="1783924"/>
            <a:ext cx="3177339" cy="1786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3E212E1-271E-7067-481D-4271BDE3CD53}"/>
              </a:ext>
            </a:extLst>
          </p:cNvPr>
          <p:cNvSpPr txBox="1"/>
          <p:nvPr/>
        </p:nvSpPr>
        <p:spPr>
          <a:xfrm>
            <a:off x="462349" y="4095865"/>
            <a:ext cx="8001953" cy="116955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Spezialisten für den tiefen Schnitt wichtig bei der Ernte von Soja oder Erbsen </a:t>
            </a:r>
          </a:p>
          <a:p>
            <a:pPr marL="285750" indent="-285750">
              <a:buClr>
                <a:srgbClr val="92D050"/>
              </a:buClr>
              <a:buFont typeface="Wingdings" panose="05000000000000000000" pitchFamily="2" charset="2"/>
              <a:buChar char="Ø"/>
            </a:pPr>
            <a:r>
              <a:rPr lang="de-DE" sz="1400" dirty="0"/>
              <a:t>Flex-Draper zeichnen sich durch einen flexiblen Messerbalken aus </a:t>
            </a:r>
          </a:p>
          <a:p>
            <a:pPr marL="285750" indent="-285750">
              <a:buClr>
                <a:srgbClr val="92D050"/>
              </a:buClr>
              <a:buFont typeface="Wingdings" panose="05000000000000000000" pitchFamily="2" charset="2"/>
              <a:buChar char="Ø"/>
            </a:pPr>
            <a:r>
              <a:rPr lang="de-DE" sz="1400" dirty="0"/>
              <a:t>Kann für die normale Getreideernte starr gestellt werden</a:t>
            </a:r>
          </a:p>
          <a:p>
            <a:pPr marL="285750" indent="-285750">
              <a:buClr>
                <a:srgbClr val="92D050"/>
              </a:buClr>
              <a:buFont typeface="Wingdings" panose="05000000000000000000" pitchFamily="2" charset="2"/>
              <a:buChar char="Ø"/>
            </a:pPr>
            <a:r>
              <a:rPr lang="de-DE" sz="1400" dirty="0"/>
              <a:t>Gelenk-(Flex)-Draper besitzen zusätzlich einen Gelenkrahmen </a:t>
            </a:r>
          </a:p>
          <a:p>
            <a:pPr>
              <a:buClr>
                <a:srgbClr val="92D050"/>
              </a:buClr>
            </a:pPr>
            <a:r>
              <a:rPr lang="de-DE" sz="1400" dirty="0"/>
              <a:t>      vorallem im kupierten Gelände von Vorteil</a:t>
            </a:r>
          </a:p>
        </p:txBody>
      </p:sp>
      <p:pic>
        <p:nvPicPr>
          <p:cNvPr id="10" name="Grafik 9" descr="Filmstreifen Silhouette">
            <a:hlinkClick r:id="rId5"/>
            <a:extLst>
              <a:ext uri="{FF2B5EF4-FFF2-40B4-BE49-F238E27FC236}">
                <a16:creationId xmlns:a16="http://schemas.microsoft.com/office/drawing/2014/main" id="{0E14CC0C-F71B-6F41-15DA-D77E8AA190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47637" y="569340"/>
            <a:ext cx="914400" cy="914400"/>
          </a:xfrm>
          <a:prstGeom prst="rect">
            <a:avLst/>
          </a:prstGeom>
        </p:spPr>
      </p:pic>
      <p:sp>
        <p:nvSpPr>
          <p:cNvPr id="13" name="Textfeld 12">
            <a:extLst>
              <a:ext uri="{FF2B5EF4-FFF2-40B4-BE49-F238E27FC236}">
                <a16:creationId xmlns:a16="http://schemas.microsoft.com/office/drawing/2014/main" id="{FEFFAD9B-2C2C-DB22-55DA-9A789CCA740C}"/>
              </a:ext>
            </a:extLst>
          </p:cNvPr>
          <p:cNvSpPr txBox="1"/>
          <p:nvPr/>
        </p:nvSpPr>
        <p:spPr>
          <a:xfrm>
            <a:off x="462349" y="3570074"/>
            <a:ext cx="3673130" cy="184666"/>
          </a:xfrm>
          <a:prstGeom prst="rect">
            <a:avLst/>
          </a:prstGeom>
          <a:noFill/>
        </p:spPr>
        <p:txBody>
          <a:bodyPr wrap="square" rtlCol="0">
            <a:spAutoFit/>
          </a:bodyPr>
          <a:lstStyle/>
          <a:p>
            <a:r>
              <a:rPr lang="de-DE" sz="600" dirty="0"/>
              <a:t>Abbildung 72: www.agrarheute.com</a:t>
            </a:r>
          </a:p>
        </p:txBody>
      </p:sp>
      <p:sp>
        <p:nvSpPr>
          <p:cNvPr id="14" name="Textfeld 13">
            <a:extLst>
              <a:ext uri="{FF2B5EF4-FFF2-40B4-BE49-F238E27FC236}">
                <a16:creationId xmlns:a16="http://schemas.microsoft.com/office/drawing/2014/main" id="{B46DDFFC-10D5-3A01-4DE7-AA9E17E5582D}"/>
              </a:ext>
            </a:extLst>
          </p:cNvPr>
          <p:cNvSpPr txBox="1"/>
          <p:nvPr/>
        </p:nvSpPr>
        <p:spPr>
          <a:xfrm>
            <a:off x="5240854" y="3555970"/>
            <a:ext cx="3168821" cy="184666"/>
          </a:xfrm>
          <a:prstGeom prst="rect">
            <a:avLst/>
          </a:prstGeom>
          <a:noFill/>
        </p:spPr>
        <p:txBody>
          <a:bodyPr wrap="square" rtlCol="0">
            <a:spAutoFit/>
          </a:bodyPr>
          <a:lstStyle/>
          <a:p>
            <a:r>
              <a:rPr lang="de-DE" sz="600" dirty="0"/>
              <a:t>Abbildung 73: www.deere.de</a:t>
            </a:r>
          </a:p>
        </p:txBody>
      </p:sp>
    </p:spTree>
    <p:extLst>
      <p:ext uri="{BB962C8B-B14F-4D97-AF65-F5344CB8AC3E}">
        <p14:creationId xmlns:p14="http://schemas.microsoft.com/office/powerpoint/2010/main" val="22296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1000"/>
                                        <p:tgtEl>
                                          <p:spTgt spid="6">
                                            <p:txEl>
                                              <p:pRg st="2" end="2"/>
                                            </p:txEl>
                                          </p:spTgt>
                                        </p:tgtEl>
                                      </p:cBhvr>
                                    </p:animEffect>
                                    <p:anim calcmode="lin" valueType="num">
                                      <p:cBhvr>
                                        <p:cTn id="4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1000"/>
                                        <p:tgtEl>
                                          <p:spTgt spid="6">
                                            <p:txEl>
                                              <p:pRg st="3" end="3"/>
                                            </p:txEl>
                                          </p:spTgt>
                                        </p:tgtEl>
                                      </p:cBhvr>
                                    </p:animEffect>
                                    <p:anim calcmode="lin" valueType="num">
                                      <p:cBhvr>
                                        <p:cTn id="5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1000"/>
                                        <p:tgtEl>
                                          <p:spTgt spid="6">
                                            <p:txEl>
                                              <p:pRg st="4" end="4"/>
                                            </p:txEl>
                                          </p:spTgt>
                                        </p:tgtEl>
                                      </p:cBhvr>
                                    </p:animEffect>
                                    <p:anim calcmode="lin" valueType="num">
                                      <p:cBhvr>
                                        <p:cTn id="5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A45FF914-FC54-08AB-AE5E-40FC207FE6EF}"/>
              </a:ext>
            </a:extLst>
          </p:cNvPr>
          <p:cNvSpPr txBox="1">
            <a:spLocks/>
          </p:cNvSpPr>
          <p:nvPr/>
        </p:nvSpPr>
        <p:spPr bwMode="auto">
          <a:xfrm>
            <a:off x="4933953" y="3429000"/>
            <a:ext cx="3961952" cy="2521192"/>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altLang="de-DE" sz="1350" kern="0" dirty="0"/>
          </a:p>
        </p:txBody>
      </p:sp>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177431" y="3429000"/>
            <a:ext cx="3947660" cy="2521192"/>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alt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33</a:t>
            </a:fld>
            <a:endParaRPr lang="de-DE" dirty="0"/>
          </a:p>
        </p:txBody>
      </p:sp>
      <p:sp>
        <p:nvSpPr>
          <p:cNvPr id="12" name="Textfeld 11"/>
          <p:cNvSpPr txBox="1"/>
          <p:nvPr/>
        </p:nvSpPr>
        <p:spPr>
          <a:xfrm>
            <a:off x="314325" y="1215399"/>
            <a:ext cx="7960905" cy="646331"/>
          </a:xfrm>
          <a:prstGeom prst="rect">
            <a:avLst/>
          </a:prstGeom>
          <a:noFill/>
        </p:spPr>
        <p:txBody>
          <a:bodyPr wrap="square" rtlCol="0">
            <a:spAutoFit/>
          </a:bodyPr>
          <a:lstStyle/>
          <a:p>
            <a:r>
              <a:rPr lang="de-DE" dirty="0"/>
              <a:t>Vergleich Getreideschneidwerke:</a:t>
            </a:r>
          </a:p>
          <a:p>
            <a:r>
              <a:rPr lang="de-DE" dirty="0"/>
              <a:t>Vor- und Nachteile des Draper-Schneidwerks </a:t>
            </a:r>
          </a:p>
        </p:txBody>
      </p:sp>
      <p:sp>
        <p:nvSpPr>
          <p:cNvPr id="13" name="Textfeld 12">
            <a:extLst>
              <a:ext uri="{FF2B5EF4-FFF2-40B4-BE49-F238E27FC236}">
                <a16:creationId xmlns:a16="http://schemas.microsoft.com/office/drawing/2014/main" id="{523E20BC-F9A6-D188-67FF-7232E7DDA65F}"/>
              </a:ext>
            </a:extLst>
          </p:cNvPr>
          <p:cNvSpPr txBox="1"/>
          <p:nvPr/>
        </p:nvSpPr>
        <p:spPr>
          <a:xfrm>
            <a:off x="5047127" y="3570828"/>
            <a:ext cx="4010706" cy="2585323"/>
          </a:xfrm>
          <a:prstGeom prst="rect">
            <a:avLst/>
          </a:prstGeom>
          <a:noFill/>
        </p:spPr>
        <p:txBody>
          <a:bodyPr wrap="square" rtlCol="0">
            <a:spAutoFit/>
          </a:bodyPr>
          <a:lstStyle/>
          <a:p>
            <a:r>
              <a:rPr lang="de-DE" b="1" dirty="0"/>
              <a:t>Nachteile:</a:t>
            </a:r>
          </a:p>
          <a:p>
            <a:pPr marL="285750" indent="-285750">
              <a:buClr>
                <a:srgbClr val="92D050"/>
              </a:buClr>
              <a:buFont typeface="Wingdings" panose="05000000000000000000" pitchFamily="2" charset="2"/>
              <a:buChar char="Ø"/>
            </a:pPr>
            <a:r>
              <a:rPr lang="de-DE" dirty="0"/>
              <a:t>Höhere Anschaffungskosten </a:t>
            </a:r>
          </a:p>
          <a:p>
            <a:pPr marL="285750" indent="-285750">
              <a:buClr>
                <a:srgbClr val="92D050"/>
              </a:buClr>
              <a:buFont typeface="Wingdings" panose="05000000000000000000" pitchFamily="2" charset="2"/>
              <a:buChar char="Ø"/>
            </a:pPr>
            <a:r>
              <a:rPr lang="de-DE" dirty="0"/>
              <a:t>Sehr viel Technik </a:t>
            </a:r>
          </a:p>
          <a:p>
            <a:pPr marL="285750" indent="-285750">
              <a:buClr>
                <a:srgbClr val="92D050"/>
              </a:buClr>
              <a:buFont typeface="Wingdings" panose="05000000000000000000" pitchFamily="2" charset="2"/>
              <a:buChar char="Ø"/>
            </a:pPr>
            <a:r>
              <a:rPr lang="de-DE" dirty="0"/>
              <a:t>Schwierigere Bedienung</a:t>
            </a:r>
          </a:p>
          <a:p>
            <a:pPr marL="285750" indent="-285750">
              <a:buClr>
                <a:srgbClr val="92D050"/>
              </a:buClr>
              <a:buFont typeface="Wingdings" panose="05000000000000000000" pitchFamily="2" charset="2"/>
              <a:buChar char="Ø"/>
            </a:pPr>
            <a:r>
              <a:rPr lang="de-DE" dirty="0"/>
              <a:t>Mehr Gewicht  </a:t>
            </a:r>
          </a:p>
          <a:p>
            <a:pPr marL="285750" indent="-285750">
              <a:buClr>
                <a:srgbClr val="92D050"/>
              </a:buClr>
              <a:buFont typeface="Wingdings" panose="05000000000000000000" pitchFamily="2" charset="2"/>
              <a:buChar char="Ø"/>
            </a:pPr>
            <a:r>
              <a:rPr lang="de-DE" dirty="0"/>
              <a:t>Sehr viele Quellen für Rieselverluste </a:t>
            </a:r>
          </a:p>
          <a:p>
            <a:pPr>
              <a:buClr>
                <a:srgbClr val="92D050"/>
              </a:buClr>
            </a:pPr>
            <a:endParaRPr lang="de-DE" dirty="0"/>
          </a:p>
          <a:p>
            <a:endParaRPr lang="de-DE" dirty="0"/>
          </a:p>
        </p:txBody>
      </p:sp>
      <p:sp>
        <p:nvSpPr>
          <p:cNvPr id="8" name="Rechteck: abgerundete Ecken 7">
            <a:extLst>
              <a:ext uri="{FF2B5EF4-FFF2-40B4-BE49-F238E27FC236}">
                <a16:creationId xmlns:a16="http://schemas.microsoft.com/office/drawing/2014/main" id="{18CB08BA-9E98-BEFD-D3C3-F1981DF4BD9B}"/>
              </a:ext>
            </a:extLst>
          </p:cNvPr>
          <p:cNvSpPr/>
          <p:nvPr/>
        </p:nvSpPr>
        <p:spPr bwMode="auto">
          <a:xfrm>
            <a:off x="314325" y="4604861"/>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30" name="Grafik 29" descr="Übertragen mit einfarbiger Füllung">
            <a:extLst>
              <a:ext uri="{FF2B5EF4-FFF2-40B4-BE49-F238E27FC236}">
                <a16:creationId xmlns:a16="http://schemas.microsoft.com/office/drawing/2014/main" id="{81281DAB-094E-15CB-87D9-B9A64A5699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6195" y="4259837"/>
            <a:ext cx="686054" cy="686054"/>
          </a:xfrm>
          <a:prstGeom prst="rect">
            <a:avLst/>
          </a:prstGeom>
        </p:spPr>
      </p:pic>
      <p:pic>
        <p:nvPicPr>
          <p:cNvPr id="32" name="Grafik 31" descr="Daumen hoch-Zeichen mit einfarbiger Füllung">
            <a:extLst>
              <a:ext uri="{FF2B5EF4-FFF2-40B4-BE49-F238E27FC236}">
                <a16:creationId xmlns:a16="http://schemas.microsoft.com/office/drawing/2014/main" id="{2BE0F63D-AF94-1563-9751-E887074F25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8799" y="2370349"/>
            <a:ext cx="914400" cy="914400"/>
          </a:xfrm>
          <a:prstGeom prst="rect">
            <a:avLst/>
          </a:prstGeom>
        </p:spPr>
      </p:pic>
      <p:pic>
        <p:nvPicPr>
          <p:cNvPr id="34" name="Grafik 33" descr="Daumen runter mit einfarbiger Füllung">
            <a:extLst>
              <a:ext uri="{FF2B5EF4-FFF2-40B4-BE49-F238E27FC236}">
                <a16:creationId xmlns:a16="http://schemas.microsoft.com/office/drawing/2014/main" id="{B3026070-6C86-A7C9-6B3D-B294B30E62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7729" y="2370349"/>
            <a:ext cx="914400" cy="914400"/>
          </a:xfrm>
          <a:prstGeom prst="rect">
            <a:avLst/>
          </a:prstGeom>
        </p:spPr>
      </p:pic>
      <p:pic>
        <p:nvPicPr>
          <p:cNvPr id="38" name="Picture 4" descr="Macdon FD2 Flexdraper: Maisvorsatzgeräte | New Holland">
            <a:extLst>
              <a:ext uri="{FF2B5EF4-FFF2-40B4-BE49-F238E27FC236}">
                <a16:creationId xmlns:a16="http://schemas.microsoft.com/office/drawing/2014/main" id="{3033B655-9768-5E4B-0D6A-A3076C35BF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85505" y="196034"/>
            <a:ext cx="3133949" cy="2124121"/>
          </a:xfrm>
          <a:prstGeom prst="rect">
            <a:avLst/>
          </a:prstGeom>
          <a:noFill/>
          <a:extLst>
            <a:ext uri="{909E8E84-426E-40DD-AFC4-6F175D3DCCD1}">
              <a14:hiddenFill xmlns:a14="http://schemas.microsoft.com/office/drawing/2010/main">
                <a:solidFill>
                  <a:srgbClr val="FFFFFF"/>
                </a:solidFill>
              </a14:hiddenFill>
            </a:ext>
          </a:extLst>
        </p:spPr>
      </p:pic>
      <p:sp>
        <p:nvSpPr>
          <p:cNvPr id="40" name="Textfeld 39">
            <a:extLst>
              <a:ext uri="{FF2B5EF4-FFF2-40B4-BE49-F238E27FC236}">
                <a16:creationId xmlns:a16="http://schemas.microsoft.com/office/drawing/2014/main" id="{7F5C591A-C149-1B6E-5A9C-86086878B262}"/>
              </a:ext>
            </a:extLst>
          </p:cNvPr>
          <p:cNvSpPr txBox="1"/>
          <p:nvPr/>
        </p:nvSpPr>
        <p:spPr>
          <a:xfrm>
            <a:off x="6457729" y="2185579"/>
            <a:ext cx="4577644" cy="215444"/>
          </a:xfrm>
          <a:prstGeom prst="rect">
            <a:avLst/>
          </a:prstGeom>
          <a:noFill/>
        </p:spPr>
        <p:txBody>
          <a:bodyPr wrap="square">
            <a:spAutoFit/>
          </a:bodyPr>
          <a:lstStyle/>
          <a:p>
            <a:r>
              <a:rPr lang="de-DE" sz="800" dirty="0"/>
              <a:t>Abbildung 69: www.agriculture.newholland.com  </a:t>
            </a:r>
          </a:p>
        </p:txBody>
      </p:sp>
      <p:sp>
        <p:nvSpPr>
          <p:cNvPr id="6" name="Textfeld 5">
            <a:extLst>
              <a:ext uri="{FF2B5EF4-FFF2-40B4-BE49-F238E27FC236}">
                <a16:creationId xmlns:a16="http://schemas.microsoft.com/office/drawing/2014/main" id="{31870B7F-A421-3FA7-7ECE-97CB95F84B1D}"/>
              </a:ext>
            </a:extLst>
          </p:cNvPr>
          <p:cNvSpPr txBox="1"/>
          <p:nvPr/>
        </p:nvSpPr>
        <p:spPr>
          <a:xfrm>
            <a:off x="242621" y="3509120"/>
            <a:ext cx="4190163" cy="2585323"/>
          </a:xfrm>
          <a:prstGeom prst="rect">
            <a:avLst/>
          </a:prstGeom>
          <a:noFill/>
        </p:spPr>
        <p:txBody>
          <a:bodyPr wrap="square" rtlCol="0">
            <a:spAutoFit/>
          </a:bodyPr>
          <a:lstStyle/>
          <a:p>
            <a:r>
              <a:rPr lang="de-DE" b="1" dirty="0"/>
              <a:t>Vorteile:</a:t>
            </a:r>
          </a:p>
          <a:p>
            <a:pPr marL="285750" indent="-285750">
              <a:buClr>
                <a:srgbClr val="92D050"/>
              </a:buClr>
              <a:buFont typeface="Wingdings" panose="05000000000000000000" pitchFamily="2" charset="2"/>
              <a:buChar char="Ø"/>
            </a:pPr>
            <a:r>
              <a:rPr lang="de-DE" dirty="0"/>
              <a:t>Gleichmäßigere Beschickung des Dreschwerks</a:t>
            </a:r>
          </a:p>
          <a:p>
            <a:pPr marL="285750" indent="-285750">
              <a:buClr>
                <a:srgbClr val="92D050"/>
              </a:buClr>
              <a:buFont typeface="Wingdings" panose="05000000000000000000" pitchFamily="2" charset="2"/>
              <a:buChar char="Ø"/>
            </a:pPr>
            <a:r>
              <a:rPr lang="de-DE" dirty="0"/>
              <a:t>Mehr Einstellmöglichkeiten</a:t>
            </a:r>
          </a:p>
          <a:p>
            <a:pPr marL="285750" indent="-285750">
              <a:buClr>
                <a:srgbClr val="92D050"/>
              </a:buClr>
              <a:buFont typeface="Wingdings" panose="05000000000000000000" pitchFamily="2" charset="2"/>
              <a:buChar char="Ø"/>
            </a:pPr>
            <a:r>
              <a:rPr lang="de-DE" dirty="0"/>
              <a:t>Bessere Bodenanpassung (tiefer Schnitt)</a:t>
            </a:r>
          </a:p>
          <a:p>
            <a:pPr marL="285750" indent="-285750">
              <a:buClr>
                <a:srgbClr val="92D050"/>
              </a:buClr>
              <a:buFont typeface="Wingdings" panose="05000000000000000000" pitchFamily="2" charset="2"/>
              <a:buChar char="Ø"/>
            </a:pPr>
            <a:r>
              <a:rPr lang="de-DE" dirty="0"/>
              <a:t>Komplett reversierbar </a:t>
            </a:r>
          </a:p>
          <a:p>
            <a:pPr marL="285750" indent="-285750">
              <a:buClr>
                <a:srgbClr val="92D050"/>
              </a:buClr>
              <a:buFont typeface="Wingdings" panose="05000000000000000000" pitchFamily="2" charset="2"/>
              <a:buChar char="Ø"/>
            </a:pPr>
            <a:endParaRPr lang="de-DE" dirty="0"/>
          </a:p>
          <a:p>
            <a:endParaRPr lang="de-DE" dirty="0"/>
          </a:p>
        </p:txBody>
      </p:sp>
    </p:spTree>
    <p:extLst>
      <p:ext uri="{BB962C8B-B14F-4D97-AF65-F5344CB8AC3E}">
        <p14:creationId xmlns:p14="http://schemas.microsoft.com/office/powerpoint/2010/main" val="133235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1000"/>
                                        <p:tgtEl>
                                          <p:spTgt spid="6">
                                            <p:txEl>
                                              <p:pRg st="3" end="3"/>
                                            </p:txEl>
                                          </p:spTgt>
                                        </p:tgtEl>
                                      </p:cBhvr>
                                    </p:animEffect>
                                    <p:anim calcmode="lin" valueType="num">
                                      <p:cBhvr>
                                        <p:cTn id="3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1000"/>
                                        <p:tgtEl>
                                          <p:spTgt spid="13">
                                            <p:txEl>
                                              <p:pRg st="0" end="0"/>
                                            </p:txEl>
                                          </p:spTgt>
                                        </p:tgtEl>
                                      </p:cBhvr>
                                    </p:animEffect>
                                    <p:anim calcmode="lin" valueType="num">
                                      <p:cBhvr>
                                        <p:cTn id="4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xEl>
                                              <p:pRg st="1" end="1"/>
                                            </p:txEl>
                                          </p:spTgt>
                                        </p:tgtEl>
                                        <p:attrNameLst>
                                          <p:attrName>style.visibility</p:attrName>
                                        </p:attrNameLst>
                                      </p:cBhvr>
                                      <p:to>
                                        <p:strVal val="visible"/>
                                      </p:to>
                                    </p:set>
                                    <p:animEffect transition="in" filter="fade">
                                      <p:cBhvr>
                                        <p:cTn id="46" dur="1000"/>
                                        <p:tgtEl>
                                          <p:spTgt spid="13">
                                            <p:txEl>
                                              <p:pRg st="1" end="1"/>
                                            </p:txEl>
                                          </p:spTgt>
                                        </p:tgtEl>
                                      </p:cBhvr>
                                    </p:animEffect>
                                    <p:anim calcmode="lin" valueType="num">
                                      <p:cBhvr>
                                        <p:cTn id="4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animEffect transition="in" filter="fade">
                                      <p:cBhvr>
                                        <p:cTn id="51" dur="1000"/>
                                        <p:tgtEl>
                                          <p:spTgt spid="13">
                                            <p:txEl>
                                              <p:pRg st="2" end="2"/>
                                            </p:txEl>
                                          </p:spTgt>
                                        </p:tgtEl>
                                      </p:cBhvr>
                                    </p:animEffect>
                                    <p:anim calcmode="lin" valueType="num">
                                      <p:cBhvr>
                                        <p:cTn id="5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xEl>
                                              <p:pRg st="3" end="3"/>
                                            </p:txEl>
                                          </p:spTgt>
                                        </p:tgtEl>
                                        <p:attrNameLst>
                                          <p:attrName>style.visibility</p:attrName>
                                        </p:attrNameLst>
                                      </p:cBhvr>
                                      <p:to>
                                        <p:strVal val="visible"/>
                                      </p:to>
                                    </p:set>
                                    <p:animEffect transition="in" filter="fade">
                                      <p:cBhvr>
                                        <p:cTn id="56" dur="1000"/>
                                        <p:tgtEl>
                                          <p:spTgt spid="13">
                                            <p:txEl>
                                              <p:pRg st="3" end="3"/>
                                            </p:txEl>
                                          </p:spTgt>
                                        </p:tgtEl>
                                      </p:cBhvr>
                                    </p:animEffect>
                                    <p:anim calcmode="lin" valueType="num">
                                      <p:cBhvr>
                                        <p:cTn id="57"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3">
                                            <p:txEl>
                                              <p:pRg st="4" end="4"/>
                                            </p:txEl>
                                          </p:spTgt>
                                        </p:tgtEl>
                                        <p:attrNameLst>
                                          <p:attrName>style.visibility</p:attrName>
                                        </p:attrNameLst>
                                      </p:cBhvr>
                                      <p:to>
                                        <p:strVal val="visible"/>
                                      </p:to>
                                    </p:set>
                                    <p:animEffect transition="in" filter="fade">
                                      <p:cBhvr>
                                        <p:cTn id="61" dur="1000"/>
                                        <p:tgtEl>
                                          <p:spTgt spid="13">
                                            <p:txEl>
                                              <p:pRg st="4" end="4"/>
                                            </p:txEl>
                                          </p:spTgt>
                                        </p:tgtEl>
                                      </p:cBhvr>
                                    </p:animEffect>
                                    <p:anim calcmode="lin" valueType="num">
                                      <p:cBhvr>
                                        <p:cTn id="6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3">
                                            <p:txEl>
                                              <p:pRg st="5" end="5"/>
                                            </p:txEl>
                                          </p:spTgt>
                                        </p:tgtEl>
                                        <p:attrNameLst>
                                          <p:attrName>style.visibility</p:attrName>
                                        </p:attrNameLst>
                                      </p:cBhvr>
                                      <p:to>
                                        <p:strVal val="visible"/>
                                      </p:to>
                                    </p:set>
                                    <p:animEffect transition="in" filter="fade">
                                      <p:cBhvr>
                                        <p:cTn id="66" dur="1000"/>
                                        <p:tgtEl>
                                          <p:spTgt spid="13">
                                            <p:txEl>
                                              <p:pRg st="5" end="5"/>
                                            </p:txEl>
                                          </p:spTgt>
                                        </p:tgtEl>
                                      </p:cBhvr>
                                    </p:animEffect>
                                    <p:anim calcmode="lin" valueType="num">
                                      <p:cBhvr>
                                        <p:cTn id="67"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368647" y="1705494"/>
            <a:ext cx="8158349" cy="3892150"/>
          </a:xfrm>
        </p:spPr>
        <p:txBody>
          <a:bodyPr/>
          <a:lstStyle/>
          <a:p>
            <a:pPr algn="l"/>
            <a:r>
              <a:rPr lang="de-DE" sz="1400" b="1" dirty="0"/>
              <a:t>Beispiel: 100 t/h installierte Leistung bei Großmähdreschern (Getreide)</a:t>
            </a:r>
          </a:p>
          <a:p>
            <a:pPr marL="257168" indent="-257168" algn="l">
              <a:buFont typeface="Wingdings" panose="05000000000000000000" pitchFamily="2" charset="2"/>
              <a:buChar char="Ø"/>
            </a:pPr>
            <a:endParaRPr lang="de-DE" sz="1400" b="1" dirty="0"/>
          </a:p>
          <a:p>
            <a:pPr marL="257168" indent="-257168" algn="l">
              <a:buFont typeface="Wingdings" panose="05000000000000000000" pitchFamily="2" charset="2"/>
              <a:buChar char="Ø"/>
            </a:pPr>
            <a:r>
              <a:rPr lang="de-DE" sz="1400" dirty="0"/>
              <a:t>Ertrag Weizen 9,5 t = 10,53 ha/h – 10 % Verlustzeit = 9,45 ha/h</a:t>
            </a:r>
          </a:p>
          <a:p>
            <a:pPr marL="257168" indent="-257168" algn="l">
              <a:buFont typeface="Wingdings" panose="05000000000000000000" pitchFamily="2" charset="2"/>
              <a:buChar char="Ø"/>
            </a:pPr>
            <a:r>
              <a:rPr lang="de-DE" sz="1400" dirty="0"/>
              <a:t>Bei einer Schnittbreite von 9 m muss eine Vorfahrtsgeschwindigkeit von 10,5 km/h eingehalten werden und den Mähdrescher vollständig auslasten zu können.</a:t>
            </a:r>
          </a:p>
          <a:p>
            <a:pPr marL="257168" indent="-257168" algn="l">
              <a:buFont typeface="Wingdings" panose="05000000000000000000" pitchFamily="2" charset="2"/>
              <a:buChar char="Ø"/>
            </a:pPr>
            <a:r>
              <a:rPr lang="de-DE" sz="1400" dirty="0"/>
              <a:t>Bei einem Schneidwerk mit 14 m Schnittbreite reichen hingegen 6,75 km/h aus.</a:t>
            </a:r>
          </a:p>
          <a:p>
            <a:pPr marL="257168" indent="-257168" algn="l">
              <a:buFont typeface="Wingdings" panose="05000000000000000000" pitchFamily="2" charset="2"/>
              <a:buChar char="Ø"/>
            </a:pPr>
            <a:endParaRPr lang="de-DE" sz="1400" dirty="0"/>
          </a:p>
          <a:p>
            <a:pPr marL="257168" indent="-257168" algn="l">
              <a:buFont typeface="Wingdings" panose="05000000000000000000" pitchFamily="2" charset="2"/>
              <a:buChar char="Ø"/>
            </a:pPr>
            <a:endParaRPr lang="de-DE" sz="1400" dirty="0"/>
          </a:p>
          <a:p>
            <a:pPr marL="257168" indent="-257168" algn="l">
              <a:buFont typeface="Wingdings" panose="05000000000000000000" pitchFamily="2" charset="2"/>
              <a:buChar char="Ø"/>
            </a:pPr>
            <a:endParaRPr lang="de-DE" sz="1400" dirty="0"/>
          </a:p>
          <a:p>
            <a:pPr algn="l"/>
            <a:r>
              <a:rPr lang="de-DE" sz="1400" b="1" dirty="0"/>
              <a:t>Weitere Vorteile:</a:t>
            </a:r>
          </a:p>
          <a:p>
            <a:pPr marL="257168" indent="-257168" algn="l">
              <a:buFont typeface="Wingdings" panose="05000000000000000000" pitchFamily="2" charset="2"/>
              <a:buChar char="Ø"/>
            </a:pPr>
            <a:r>
              <a:rPr lang="de-DE" sz="1400" dirty="0"/>
              <a:t>Weniger Wendezeiten und Schneidwerksverluste an den Trennstellen</a:t>
            </a:r>
          </a:p>
          <a:p>
            <a:pPr marL="257168" indent="-257168" algn="l">
              <a:buFont typeface="Wingdings" panose="05000000000000000000" pitchFamily="2" charset="2"/>
              <a:buChar char="Ø"/>
            </a:pPr>
            <a:r>
              <a:rPr lang="de-DE" sz="1400" dirty="0"/>
              <a:t>Weniger Fahrspuren und Bodendruck</a:t>
            </a:r>
          </a:p>
          <a:p>
            <a:pPr marL="257168" indent="-257168" algn="l">
              <a:buFont typeface="Wingdings" panose="05000000000000000000" pitchFamily="2" charset="2"/>
              <a:buChar char="Ø"/>
            </a:pPr>
            <a:r>
              <a:rPr lang="de-DE" sz="1400" dirty="0"/>
              <a:t>Bessere Beschickung der Maschine mit Dreschgut</a:t>
            </a:r>
          </a:p>
          <a:p>
            <a:pPr marL="257168" indent="-257168" algn="l">
              <a:buFont typeface="Wingdings" panose="05000000000000000000" pitchFamily="2" charset="2"/>
              <a:buChar char="Ø"/>
            </a:pPr>
            <a:r>
              <a:rPr lang="de-DE" sz="1400" dirty="0"/>
              <a:t>Genauere und gleichmäßigere Arbeit der Schneidwerk-Steuerung</a:t>
            </a:r>
          </a:p>
          <a:p>
            <a:pPr marL="257168" indent="-257168" algn="l">
              <a:buFont typeface="Wingdings" panose="05000000000000000000" pitchFamily="2" charset="2"/>
              <a:buChar char="Ø"/>
            </a:pPr>
            <a:r>
              <a:rPr lang="de-DE" sz="1400" dirty="0"/>
              <a:t>Langsamere Arbeitsgeschwindigkeit und dadurch mehr Zeit, die Maschine einzustellen bzw. den Verhältnissen anzupassen</a:t>
            </a:r>
          </a:p>
          <a:p>
            <a:pPr marL="257168" indent="-257168" algn="l">
              <a:buFont typeface="Wingdings" panose="05000000000000000000" pitchFamily="2" charset="2"/>
              <a:buChar char="Ø"/>
            </a:pPr>
            <a:r>
              <a:rPr lang="de-DE" sz="1400" dirty="0"/>
              <a:t>Weniger Strohschwaden</a:t>
            </a:r>
          </a:p>
          <a:p>
            <a:pPr marL="257168" indent="-257168" algn="l">
              <a:buFont typeface="Wingdings" panose="05000000000000000000" pitchFamily="2" charset="2"/>
              <a:buChar char="Ø"/>
            </a:pPr>
            <a:endParaRPr lang="de-DE" sz="1350" dirty="0"/>
          </a:p>
          <a:p>
            <a:pPr marL="257168" indent="-257168" algn="l">
              <a:buFont typeface="Wingdings" panose="05000000000000000000" pitchFamily="2" charset="2"/>
              <a:buChar char="Ø"/>
            </a:pPr>
            <a:endParaRPr lang="de-DE" sz="135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34</a:t>
            </a:fld>
            <a:endParaRPr lang="de-DE" dirty="0"/>
          </a:p>
        </p:txBody>
      </p:sp>
      <p:sp>
        <p:nvSpPr>
          <p:cNvPr id="10" name="Textfeld 9"/>
          <p:cNvSpPr txBox="1"/>
          <p:nvPr/>
        </p:nvSpPr>
        <p:spPr>
          <a:xfrm>
            <a:off x="492824" y="1155806"/>
            <a:ext cx="5084623" cy="369332"/>
          </a:xfrm>
          <a:prstGeom prst="rect">
            <a:avLst/>
          </a:prstGeom>
          <a:noFill/>
        </p:spPr>
        <p:txBody>
          <a:bodyPr wrap="square" rtlCol="0">
            <a:spAutoFit/>
          </a:bodyPr>
          <a:lstStyle/>
          <a:p>
            <a:r>
              <a:rPr lang="de-DE" dirty="0"/>
              <a:t>Warum eine Schnittbreite von 14 m und mehr??</a:t>
            </a:r>
          </a:p>
        </p:txBody>
      </p:sp>
      <p:pic>
        <p:nvPicPr>
          <p:cNvPr id="6" name="Grafik 5" descr="Ein Bild, das Maßstabsmodell, gelb, Boot, Platane Flugzeug Hobel enthält.&#10;&#10;Automatisch generierte Beschreibung">
            <a:extLst>
              <a:ext uri="{FF2B5EF4-FFF2-40B4-BE49-F238E27FC236}">
                <a16:creationId xmlns:a16="http://schemas.microsoft.com/office/drawing/2014/main" id="{B728A6CE-CC13-F068-F9C3-73C83E4FD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802" y="337322"/>
            <a:ext cx="2415198" cy="1636968"/>
          </a:xfrm>
          <a:prstGeom prst="rect">
            <a:avLst/>
          </a:prstGeom>
        </p:spPr>
      </p:pic>
      <p:sp>
        <p:nvSpPr>
          <p:cNvPr id="9" name="Textfeld 8">
            <a:extLst>
              <a:ext uri="{FF2B5EF4-FFF2-40B4-BE49-F238E27FC236}">
                <a16:creationId xmlns:a16="http://schemas.microsoft.com/office/drawing/2014/main" id="{34F6AA7B-2DF4-1F51-FC55-EC669AE23E5F}"/>
              </a:ext>
            </a:extLst>
          </p:cNvPr>
          <p:cNvSpPr txBox="1"/>
          <p:nvPr/>
        </p:nvSpPr>
        <p:spPr>
          <a:xfrm>
            <a:off x="6715222" y="1951742"/>
            <a:ext cx="3388905" cy="184666"/>
          </a:xfrm>
          <a:prstGeom prst="rect">
            <a:avLst/>
          </a:prstGeom>
          <a:noFill/>
        </p:spPr>
        <p:txBody>
          <a:bodyPr wrap="square" rtlCol="0">
            <a:spAutoFit/>
          </a:bodyPr>
          <a:lstStyle/>
          <a:p>
            <a:r>
              <a:rPr lang="de-DE" sz="600" dirty="0"/>
              <a:t>Abbildung 38: www.agriculture.newholland.com</a:t>
            </a:r>
          </a:p>
        </p:txBody>
      </p:sp>
    </p:spTree>
    <p:extLst>
      <p:ext uri="{BB962C8B-B14F-4D97-AF65-F5344CB8AC3E}">
        <p14:creationId xmlns:p14="http://schemas.microsoft.com/office/powerpoint/2010/main" val="12521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1000"/>
                                        <p:tgtEl>
                                          <p:spTgt spid="3">
                                            <p:txEl>
                                              <p:pRg st="9" end="9"/>
                                            </p:txEl>
                                          </p:spTgt>
                                        </p:tgtEl>
                                      </p:cBhvr>
                                    </p:animEffect>
                                    <p:anim calcmode="lin" valueType="num">
                                      <p:cBhvr>
                                        <p:cTn id="3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1000"/>
                                        <p:tgtEl>
                                          <p:spTgt spid="3">
                                            <p:txEl>
                                              <p:pRg st="10" end="10"/>
                                            </p:txEl>
                                          </p:spTgt>
                                        </p:tgtEl>
                                      </p:cBhvr>
                                    </p:animEffect>
                                    <p:anim calcmode="lin" valueType="num">
                                      <p:cBhvr>
                                        <p:cTn id="4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1000"/>
                                        <p:tgtEl>
                                          <p:spTgt spid="3">
                                            <p:txEl>
                                              <p:pRg st="11" end="11"/>
                                            </p:txEl>
                                          </p:spTgt>
                                        </p:tgtEl>
                                      </p:cBhvr>
                                    </p:animEffect>
                                    <p:anim calcmode="lin" valueType="num">
                                      <p:cBhvr>
                                        <p:cTn id="5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1000"/>
                                        <p:tgtEl>
                                          <p:spTgt spid="3">
                                            <p:txEl>
                                              <p:pRg st="12" end="12"/>
                                            </p:txEl>
                                          </p:spTgt>
                                        </p:tgtEl>
                                      </p:cBhvr>
                                    </p:animEffect>
                                    <p:anim calcmode="lin" valueType="num">
                                      <p:cBhvr>
                                        <p:cTn id="5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xEl>
                                              <p:pRg st="13" end="13"/>
                                            </p:txEl>
                                          </p:spTgt>
                                        </p:tgtEl>
                                        <p:attrNameLst>
                                          <p:attrName>style.visibility</p:attrName>
                                        </p:attrNameLst>
                                      </p:cBhvr>
                                      <p:to>
                                        <p:strVal val="visible"/>
                                      </p:to>
                                    </p:set>
                                    <p:animEffect transition="in" filter="fade">
                                      <p:cBhvr>
                                        <p:cTn id="64" dur="1000"/>
                                        <p:tgtEl>
                                          <p:spTgt spid="3">
                                            <p:txEl>
                                              <p:pRg st="13" end="13"/>
                                            </p:txEl>
                                          </p:spTgt>
                                        </p:tgtEl>
                                      </p:cBhvr>
                                    </p:animEffect>
                                    <p:anim calcmode="lin" valueType="num">
                                      <p:cBhvr>
                                        <p:cTn id="6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Effect transition="in" filter="fade">
                                      <p:cBhvr>
                                        <p:cTn id="71" dur="1000"/>
                                        <p:tgtEl>
                                          <p:spTgt spid="3">
                                            <p:txEl>
                                              <p:pRg st="14" end="14"/>
                                            </p:txEl>
                                          </p:spTgt>
                                        </p:tgtEl>
                                      </p:cBhvr>
                                    </p:animEffect>
                                    <p:anim calcmode="lin" valueType="num">
                                      <p:cBhvr>
                                        <p:cTn id="7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205662" y="997430"/>
            <a:ext cx="4032000" cy="1583980"/>
          </a:xfrm>
        </p:spPr>
        <p:txBody>
          <a:bodyPr/>
          <a:lstStyle/>
          <a:p>
            <a:endParaRPr lang="de-DE" dirty="0"/>
          </a:p>
          <a:p>
            <a:pPr marL="257168" indent="-257168" algn="l">
              <a:buFont typeface="Wingdings" panose="05000000000000000000" pitchFamily="2" charset="2"/>
              <a:buChar char="Ø"/>
            </a:pPr>
            <a:r>
              <a:rPr lang="de-DE" sz="1400" dirty="0"/>
              <a:t>Maispflücker für Körnermaisernte, bis zu 16 Reihen (12 Meter Arbeitsbreite) und bis zu 22 Reihen (14 Meter Arbeitsbreite) beim Systemfahrzeug </a:t>
            </a:r>
            <a:r>
              <a:rPr lang="de-DE" sz="1400" dirty="0" err="1"/>
              <a:t>Nexat</a:t>
            </a:r>
            <a:r>
              <a:rPr lang="de-DE" sz="1400" dirty="0"/>
              <a:t> </a:t>
            </a:r>
          </a:p>
          <a:p>
            <a:pPr marL="257168" indent="-257168" algn="l">
              <a:buFont typeface="Wingdings" panose="05000000000000000000" pitchFamily="2" charset="2"/>
              <a:buChar char="Ø"/>
            </a:pPr>
            <a:r>
              <a:rPr lang="de-DE" sz="1400" dirty="0"/>
              <a:t>zum Straßentransport klappbar</a:t>
            </a:r>
          </a:p>
          <a:p>
            <a:pPr marL="257168" indent="-257168" algn="l">
              <a:buFont typeface="Wingdings" panose="05000000000000000000" pitchFamily="2" charset="2"/>
              <a:buChar char="Ø"/>
            </a:pPr>
            <a:r>
              <a:rPr lang="de-DE" sz="1400" dirty="0"/>
              <a:t>bei der Körnermaisernte werden nur die Kolben gedroschen und die Stängel bereits im Vorsatz gehäckselt</a:t>
            </a:r>
          </a:p>
          <a:p>
            <a:pPr marL="257168" indent="-257168" algn="l">
              <a:buFont typeface="Wingdings" panose="05000000000000000000" pitchFamily="2" charset="2"/>
              <a:buChar char="Ø"/>
            </a:pPr>
            <a:r>
              <a:rPr lang="de-DE" sz="1400" dirty="0"/>
              <a:t>Auch für die Sonnenblumenernte geeignet </a:t>
            </a:r>
          </a:p>
          <a:p>
            <a:pPr marL="257168" indent="-257168" algn="l">
              <a:buFont typeface="Wingdings" panose="05000000000000000000" pitchFamily="2" charset="2"/>
              <a:buChar char="Ø"/>
            </a:pPr>
            <a:endParaRPr lang="de-DE"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35</a:t>
            </a:fld>
            <a:endParaRPr lang="de-DE"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t="19512" r="19441"/>
          <a:stretch/>
        </p:blipFill>
        <p:spPr>
          <a:xfrm>
            <a:off x="4237662" y="1339165"/>
            <a:ext cx="2818476" cy="1583981"/>
          </a:xfrm>
          <a:prstGeom prst="rect">
            <a:avLst/>
          </a:prstGeom>
        </p:spPr>
      </p:pic>
      <p:sp>
        <p:nvSpPr>
          <p:cNvPr id="9" name="Rechteck 8"/>
          <p:cNvSpPr/>
          <p:nvPr/>
        </p:nvSpPr>
        <p:spPr>
          <a:xfrm>
            <a:off x="4144408" y="2967718"/>
            <a:ext cx="1885950" cy="184666"/>
          </a:xfrm>
          <a:prstGeom prst="rect">
            <a:avLst/>
          </a:prstGeom>
        </p:spPr>
        <p:txBody>
          <a:bodyPr wrap="square">
            <a:spAutoFit/>
          </a:bodyPr>
          <a:lstStyle/>
          <a:p>
            <a:r>
              <a:rPr lang="de-DE" sz="600" dirty="0"/>
              <a:t>Abbildung 74: www.agrarheute.com</a:t>
            </a:r>
          </a:p>
        </p:txBody>
      </p:sp>
      <p:sp>
        <p:nvSpPr>
          <p:cNvPr id="10" name="Textfeld 9"/>
          <p:cNvSpPr txBox="1"/>
          <p:nvPr/>
        </p:nvSpPr>
        <p:spPr>
          <a:xfrm>
            <a:off x="540000" y="926475"/>
            <a:ext cx="2546381" cy="369332"/>
          </a:xfrm>
          <a:prstGeom prst="rect">
            <a:avLst/>
          </a:prstGeom>
          <a:noFill/>
        </p:spPr>
        <p:txBody>
          <a:bodyPr wrap="square" rtlCol="0">
            <a:spAutoFit/>
          </a:bodyPr>
          <a:lstStyle/>
          <a:p>
            <a:r>
              <a:rPr lang="de-DE" dirty="0"/>
              <a:t>Maispflücker</a:t>
            </a:r>
          </a:p>
        </p:txBody>
      </p:sp>
      <p:pic>
        <p:nvPicPr>
          <p:cNvPr id="11" name="Grafik 10">
            <a:extLst>
              <a:ext uri="{FF2B5EF4-FFF2-40B4-BE49-F238E27FC236}">
                <a16:creationId xmlns:a16="http://schemas.microsoft.com/office/drawing/2014/main" id="{545CAB60-47AC-9D41-F3C8-BFE23EC4E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399" y="3521964"/>
            <a:ext cx="2227950" cy="2445176"/>
          </a:xfrm>
          <a:prstGeom prst="rect">
            <a:avLst/>
          </a:prstGeom>
        </p:spPr>
      </p:pic>
      <p:sp>
        <p:nvSpPr>
          <p:cNvPr id="12" name="Rechteck 11">
            <a:extLst>
              <a:ext uri="{FF2B5EF4-FFF2-40B4-BE49-F238E27FC236}">
                <a16:creationId xmlns:a16="http://schemas.microsoft.com/office/drawing/2014/main" id="{CF6AACED-A316-89C5-588F-8D25A3B02628}"/>
              </a:ext>
            </a:extLst>
          </p:cNvPr>
          <p:cNvSpPr/>
          <p:nvPr/>
        </p:nvSpPr>
        <p:spPr>
          <a:xfrm>
            <a:off x="6470399" y="6007331"/>
            <a:ext cx="1913492" cy="184666"/>
          </a:xfrm>
          <a:prstGeom prst="rect">
            <a:avLst/>
          </a:prstGeom>
        </p:spPr>
        <p:txBody>
          <a:bodyPr wrap="square">
            <a:spAutoFit/>
          </a:bodyPr>
          <a:lstStyle/>
          <a:p>
            <a:r>
              <a:rPr lang="de-DE" sz="600" dirty="0"/>
              <a:t>Abbildung 76: www.green-logistics.iff.fraunhofer.de</a:t>
            </a:r>
          </a:p>
        </p:txBody>
      </p:sp>
      <p:sp>
        <p:nvSpPr>
          <p:cNvPr id="14" name="Textfeld 13">
            <a:extLst>
              <a:ext uri="{FF2B5EF4-FFF2-40B4-BE49-F238E27FC236}">
                <a16:creationId xmlns:a16="http://schemas.microsoft.com/office/drawing/2014/main" id="{76618328-DC72-DE40-56AD-C1F36427DE4A}"/>
              </a:ext>
            </a:extLst>
          </p:cNvPr>
          <p:cNvSpPr txBox="1"/>
          <p:nvPr/>
        </p:nvSpPr>
        <p:spPr>
          <a:xfrm>
            <a:off x="4121587" y="4012648"/>
            <a:ext cx="4576762" cy="1600438"/>
          </a:xfrm>
          <a:prstGeom prst="rect">
            <a:avLst/>
          </a:prstGeom>
          <a:noFill/>
        </p:spPr>
        <p:txBody>
          <a:bodyPr wrap="square">
            <a:spAutoFit/>
          </a:bodyPr>
          <a:lstStyle/>
          <a:p>
            <a:pPr algn="l"/>
            <a:r>
              <a:rPr lang="de-DE" sz="1400" dirty="0"/>
              <a:t>1) </a:t>
            </a:r>
            <a:r>
              <a:rPr lang="de-DE" sz="1400" dirty="0" err="1"/>
              <a:t>Teilerspitze</a:t>
            </a:r>
            <a:r>
              <a:rPr lang="de-DE" sz="1400" dirty="0"/>
              <a:t>/ Finger</a:t>
            </a:r>
          </a:p>
          <a:p>
            <a:pPr algn="l"/>
            <a:r>
              <a:rPr lang="de-DE" sz="1400" dirty="0"/>
              <a:t>2) Durchzieh(-Reiß)-walzen</a:t>
            </a:r>
          </a:p>
          <a:p>
            <a:pPr algn="l"/>
            <a:r>
              <a:rPr lang="de-DE" sz="1400" dirty="0"/>
              <a:t>3) Reinigungsmesser</a:t>
            </a:r>
          </a:p>
          <a:p>
            <a:pPr algn="l"/>
            <a:r>
              <a:rPr lang="de-DE" sz="1400" dirty="0"/>
              <a:t>4) rotierendes Messer</a:t>
            </a:r>
          </a:p>
          <a:p>
            <a:pPr algn="l"/>
            <a:r>
              <a:rPr lang="de-DE" sz="1400" dirty="0"/>
              <a:t>5) abgetrennter Maiskolben</a:t>
            </a:r>
          </a:p>
          <a:p>
            <a:pPr algn="l"/>
            <a:r>
              <a:rPr lang="de-DE" sz="1400" dirty="0"/>
              <a:t>6) Stängel mit Maiskolben</a:t>
            </a:r>
          </a:p>
          <a:p>
            <a:pPr algn="l"/>
            <a:r>
              <a:rPr lang="de-DE" sz="1400" dirty="0"/>
              <a:t>7) Pflückschiene</a:t>
            </a:r>
          </a:p>
        </p:txBody>
      </p:sp>
      <p:pic>
        <p:nvPicPr>
          <p:cNvPr id="8" name="Grafik 7">
            <a:extLst>
              <a:ext uri="{FF2B5EF4-FFF2-40B4-BE49-F238E27FC236}">
                <a16:creationId xmlns:a16="http://schemas.microsoft.com/office/drawing/2014/main" id="{7CA1B4F1-30C2-A993-02C7-5B80DDD0FB9F}"/>
              </a:ext>
            </a:extLst>
          </p:cNvPr>
          <p:cNvPicPr>
            <a:picLocks noChangeAspect="1"/>
          </p:cNvPicPr>
          <p:nvPr/>
        </p:nvPicPr>
        <p:blipFill rotWithShape="1">
          <a:blip r:embed="rId5"/>
          <a:srcRect l="41354" t="32611" r="17396" b="23310"/>
          <a:stretch/>
        </p:blipFill>
        <p:spPr>
          <a:xfrm>
            <a:off x="540000" y="3978408"/>
            <a:ext cx="3435882" cy="1988732"/>
          </a:xfrm>
          <a:prstGeom prst="rect">
            <a:avLst/>
          </a:prstGeom>
        </p:spPr>
      </p:pic>
      <p:sp>
        <p:nvSpPr>
          <p:cNvPr id="13" name="Textfeld 12">
            <a:extLst>
              <a:ext uri="{FF2B5EF4-FFF2-40B4-BE49-F238E27FC236}">
                <a16:creationId xmlns:a16="http://schemas.microsoft.com/office/drawing/2014/main" id="{00BE53AA-3893-C927-552B-12F918C44583}"/>
              </a:ext>
            </a:extLst>
          </p:cNvPr>
          <p:cNvSpPr txBox="1"/>
          <p:nvPr/>
        </p:nvSpPr>
        <p:spPr>
          <a:xfrm>
            <a:off x="540000" y="5967140"/>
            <a:ext cx="3435882" cy="184666"/>
          </a:xfrm>
          <a:prstGeom prst="rect">
            <a:avLst/>
          </a:prstGeom>
          <a:noFill/>
        </p:spPr>
        <p:txBody>
          <a:bodyPr wrap="square" rtlCol="0">
            <a:spAutoFit/>
          </a:bodyPr>
          <a:lstStyle/>
          <a:p>
            <a:r>
              <a:rPr lang="de-DE" sz="600" dirty="0"/>
              <a:t>Abbildung 75: www.claas.de</a:t>
            </a:r>
          </a:p>
        </p:txBody>
      </p:sp>
    </p:spTree>
    <p:extLst>
      <p:ext uri="{BB962C8B-B14F-4D97-AF65-F5344CB8AC3E}">
        <p14:creationId xmlns:p14="http://schemas.microsoft.com/office/powerpoint/2010/main" val="107451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2" grpId="0"/>
      <p:bldP spid="14"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442307" y="1385104"/>
            <a:ext cx="8158349" cy="2861065"/>
          </a:xfrm>
        </p:spPr>
        <p:txBody>
          <a:bodyPr/>
          <a:lstStyle/>
          <a:p>
            <a:pPr marL="214308" indent="-214308" algn="l">
              <a:buFont typeface="Wingdings" panose="05000000000000000000" pitchFamily="2" charset="2"/>
              <a:buChar char="Ø"/>
            </a:pPr>
            <a:r>
              <a:rPr lang="de-DE" altLang="de-DE" sz="1350" kern="1200" dirty="0">
                <a:solidFill>
                  <a:srgbClr val="000000"/>
                </a:solidFill>
              </a:rPr>
              <a:t>Trennt nur die Köpfe der Sonnenblumen ab und lässt die Stängel auf der Fläche</a:t>
            </a:r>
          </a:p>
          <a:p>
            <a:pPr algn="l"/>
            <a:endParaRPr lang="de-DE" altLang="de-DE" sz="1350" kern="1200" dirty="0">
              <a:solidFill>
                <a:srgbClr val="000000"/>
              </a:solidFill>
            </a:endParaRPr>
          </a:p>
          <a:p>
            <a:pPr algn="l"/>
            <a:r>
              <a:rPr lang="de-DE" altLang="de-DE" sz="1350" b="1" kern="1200" dirty="0">
                <a:solidFill>
                  <a:srgbClr val="000000"/>
                </a:solidFill>
              </a:rPr>
              <a:t>Das Funktionsprinzip:</a:t>
            </a:r>
          </a:p>
          <a:p>
            <a:pPr algn="l"/>
            <a:r>
              <a:rPr lang="de-DE" altLang="de-DE" sz="1350" kern="1200" dirty="0">
                <a:solidFill>
                  <a:srgbClr val="000000"/>
                </a:solidFill>
              </a:rPr>
              <a:t>1. Sonnenblumen werden von den Schiffchen erfasst</a:t>
            </a:r>
          </a:p>
          <a:p>
            <a:pPr algn="l"/>
            <a:r>
              <a:rPr lang="de-DE" altLang="de-DE" sz="1350" kern="1200" dirty="0">
                <a:solidFill>
                  <a:srgbClr val="000000"/>
                </a:solidFill>
              </a:rPr>
              <a:t>2. verstellbares </a:t>
            </a:r>
            <a:r>
              <a:rPr lang="de-DE" altLang="de-DE" sz="1350" kern="1200" dirty="0" err="1">
                <a:solidFill>
                  <a:srgbClr val="000000"/>
                </a:solidFill>
              </a:rPr>
              <a:t>Einweisblech</a:t>
            </a:r>
            <a:r>
              <a:rPr lang="de-DE" altLang="de-DE" sz="1350" kern="1200" dirty="0">
                <a:solidFill>
                  <a:srgbClr val="000000"/>
                </a:solidFill>
              </a:rPr>
              <a:t> drückt Sonnenblumenköpfe nach unten</a:t>
            </a:r>
          </a:p>
          <a:p>
            <a:pPr algn="l"/>
            <a:r>
              <a:rPr lang="de-DE" altLang="de-DE" sz="1350" kern="1200" dirty="0">
                <a:solidFill>
                  <a:srgbClr val="000000"/>
                </a:solidFill>
              </a:rPr>
              <a:t>3. Gleichzeitig drückt die Reißwalze unterhalb des Messerbalkens den Stängel nach unten </a:t>
            </a:r>
          </a:p>
          <a:p>
            <a:pPr algn="l"/>
            <a:r>
              <a:rPr lang="de-DE" altLang="de-DE" sz="1350" kern="1200" dirty="0">
                <a:solidFill>
                  <a:srgbClr val="000000"/>
                </a:solidFill>
                <a:sym typeface="Wingdings" panose="05000000000000000000" pitchFamily="2" charset="2"/>
              </a:rPr>
              <a:t>    </a:t>
            </a:r>
            <a:r>
              <a:rPr lang="de-DE" altLang="de-DE" sz="1350" kern="1200" dirty="0">
                <a:solidFill>
                  <a:srgbClr val="000000"/>
                </a:solidFill>
              </a:rPr>
              <a:t> Stängel wird nicht vorzeitig geschnitten</a:t>
            </a:r>
          </a:p>
          <a:p>
            <a:pPr algn="l"/>
            <a:r>
              <a:rPr lang="de-DE" altLang="de-DE" sz="1350" kern="1200" dirty="0">
                <a:solidFill>
                  <a:srgbClr val="000000"/>
                </a:solidFill>
              </a:rPr>
              <a:t>4. Haspel erfasst nur den Sonnenblumenkopf und fördert ihn zur Einzugsschnecke </a:t>
            </a:r>
          </a:p>
          <a:p>
            <a:pPr algn="l"/>
            <a:r>
              <a:rPr lang="de-DE" altLang="de-DE" sz="1350" kern="1200" dirty="0">
                <a:solidFill>
                  <a:srgbClr val="000000"/>
                </a:solidFill>
                <a:sym typeface="Wingdings" panose="05000000000000000000" pitchFamily="2" charset="2"/>
              </a:rPr>
              <a:t>    </a:t>
            </a:r>
            <a:r>
              <a:rPr lang="de-DE" altLang="de-DE" sz="1350" kern="1200" dirty="0">
                <a:solidFill>
                  <a:srgbClr val="000000"/>
                </a:solidFill>
              </a:rPr>
              <a:t> jetzt erfolgt der Schnitt</a:t>
            </a:r>
          </a:p>
          <a:p>
            <a:pPr algn="l"/>
            <a:r>
              <a:rPr lang="de-DE" altLang="de-DE" sz="1350" kern="1200" dirty="0">
                <a:solidFill>
                  <a:srgbClr val="000000"/>
                </a:solidFill>
              </a:rPr>
              <a:t>5. Einzugsschnecke fördert Sonnenblumenköpfe zum Einzug</a:t>
            </a:r>
          </a:p>
          <a:p>
            <a:pPr algn="l"/>
            <a:endParaRPr lang="de-DE" altLang="de-DE" sz="1200" b="1" u="sng" kern="1200" dirty="0">
              <a:solidFill>
                <a:srgbClr val="000000"/>
              </a:solidFill>
            </a:endParaRP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36</a:t>
            </a:fld>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07" y="4217863"/>
            <a:ext cx="4292651" cy="1902771"/>
          </a:xfrm>
          <a:prstGeom prst="rect">
            <a:avLst/>
          </a:prstGeom>
        </p:spPr>
      </p:pic>
      <p:pic>
        <p:nvPicPr>
          <p:cNvPr id="7" name="Picture 9" descr="ims_objectId=127685;ims_usageRefI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451" y="4189556"/>
            <a:ext cx="4040465" cy="1902771"/>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539999" y="6106151"/>
            <a:ext cx="4572000" cy="184666"/>
          </a:xfrm>
          <a:prstGeom prst="rect">
            <a:avLst/>
          </a:prstGeom>
        </p:spPr>
        <p:txBody>
          <a:bodyPr>
            <a:spAutoFit/>
          </a:bodyPr>
          <a:lstStyle/>
          <a:p>
            <a:r>
              <a:rPr lang="de-DE" sz="600" dirty="0"/>
              <a:t>Abbildung 77: www. claas.de</a:t>
            </a:r>
          </a:p>
        </p:txBody>
      </p:sp>
      <p:sp>
        <p:nvSpPr>
          <p:cNvPr id="9" name="Rechteck 8"/>
          <p:cNvSpPr/>
          <p:nvPr/>
        </p:nvSpPr>
        <p:spPr>
          <a:xfrm>
            <a:off x="4832650" y="6092327"/>
            <a:ext cx="3852118" cy="184666"/>
          </a:xfrm>
          <a:prstGeom prst="rect">
            <a:avLst/>
          </a:prstGeom>
        </p:spPr>
        <p:txBody>
          <a:bodyPr wrap="square">
            <a:spAutoFit/>
          </a:bodyPr>
          <a:lstStyle/>
          <a:p>
            <a:r>
              <a:rPr lang="de-DE" sz="600" dirty="0"/>
              <a:t>Abbildung 78: www.claas.de </a:t>
            </a:r>
          </a:p>
        </p:txBody>
      </p:sp>
      <p:sp>
        <p:nvSpPr>
          <p:cNvPr id="10" name="Textfeld 9"/>
          <p:cNvSpPr txBox="1"/>
          <p:nvPr/>
        </p:nvSpPr>
        <p:spPr>
          <a:xfrm>
            <a:off x="539999" y="921181"/>
            <a:ext cx="2990009" cy="369332"/>
          </a:xfrm>
          <a:prstGeom prst="rect">
            <a:avLst/>
          </a:prstGeom>
          <a:noFill/>
        </p:spPr>
        <p:txBody>
          <a:bodyPr wrap="square" rtlCol="0">
            <a:spAutoFit/>
          </a:bodyPr>
          <a:lstStyle/>
          <a:p>
            <a:r>
              <a:rPr lang="de-DE" dirty="0"/>
              <a:t>Sonnenblumenschneidwerk</a:t>
            </a:r>
          </a:p>
        </p:txBody>
      </p:sp>
    </p:spTree>
    <p:extLst>
      <p:ext uri="{BB962C8B-B14F-4D97-AF65-F5344CB8AC3E}">
        <p14:creationId xmlns:p14="http://schemas.microsoft.com/office/powerpoint/2010/main" val="18875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1000"/>
                                        <p:tgtEl>
                                          <p:spTgt spid="3">
                                            <p:txEl>
                                              <p:pRg st="6" end="6"/>
                                            </p:txEl>
                                          </p:spTgt>
                                        </p:tgtEl>
                                      </p:cBhvr>
                                    </p:animEffect>
                                    <p:anim calcmode="lin" valueType="num">
                                      <p:cBhvr>
                                        <p:cTn id="6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1000"/>
                                        <p:tgtEl>
                                          <p:spTgt spid="3">
                                            <p:txEl>
                                              <p:pRg st="7" end="7"/>
                                            </p:txEl>
                                          </p:spTgt>
                                        </p:tgtEl>
                                      </p:cBhvr>
                                    </p:animEffect>
                                    <p:anim calcmode="lin" valueType="num">
                                      <p:cBhvr>
                                        <p:cTn id="7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Effect transition="in" filter="fade">
                                      <p:cBhvr>
                                        <p:cTn id="78" dur="1000"/>
                                        <p:tgtEl>
                                          <p:spTgt spid="3">
                                            <p:txEl>
                                              <p:pRg st="8" end="8"/>
                                            </p:txEl>
                                          </p:spTgt>
                                        </p:tgtEl>
                                      </p:cBhvr>
                                    </p:animEffect>
                                    <p:anim calcmode="lin" valueType="num">
                                      <p:cBhvr>
                                        <p:cTn id="7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
                                            <p:txEl>
                                              <p:pRg st="9" end="9"/>
                                            </p:txEl>
                                          </p:spTgt>
                                        </p:tgtEl>
                                        <p:attrNameLst>
                                          <p:attrName>style.visibility</p:attrName>
                                        </p:attrNameLst>
                                      </p:cBhvr>
                                      <p:to>
                                        <p:strVal val="visible"/>
                                      </p:to>
                                    </p:set>
                                    <p:animEffect transition="in" filter="fade">
                                      <p:cBhvr>
                                        <p:cTn id="85" dur="1000"/>
                                        <p:tgtEl>
                                          <p:spTgt spid="3">
                                            <p:txEl>
                                              <p:pRg st="9" end="9"/>
                                            </p:txEl>
                                          </p:spTgt>
                                        </p:tgtEl>
                                      </p:cBhvr>
                                    </p:animEffect>
                                    <p:anim calcmode="lin" valueType="num">
                                      <p:cBhvr>
                                        <p:cTn id="8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37</a:t>
            </a:fld>
            <a:endParaRPr lang="de-DE" dirty="0"/>
          </a:p>
        </p:txBody>
      </p:sp>
      <p:sp>
        <p:nvSpPr>
          <p:cNvPr id="10" name="Textfeld 9"/>
          <p:cNvSpPr txBox="1"/>
          <p:nvPr/>
        </p:nvSpPr>
        <p:spPr>
          <a:xfrm>
            <a:off x="540000" y="823138"/>
            <a:ext cx="2546381" cy="369332"/>
          </a:xfrm>
          <a:prstGeom prst="rect">
            <a:avLst/>
          </a:prstGeom>
          <a:noFill/>
        </p:spPr>
        <p:txBody>
          <a:bodyPr wrap="square" rtlCol="0">
            <a:spAutoFit/>
          </a:bodyPr>
          <a:lstStyle/>
          <a:p>
            <a:r>
              <a:rPr lang="de-DE" dirty="0"/>
              <a:t>Schneidwerksexoten </a:t>
            </a:r>
          </a:p>
        </p:txBody>
      </p:sp>
      <p:sp>
        <p:nvSpPr>
          <p:cNvPr id="12" name="Textfeld 11">
            <a:extLst>
              <a:ext uri="{FF2B5EF4-FFF2-40B4-BE49-F238E27FC236}">
                <a16:creationId xmlns:a16="http://schemas.microsoft.com/office/drawing/2014/main" id="{1C98EE3E-0A87-8A6D-04CB-DAEC19D4EF55}"/>
              </a:ext>
            </a:extLst>
          </p:cNvPr>
          <p:cNvSpPr txBox="1"/>
          <p:nvPr/>
        </p:nvSpPr>
        <p:spPr>
          <a:xfrm>
            <a:off x="557873" y="1112855"/>
            <a:ext cx="8495414" cy="369332"/>
          </a:xfrm>
          <a:prstGeom prst="rect">
            <a:avLst/>
          </a:prstGeom>
          <a:noFill/>
        </p:spPr>
        <p:txBody>
          <a:bodyPr wrap="square" rtlCol="0">
            <a:spAutoFit/>
          </a:bodyPr>
          <a:lstStyle/>
          <a:p>
            <a:r>
              <a:rPr lang="de-DE" dirty="0"/>
              <a:t>Klappschneidwerk:</a:t>
            </a:r>
          </a:p>
        </p:txBody>
      </p:sp>
      <p:pic>
        <p:nvPicPr>
          <p:cNvPr id="1028" name="Picture 4" descr="Vorsatzgeräte - Mähdrescher | CLAAS">
            <a:extLst>
              <a:ext uri="{FF2B5EF4-FFF2-40B4-BE49-F238E27FC236}">
                <a16:creationId xmlns:a16="http://schemas.microsoft.com/office/drawing/2014/main" id="{199A4B3F-E78D-2BFB-5E33-AC2BD7DBE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809" y="1430104"/>
            <a:ext cx="3037727" cy="1702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vest Star* | Getreideschneidwerke | Products | Geringhoff | Head of the  class - no matter the crop">
            <a:extLst>
              <a:ext uri="{FF2B5EF4-FFF2-40B4-BE49-F238E27FC236}">
                <a16:creationId xmlns:a16="http://schemas.microsoft.com/office/drawing/2014/main" id="{0C3E492E-0F40-C0D7-ED66-B4A3912109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12428"/>
          <a:stretch/>
        </p:blipFill>
        <p:spPr bwMode="auto">
          <a:xfrm>
            <a:off x="2252671" y="1430104"/>
            <a:ext cx="2590245" cy="17004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FC824BFF-B724-EDAB-CEAF-C18CD8219FEF}"/>
              </a:ext>
            </a:extLst>
          </p:cNvPr>
          <p:cNvSpPr txBox="1"/>
          <p:nvPr/>
        </p:nvSpPr>
        <p:spPr>
          <a:xfrm>
            <a:off x="540000" y="3143694"/>
            <a:ext cx="8028497" cy="369332"/>
          </a:xfrm>
          <a:prstGeom prst="rect">
            <a:avLst/>
          </a:prstGeom>
          <a:noFill/>
        </p:spPr>
        <p:txBody>
          <a:bodyPr wrap="square" rtlCol="0">
            <a:spAutoFit/>
          </a:bodyPr>
          <a:lstStyle/>
          <a:p>
            <a:r>
              <a:rPr lang="de-DE" dirty="0" err="1"/>
              <a:t>Grainstripper</a:t>
            </a:r>
            <a:r>
              <a:rPr lang="de-DE" dirty="0"/>
              <a:t>:</a:t>
            </a:r>
          </a:p>
        </p:txBody>
      </p:sp>
      <p:pic>
        <p:nvPicPr>
          <p:cNvPr id="1026" name="Picture 2" descr="Raptor Stripper Header - K-Hart Industries">
            <a:extLst>
              <a:ext uri="{FF2B5EF4-FFF2-40B4-BE49-F238E27FC236}">
                <a16:creationId xmlns:a16="http://schemas.microsoft.com/office/drawing/2014/main" id="{81A4C484-19A3-3320-7494-2348C38508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89"/>
          <a:stretch/>
        </p:blipFill>
        <p:spPr bwMode="auto">
          <a:xfrm>
            <a:off x="540000" y="3553258"/>
            <a:ext cx="2449673" cy="1771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ARMING THE PALOUSE: Shelbourne Stripper Header">
            <a:extLst>
              <a:ext uri="{FF2B5EF4-FFF2-40B4-BE49-F238E27FC236}">
                <a16:creationId xmlns:a16="http://schemas.microsoft.com/office/drawing/2014/main" id="{E20B9525-D90C-7E91-7E1E-0BB965A70E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259"/>
          <a:stretch/>
        </p:blipFill>
        <p:spPr bwMode="auto">
          <a:xfrm>
            <a:off x="6108994" y="3547900"/>
            <a:ext cx="2837469" cy="1782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aTUM - Medien- und Publikationsserver">
            <a:extLst>
              <a:ext uri="{FF2B5EF4-FFF2-40B4-BE49-F238E27FC236}">
                <a16:creationId xmlns:a16="http://schemas.microsoft.com/office/drawing/2014/main" id="{39579306-2FAF-E4BC-8770-A6F8EE4893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8863" y="3481349"/>
            <a:ext cx="2720621" cy="192096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93E6AE0D-2222-D871-8335-9B36DD5E9D63}"/>
              </a:ext>
            </a:extLst>
          </p:cNvPr>
          <p:cNvSpPr txBox="1"/>
          <p:nvPr/>
        </p:nvSpPr>
        <p:spPr>
          <a:xfrm>
            <a:off x="408848" y="5500267"/>
            <a:ext cx="8735152" cy="954107"/>
          </a:xfrm>
          <a:prstGeom prst="rect">
            <a:avLst/>
          </a:prstGeom>
          <a:noFill/>
        </p:spPr>
        <p:txBody>
          <a:bodyPr wrap="square">
            <a:spAutoFit/>
          </a:bodyPr>
          <a:lstStyle/>
          <a:p>
            <a:pPr marL="257168" indent="-257168" algn="l">
              <a:buClr>
                <a:srgbClr val="92D050"/>
              </a:buClr>
              <a:buFont typeface="Wingdings" panose="05000000000000000000" pitchFamily="2" charset="2"/>
              <a:buChar char="Ø"/>
            </a:pPr>
            <a:r>
              <a:rPr lang="de-DE" sz="1400" dirty="0"/>
              <a:t>Der </a:t>
            </a:r>
            <a:r>
              <a:rPr lang="de-DE" sz="1400" dirty="0" err="1"/>
              <a:t>Grain</a:t>
            </a:r>
            <a:r>
              <a:rPr lang="de-DE" sz="1400" dirty="0"/>
              <a:t>-Stripper erntet nur die Ähren</a:t>
            </a:r>
          </a:p>
          <a:p>
            <a:pPr marL="257168" indent="-257168" algn="l">
              <a:buClr>
                <a:srgbClr val="92D050"/>
              </a:buClr>
              <a:buFont typeface="Wingdings" panose="05000000000000000000" pitchFamily="2" charset="2"/>
              <a:buChar char="Ø"/>
            </a:pPr>
            <a:r>
              <a:rPr lang="de-DE" sz="1400" dirty="0"/>
              <a:t>Arbeitet vom Prinzip wie ein Maispflücker, jedoch ohne Unterflurhäcksler</a:t>
            </a:r>
          </a:p>
          <a:p>
            <a:pPr marL="257168" indent="-257168" algn="l">
              <a:buClr>
                <a:srgbClr val="92D050"/>
              </a:buClr>
              <a:buFont typeface="Wingdings" panose="05000000000000000000" pitchFamily="2" charset="2"/>
              <a:buChar char="Ø"/>
            </a:pPr>
            <a:r>
              <a:rPr lang="de-DE" sz="1400" dirty="0"/>
              <a:t>Dadurch ist eine höhere Ernteleistung möglich, aber der Anteil von Bruchkorn steigt durch das fehlende Strohpolster im Dreschkorb auch an.</a:t>
            </a:r>
          </a:p>
        </p:txBody>
      </p:sp>
      <p:sp>
        <p:nvSpPr>
          <p:cNvPr id="8" name="Textfeld 7">
            <a:extLst>
              <a:ext uri="{FF2B5EF4-FFF2-40B4-BE49-F238E27FC236}">
                <a16:creationId xmlns:a16="http://schemas.microsoft.com/office/drawing/2014/main" id="{B04B230C-BC20-7E74-3652-F92E860EB22A}"/>
              </a:ext>
            </a:extLst>
          </p:cNvPr>
          <p:cNvSpPr txBox="1"/>
          <p:nvPr/>
        </p:nvSpPr>
        <p:spPr>
          <a:xfrm>
            <a:off x="2223541" y="3153517"/>
            <a:ext cx="2619375" cy="184666"/>
          </a:xfrm>
          <a:prstGeom prst="rect">
            <a:avLst/>
          </a:prstGeom>
          <a:noFill/>
        </p:spPr>
        <p:txBody>
          <a:bodyPr wrap="square" rtlCol="0">
            <a:spAutoFit/>
          </a:bodyPr>
          <a:lstStyle/>
          <a:p>
            <a:r>
              <a:rPr lang="de-DE" sz="600" dirty="0"/>
              <a:t>Abbildung 79 :www.geringhoff.com</a:t>
            </a:r>
          </a:p>
        </p:txBody>
      </p:sp>
      <p:sp>
        <p:nvSpPr>
          <p:cNvPr id="9" name="Textfeld 8">
            <a:extLst>
              <a:ext uri="{FF2B5EF4-FFF2-40B4-BE49-F238E27FC236}">
                <a16:creationId xmlns:a16="http://schemas.microsoft.com/office/drawing/2014/main" id="{BAD34097-DA81-3214-F79D-9664F4A3665B}"/>
              </a:ext>
            </a:extLst>
          </p:cNvPr>
          <p:cNvSpPr txBox="1"/>
          <p:nvPr/>
        </p:nvSpPr>
        <p:spPr>
          <a:xfrm>
            <a:off x="5559571" y="3152754"/>
            <a:ext cx="2815866" cy="184666"/>
          </a:xfrm>
          <a:prstGeom prst="rect">
            <a:avLst/>
          </a:prstGeom>
          <a:noFill/>
        </p:spPr>
        <p:txBody>
          <a:bodyPr wrap="square" rtlCol="0">
            <a:spAutoFit/>
          </a:bodyPr>
          <a:lstStyle/>
          <a:p>
            <a:r>
              <a:rPr lang="de-DE" sz="600" dirty="0"/>
              <a:t>Abbildung 80 : www.claas.de</a:t>
            </a:r>
          </a:p>
        </p:txBody>
      </p:sp>
      <p:sp>
        <p:nvSpPr>
          <p:cNvPr id="11" name="Textfeld 10">
            <a:extLst>
              <a:ext uri="{FF2B5EF4-FFF2-40B4-BE49-F238E27FC236}">
                <a16:creationId xmlns:a16="http://schemas.microsoft.com/office/drawing/2014/main" id="{9AAFD77A-F110-6458-35BA-EDAA08BD40F7}"/>
              </a:ext>
            </a:extLst>
          </p:cNvPr>
          <p:cNvSpPr txBox="1"/>
          <p:nvPr/>
        </p:nvSpPr>
        <p:spPr>
          <a:xfrm>
            <a:off x="540000" y="5324635"/>
            <a:ext cx="2449673" cy="184666"/>
          </a:xfrm>
          <a:prstGeom prst="rect">
            <a:avLst/>
          </a:prstGeom>
          <a:noFill/>
        </p:spPr>
        <p:txBody>
          <a:bodyPr wrap="square" rtlCol="0">
            <a:spAutoFit/>
          </a:bodyPr>
          <a:lstStyle/>
          <a:p>
            <a:r>
              <a:rPr lang="de-DE" sz="600" dirty="0"/>
              <a:t>Abbildung 81:  khartindustries.com</a:t>
            </a:r>
          </a:p>
        </p:txBody>
      </p:sp>
      <p:sp>
        <p:nvSpPr>
          <p:cNvPr id="13" name="Textfeld 12">
            <a:extLst>
              <a:ext uri="{FF2B5EF4-FFF2-40B4-BE49-F238E27FC236}">
                <a16:creationId xmlns:a16="http://schemas.microsoft.com/office/drawing/2014/main" id="{1BFACEB9-0FC1-862E-59AE-D02E05C28D84}"/>
              </a:ext>
            </a:extLst>
          </p:cNvPr>
          <p:cNvSpPr txBox="1"/>
          <p:nvPr/>
        </p:nvSpPr>
        <p:spPr>
          <a:xfrm>
            <a:off x="3333751" y="5328977"/>
            <a:ext cx="3095624" cy="184666"/>
          </a:xfrm>
          <a:prstGeom prst="rect">
            <a:avLst/>
          </a:prstGeom>
          <a:noFill/>
        </p:spPr>
        <p:txBody>
          <a:bodyPr wrap="square" rtlCol="0">
            <a:spAutoFit/>
          </a:bodyPr>
          <a:lstStyle/>
          <a:p>
            <a:r>
              <a:rPr lang="de-DE" sz="600" dirty="0"/>
              <a:t>Abbildung 82:  www.mediatum.ub.tum.de</a:t>
            </a:r>
          </a:p>
        </p:txBody>
      </p:sp>
      <p:sp>
        <p:nvSpPr>
          <p:cNvPr id="14" name="Textfeld 13">
            <a:extLst>
              <a:ext uri="{FF2B5EF4-FFF2-40B4-BE49-F238E27FC236}">
                <a16:creationId xmlns:a16="http://schemas.microsoft.com/office/drawing/2014/main" id="{2B6DF6C1-3ACC-2903-80D9-376F8648B51B}"/>
              </a:ext>
            </a:extLst>
          </p:cNvPr>
          <p:cNvSpPr txBox="1"/>
          <p:nvPr/>
        </p:nvSpPr>
        <p:spPr>
          <a:xfrm>
            <a:off x="6054372" y="5304067"/>
            <a:ext cx="2779812" cy="184666"/>
          </a:xfrm>
          <a:prstGeom prst="rect">
            <a:avLst/>
          </a:prstGeom>
          <a:noFill/>
        </p:spPr>
        <p:txBody>
          <a:bodyPr wrap="square" rtlCol="0">
            <a:spAutoFit/>
          </a:bodyPr>
          <a:lstStyle/>
          <a:p>
            <a:r>
              <a:rPr lang="de-DE" sz="600" dirty="0"/>
              <a:t>Abbildung 83:  www.tracye2.blogspot.com</a:t>
            </a:r>
          </a:p>
        </p:txBody>
      </p:sp>
    </p:spTree>
    <p:extLst>
      <p:ext uri="{BB962C8B-B14F-4D97-AF65-F5344CB8AC3E}">
        <p14:creationId xmlns:p14="http://schemas.microsoft.com/office/powerpoint/2010/main" val="168709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fade">
                                      <p:cBhvr>
                                        <p:cTn id="54" dur="1000"/>
                                        <p:tgtEl>
                                          <p:spTgt spid="1030"/>
                                        </p:tgtEl>
                                      </p:cBhvr>
                                    </p:animEffect>
                                    <p:anim calcmode="lin" valueType="num">
                                      <p:cBhvr>
                                        <p:cTn id="55" dur="1000" fill="hold"/>
                                        <p:tgtEl>
                                          <p:spTgt spid="1030"/>
                                        </p:tgtEl>
                                        <p:attrNameLst>
                                          <p:attrName>ppt_x</p:attrName>
                                        </p:attrNameLst>
                                      </p:cBhvr>
                                      <p:tavLst>
                                        <p:tav tm="0">
                                          <p:val>
                                            <p:strVal val="#ppt_x"/>
                                          </p:val>
                                        </p:tav>
                                        <p:tav tm="100000">
                                          <p:val>
                                            <p:strVal val="#ppt_x"/>
                                          </p:val>
                                        </p:tav>
                                      </p:tavLst>
                                    </p:anim>
                                    <p:anim calcmode="lin" valueType="num">
                                      <p:cBhvr>
                                        <p:cTn id="56" dur="1000" fill="hold"/>
                                        <p:tgtEl>
                                          <p:spTgt spid="10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fade">
                                      <p:cBhvr>
                                        <p:cTn id="64" dur="1000"/>
                                        <p:tgtEl>
                                          <p:spTgt spid="1026"/>
                                        </p:tgtEl>
                                      </p:cBhvr>
                                    </p:animEffect>
                                    <p:anim calcmode="lin" valueType="num">
                                      <p:cBhvr>
                                        <p:cTn id="65" dur="1000" fill="hold"/>
                                        <p:tgtEl>
                                          <p:spTgt spid="1026"/>
                                        </p:tgtEl>
                                        <p:attrNameLst>
                                          <p:attrName>ppt_x</p:attrName>
                                        </p:attrNameLst>
                                      </p:cBhvr>
                                      <p:tavLst>
                                        <p:tav tm="0">
                                          <p:val>
                                            <p:strVal val="#ppt_x"/>
                                          </p:val>
                                        </p:tav>
                                        <p:tav tm="100000">
                                          <p:val>
                                            <p:strVal val="#ppt_x"/>
                                          </p:val>
                                        </p:tav>
                                      </p:tavLst>
                                    </p:anim>
                                    <p:anim calcmode="lin" valueType="num">
                                      <p:cBhvr>
                                        <p:cTn id="6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animEffect transition="in" filter="fade">
                                      <p:cBhvr>
                                        <p:cTn id="71" dur="1000"/>
                                        <p:tgtEl>
                                          <p:spTgt spid="7">
                                            <p:txEl>
                                              <p:pRg st="0" end="0"/>
                                            </p:txEl>
                                          </p:spTgt>
                                        </p:tgtEl>
                                      </p:cBhvr>
                                    </p:animEffect>
                                    <p:anim calcmode="lin" valueType="num">
                                      <p:cBhvr>
                                        <p:cTn id="7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7">
                                            <p:txEl>
                                              <p:pRg st="1" end="1"/>
                                            </p:txEl>
                                          </p:spTgt>
                                        </p:tgtEl>
                                        <p:attrNameLst>
                                          <p:attrName>style.visibility</p:attrName>
                                        </p:attrNameLst>
                                      </p:cBhvr>
                                      <p:to>
                                        <p:strVal val="visible"/>
                                      </p:to>
                                    </p:set>
                                    <p:animEffect transition="in" filter="fade">
                                      <p:cBhvr>
                                        <p:cTn id="78" dur="1000"/>
                                        <p:tgtEl>
                                          <p:spTgt spid="7">
                                            <p:txEl>
                                              <p:pRg st="1" end="1"/>
                                            </p:txEl>
                                          </p:spTgt>
                                        </p:tgtEl>
                                      </p:cBhvr>
                                    </p:animEffect>
                                    <p:anim calcmode="lin" valueType="num">
                                      <p:cBhvr>
                                        <p:cTn id="7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7">
                                            <p:txEl>
                                              <p:pRg st="2" end="2"/>
                                            </p:txEl>
                                          </p:spTgt>
                                        </p:tgtEl>
                                        <p:attrNameLst>
                                          <p:attrName>style.visibility</p:attrName>
                                        </p:attrNameLst>
                                      </p:cBhvr>
                                      <p:to>
                                        <p:strVal val="visible"/>
                                      </p:to>
                                    </p:set>
                                    <p:animEffect transition="in" filter="fade">
                                      <p:cBhvr>
                                        <p:cTn id="85" dur="1000"/>
                                        <p:tgtEl>
                                          <p:spTgt spid="7">
                                            <p:txEl>
                                              <p:pRg st="2" end="2"/>
                                            </p:txEl>
                                          </p:spTgt>
                                        </p:tgtEl>
                                      </p:cBhvr>
                                    </p:animEffect>
                                    <p:anim calcmode="lin" valueType="num">
                                      <p:cBhvr>
                                        <p:cTn id="8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8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8" grpId="0"/>
      <p:bldP spid="9" grpId="0"/>
      <p:bldP spid="11"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Erntevorsatz</a:t>
            </a:r>
          </a:p>
        </p:txBody>
      </p:sp>
      <p:sp>
        <p:nvSpPr>
          <p:cNvPr id="3" name="Untertitel 2"/>
          <p:cNvSpPr>
            <a:spLocks noGrp="1"/>
          </p:cNvSpPr>
          <p:nvPr>
            <p:ph type="subTitle" idx="1"/>
          </p:nvPr>
        </p:nvSpPr>
        <p:spPr>
          <a:xfrm>
            <a:off x="426413" y="2232308"/>
            <a:ext cx="8084754" cy="4625692"/>
          </a:xfrm>
        </p:spPr>
        <p:txBody>
          <a:bodyPr/>
          <a:lstStyle/>
          <a:p>
            <a:endParaRPr lang="de-DE" dirty="0"/>
          </a:p>
          <a:p>
            <a:endParaRPr lang="de-DE" dirty="0"/>
          </a:p>
          <a:p>
            <a:endParaRPr lang="de-DE" dirty="0"/>
          </a:p>
          <a:p>
            <a:endParaRPr lang="de-DE" dirty="0"/>
          </a:p>
          <a:p>
            <a:endParaRPr lang="de-DE" dirty="0"/>
          </a:p>
          <a:p>
            <a:endParaRPr lang="de-DE" dirty="0"/>
          </a:p>
          <a:p>
            <a:endParaRPr lang="de-DE" dirty="0"/>
          </a:p>
          <a:p>
            <a:pPr marL="214308" indent="-214308" algn="l">
              <a:buFont typeface="Wingdings" panose="05000000000000000000" pitchFamily="2" charset="2"/>
              <a:buChar char="Ø"/>
            </a:pPr>
            <a:r>
              <a:rPr lang="de-DE" sz="1400" dirty="0"/>
              <a:t>Der Pick-Up Vorsatz wird häufig in Südamerika zum „</a:t>
            </a:r>
            <a:r>
              <a:rPr lang="de-DE" sz="1400" dirty="0" err="1"/>
              <a:t>Schwaddrusch</a:t>
            </a:r>
            <a:r>
              <a:rPr lang="de-DE" sz="1400" dirty="0"/>
              <a:t>“ verwendet, um durch die Notreife das </a:t>
            </a:r>
            <a:r>
              <a:rPr lang="de-DE" sz="1400" dirty="0" err="1"/>
              <a:t>Abreifen</a:t>
            </a:r>
            <a:r>
              <a:rPr lang="de-DE" sz="1400" dirty="0"/>
              <a:t> der Frucht zu vereinheitlichen und zu beschleunigen</a:t>
            </a:r>
          </a:p>
          <a:p>
            <a:pPr marL="214308" indent="-214308" algn="l">
              <a:buFont typeface="Wingdings" panose="05000000000000000000" pitchFamily="2" charset="2"/>
              <a:buChar char="Ø"/>
            </a:pPr>
            <a:r>
              <a:rPr lang="de-DE" sz="1400" dirty="0" err="1"/>
              <a:t>Schwaddrusch</a:t>
            </a:r>
            <a:r>
              <a:rPr lang="de-DE" sz="1400" dirty="0"/>
              <a:t> findet hauptsächlich Verwendung bei Raps, Gras und Bohnen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38</a:t>
            </a:fld>
            <a:endParaRPr lang="de-DE" dirty="0"/>
          </a:p>
        </p:txBody>
      </p:sp>
      <p:sp>
        <p:nvSpPr>
          <p:cNvPr id="9" name="Rechteck 8"/>
          <p:cNvSpPr/>
          <p:nvPr/>
        </p:nvSpPr>
        <p:spPr>
          <a:xfrm>
            <a:off x="2973657" y="3892848"/>
            <a:ext cx="1945104" cy="184666"/>
          </a:xfrm>
          <a:prstGeom prst="rect">
            <a:avLst/>
          </a:prstGeom>
        </p:spPr>
        <p:txBody>
          <a:bodyPr wrap="square">
            <a:spAutoFit/>
          </a:bodyPr>
          <a:lstStyle/>
          <a:p>
            <a:r>
              <a:rPr lang="de-DE" sz="600" dirty="0"/>
              <a:t>Abbildung 84: www.equipmentsearch.com</a:t>
            </a:r>
          </a:p>
        </p:txBody>
      </p:sp>
      <p:sp>
        <p:nvSpPr>
          <p:cNvPr id="10" name="Textfeld 9"/>
          <p:cNvSpPr txBox="1"/>
          <p:nvPr/>
        </p:nvSpPr>
        <p:spPr>
          <a:xfrm>
            <a:off x="540000" y="1080000"/>
            <a:ext cx="2546381" cy="646331"/>
          </a:xfrm>
          <a:prstGeom prst="rect">
            <a:avLst/>
          </a:prstGeom>
          <a:noFill/>
        </p:spPr>
        <p:txBody>
          <a:bodyPr wrap="square" rtlCol="0">
            <a:spAutoFit/>
          </a:bodyPr>
          <a:lstStyle/>
          <a:p>
            <a:r>
              <a:rPr lang="de-DE" dirty="0"/>
              <a:t>Schneidwerksexoten</a:t>
            </a:r>
          </a:p>
          <a:p>
            <a:r>
              <a:rPr lang="de-DE" dirty="0"/>
              <a:t>Pick-Up </a:t>
            </a:r>
          </a:p>
        </p:txBody>
      </p:sp>
      <p:pic>
        <p:nvPicPr>
          <p:cNvPr id="13" name="Picture 2" descr="Schwadaufnehmer für den Mähdrescher - Pfluglos">
            <a:extLst>
              <a:ext uri="{FF2B5EF4-FFF2-40B4-BE49-F238E27FC236}">
                <a16:creationId xmlns:a16="http://schemas.microsoft.com/office/drawing/2014/main" id="{1EEC1E53-8583-E422-F71D-4C0AE8DABE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14" y="2285249"/>
            <a:ext cx="2360714" cy="15580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cDon D65 Windrower Draper Header 25 ft (7.6 m)">
            <a:extLst>
              <a:ext uri="{FF2B5EF4-FFF2-40B4-BE49-F238E27FC236}">
                <a16:creationId xmlns:a16="http://schemas.microsoft.com/office/drawing/2014/main" id="{0E1BF7AC-BE00-0715-8A39-B3ED4FFEF0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9" r="30219"/>
          <a:stretch/>
        </p:blipFill>
        <p:spPr bwMode="auto">
          <a:xfrm>
            <a:off x="2973657" y="2232308"/>
            <a:ext cx="3095625" cy="15676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P15 | Serie BP15 | Erntevorsätze für Mähdrescher | John Deere DE">
            <a:extLst>
              <a:ext uri="{FF2B5EF4-FFF2-40B4-BE49-F238E27FC236}">
                <a16:creationId xmlns:a16="http://schemas.microsoft.com/office/drawing/2014/main" id="{EA4D9842-427A-9A9E-A6F4-EB64B11547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856" t="8811" r="16535" b="6142"/>
          <a:stretch/>
        </p:blipFill>
        <p:spPr bwMode="auto">
          <a:xfrm>
            <a:off x="6644864" y="2232308"/>
            <a:ext cx="2118522" cy="15676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A6B6E161-0B4A-7D78-C683-D46701E344AC}"/>
              </a:ext>
            </a:extLst>
          </p:cNvPr>
          <p:cNvSpPr txBox="1"/>
          <p:nvPr/>
        </p:nvSpPr>
        <p:spPr>
          <a:xfrm>
            <a:off x="426413" y="3870055"/>
            <a:ext cx="1561182"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43</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www.pfluglos.de</a:t>
            </a:r>
          </a:p>
        </p:txBody>
      </p:sp>
      <p:sp>
        <p:nvSpPr>
          <p:cNvPr id="15" name="Textfeld 14">
            <a:extLst>
              <a:ext uri="{FF2B5EF4-FFF2-40B4-BE49-F238E27FC236}">
                <a16:creationId xmlns:a16="http://schemas.microsoft.com/office/drawing/2014/main" id="{42943401-4052-9B25-E130-3FF4D28ED906}"/>
              </a:ext>
            </a:extLst>
          </p:cNvPr>
          <p:cNvSpPr txBox="1"/>
          <p:nvPr/>
        </p:nvSpPr>
        <p:spPr>
          <a:xfrm>
            <a:off x="6599065" y="3893598"/>
            <a:ext cx="1567758" cy="184666"/>
          </a:xfrm>
          <a:prstGeom prst="rect">
            <a:avLst/>
          </a:prstGeom>
          <a:noFill/>
        </p:spPr>
        <p:txBody>
          <a:bodyPr wrap="square" rtlCol="0">
            <a:spAutoFit/>
          </a:bodyPr>
          <a:lstStyle/>
          <a:p>
            <a:r>
              <a:rPr lang="de-DE" sz="600" dirty="0"/>
              <a:t>Abbildung 85: :www.deere.de</a:t>
            </a:r>
          </a:p>
        </p:txBody>
      </p:sp>
    </p:spTree>
    <p:extLst>
      <p:ext uri="{BB962C8B-B14F-4D97-AF65-F5344CB8AC3E}">
        <p14:creationId xmlns:p14="http://schemas.microsoft.com/office/powerpoint/2010/main" val="29934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FDC4E8F4-D61A-CF18-A834-48B6B577C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74" y="1140511"/>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Schrägförderer</a:t>
            </a:r>
          </a:p>
        </p:txBody>
      </p:sp>
      <p:sp>
        <p:nvSpPr>
          <p:cNvPr id="4" name="Fußzeilenplatzhalter 3"/>
          <p:cNvSpPr>
            <a:spLocks noGrp="1"/>
          </p:cNvSpPr>
          <p:nvPr>
            <p:ph type="ftr" sz="quarter" idx="11"/>
          </p:nvPr>
        </p:nvSpPr>
        <p:spPr>
          <a:xfrm>
            <a:off x="311935"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39</a:t>
            </a:fld>
            <a:endParaRPr lang="de-DE" dirty="0"/>
          </a:p>
        </p:txBody>
      </p:sp>
      <p:sp>
        <p:nvSpPr>
          <p:cNvPr id="6" name="Ellipse 5"/>
          <p:cNvSpPr/>
          <p:nvPr/>
        </p:nvSpPr>
        <p:spPr bwMode="auto">
          <a:xfrm rot="19675553">
            <a:off x="2736201" y="3094047"/>
            <a:ext cx="1716770" cy="1148337"/>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19E4543F-AAEC-8A94-5F0F-88F04616877E}"/>
              </a:ext>
            </a:extLst>
          </p:cNvPr>
          <p:cNvSpPr txBox="1"/>
          <p:nvPr/>
        </p:nvSpPr>
        <p:spPr>
          <a:xfrm>
            <a:off x="1115367" y="5378994"/>
            <a:ext cx="4923692"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www.claas.de</a:t>
            </a:r>
          </a:p>
        </p:txBody>
      </p:sp>
    </p:spTree>
    <p:extLst>
      <p:ext uri="{BB962C8B-B14F-4D97-AF65-F5344CB8AC3E}">
        <p14:creationId xmlns:p14="http://schemas.microsoft.com/office/powerpoint/2010/main" val="188211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Historische Entwicklung der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4</a:t>
            </a:fld>
            <a:endParaRPr lang="de-DE" dirty="0"/>
          </a:p>
        </p:txBody>
      </p:sp>
      <p:sp>
        <p:nvSpPr>
          <p:cNvPr id="6" name="Inhaltsplatzhalter 3"/>
          <p:cNvSpPr txBox="1">
            <a:spLocks/>
          </p:cNvSpPr>
          <p:nvPr/>
        </p:nvSpPr>
        <p:spPr>
          <a:xfrm>
            <a:off x="540000" y="1080000"/>
            <a:ext cx="6474586" cy="865208"/>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342892">
              <a:buClr>
                <a:srgbClr val="99CB38"/>
              </a:buClr>
              <a:buFont typeface="Wingdings" panose="05000000000000000000" pitchFamily="2" charset="2"/>
              <a:buChar char="Ø"/>
              <a:defRPr/>
            </a:pPr>
            <a:r>
              <a:rPr lang="de-DE" sz="1350" dirty="0">
                <a:solidFill>
                  <a:schemeClr val="tx1"/>
                </a:solidFill>
              </a:rPr>
              <a:t>Bis etwa </a:t>
            </a:r>
            <a:r>
              <a:rPr lang="de-DE" sz="1350" b="1" dirty="0">
                <a:solidFill>
                  <a:schemeClr val="tx1"/>
                </a:solidFill>
              </a:rPr>
              <a:t>1930</a:t>
            </a:r>
            <a:r>
              <a:rPr lang="de-DE" sz="1350" dirty="0">
                <a:solidFill>
                  <a:schemeClr val="tx1"/>
                </a:solidFill>
              </a:rPr>
              <a:t> war die Getreideernte wenig mechanisiert</a:t>
            </a:r>
          </a:p>
          <a:p>
            <a:pPr marL="514341" lvl="1" indent="-171450" defTabSz="342892">
              <a:buClr>
                <a:srgbClr val="99CB38"/>
              </a:buClr>
              <a:buFont typeface="Wingdings" panose="05000000000000000000" pitchFamily="2" charset="2"/>
              <a:buChar char="Ø"/>
              <a:defRPr/>
            </a:pPr>
            <a:r>
              <a:rPr lang="de-DE" sz="1350" dirty="0">
                <a:solidFill>
                  <a:schemeClr val="tx1"/>
                </a:solidFill>
              </a:rPr>
              <a:t>Ein Kleinbetrieb in Süddeutschland benötigte 150 </a:t>
            </a:r>
            <a:r>
              <a:rPr lang="de-DE" sz="1350" dirty="0" err="1">
                <a:solidFill>
                  <a:schemeClr val="tx1"/>
                </a:solidFill>
              </a:rPr>
              <a:t>Akh</a:t>
            </a:r>
            <a:r>
              <a:rPr lang="de-DE" sz="1350" dirty="0">
                <a:solidFill>
                  <a:schemeClr val="tx1"/>
                </a:solidFill>
              </a:rPr>
              <a:t>/ha</a:t>
            </a:r>
          </a:p>
          <a:p>
            <a:pPr marL="557199" lvl="1" indent="-214308" defTabSz="342892">
              <a:buClr>
                <a:srgbClr val="99CB38"/>
              </a:buClr>
              <a:defRPr/>
            </a:pPr>
            <a:endParaRPr lang="de-DE" sz="1350" dirty="0">
              <a:solidFill>
                <a:sysClr val="windowText" lastClr="000000">
                  <a:lumMod val="75000"/>
                  <a:lumOff val="25000"/>
                </a:sysClr>
              </a:solidFill>
            </a:endParaRPr>
          </a:p>
          <a:p>
            <a:pPr marL="342892" lvl="1" indent="0" defTabSz="342892">
              <a:buClr>
                <a:srgbClr val="99CB38"/>
              </a:buClr>
              <a:buNone/>
              <a:defRPr/>
            </a:pPr>
            <a:endParaRPr lang="de-DE" sz="1200" dirty="0">
              <a:solidFill>
                <a:sysClr val="windowText" lastClr="000000">
                  <a:lumMod val="75000"/>
                  <a:lumOff val="25000"/>
                </a:sysClr>
              </a:solidFill>
              <a:latin typeface="Trebuchet MS" panose="020B0603020202020204"/>
            </a:endParaRPr>
          </a:p>
        </p:txBody>
      </p:sp>
      <p:sp>
        <p:nvSpPr>
          <p:cNvPr id="9" name="Pfeil nach rechts 8"/>
          <p:cNvSpPr/>
          <p:nvPr/>
        </p:nvSpPr>
        <p:spPr>
          <a:xfrm>
            <a:off x="3901699" y="3082209"/>
            <a:ext cx="905136" cy="578159"/>
          </a:xfrm>
          <a:prstGeom prst="rightArrow">
            <a:avLst/>
          </a:prstGeom>
          <a:solidFill>
            <a:srgbClr val="99CB38"/>
          </a:solidFill>
          <a:ln w="19050" cap="rnd" cmpd="sng" algn="ctr">
            <a:solidFill>
              <a:srgbClr val="99CB38">
                <a:shade val="50000"/>
              </a:srgbClr>
            </a:solidFill>
            <a:prstDash val="solid"/>
          </a:ln>
          <a:effectLst/>
        </p:spPr>
        <p:txBody>
          <a:bodyPr rtlCol="0" anchor="ctr"/>
          <a:lstStyle/>
          <a:p>
            <a:pPr algn="ctr" defTabSz="685783">
              <a:defRPr/>
            </a:pPr>
            <a:endParaRPr lang="de-DE" sz="1350" kern="0">
              <a:solidFill>
                <a:prstClr val="white"/>
              </a:solidFill>
              <a:latin typeface="Trebuchet MS" panose="020B0603020202020204"/>
            </a:endParaRPr>
          </a:p>
        </p:txBody>
      </p:sp>
      <p:sp>
        <p:nvSpPr>
          <p:cNvPr id="10" name="Textfeld 9"/>
          <p:cNvSpPr txBox="1"/>
          <p:nvPr/>
        </p:nvSpPr>
        <p:spPr>
          <a:xfrm>
            <a:off x="540000" y="4782438"/>
            <a:ext cx="2647950" cy="715581"/>
          </a:xfrm>
          <a:prstGeom prst="rect">
            <a:avLst/>
          </a:prstGeom>
          <a:noFill/>
        </p:spPr>
        <p:txBody>
          <a:bodyPr wrap="square" rtlCol="0">
            <a:spAutoFit/>
          </a:bodyPr>
          <a:lstStyle/>
          <a:p>
            <a:pPr marL="108000" indent="-108000">
              <a:buClr>
                <a:srgbClr val="92D050"/>
              </a:buClr>
              <a:buFont typeface="Arial" panose="020B0604020202020204" pitchFamily="34" charset="0"/>
              <a:buChar char="•"/>
            </a:pPr>
            <a:r>
              <a:rPr lang="de-DE" sz="1350" dirty="0">
                <a:solidFill>
                  <a:prstClr val="black"/>
                </a:solidFill>
              </a:rPr>
              <a:t>Abmähen der Getreidehalme mit Sichel oder Sense</a:t>
            </a:r>
          </a:p>
          <a:p>
            <a:pPr marL="108000" indent="-108000">
              <a:buClr>
                <a:srgbClr val="92D050"/>
              </a:buClr>
              <a:buFont typeface="Arial" panose="020B0604020202020204" pitchFamily="34" charset="0"/>
              <a:buChar char="•"/>
            </a:pPr>
            <a:r>
              <a:rPr lang="de-DE" sz="1350" dirty="0">
                <a:solidFill>
                  <a:prstClr val="black"/>
                </a:solidFill>
              </a:rPr>
              <a:t>Binden zu Garben per Hand</a:t>
            </a:r>
          </a:p>
        </p:txBody>
      </p:sp>
      <p:sp>
        <p:nvSpPr>
          <p:cNvPr id="11" name="Textfeld 10"/>
          <p:cNvSpPr txBox="1"/>
          <p:nvPr/>
        </p:nvSpPr>
        <p:spPr>
          <a:xfrm>
            <a:off x="5663826" y="4782437"/>
            <a:ext cx="2941524" cy="923330"/>
          </a:xfrm>
          <a:prstGeom prst="rect">
            <a:avLst/>
          </a:prstGeom>
          <a:noFill/>
        </p:spPr>
        <p:txBody>
          <a:bodyPr wrap="square" rtlCol="0">
            <a:spAutoFit/>
          </a:bodyPr>
          <a:lstStyle/>
          <a:p>
            <a:pPr marL="108000" indent="-108000">
              <a:buClr>
                <a:srgbClr val="92D050"/>
              </a:buClr>
              <a:buFont typeface="Arial" panose="020B0604020202020204" pitchFamily="34" charset="0"/>
              <a:buChar char="•"/>
            </a:pPr>
            <a:r>
              <a:rPr lang="de-DE" sz="1350" dirty="0">
                <a:solidFill>
                  <a:prstClr val="black"/>
                </a:solidFill>
              </a:rPr>
              <a:t>Ausdreschen der Bündel mit Hilfe des Dreschflegels - ab </a:t>
            </a:r>
            <a:r>
              <a:rPr lang="de-DE" sz="1350" b="1" dirty="0">
                <a:solidFill>
                  <a:prstClr val="black"/>
                </a:solidFill>
              </a:rPr>
              <a:t>1786</a:t>
            </a:r>
            <a:r>
              <a:rPr lang="de-DE" sz="1350" dirty="0">
                <a:solidFill>
                  <a:prstClr val="black"/>
                </a:solidFill>
              </a:rPr>
              <a:t> kamen die ersten stationären Dreschmaschinen zum Einsatz</a:t>
            </a:r>
          </a:p>
        </p:txBody>
      </p:sp>
      <p:sp>
        <p:nvSpPr>
          <p:cNvPr id="13" name="Textfeld 12"/>
          <p:cNvSpPr txBox="1"/>
          <p:nvPr/>
        </p:nvSpPr>
        <p:spPr>
          <a:xfrm>
            <a:off x="3349257" y="4782438"/>
            <a:ext cx="2290900" cy="923330"/>
          </a:xfrm>
          <a:prstGeom prst="rect">
            <a:avLst/>
          </a:prstGeom>
          <a:noFill/>
        </p:spPr>
        <p:txBody>
          <a:bodyPr wrap="square" rtlCol="0">
            <a:spAutoFit/>
          </a:bodyPr>
          <a:lstStyle/>
          <a:p>
            <a:pPr marL="108000" indent="-108000">
              <a:buClr>
                <a:srgbClr val="92D050"/>
              </a:buClr>
              <a:buFont typeface="Arial" panose="020B0604020202020204" pitchFamily="34" charset="0"/>
              <a:buChar char="•"/>
            </a:pPr>
            <a:r>
              <a:rPr lang="de-DE" sz="1350" dirty="0"/>
              <a:t>Heimfahren der noch nicht ausgedroschenen Garben mit dem Leiterwagen</a:t>
            </a:r>
          </a:p>
        </p:txBody>
      </p:sp>
      <p:sp>
        <p:nvSpPr>
          <p:cNvPr id="14" name="Rechteck 13"/>
          <p:cNvSpPr/>
          <p:nvPr/>
        </p:nvSpPr>
        <p:spPr>
          <a:xfrm>
            <a:off x="5025965" y="4542923"/>
            <a:ext cx="1660038" cy="184666"/>
          </a:xfrm>
          <a:prstGeom prst="rect">
            <a:avLst/>
          </a:prstGeom>
        </p:spPr>
        <p:txBody>
          <a:bodyPr wrap="square">
            <a:spAutoFit/>
          </a:bodyPr>
          <a:lstStyle/>
          <a:p>
            <a:r>
              <a:rPr lang="de-DE" sz="600" dirty="0"/>
              <a:t>Abbildung 6: www.altershausen.com</a:t>
            </a:r>
          </a:p>
        </p:txBody>
      </p:sp>
      <p:pic>
        <p:nvPicPr>
          <p:cNvPr id="5122" name="Picture 2" descr="http://www.lehrer.uni-karlsruhe.de/~za295/heckfeld/getreideern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382">
            <a:off x="540000" y="2315586"/>
            <a:ext cx="3142569" cy="21730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540000" y="4543211"/>
            <a:ext cx="2381694" cy="184666"/>
          </a:xfrm>
          <a:prstGeom prst="rect">
            <a:avLst/>
          </a:prstGeom>
          <a:noFill/>
        </p:spPr>
        <p:txBody>
          <a:bodyPr wrap="square" rtlCol="0">
            <a:spAutoFit/>
          </a:bodyPr>
          <a:lstStyle/>
          <a:p>
            <a:r>
              <a:rPr lang="de-DE" sz="600" dirty="0"/>
              <a:t>Abbildung 5: www.lehrer.uni-karlsruhe.de</a:t>
            </a:r>
          </a:p>
        </p:txBody>
      </p:sp>
      <p:sp>
        <p:nvSpPr>
          <p:cNvPr id="15" name="AutoShape 6" descr="blank"/>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132" name="Picture 12" descr="http://www.altershausen.com/geschichte/20jh-Dateien/image0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965" y="2575549"/>
            <a:ext cx="3773125" cy="190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6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1000"/>
                                        <p:tgtEl>
                                          <p:spTgt spid="5122"/>
                                        </p:tgtEl>
                                      </p:cBhvr>
                                    </p:animEffect>
                                    <p:anim calcmode="lin" valueType="num">
                                      <p:cBhvr>
                                        <p:cTn id="30" dur="1000" fill="hold"/>
                                        <p:tgtEl>
                                          <p:spTgt spid="5122"/>
                                        </p:tgtEl>
                                        <p:attrNameLst>
                                          <p:attrName>ppt_x</p:attrName>
                                        </p:attrNameLst>
                                      </p:cBhvr>
                                      <p:tavLst>
                                        <p:tav tm="0">
                                          <p:val>
                                            <p:strVal val="#ppt_x"/>
                                          </p:val>
                                        </p:tav>
                                        <p:tav tm="100000">
                                          <p:val>
                                            <p:strVal val="#ppt_x"/>
                                          </p:val>
                                        </p:tav>
                                      </p:tavLst>
                                    </p:anim>
                                    <p:anim calcmode="lin" valueType="num">
                                      <p:cBhvr>
                                        <p:cTn id="31" dur="1000" fill="hold"/>
                                        <p:tgtEl>
                                          <p:spTgt spid="51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nodePh="1">
                                  <p:stCondLst>
                                    <p:cond delay="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132"/>
                                        </p:tgtEl>
                                        <p:attrNameLst>
                                          <p:attrName>style.visibility</p:attrName>
                                        </p:attrNameLst>
                                      </p:cBhvr>
                                      <p:to>
                                        <p:strVal val="visible"/>
                                      </p:to>
                                    </p:set>
                                    <p:animEffect transition="in" filter="fade">
                                      <p:cBhvr>
                                        <p:cTn id="44" dur="1000"/>
                                        <p:tgtEl>
                                          <p:spTgt spid="5132"/>
                                        </p:tgtEl>
                                      </p:cBhvr>
                                    </p:animEffect>
                                    <p:anim calcmode="lin" valueType="num">
                                      <p:cBhvr>
                                        <p:cTn id="45" dur="1000" fill="hold"/>
                                        <p:tgtEl>
                                          <p:spTgt spid="5132"/>
                                        </p:tgtEl>
                                        <p:attrNameLst>
                                          <p:attrName>ppt_x</p:attrName>
                                        </p:attrNameLst>
                                      </p:cBhvr>
                                      <p:tavLst>
                                        <p:tav tm="0">
                                          <p:val>
                                            <p:strVal val="#ppt_x"/>
                                          </p:val>
                                        </p:tav>
                                        <p:tav tm="100000">
                                          <p:val>
                                            <p:strVal val="#ppt_x"/>
                                          </p:val>
                                        </p:tav>
                                      </p:tavLst>
                                    </p:anim>
                                    <p:anim calcmode="lin" valueType="num">
                                      <p:cBhvr>
                                        <p:cTn id="46" dur="1000" fill="hold"/>
                                        <p:tgtEl>
                                          <p:spTgt spid="513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3" grpId="0"/>
      <p:bldP spid="14" grpId="0"/>
      <p:bldP spid="1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3579583" y="2246725"/>
            <a:ext cx="1285875" cy="1285875"/>
          </a:xfrm>
          <a:prstGeom prst="rect">
            <a:avLst/>
          </a:prstGeom>
        </p:spPr>
      </p:pic>
      <p:sp>
        <p:nvSpPr>
          <p:cNvPr id="6" name="Textfeld 5"/>
          <p:cNvSpPr txBox="1"/>
          <p:nvPr/>
        </p:nvSpPr>
        <p:spPr>
          <a:xfrm>
            <a:off x="332634" y="936879"/>
            <a:ext cx="7472203" cy="6941900"/>
          </a:xfrm>
          <a:prstGeom prst="rect">
            <a:avLst/>
          </a:prstGeom>
          <a:no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sz="1350" dirty="0"/>
          </a:p>
          <a:p>
            <a:endParaRPr lang="de-DE" dirty="0"/>
          </a:p>
          <a:p>
            <a:pPr marL="285750" indent="-285750" defTabSz="342892" fontAlgn="base">
              <a:spcBef>
                <a:spcPct val="20000"/>
              </a:spcBef>
              <a:spcAft>
                <a:spcPct val="0"/>
              </a:spcAft>
              <a:buClr>
                <a:srgbClr val="71AD2A"/>
              </a:buClr>
              <a:buFont typeface="Wingdings" panose="05000000000000000000" pitchFamily="2" charset="2"/>
              <a:buChar char="Ø"/>
            </a:pPr>
            <a:r>
              <a:rPr lang="de-DE" sz="1400" dirty="0"/>
              <a:t>Der Schrägförderer übernimmt das Erntegut vom Schneidwerk und führt es der Dreschtrommel gleichmäßig zu. Fremdkörper werden durch die Steinfangmulde heraus separiert.</a:t>
            </a:r>
          </a:p>
          <a:p>
            <a:pPr marL="285750" indent="-285750" defTabSz="342892" fontAlgn="base">
              <a:spcBef>
                <a:spcPct val="20000"/>
              </a:spcBef>
              <a:spcAft>
                <a:spcPct val="0"/>
              </a:spcAft>
              <a:buClr>
                <a:srgbClr val="71AD2A"/>
              </a:buClr>
              <a:buFont typeface="Wingdings" panose="05000000000000000000" pitchFamily="2" charset="2"/>
              <a:buChar char="Ø"/>
            </a:pPr>
            <a:r>
              <a:rPr lang="de-DE" sz="1400" kern="0" dirty="0">
                <a:solidFill>
                  <a:srgbClr val="000000"/>
                </a:solidFill>
              </a:rPr>
              <a:t>Aufgebaut aus 2, 3 oder 4 Einzugsketten mit gleichmäßig aufgeschraubten            Verbindungsleisten</a:t>
            </a:r>
          </a:p>
          <a:p>
            <a:pPr marL="257168" indent="-257168" defTabSz="342892" fontAlgn="base">
              <a:spcBef>
                <a:spcPct val="20000"/>
              </a:spcBef>
              <a:spcAft>
                <a:spcPct val="0"/>
              </a:spcAft>
              <a:buClr>
                <a:srgbClr val="71AD2A"/>
              </a:buClr>
              <a:buFont typeface="Wingdings" panose="05000000000000000000" pitchFamily="2" charset="2"/>
              <a:buChar char="Ø"/>
            </a:pPr>
            <a:r>
              <a:rPr lang="de-DE" sz="1400" kern="0" dirty="0">
                <a:solidFill>
                  <a:srgbClr val="000000"/>
                </a:solidFill>
              </a:rPr>
              <a:t>Der Förderkanal besitzt dieselbe Breite wie die Hauptdreschtrommel</a:t>
            </a:r>
          </a:p>
          <a:p>
            <a:pPr marL="257168" indent="-257168" defTabSz="342892" fontAlgn="base">
              <a:spcBef>
                <a:spcPct val="20000"/>
              </a:spcBef>
              <a:spcAft>
                <a:spcPct val="0"/>
              </a:spcAft>
              <a:buClr>
                <a:srgbClr val="71AD2A"/>
              </a:buClr>
              <a:buFont typeface="Wingdings" panose="05000000000000000000" pitchFamily="2" charset="2"/>
              <a:buChar char="Ø"/>
            </a:pPr>
            <a:r>
              <a:rPr lang="de-DE" sz="1400" kern="0" dirty="0">
                <a:solidFill>
                  <a:srgbClr val="000000"/>
                </a:solidFill>
              </a:rPr>
              <a:t>Teilweise mit Übergabetrommel zwischen Schneidwerk und Einzugskette für eine zuverlässigere und kontinuierlichere Übergabe des Erntegutes, beispielsweise bei Fendt, MF, </a:t>
            </a:r>
            <a:r>
              <a:rPr lang="de-DE" sz="1400" kern="0" dirty="0" err="1">
                <a:solidFill>
                  <a:srgbClr val="000000"/>
                </a:solidFill>
              </a:rPr>
              <a:t>Rostselmash</a:t>
            </a:r>
            <a:endParaRPr lang="de-DE" sz="1400" kern="0" dirty="0">
              <a:solidFill>
                <a:srgbClr val="000000"/>
              </a:solidFill>
            </a:endParaRPr>
          </a:p>
          <a:p>
            <a:pPr marL="257168" indent="-257168" defTabSz="342892" fontAlgn="base">
              <a:spcBef>
                <a:spcPct val="20000"/>
              </a:spcBef>
              <a:spcAft>
                <a:spcPct val="0"/>
              </a:spcAft>
              <a:buClr>
                <a:srgbClr val="71AD2A"/>
              </a:buClr>
              <a:buFont typeface="Wingdings" panose="05000000000000000000" pitchFamily="2" charset="2"/>
              <a:buChar char="Ø"/>
            </a:pPr>
            <a:r>
              <a:rPr lang="de-DE" sz="1400" kern="0" dirty="0">
                <a:solidFill>
                  <a:srgbClr val="000000"/>
                </a:solidFill>
              </a:rPr>
              <a:t>Integrierte hydraulische Reversiereinrichtung für Schrägförderer und Schneidwerk</a:t>
            </a:r>
          </a:p>
          <a:p>
            <a:pPr marL="257168" indent="-257168" defTabSz="342892" fontAlgn="base">
              <a:spcBef>
                <a:spcPct val="20000"/>
              </a:spcBef>
              <a:spcAft>
                <a:spcPct val="0"/>
              </a:spcAft>
              <a:buClr>
                <a:srgbClr val="71AD2A"/>
              </a:buClr>
              <a:buFont typeface="Wingdings" panose="05000000000000000000" pitchFamily="2" charset="2"/>
              <a:buChar char="Ø"/>
            </a:pPr>
            <a:r>
              <a:rPr lang="de-DE" sz="1400" kern="0" dirty="0">
                <a:solidFill>
                  <a:srgbClr val="000000"/>
                </a:solidFill>
              </a:rPr>
              <a:t>Staubabsaugung für bessere Sicht auf den Erntevorsatz bei sehr trockenen Bedingungen</a:t>
            </a:r>
          </a:p>
          <a:p>
            <a:pPr marL="257168" indent="-257168" defTabSz="342892" fontAlgn="base">
              <a:spcBef>
                <a:spcPct val="20000"/>
              </a:spcBef>
              <a:spcAft>
                <a:spcPct val="0"/>
              </a:spcAft>
              <a:buClr>
                <a:srgbClr val="71AD2A"/>
              </a:buClr>
              <a:buFont typeface="Wingdings" panose="05000000000000000000" pitchFamily="2" charset="2"/>
              <a:buChar char="Ø"/>
            </a:pPr>
            <a:r>
              <a:rPr lang="de-DE" sz="1400" kern="0" dirty="0">
                <a:solidFill>
                  <a:srgbClr val="000000"/>
                </a:solidFill>
              </a:rPr>
              <a:t>Hydraulisch schwenkbarer Aufnahmerahmen zur Anpassung des Schneidwerks an jede Bodenkontur</a:t>
            </a:r>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dirty="0"/>
          </a:p>
        </p:txBody>
      </p:sp>
      <p:sp>
        <p:nvSpPr>
          <p:cNvPr id="2" name="Titel 1"/>
          <p:cNvSpPr>
            <a:spLocks noGrp="1"/>
          </p:cNvSpPr>
          <p:nvPr>
            <p:ph type="ctrTitle"/>
          </p:nvPr>
        </p:nvSpPr>
        <p:spPr>
          <a:xfrm>
            <a:off x="540000" y="360000"/>
            <a:ext cx="8158349" cy="463138"/>
          </a:xfrm>
        </p:spPr>
        <p:txBody>
          <a:bodyPr/>
          <a:lstStyle/>
          <a:p>
            <a:pPr algn="l"/>
            <a:r>
              <a:rPr lang="de-DE" sz="2100" dirty="0"/>
              <a:t>Aufbau eines Mähdreschers - Schrägförderer</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40</a:t>
            </a:fld>
            <a:endParaRPr lang="de-DE" dirty="0"/>
          </a:p>
        </p:txBody>
      </p:sp>
      <p:sp>
        <p:nvSpPr>
          <p:cNvPr id="9" name="Ellipse 8"/>
          <p:cNvSpPr/>
          <p:nvPr/>
        </p:nvSpPr>
        <p:spPr bwMode="auto">
          <a:xfrm>
            <a:off x="6390167" y="4872924"/>
            <a:ext cx="616689" cy="54968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grpSp>
        <p:nvGrpSpPr>
          <p:cNvPr id="12" name="Gruppieren 11"/>
          <p:cNvGrpSpPr/>
          <p:nvPr/>
        </p:nvGrpSpPr>
        <p:grpSpPr>
          <a:xfrm>
            <a:off x="4886685" y="762570"/>
            <a:ext cx="3435496" cy="2445156"/>
            <a:chOff x="5406323" y="3951668"/>
            <a:chExt cx="3125972" cy="2238419"/>
          </a:xfrm>
        </p:grpSpPr>
        <p:pic>
          <p:nvPicPr>
            <p:cNvPr id="12292" name="Picture 4" descr="http://www.fendt.com/cms2-content/pages/images/5591304e0237fb1516574dd0_14355784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6323" y="3951668"/>
              <a:ext cx="3125972" cy="2165930"/>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p:cNvSpPr/>
            <p:nvPr/>
          </p:nvSpPr>
          <p:spPr bwMode="auto">
            <a:xfrm>
              <a:off x="5475772" y="4655122"/>
              <a:ext cx="2073350" cy="1534965"/>
            </a:xfrm>
            <a:prstGeom prst="ellipse">
              <a:avLst/>
            </a:prstGeom>
            <a:solidFill>
              <a:schemeClr val="accen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grpSp>
      <p:sp>
        <p:nvSpPr>
          <p:cNvPr id="3" name="Rechteck 2"/>
          <p:cNvSpPr/>
          <p:nvPr/>
        </p:nvSpPr>
        <p:spPr>
          <a:xfrm>
            <a:off x="6123675" y="3115393"/>
            <a:ext cx="4572000" cy="184666"/>
          </a:xfrm>
          <a:prstGeom prst="rect">
            <a:avLst/>
          </a:prstGeom>
        </p:spPr>
        <p:txBody>
          <a:bodyPr>
            <a:spAutoFit/>
          </a:bodyPr>
          <a:lstStyle/>
          <a:p>
            <a:r>
              <a:rPr lang="de-DE" sz="600" dirty="0"/>
              <a:t>Abbildung 88: www.fendt.com</a:t>
            </a:r>
          </a:p>
        </p:txBody>
      </p:sp>
      <p:sp>
        <p:nvSpPr>
          <p:cNvPr id="7" name="Rechteck 6"/>
          <p:cNvSpPr/>
          <p:nvPr/>
        </p:nvSpPr>
        <p:spPr>
          <a:xfrm>
            <a:off x="3528653" y="3125167"/>
            <a:ext cx="1457325" cy="184666"/>
          </a:xfrm>
          <a:prstGeom prst="rect">
            <a:avLst/>
          </a:prstGeom>
        </p:spPr>
        <p:txBody>
          <a:bodyPr wrap="square">
            <a:spAutoFit/>
          </a:bodyPr>
          <a:lstStyle/>
          <a:p>
            <a:r>
              <a:rPr lang="de-DE" sz="600" dirty="0"/>
              <a:t>Abbildung 87: www.fz-agritechnik.de</a:t>
            </a:r>
          </a:p>
        </p:txBody>
      </p:sp>
      <p:pic>
        <p:nvPicPr>
          <p:cNvPr id="11" name="Picture 2" descr="http://rostselmash.eu/wp-content/uploads/2015/11/Schr%C3%A4gf%C3%B6rderer-mit-hohem-Durchsatz-02.png">
            <a:extLst>
              <a:ext uri="{FF2B5EF4-FFF2-40B4-BE49-F238E27FC236}">
                <a16:creationId xmlns:a16="http://schemas.microsoft.com/office/drawing/2014/main" id="{D900EDC9-0BA6-7DF6-C383-7962C32E0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94" y="823138"/>
            <a:ext cx="3435496" cy="262115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8463EDE3-F71B-2CC3-BD82-01D0694C0FAA}"/>
              </a:ext>
            </a:extLst>
          </p:cNvPr>
          <p:cNvSpPr/>
          <p:nvPr/>
        </p:nvSpPr>
        <p:spPr>
          <a:xfrm>
            <a:off x="1090266" y="3055414"/>
            <a:ext cx="4572000" cy="184666"/>
          </a:xfrm>
          <a:prstGeom prst="rect">
            <a:avLst/>
          </a:prstGeom>
        </p:spPr>
        <p:txBody>
          <a:bodyPr>
            <a:spAutoFit/>
          </a:bodyPr>
          <a:lstStyle/>
          <a:p>
            <a:r>
              <a:rPr lang="de-DE" sz="600" dirty="0"/>
              <a:t>Abbildung 86: www.rostselmash.eu</a:t>
            </a:r>
          </a:p>
        </p:txBody>
      </p:sp>
    </p:spTree>
    <p:extLst>
      <p:ext uri="{BB962C8B-B14F-4D97-AF65-F5344CB8AC3E}">
        <p14:creationId xmlns:p14="http://schemas.microsoft.com/office/powerpoint/2010/main" val="35721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1000"/>
                                        <p:tgtEl>
                                          <p:spTgt spid="6">
                                            <p:txEl>
                                              <p:pRg st="9" end="9"/>
                                            </p:txEl>
                                          </p:spTgt>
                                        </p:tgtEl>
                                      </p:cBhvr>
                                    </p:animEffect>
                                    <p:anim calcmode="lin" valueType="num">
                                      <p:cBhvr>
                                        <p:cTn id="40"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xEl>
                                              <p:pRg st="10" end="10"/>
                                            </p:txEl>
                                          </p:spTgt>
                                        </p:tgtEl>
                                        <p:attrNameLst>
                                          <p:attrName>style.visibility</p:attrName>
                                        </p:attrNameLst>
                                      </p:cBhvr>
                                      <p:to>
                                        <p:strVal val="visible"/>
                                      </p:to>
                                    </p:set>
                                    <p:animEffect transition="in" filter="fade">
                                      <p:cBhvr>
                                        <p:cTn id="46" dur="1000"/>
                                        <p:tgtEl>
                                          <p:spTgt spid="6">
                                            <p:txEl>
                                              <p:pRg st="10" end="10"/>
                                            </p:txEl>
                                          </p:spTgt>
                                        </p:tgtEl>
                                      </p:cBhvr>
                                    </p:animEffect>
                                    <p:anim calcmode="lin" valueType="num">
                                      <p:cBhvr>
                                        <p:cTn id="47"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animEffect transition="in" filter="fade">
                                      <p:cBhvr>
                                        <p:cTn id="53" dur="1000"/>
                                        <p:tgtEl>
                                          <p:spTgt spid="6">
                                            <p:txEl>
                                              <p:pRg st="11" end="11"/>
                                            </p:txEl>
                                          </p:spTgt>
                                        </p:tgtEl>
                                      </p:cBhvr>
                                    </p:animEffect>
                                    <p:anim calcmode="lin" valueType="num">
                                      <p:cBhvr>
                                        <p:cTn id="54"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
                                            <p:txEl>
                                              <p:pRg st="12" end="12"/>
                                            </p:txEl>
                                          </p:spTgt>
                                        </p:tgtEl>
                                        <p:attrNameLst>
                                          <p:attrName>style.visibility</p:attrName>
                                        </p:attrNameLst>
                                      </p:cBhvr>
                                      <p:to>
                                        <p:strVal val="visible"/>
                                      </p:to>
                                    </p:set>
                                    <p:animEffect transition="in" filter="fade">
                                      <p:cBhvr>
                                        <p:cTn id="60" dur="1000"/>
                                        <p:tgtEl>
                                          <p:spTgt spid="6">
                                            <p:txEl>
                                              <p:pRg st="12" end="12"/>
                                            </p:txEl>
                                          </p:spTgt>
                                        </p:tgtEl>
                                      </p:cBhvr>
                                    </p:animEffect>
                                    <p:anim calcmode="lin" valueType="num">
                                      <p:cBhvr>
                                        <p:cTn id="61"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6">
                                            <p:txEl>
                                              <p:pRg st="13" end="13"/>
                                            </p:txEl>
                                          </p:spTgt>
                                        </p:tgtEl>
                                        <p:attrNameLst>
                                          <p:attrName>style.visibility</p:attrName>
                                        </p:attrNameLst>
                                      </p:cBhvr>
                                      <p:to>
                                        <p:strVal val="visible"/>
                                      </p:to>
                                    </p:set>
                                    <p:animEffect transition="in" filter="fade">
                                      <p:cBhvr>
                                        <p:cTn id="67" dur="1000"/>
                                        <p:tgtEl>
                                          <p:spTgt spid="6">
                                            <p:txEl>
                                              <p:pRg st="13" end="13"/>
                                            </p:txEl>
                                          </p:spTgt>
                                        </p:tgtEl>
                                      </p:cBhvr>
                                    </p:animEffect>
                                    <p:anim calcmode="lin" valueType="num">
                                      <p:cBhvr>
                                        <p:cTn id="68"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69"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6">
                                            <p:txEl>
                                              <p:pRg st="14" end="14"/>
                                            </p:txEl>
                                          </p:spTgt>
                                        </p:tgtEl>
                                        <p:attrNameLst>
                                          <p:attrName>style.visibility</p:attrName>
                                        </p:attrNameLst>
                                      </p:cBhvr>
                                      <p:to>
                                        <p:strVal val="visible"/>
                                      </p:to>
                                    </p:set>
                                    <p:animEffect transition="in" filter="fade">
                                      <p:cBhvr>
                                        <p:cTn id="74" dur="1000"/>
                                        <p:tgtEl>
                                          <p:spTgt spid="6">
                                            <p:txEl>
                                              <p:pRg st="14" end="14"/>
                                            </p:txEl>
                                          </p:spTgt>
                                        </p:tgtEl>
                                      </p:cBhvr>
                                    </p:animEffect>
                                    <p:anim calcmode="lin" valueType="num">
                                      <p:cBhvr>
                                        <p:cTn id="75"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76" dur="1000" fill="hold"/>
                                        <p:tgtEl>
                                          <p:spTgt spid="6">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6">
                                            <p:txEl>
                                              <p:pRg st="15" end="15"/>
                                            </p:txEl>
                                          </p:spTgt>
                                        </p:tgtEl>
                                        <p:attrNameLst>
                                          <p:attrName>style.visibility</p:attrName>
                                        </p:attrNameLst>
                                      </p:cBhvr>
                                      <p:to>
                                        <p:strVal val="visible"/>
                                      </p:to>
                                    </p:set>
                                    <p:animEffect transition="in" filter="fade">
                                      <p:cBhvr>
                                        <p:cTn id="81" dur="1000"/>
                                        <p:tgtEl>
                                          <p:spTgt spid="6">
                                            <p:txEl>
                                              <p:pRg st="15" end="15"/>
                                            </p:txEl>
                                          </p:spTgt>
                                        </p:tgtEl>
                                      </p:cBhvr>
                                    </p:animEffect>
                                    <p:anim calcmode="lin" valueType="num">
                                      <p:cBhvr>
                                        <p:cTn id="82" dur="1000" fill="hold"/>
                                        <p:tgtEl>
                                          <p:spTgt spid="6">
                                            <p:txEl>
                                              <p:pRg st="15" end="15"/>
                                            </p:txEl>
                                          </p:spTgt>
                                        </p:tgtEl>
                                        <p:attrNameLst>
                                          <p:attrName>ppt_x</p:attrName>
                                        </p:attrNameLst>
                                      </p:cBhvr>
                                      <p:tavLst>
                                        <p:tav tm="0">
                                          <p:val>
                                            <p:strVal val="#ppt_x"/>
                                          </p:val>
                                        </p:tav>
                                        <p:tav tm="100000">
                                          <p:val>
                                            <p:strVal val="#ppt_x"/>
                                          </p:val>
                                        </p:tav>
                                      </p:tavLst>
                                    </p:anim>
                                    <p:anim calcmode="lin" valueType="num">
                                      <p:cBhvr>
                                        <p:cTn id="83" dur="1000" fill="hold"/>
                                        <p:tgtEl>
                                          <p:spTgt spid="6">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Schrägförderer</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41</a:t>
            </a:fld>
            <a:endParaRPr lang="de-DE" dirty="0"/>
          </a:p>
        </p:txBody>
      </p:sp>
      <p:sp>
        <p:nvSpPr>
          <p:cNvPr id="3" name="Textfeld 2"/>
          <p:cNvSpPr txBox="1"/>
          <p:nvPr/>
        </p:nvSpPr>
        <p:spPr>
          <a:xfrm>
            <a:off x="540000" y="1080000"/>
            <a:ext cx="7729870" cy="3314754"/>
          </a:xfrm>
          <a:prstGeom prst="rect">
            <a:avLst/>
          </a:prstGeom>
          <a:noFill/>
        </p:spPr>
        <p:txBody>
          <a:bodyPr wrap="square" rtlCol="0">
            <a:spAutoFit/>
          </a:bodyPr>
          <a:lstStyle/>
          <a:p>
            <a:pPr marL="257168" lvl="0" indent="-257168" defTabSz="342892" fontAlgn="base">
              <a:spcBef>
                <a:spcPct val="20000"/>
              </a:spcBef>
              <a:spcAft>
                <a:spcPts val="600"/>
              </a:spcAft>
              <a:buClr>
                <a:srgbClr val="71AD2A"/>
              </a:buClr>
              <a:buFont typeface="Wingdings" panose="05000000000000000000" pitchFamily="2" charset="2"/>
              <a:buChar char="Ø"/>
            </a:pPr>
            <a:r>
              <a:rPr lang="de-DE" sz="1350" kern="0" dirty="0">
                <a:solidFill>
                  <a:srgbClr val="000000"/>
                </a:solidFill>
              </a:rPr>
              <a:t>Hydraulische oder mechanische Verstellung des Aufnahmerahmens des Schneidwerks für die Anpassung des Schnittwinkels. Bei Lagergetreide enorme Erleichterung der Aufnahme.</a:t>
            </a:r>
          </a:p>
          <a:p>
            <a:pPr marL="257168" lvl="0" indent="-257168" defTabSz="342892" fontAlgn="base">
              <a:spcBef>
                <a:spcPct val="20000"/>
              </a:spcBef>
              <a:spcAft>
                <a:spcPct val="0"/>
              </a:spcAft>
              <a:buClr>
                <a:srgbClr val="71AD2A"/>
              </a:buClr>
              <a:buFont typeface="Wingdings" panose="05000000000000000000" pitchFamily="2" charset="2"/>
              <a:buChar char="Ø"/>
            </a:pPr>
            <a:r>
              <a:rPr lang="de-DE" sz="1350" kern="0" dirty="0">
                <a:solidFill>
                  <a:srgbClr val="000000"/>
                </a:solidFill>
              </a:rPr>
              <a:t>Schneidwerksbremse zum schnellen Abbremsen von Schneidwerk und Schrägförderer bei Betätigen des Not-Aus-Schalter</a:t>
            </a:r>
          </a:p>
          <a:p>
            <a:pPr lvl="0" defTabSz="342892" fontAlgn="base">
              <a:spcBef>
                <a:spcPct val="20000"/>
              </a:spcBef>
              <a:spcAft>
                <a:spcPct val="0"/>
              </a:spcAft>
              <a:buClr>
                <a:srgbClr val="71AD2A"/>
              </a:buClr>
            </a:pPr>
            <a:endParaRPr lang="de-DE" sz="1350" kern="0" dirty="0">
              <a:solidFill>
                <a:srgbClr val="000000"/>
              </a:solidFill>
            </a:endParaRPr>
          </a:p>
          <a:p>
            <a:pPr marL="257168" lvl="0" indent="-257168" defTabSz="342892" fontAlgn="base">
              <a:spcBef>
                <a:spcPct val="20000"/>
              </a:spcBef>
              <a:spcAft>
                <a:spcPts val="600"/>
              </a:spcAft>
              <a:buClr>
                <a:srgbClr val="71AD2A"/>
              </a:buClr>
              <a:buFont typeface="Wingdings" panose="05000000000000000000" pitchFamily="2" charset="2"/>
              <a:buChar char="Ø"/>
            </a:pPr>
            <a:r>
              <a:rPr lang="de-DE" sz="1350" kern="0" dirty="0">
                <a:solidFill>
                  <a:srgbClr val="000000"/>
                </a:solidFill>
              </a:rPr>
              <a:t>Die Steinfangmulde dient als Schutz vor Fremdkörpern</a:t>
            </a:r>
          </a:p>
          <a:p>
            <a:pPr marL="257168" lvl="0" indent="-257168" defTabSz="342892" fontAlgn="base">
              <a:spcBef>
                <a:spcPct val="20000"/>
              </a:spcBef>
              <a:spcAft>
                <a:spcPts val="600"/>
              </a:spcAft>
              <a:buClr>
                <a:srgbClr val="71AD2A"/>
              </a:buClr>
              <a:buFont typeface="Wingdings" panose="05000000000000000000" pitchFamily="2" charset="2"/>
              <a:buChar char="Ø"/>
            </a:pPr>
            <a:r>
              <a:rPr lang="de-DE" sz="1350" kern="0" dirty="0">
                <a:solidFill>
                  <a:srgbClr val="000000"/>
                </a:solidFill>
              </a:rPr>
              <a:t>Steinfangmulde sollte täglich einmal entleert werden </a:t>
            </a:r>
          </a:p>
          <a:p>
            <a:pPr marL="257168" lvl="0" indent="-257168" defTabSz="342892" fontAlgn="base">
              <a:spcBef>
                <a:spcPct val="20000"/>
              </a:spcBef>
              <a:spcAft>
                <a:spcPct val="0"/>
              </a:spcAft>
              <a:buClr>
                <a:srgbClr val="71AD2A"/>
              </a:buClr>
              <a:buFont typeface="Wingdings" panose="05000000000000000000" pitchFamily="2" charset="2"/>
              <a:buChar char="Ø"/>
            </a:pPr>
            <a:r>
              <a:rPr lang="de-DE" sz="1350" kern="0" dirty="0">
                <a:solidFill>
                  <a:srgbClr val="000000"/>
                </a:solidFill>
              </a:rPr>
              <a:t>Betätigung der Steinfangmulde meist per Hand</a:t>
            </a:r>
          </a:p>
          <a:p>
            <a:pPr lvl="0" defTabSz="342892" fontAlgn="base">
              <a:spcBef>
                <a:spcPct val="20000"/>
              </a:spcBef>
              <a:spcAft>
                <a:spcPct val="0"/>
              </a:spcAft>
              <a:buClr>
                <a:srgbClr val="71AD2A"/>
              </a:buClr>
            </a:pPr>
            <a:endParaRPr lang="de-DE" sz="1350" kern="0" dirty="0">
              <a:solidFill>
                <a:srgbClr val="000000"/>
              </a:solidFill>
            </a:endParaRPr>
          </a:p>
          <a:p>
            <a:pPr marL="257168" lvl="0" indent="-257168" defTabSz="342892" fontAlgn="base">
              <a:spcBef>
                <a:spcPct val="20000"/>
              </a:spcBef>
              <a:spcAft>
                <a:spcPct val="0"/>
              </a:spcAft>
              <a:buClr>
                <a:srgbClr val="71AD2A"/>
              </a:buClr>
              <a:buFont typeface="Wingdings" panose="05000000000000000000" pitchFamily="2" charset="2"/>
              <a:buChar char="Ø"/>
            </a:pPr>
            <a:r>
              <a:rPr lang="de-DE" sz="1350" kern="0" dirty="0">
                <a:solidFill>
                  <a:srgbClr val="000000"/>
                </a:solidFill>
              </a:rPr>
              <a:t>New Holland Mähdrescher der CR Serie besitzen das ASP-System. Die Steinfangklappe wird automatisch über Klopfsensoren in der vorderen Umlenkwalze und im Kanalboden angesteuert. Wird ein Stein bzw. Fremdkörper erkannt, öffnet sich diese sofort hydraulisch. Kein tägliches Entleeren mehr notwendig.</a:t>
            </a:r>
            <a:endParaRPr lang="de-DE" dirty="0"/>
          </a:p>
        </p:txBody>
      </p:sp>
      <p:pic>
        <p:nvPicPr>
          <p:cNvPr id="2050" name="Picture 2" descr="https://www.landwirt.com/ez/ezdiaartikel/admin/diashow/art_JohnDeere_Maehdrescher_Serie_T/IMG_0379.jpg"/>
          <p:cNvPicPr>
            <a:picLocks noChangeAspect="1" noChangeArrowheads="1"/>
          </p:cNvPicPr>
          <p:nvPr/>
        </p:nvPicPr>
        <p:blipFill rotWithShape="1">
          <a:blip r:embed="rId3">
            <a:extLst>
              <a:ext uri="{28A0092B-C50C-407E-A947-70E740481C1C}">
                <a14:useLocalDpi xmlns:a14="http://schemas.microsoft.com/office/drawing/2010/main" val="0"/>
              </a:ext>
            </a:extLst>
          </a:blip>
          <a:srcRect b="7623"/>
          <a:stretch/>
        </p:blipFill>
        <p:spPr bwMode="auto">
          <a:xfrm>
            <a:off x="5507935" y="1881224"/>
            <a:ext cx="2374725" cy="14533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griculture.newholland.com/PublishingImages/2V031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835" y="4495639"/>
            <a:ext cx="2324100" cy="1743075"/>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5507935" y="3334537"/>
            <a:ext cx="1390650" cy="185440"/>
          </a:xfrm>
          <a:prstGeom prst="rect">
            <a:avLst/>
          </a:prstGeom>
        </p:spPr>
        <p:txBody>
          <a:bodyPr wrap="square">
            <a:spAutoFit/>
          </a:bodyPr>
          <a:lstStyle/>
          <a:p>
            <a:r>
              <a:rPr lang="de-DE" sz="600" dirty="0"/>
              <a:t>Abbildung 89: www.landwirt.com</a:t>
            </a:r>
          </a:p>
        </p:txBody>
      </p:sp>
      <p:sp>
        <p:nvSpPr>
          <p:cNvPr id="7" name="Rechteck 6"/>
          <p:cNvSpPr/>
          <p:nvPr/>
        </p:nvSpPr>
        <p:spPr>
          <a:xfrm>
            <a:off x="3183835" y="6054048"/>
            <a:ext cx="4572000" cy="184666"/>
          </a:xfrm>
          <a:prstGeom prst="rect">
            <a:avLst/>
          </a:prstGeom>
        </p:spPr>
        <p:txBody>
          <a:bodyPr>
            <a:spAutoFit/>
          </a:bodyPr>
          <a:lstStyle/>
          <a:p>
            <a:r>
              <a:rPr lang="de-DE" sz="600" dirty="0"/>
              <a:t>Abbildung 90: www.agriculture.newholland.com</a:t>
            </a:r>
          </a:p>
        </p:txBody>
      </p:sp>
    </p:spTree>
    <p:extLst>
      <p:ext uri="{BB962C8B-B14F-4D97-AF65-F5344CB8AC3E}">
        <p14:creationId xmlns:p14="http://schemas.microsoft.com/office/powerpoint/2010/main" val="28278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1000"/>
                                        <p:tgtEl>
                                          <p:spTgt spid="3">
                                            <p:txEl>
                                              <p:pRg st="1" end="1"/>
                                            </p:txEl>
                                          </p:spTgt>
                                        </p:tgtEl>
                                      </p:cBhvr>
                                    </p:animEffect>
                                    <p:anim calcmode="lin" valueType="num">
                                      <p:cBhvr>
                                        <p:cTn id="3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1000"/>
                                        <p:tgtEl>
                                          <p:spTgt spid="3">
                                            <p:txEl>
                                              <p:pRg st="5" end="5"/>
                                            </p:txEl>
                                          </p:spTgt>
                                        </p:tgtEl>
                                      </p:cBhvr>
                                    </p:animEffect>
                                    <p:anim calcmode="lin" valueType="num">
                                      <p:cBhvr>
                                        <p:cTn id="5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1000"/>
                                        <p:tgtEl>
                                          <p:spTgt spid="3">
                                            <p:txEl>
                                              <p:pRg st="7" end="7"/>
                                            </p:txEl>
                                          </p:spTgt>
                                        </p:tgtEl>
                                      </p:cBhvr>
                                    </p:animEffect>
                                    <p:anim calcmode="lin" valueType="num">
                                      <p:cBhvr>
                                        <p:cTn id="6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66C54BFF-4747-FD3A-B26E-5598E47E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348" y="1554995"/>
            <a:ext cx="8077081" cy="4544236"/>
          </a:xfrm>
          <a:prstGeom prst="rect">
            <a:avLst/>
          </a:prstGeom>
        </p:spPr>
      </p:pic>
      <p:sp>
        <p:nvSpPr>
          <p:cNvPr id="2" name="Titel 1"/>
          <p:cNvSpPr>
            <a:spLocks noGrp="1"/>
          </p:cNvSpPr>
          <p:nvPr>
            <p:ph type="ctrTitle"/>
          </p:nvPr>
        </p:nvSpPr>
        <p:spPr>
          <a:xfrm>
            <a:off x="540000" y="360000"/>
            <a:ext cx="8158349" cy="750620"/>
          </a:xfrm>
        </p:spPr>
        <p:txBody>
          <a:bodyPr/>
          <a:lstStyle/>
          <a:p>
            <a:r>
              <a:rPr lang="de-DE" sz="2100" dirty="0"/>
              <a:t>Aufbau eines Mähdreschers – Dreschen und Abscheiden</a:t>
            </a:r>
            <a:br>
              <a:rPr lang="de-DE" sz="2100" dirty="0"/>
            </a:br>
            <a:endParaRPr lang="de-DE" sz="2100" dirty="0"/>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42</a:t>
            </a:fld>
            <a:endParaRPr lang="de-DE" dirty="0"/>
          </a:p>
        </p:txBody>
      </p:sp>
      <p:sp>
        <p:nvSpPr>
          <p:cNvPr id="3" name="Ellipse 2"/>
          <p:cNvSpPr/>
          <p:nvPr/>
        </p:nvSpPr>
        <p:spPr bwMode="auto">
          <a:xfrm rot="19937243">
            <a:off x="3587111" y="2836283"/>
            <a:ext cx="1788905" cy="89905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E568A15E-12AD-0FE1-3C84-13C8E745C117}"/>
              </a:ext>
            </a:extLst>
          </p:cNvPr>
          <p:cNvSpPr txBox="1"/>
          <p:nvPr/>
        </p:nvSpPr>
        <p:spPr>
          <a:xfrm>
            <a:off x="1082348" y="5147017"/>
            <a:ext cx="4582048" cy="215444"/>
          </a:xfrm>
          <a:prstGeom prst="rect">
            <a:avLst/>
          </a:prstGeom>
          <a:noFill/>
        </p:spPr>
        <p:txBody>
          <a:bodyPr wrap="square">
            <a:spAutoFit/>
          </a:bodyPr>
          <a:lstStyle/>
          <a:p>
            <a:pPr lvl="0" algn="l" defTabSz="914400" fontAlgn="auto">
              <a:spcBef>
                <a:spcPts val="0"/>
              </a:spcBef>
              <a:spcAft>
                <a:spcPts val="0"/>
              </a:spcAft>
              <a:buClrTx/>
            </a:pPr>
            <a:r>
              <a:rPr lang="de-DE" sz="800" kern="1200" dirty="0">
                <a:solidFill>
                  <a:srgbClr val="000000"/>
                </a:solidFill>
              </a:rPr>
              <a:t>Abbildung </a:t>
            </a:r>
            <a:r>
              <a:rPr lang="de-DE" sz="800" dirty="0">
                <a:solidFill>
                  <a:srgbClr val="000000"/>
                </a:solidFill>
              </a:rPr>
              <a:t>37 </a:t>
            </a:r>
            <a:r>
              <a:rPr lang="de-DE" sz="800" kern="1200" dirty="0">
                <a:solidFill>
                  <a:srgbClr val="000000"/>
                </a:solidFill>
              </a:rPr>
              <a:t>:www.claas.de</a:t>
            </a:r>
          </a:p>
        </p:txBody>
      </p:sp>
    </p:spTree>
    <p:extLst>
      <p:ext uri="{BB962C8B-B14F-4D97-AF65-F5344CB8AC3E}">
        <p14:creationId xmlns:p14="http://schemas.microsoft.com/office/powerpoint/2010/main" val="383642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43</a:t>
            </a:fld>
            <a:endParaRPr lang="de-DE" dirty="0"/>
          </a:p>
        </p:txBody>
      </p:sp>
      <p:pic>
        <p:nvPicPr>
          <p:cNvPr id="3074" name="Picture 2" descr="https://www.austrodiesel.at/typo3temp/pics/5d762715d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85" y="1328737"/>
            <a:ext cx="3286125" cy="3286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40000" y="5400000"/>
            <a:ext cx="6572829" cy="300082"/>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Das Dreschwerk hat die Aufgabe das Korn vom Stroh zu trennen.</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29742" flipH="1">
            <a:off x="4833600" y="1855989"/>
            <a:ext cx="3244410" cy="2179309"/>
          </a:xfrm>
          <a:prstGeom prst="rect">
            <a:avLst/>
          </a:prstGeom>
        </p:spPr>
      </p:pic>
      <p:sp>
        <p:nvSpPr>
          <p:cNvPr id="7" name="Rechteck 6"/>
          <p:cNvSpPr/>
          <p:nvPr/>
        </p:nvSpPr>
        <p:spPr>
          <a:xfrm>
            <a:off x="1275572" y="4174005"/>
            <a:ext cx="1572869" cy="184666"/>
          </a:xfrm>
          <a:prstGeom prst="rect">
            <a:avLst/>
          </a:prstGeom>
        </p:spPr>
        <p:txBody>
          <a:bodyPr wrap="square">
            <a:spAutoFit/>
          </a:bodyPr>
          <a:lstStyle/>
          <a:p>
            <a:r>
              <a:rPr lang="de-DE" sz="600" dirty="0"/>
              <a:t>Abbildung 91: www.austrodiesel.at</a:t>
            </a:r>
          </a:p>
        </p:txBody>
      </p:sp>
      <p:sp>
        <p:nvSpPr>
          <p:cNvPr id="8" name="Rechteck 7"/>
          <p:cNvSpPr/>
          <p:nvPr/>
        </p:nvSpPr>
        <p:spPr>
          <a:xfrm>
            <a:off x="4923525" y="4365089"/>
            <a:ext cx="2276475" cy="184666"/>
          </a:xfrm>
          <a:prstGeom prst="rect">
            <a:avLst/>
          </a:prstGeom>
        </p:spPr>
        <p:txBody>
          <a:bodyPr wrap="square">
            <a:spAutoFit/>
          </a:bodyPr>
          <a:lstStyle/>
          <a:p>
            <a:r>
              <a:rPr lang="de-DE" sz="600" dirty="0"/>
              <a:t>Abbildung 92: www.beredandready.com</a:t>
            </a:r>
          </a:p>
        </p:txBody>
      </p:sp>
      <p:cxnSp>
        <p:nvCxnSpPr>
          <p:cNvPr id="10" name="Gerade Verbindung mit Pfeil 9">
            <a:extLst>
              <a:ext uri="{FF2B5EF4-FFF2-40B4-BE49-F238E27FC236}">
                <a16:creationId xmlns:a16="http://schemas.microsoft.com/office/drawing/2014/main" id="{ABF94EB3-1155-DA90-9D70-FE554729A331}"/>
              </a:ext>
            </a:extLst>
          </p:cNvPr>
          <p:cNvCxnSpPr>
            <a:cxnSpLocks/>
          </p:cNvCxnSpPr>
          <p:nvPr/>
        </p:nvCxnSpPr>
        <p:spPr bwMode="auto">
          <a:xfrm flipV="1">
            <a:off x="1008185" y="1612867"/>
            <a:ext cx="3680512" cy="27178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Gerade Verbindung mit Pfeil 10">
            <a:extLst>
              <a:ext uri="{FF2B5EF4-FFF2-40B4-BE49-F238E27FC236}">
                <a16:creationId xmlns:a16="http://schemas.microsoft.com/office/drawing/2014/main" id="{6C9C46C1-96C2-2C31-F7B3-C66D91424CAA}"/>
              </a:ext>
            </a:extLst>
          </p:cNvPr>
          <p:cNvCxnSpPr>
            <a:cxnSpLocks/>
          </p:cNvCxnSpPr>
          <p:nvPr/>
        </p:nvCxnSpPr>
        <p:spPr bwMode="auto">
          <a:xfrm flipV="1">
            <a:off x="4734958" y="1604233"/>
            <a:ext cx="3302731" cy="27544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feld 15">
            <a:extLst>
              <a:ext uri="{FF2B5EF4-FFF2-40B4-BE49-F238E27FC236}">
                <a16:creationId xmlns:a16="http://schemas.microsoft.com/office/drawing/2014/main" id="{F5815EFB-F8FF-7AC2-8D60-09A701A80A0C}"/>
              </a:ext>
            </a:extLst>
          </p:cNvPr>
          <p:cNvSpPr txBox="1"/>
          <p:nvPr/>
        </p:nvSpPr>
        <p:spPr>
          <a:xfrm>
            <a:off x="734324" y="4595499"/>
            <a:ext cx="4577644" cy="369332"/>
          </a:xfrm>
          <a:prstGeom prst="rect">
            <a:avLst/>
          </a:prstGeom>
          <a:noFill/>
        </p:spPr>
        <p:txBody>
          <a:bodyPr wrap="square">
            <a:spAutoFit/>
          </a:bodyPr>
          <a:lstStyle/>
          <a:p>
            <a:r>
              <a:rPr lang="de-DE" dirty="0"/>
              <a:t>tangentialer Gutfluss</a:t>
            </a:r>
          </a:p>
        </p:txBody>
      </p:sp>
      <p:sp>
        <p:nvSpPr>
          <p:cNvPr id="18" name="Textfeld 17">
            <a:extLst>
              <a:ext uri="{FF2B5EF4-FFF2-40B4-BE49-F238E27FC236}">
                <a16:creationId xmlns:a16="http://schemas.microsoft.com/office/drawing/2014/main" id="{3CC591ED-483E-7035-DB20-3078F1684D50}"/>
              </a:ext>
            </a:extLst>
          </p:cNvPr>
          <p:cNvSpPr txBox="1"/>
          <p:nvPr/>
        </p:nvSpPr>
        <p:spPr>
          <a:xfrm>
            <a:off x="4734958" y="4614862"/>
            <a:ext cx="4577644" cy="369332"/>
          </a:xfrm>
          <a:prstGeom prst="rect">
            <a:avLst/>
          </a:prstGeom>
          <a:noFill/>
        </p:spPr>
        <p:txBody>
          <a:bodyPr wrap="square">
            <a:spAutoFit/>
          </a:bodyPr>
          <a:lstStyle/>
          <a:p>
            <a:r>
              <a:rPr lang="de-DE" dirty="0"/>
              <a:t>axialer Gutfluss</a:t>
            </a:r>
          </a:p>
        </p:txBody>
      </p:sp>
    </p:spTree>
    <p:extLst>
      <p:ext uri="{BB962C8B-B14F-4D97-AF65-F5344CB8AC3E}">
        <p14:creationId xmlns:p14="http://schemas.microsoft.com/office/powerpoint/2010/main" val="17344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44</a:t>
            </a:fld>
            <a:endParaRPr lang="de-DE" dirty="0"/>
          </a:p>
        </p:txBody>
      </p:sp>
      <p:sp>
        <p:nvSpPr>
          <p:cNvPr id="3" name="Rechteck 2"/>
          <p:cNvSpPr/>
          <p:nvPr/>
        </p:nvSpPr>
        <p:spPr bwMode="auto">
          <a:xfrm>
            <a:off x="729864" y="971469"/>
            <a:ext cx="7740000" cy="808074"/>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b="0" i="0" u="none" strike="noStrike" cap="none" normalizeH="0" baseline="0" dirty="0">
                <a:ln>
                  <a:noFill/>
                </a:ln>
                <a:solidFill>
                  <a:schemeClr val="tx1"/>
                </a:solidFill>
                <a:effectLst/>
                <a:latin typeface="Arial" pitchFamily="34" charset="0"/>
              </a:rPr>
              <a:t>Dresch- und Abscheidesysteme in </a:t>
            </a:r>
            <a:r>
              <a:rPr kumimoji="0" lang="de-DE" i="0" u="none" strike="noStrike" cap="none" normalizeH="0" baseline="0" dirty="0">
                <a:ln>
                  <a:noFill/>
                </a:ln>
                <a:solidFill>
                  <a:schemeClr val="tx1"/>
                </a:solidFill>
                <a:effectLst/>
                <a:latin typeface="Arial" pitchFamily="34" charset="0"/>
              </a:rPr>
              <a:t>aktuell</a:t>
            </a:r>
            <a:r>
              <a:rPr kumimoji="0" lang="de-DE" b="0" i="0" u="none" strike="noStrike" cap="none" normalizeH="0" baseline="0" dirty="0">
                <a:ln>
                  <a:noFill/>
                </a:ln>
                <a:solidFill>
                  <a:schemeClr val="tx1"/>
                </a:solidFill>
                <a:effectLst/>
                <a:latin typeface="Arial" pitchFamily="34" charset="0"/>
              </a:rPr>
              <a:t> vermarkteten Mähdreschern nach dem Gutfluss</a:t>
            </a:r>
          </a:p>
        </p:txBody>
      </p:sp>
      <p:sp>
        <p:nvSpPr>
          <p:cNvPr id="6" name="Rechteck 5"/>
          <p:cNvSpPr/>
          <p:nvPr/>
        </p:nvSpPr>
        <p:spPr bwMode="auto">
          <a:xfrm>
            <a:off x="731133" y="1850520"/>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Tangentialfluss-System</a:t>
            </a:r>
          </a:p>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„Schüttler-Mähdrescher</a:t>
            </a:r>
            <a:r>
              <a:rPr lang="de-DE" sz="1350" dirty="0">
                <a:solidFill>
                  <a:schemeClr val="tx1"/>
                </a:solidFill>
                <a:latin typeface="Arial" pitchFamily="34" charset="0"/>
              </a:rPr>
              <a:t>“</a:t>
            </a:r>
            <a:endParaRPr kumimoji="0" lang="de-DE" sz="1350" b="0" i="0" u="none" strike="noStrike" cap="none" normalizeH="0" baseline="0" dirty="0">
              <a:ln>
                <a:noFill/>
              </a:ln>
              <a:solidFill>
                <a:schemeClr val="tx1"/>
              </a:solidFill>
              <a:effectLst/>
              <a:latin typeface="Arial" pitchFamily="34" charset="0"/>
            </a:endParaRPr>
          </a:p>
        </p:txBody>
      </p:sp>
      <p:sp>
        <p:nvSpPr>
          <p:cNvPr id="7" name="Rechteck 6"/>
          <p:cNvSpPr/>
          <p:nvPr/>
        </p:nvSpPr>
        <p:spPr bwMode="auto">
          <a:xfrm>
            <a:off x="3377137" y="1850308"/>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1" i="0" u="none" strike="noStrike" cap="none" normalizeH="0" baseline="0" dirty="0">
                <a:ln>
                  <a:noFill/>
                </a:ln>
                <a:solidFill>
                  <a:schemeClr val="tx1"/>
                </a:solidFill>
                <a:effectLst/>
                <a:latin typeface="Arial" pitchFamily="34" charset="0"/>
              </a:rPr>
              <a:t>Tangential-Axialfluss-System</a:t>
            </a:r>
          </a:p>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„Hybrid-Mähdrescher</a:t>
            </a:r>
            <a:r>
              <a:rPr lang="de-DE" sz="1350" dirty="0">
                <a:solidFill>
                  <a:schemeClr val="tx1"/>
                </a:solidFill>
                <a:latin typeface="Arial" pitchFamily="34" charset="0"/>
              </a:rPr>
              <a:t>“</a:t>
            </a:r>
            <a:endParaRPr kumimoji="0" lang="de-DE" sz="1350" b="0" i="0" u="none" strike="noStrike" cap="none" normalizeH="0" baseline="0" dirty="0">
              <a:ln>
                <a:noFill/>
              </a:ln>
              <a:solidFill>
                <a:schemeClr val="tx1"/>
              </a:solidFill>
              <a:effectLst/>
              <a:latin typeface="Arial" pitchFamily="34" charset="0"/>
            </a:endParaRPr>
          </a:p>
        </p:txBody>
      </p:sp>
      <p:sp>
        <p:nvSpPr>
          <p:cNvPr id="8" name="Rechteck 7"/>
          <p:cNvSpPr/>
          <p:nvPr/>
        </p:nvSpPr>
        <p:spPr bwMode="auto">
          <a:xfrm>
            <a:off x="6023141" y="1860165"/>
            <a:ext cx="2412000" cy="68048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Axialfluss-System</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1350" b="1" i="0" u="none" strike="noStrike" cap="none" normalizeH="0" baseline="0" dirty="0">
                <a:ln>
                  <a:noFill/>
                </a:ln>
                <a:solidFill>
                  <a:schemeClr val="tx1"/>
                </a:solidFill>
                <a:effectLst/>
                <a:latin typeface="Arial" pitchFamily="34" charset="0"/>
              </a:rPr>
              <a:t>„Axial-Mähdrescher“</a:t>
            </a:r>
          </a:p>
        </p:txBody>
      </p:sp>
      <p:cxnSp>
        <p:nvCxnSpPr>
          <p:cNvPr id="10" name="Gerader Verbinder 9"/>
          <p:cNvCxnSpPr>
            <a:cxnSpLocks/>
            <a:stCxn id="7" idx="0"/>
            <a:endCxn id="7" idx="0"/>
          </p:cNvCxnSpPr>
          <p:nvPr/>
        </p:nvCxnSpPr>
        <p:spPr bwMode="auto">
          <a:xfrm>
            <a:off x="4583137" y="1850308"/>
            <a:ext cx="0" cy="0"/>
          </a:xfrm>
          <a:prstGeom prst="line">
            <a:avLst/>
          </a:prstGeom>
          <a:ln/>
        </p:spPr>
        <p:style>
          <a:lnRef idx="1">
            <a:schemeClr val="dk1"/>
          </a:lnRef>
          <a:fillRef idx="0">
            <a:schemeClr val="dk1"/>
          </a:fillRef>
          <a:effectRef idx="0">
            <a:schemeClr val="dk1"/>
          </a:effectRef>
          <a:fontRef idx="minor">
            <a:schemeClr val="tx1"/>
          </a:fontRef>
        </p:style>
      </p:cxnSp>
      <p:sp>
        <p:nvSpPr>
          <p:cNvPr id="21" name="Rechteck 20"/>
          <p:cNvSpPr/>
          <p:nvPr/>
        </p:nvSpPr>
        <p:spPr bwMode="auto">
          <a:xfrm>
            <a:off x="742519" y="3400602"/>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dirty="0">
                <a:solidFill>
                  <a:schemeClr val="tx1"/>
                </a:solidFill>
                <a:latin typeface="Arial" pitchFamily="34" charset="0"/>
              </a:rPr>
              <a:t>Zentrifugalabscheider Dreschwerk</a:t>
            </a:r>
            <a:endParaRPr kumimoji="0" lang="de-DE" sz="1350" b="0" i="0" u="none" strike="noStrike" cap="none" normalizeH="0" baseline="0" dirty="0">
              <a:ln>
                <a:noFill/>
              </a:ln>
              <a:solidFill>
                <a:schemeClr val="tx1"/>
              </a:solidFill>
              <a:effectLst/>
              <a:latin typeface="Arial" pitchFamily="34" charset="0"/>
            </a:endParaRPr>
          </a:p>
        </p:txBody>
      </p:sp>
      <p:sp>
        <p:nvSpPr>
          <p:cNvPr id="19" name="Rechteck 18"/>
          <p:cNvSpPr/>
          <p:nvPr/>
        </p:nvSpPr>
        <p:spPr bwMode="auto">
          <a:xfrm>
            <a:off x="742519" y="2627873"/>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dirty="0">
                <a:solidFill>
                  <a:schemeClr val="tx1"/>
                </a:solidFill>
                <a:latin typeface="Arial" pitchFamily="34" charset="0"/>
              </a:rPr>
              <a:t>Konventionelles Dreschwerk</a:t>
            </a:r>
            <a:endParaRPr kumimoji="0" lang="de-DE" sz="1350" b="0" i="0" u="none" strike="noStrike" cap="none" normalizeH="0" baseline="0" dirty="0">
              <a:ln>
                <a:noFill/>
              </a:ln>
              <a:solidFill>
                <a:schemeClr val="tx1"/>
              </a:solidFill>
              <a:effectLst/>
              <a:latin typeface="Arial" pitchFamily="34" charset="0"/>
            </a:endParaRPr>
          </a:p>
        </p:txBody>
      </p:sp>
      <p:sp>
        <p:nvSpPr>
          <p:cNvPr id="20" name="Rechteck 19"/>
          <p:cNvSpPr/>
          <p:nvPr/>
        </p:nvSpPr>
        <p:spPr bwMode="auto">
          <a:xfrm>
            <a:off x="742519" y="4166382"/>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a:t>
            </a:r>
            <a:r>
              <a:rPr kumimoji="0" lang="de-DE" sz="1350" b="0" i="0" u="none" strike="noStrike" cap="none" normalizeH="0" dirty="0">
                <a:ln>
                  <a:noFill/>
                </a:ln>
                <a:solidFill>
                  <a:schemeClr val="tx1"/>
                </a:solidFill>
                <a:effectLst/>
                <a:latin typeface="Arial" pitchFamily="34" charset="0"/>
              </a:rPr>
              <a:t> </a:t>
            </a:r>
            <a:r>
              <a:rPr lang="de-DE" sz="1350" dirty="0">
                <a:solidFill>
                  <a:schemeClr val="tx1"/>
                </a:solidFill>
                <a:latin typeface="Arial" pitchFamily="34" charset="0"/>
              </a:rPr>
              <a:t>Dreschwerk</a:t>
            </a:r>
            <a:endParaRPr kumimoji="0" lang="de-DE" sz="1350" b="0" i="0" u="none" strike="noStrike" cap="none" normalizeH="0" baseline="0" dirty="0">
              <a:ln>
                <a:noFill/>
              </a:ln>
              <a:solidFill>
                <a:schemeClr val="tx1"/>
              </a:solidFill>
              <a:effectLst/>
              <a:latin typeface="Arial" pitchFamily="34" charset="0"/>
            </a:endParaRPr>
          </a:p>
        </p:txBody>
      </p:sp>
      <p:sp>
        <p:nvSpPr>
          <p:cNvPr id="31" name="Rechteck 30"/>
          <p:cNvSpPr/>
          <p:nvPr/>
        </p:nvSpPr>
        <p:spPr bwMode="auto">
          <a:xfrm>
            <a:off x="3377137" y="2627873"/>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Konventionelles Dreschwerk mit zwei Abscheiderotoren</a:t>
            </a:r>
          </a:p>
        </p:txBody>
      </p:sp>
      <p:sp>
        <p:nvSpPr>
          <p:cNvPr id="32" name="Rechteck 31"/>
          <p:cNvSpPr/>
          <p:nvPr/>
        </p:nvSpPr>
        <p:spPr bwMode="auto">
          <a:xfrm>
            <a:off x="3377137" y="4163855"/>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 Dreschwerk mit zwei Abscheiderotoren</a:t>
            </a:r>
          </a:p>
        </p:txBody>
      </p:sp>
      <p:sp>
        <p:nvSpPr>
          <p:cNvPr id="33" name="Rechteck 32"/>
          <p:cNvSpPr/>
          <p:nvPr/>
        </p:nvSpPr>
        <p:spPr bwMode="auto">
          <a:xfrm>
            <a:off x="6023141" y="3395581"/>
            <a:ext cx="2412000" cy="68048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Zwei Dresch-</a:t>
            </a:r>
            <a:r>
              <a:rPr kumimoji="0" lang="de-DE" sz="1350" b="0" i="0" u="none" strike="noStrike" cap="none" normalizeH="0" dirty="0">
                <a:ln>
                  <a:noFill/>
                </a:ln>
                <a:solidFill>
                  <a:schemeClr val="tx1"/>
                </a:solidFill>
                <a:effectLst/>
                <a:latin typeface="Arial" pitchFamily="34" charset="0"/>
              </a:rPr>
              <a:t> und Abscheiderotoren</a:t>
            </a:r>
            <a:endParaRPr kumimoji="0" lang="de-DE" sz="1350" b="0" i="0" u="none" strike="noStrike" cap="none" normalizeH="0" baseline="0" dirty="0">
              <a:ln>
                <a:noFill/>
              </a:ln>
              <a:solidFill>
                <a:schemeClr val="tx1"/>
              </a:solidFill>
              <a:effectLst/>
              <a:latin typeface="Arial" pitchFamily="34" charset="0"/>
            </a:endParaRPr>
          </a:p>
        </p:txBody>
      </p:sp>
      <p:sp>
        <p:nvSpPr>
          <p:cNvPr id="34" name="Rechteck 33"/>
          <p:cNvSpPr/>
          <p:nvPr/>
        </p:nvSpPr>
        <p:spPr bwMode="auto">
          <a:xfrm>
            <a:off x="6023141" y="2627873"/>
            <a:ext cx="2412000" cy="68048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Ein Dresch- und Abscheiderotor</a:t>
            </a:r>
          </a:p>
        </p:txBody>
      </p:sp>
      <p:pic>
        <p:nvPicPr>
          <p:cNvPr id="5122" name="Picture 2" descr="http://www.topagrar.com/imgs/4/4/7/0/7/6/bee87669aef560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49" y="5670677"/>
            <a:ext cx="1494706" cy="80714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agrall.cz/upload/12816868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0" t="2097" r="904" b="2051"/>
          <a:stretch/>
        </p:blipFill>
        <p:spPr bwMode="auto">
          <a:xfrm>
            <a:off x="4023426" y="5607592"/>
            <a:ext cx="1191496" cy="7739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beredandready.com/wp-content/uploads/AFX-rotor-for-Case-IH-axial-flow-combi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8976" y="5403138"/>
            <a:ext cx="1302047" cy="1076359"/>
          </a:xfrm>
          <a:prstGeom prst="rect">
            <a:avLst/>
          </a:prstGeom>
          <a:noFill/>
          <a:extLst>
            <a:ext uri="{909E8E84-426E-40DD-AFC4-6F175D3DCCD1}">
              <a14:hiddenFill xmlns:a14="http://schemas.microsoft.com/office/drawing/2010/main">
                <a:solidFill>
                  <a:srgbClr val="FFFFFF"/>
                </a:solidFill>
              </a14:hiddenFill>
            </a:ext>
          </a:extLst>
        </p:spPr>
      </p:pic>
      <p:sp>
        <p:nvSpPr>
          <p:cNvPr id="35" name="Rechteck 34"/>
          <p:cNvSpPr/>
          <p:nvPr/>
        </p:nvSpPr>
        <p:spPr>
          <a:xfrm>
            <a:off x="6612840" y="6375020"/>
            <a:ext cx="2276475" cy="184666"/>
          </a:xfrm>
          <a:prstGeom prst="rect">
            <a:avLst/>
          </a:prstGeom>
        </p:spPr>
        <p:txBody>
          <a:bodyPr wrap="square">
            <a:spAutoFit/>
          </a:bodyPr>
          <a:lstStyle/>
          <a:p>
            <a:r>
              <a:rPr lang="de-DE" sz="600" dirty="0"/>
              <a:t>Abbildung 95: www.beredandready.com</a:t>
            </a:r>
          </a:p>
        </p:txBody>
      </p:sp>
      <p:sp>
        <p:nvSpPr>
          <p:cNvPr id="9" name="Rechteck 8"/>
          <p:cNvSpPr/>
          <p:nvPr/>
        </p:nvSpPr>
        <p:spPr>
          <a:xfrm>
            <a:off x="3668746" y="6375020"/>
            <a:ext cx="1715603" cy="184666"/>
          </a:xfrm>
          <a:prstGeom prst="rect">
            <a:avLst/>
          </a:prstGeom>
        </p:spPr>
        <p:txBody>
          <a:bodyPr wrap="square">
            <a:spAutoFit/>
          </a:bodyPr>
          <a:lstStyle/>
          <a:p>
            <a:r>
              <a:rPr lang="de-DE" sz="600" dirty="0"/>
              <a:t>Abbildung 94: www.agrall.cz</a:t>
            </a:r>
          </a:p>
        </p:txBody>
      </p:sp>
      <p:sp>
        <p:nvSpPr>
          <p:cNvPr id="11" name="Rechteck 10"/>
          <p:cNvSpPr/>
          <p:nvPr/>
        </p:nvSpPr>
        <p:spPr>
          <a:xfrm>
            <a:off x="1186045" y="6375020"/>
            <a:ext cx="1432778" cy="184666"/>
          </a:xfrm>
          <a:prstGeom prst="rect">
            <a:avLst/>
          </a:prstGeom>
        </p:spPr>
        <p:txBody>
          <a:bodyPr wrap="square">
            <a:spAutoFit/>
          </a:bodyPr>
          <a:lstStyle/>
          <a:p>
            <a:r>
              <a:rPr lang="de-DE" sz="600" dirty="0"/>
              <a:t>Abbildung 93: www.topagrar.com</a:t>
            </a:r>
          </a:p>
        </p:txBody>
      </p:sp>
      <p:sp>
        <p:nvSpPr>
          <p:cNvPr id="22" name="Rechteck 21">
            <a:extLst>
              <a:ext uri="{FF2B5EF4-FFF2-40B4-BE49-F238E27FC236}">
                <a16:creationId xmlns:a16="http://schemas.microsoft.com/office/drawing/2014/main" id="{DD6F7827-F9C5-7379-2B75-E7A0A6E83E8C}"/>
              </a:ext>
            </a:extLst>
          </p:cNvPr>
          <p:cNvSpPr/>
          <p:nvPr/>
        </p:nvSpPr>
        <p:spPr bwMode="auto">
          <a:xfrm>
            <a:off x="742519" y="4917183"/>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a:t>
            </a:r>
            <a:r>
              <a:rPr kumimoji="0" lang="de-DE" sz="1350" b="0" i="0" u="none" strike="noStrike" cap="none" normalizeH="0" dirty="0">
                <a:ln>
                  <a:noFill/>
                </a:ln>
                <a:solidFill>
                  <a:schemeClr val="tx1"/>
                </a:solidFill>
                <a:effectLst/>
                <a:latin typeface="Arial" pitchFamily="34" charset="0"/>
              </a:rPr>
              <a:t> </a:t>
            </a:r>
            <a:r>
              <a:rPr lang="de-DE" sz="1350" dirty="0">
                <a:solidFill>
                  <a:schemeClr val="tx1"/>
                </a:solidFill>
                <a:latin typeface="Arial" pitchFamily="34" charset="0"/>
              </a:rPr>
              <a:t>Dreschwerk mit Zentrifugalabscheider</a:t>
            </a:r>
            <a:endParaRPr kumimoji="0" lang="de-DE" sz="1350" b="0" i="0" u="none" strike="noStrike" cap="none" normalizeH="0" baseline="0" dirty="0">
              <a:ln>
                <a:noFill/>
              </a:ln>
              <a:solidFill>
                <a:schemeClr val="tx1"/>
              </a:solidFill>
              <a:effectLst/>
              <a:latin typeface="Arial" pitchFamily="34" charset="0"/>
            </a:endParaRPr>
          </a:p>
        </p:txBody>
      </p:sp>
      <p:sp>
        <p:nvSpPr>
          <p:cNvPr id="12" name="Rechteck 11">
            <a:extLst>
              <a:ext uri="{FF2B5EF4-FFF2-40B4-BE49-F238E27FC236}">
                <a16:creationId xmlns:a16="http://schemas.microsoft.com/office/drawing/2014/main" id="{54C92DBA-1647-509E-34EF-F8E0548782DD}"/>
              </a:ext>
            </a:extLst>
          </p:cNvPr>
          <p:cNvSpPr/>
          <p:nvPr/>
        </p:nvSpPr>
        <p:spPr bwMode="auto">
          <a:xfrm>
            <a:off x="3377137" y="3400602"/>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 Dreschwerk mit </a:t>
            </a:r>
            <a:r>
              <a:rPr lang="de-DE" sz="1350" dirty="0">
                <a:solidFill>
                  <a:schemeClr val="tx1"/>
                </a:solidFill>
                <a:latin typeface="Arial" pitchFamily="34" charset="0"/>
              </a:rPr>
              <a:t>einem</a:t>
            </a:r>
            <a:r>
              <a:rPr kumimoji="0" lang="de-DE" sz="1350" b="0" i="0" u="none" strike="noStrike" cap="none" normalizeH="0" baseline="0" dirty="0">
                <a:ln>
                  <a:noFill/>
                </a:ln>
                <a:solidFill>
                  <a:schemeClr val="tx1"/>
                </a:solidFill>
                <a:effectLst/>
                <a:latin typeface="Arial" pitchFamily="34" charset="0"/>
              </a:rPr>
              <a:t> Abscheiderotor</a:t>
            </a:r>
          </a:p>
        </p:txBody>
      </p:sp>
    </p:spTree>
    <p:extLst>
      <p:ext uri="{BB962C8B-B14F-4D97-AF65-F5344CB8AC3E}">
        <p14:creationId xmlns:p14="http://schemas.microsoft.com/office/powerpoint/2010/main" val="17679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122"/>
                                        </p:tgtEl>
                                        <p:attrNameLst>
                                          <p:attrName>style.visibility</p:attrName>
                                        </p:attrNameLst>
                                      </p:cBhvr>
                                      <p:to>
                                        <p:strVal val="visible"/>
                                      </p:to>
                                    </p:set>
                                    <p:animEffect transition="in" filter="fade">
                                      <p:cBhvr>
                                        <p:cTn id="39" dur="1000"/>
                                        <p:tgtEl>
                                          <p:spTgt spid="5122"/>
                                        </p:tgtEl>
                                      </p:cBhvr>
                                    </p:animEffect>
                                    <p:anim calcmode="lin" valueType="num">
                                      <p:cBhvr>
                                        <p:cTn id="40" dur="1000" fill="hold"/>
                                        <p:tgtEl>
                                          <p:spTgt spid="5122"/>
                                        </p:tgtEl>
                                        <p:attrNameLst>
                                          <p:attrName>ppt_x</p:attrName>
                                        </p:attrNameLst>
                                      </p:cBhvr>
                                      <p:tavLst>
                                        <p:tav tm="0">
                                          <p:val>
                                            <p:strVal val="#ppt_x"/>
                                          </p:val>
                                        </p:tav>
                                        <p:tav tm="100000">
                                          <p:val>
                                            <p:strVal val="#ppt_x"/>
                                          </p:val>
                                        </p:tav>
                                      </p:tavLst>
                                    </p:anim>
                                    <p:anim calcmode="lin" valueType="num">
                                      <p:cBhvr>
                                        <p:cTn id="41" dur="1000" fill="hold"/>
                                        <p:tgtEl>
                                          <p:spTgt spid="51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170"/>
                                        </p:tgtEl>
                                        <p:attrNameLst>
                                          <p:attrName>style.visibility</p:attrName>
                                        </p:attrNameLst>
                                      </p:cBhvr>
                                      <p:to>
                                        <p:strVal val="visible"/>
                                      </p:to>
                                    </p:set>
                                    <p:animEffect transition="in" filter="fade">
                                      <p:cBhvr>
                                        <p:cTn id="66" dur="1000"/>
                                        <p:tgtEl>
                                          <p:spTgt spid="7170"/>
                                        </p:tgtEl>
                                      </p:cBhvr>
                                    </p:animEffect>
                                    <p:anim calcmode="lin" valueType="num">
                                      <p:cBhvr>
                                        <p:cTn id="67" dur="1000" fill="hold"/>
                                        <p:tgtEl>
                                          <p:spTgt spid="7170"/>
                                        </p:tgtEl>
                                        <p:attrNameLst>
                                          <p:attrName>ppt_x</p:attrName>
                                        </p:attrNameLst>
                                      </p:cBhvr>
                                      <p:tavLst>
                                        <p:tav tm="0">
                                          <p:val>
                                            <p:strVal val="#ppt_x"/>
                                          </p:val>
                                        </p:tav>
                                        <p:tav tm="100000">
                                          <p:val>
                                            <p:strVal val="#ppt_x"/>
                                          </p:val>
                                        </p:tav>
                                      </p:tavLst>
                                    </p:anim>
                                    <p:anim calcmode="lin" valueType="num">
                                      <p:cBhvr>
                                        <p:cTn id="68" dur="1000" fill="hold"/>
                                        <p:tgtEl>
                                          <p:spTgt spid="717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anim calcmode="lin" valueType="num">
                                      <p:cBhvr>
                                        <p:cTn id="89" dur="1000" fill="hold"/>
                                        <p:tgtEl>
                                          <p:spTgt spid="8"/>
                                        </p:tgtEl>
                                        <p:attrNameLst>
                                          <p:attrName>ppt_x</p:attrName>
                                        </p:attrNameLst>
                                      </p:cBhvr>
                                      <p:tavLst>
                                        <p:tav tm="0">
                                          <p:val>
                                            <p:strVal val="#ppt_x"/>
                                          </p:val>
                                        </p:tav>
                                        <p:tav tm="100000">
                                          <p:val>
                                            <p:strVal val="#ppt_x"/>
                                          </p:val>
                                        </p:tav>
                                      </p:tavLst>
                                    </p:anim>
                                    <p:anim calcmode="lin" valueType="num">
                                      <p:cBhvr>
                                        <p:cTn id="90" dur="1000" fill="hold"/>
                                        <p:tgtEl>
                                          <p:spTgt spid="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1000"/>
                                        <p:tgtEl>
                                          <p:spTgt spid="35"/>
                                        </p:tgtEl>
                                      </p:cBhvr>
                                    </p:animEffect>
                                    <p:anim calcmode="lin" valueType="num">
                                      <p:cBhvr>
                                        <p:cTn id="94" dur="1000" fill="hold"/>
                                        <p:tgtEl>
                                          <p:spTgt spid="35"/>
                                        </p:tgtEl>
                                        <p:attrNameLst>
                                          <p:attrName>ppt_x</p:attrName>
                                        </p:attrNameLst>
                                      </p:cBhvr>
                                      <p:tavLst>
                                        <p:tav tm="0">
                                          <p:val>
                                            <p:strVal val="#ppt_x"/>
                                          </p:val>
                                        </p:tav>
                                        <p:tav tm="100000">
                                          <p:val>
                                            <p:strVal val="#ppt_x"/>
                                          </p:val>
                                        </p:tav>
                                      </p:tavLst>
                                    </p:anim>
                                    <p:anim calcmode="lin" valueType="num">
                                      <p:cBhvr>
                                        <p:cTn id="95" dur="1000" fill="hold"/>
                                        <p:tgtEl>
                                          <p:spTgt spid="35"/>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7172"/>
                                        </p:tgtEl>
                                        <p:attrNameLst>
                                          <p:attrName>style.visibility</p:attrName>
                                        </p:attrNameLst>
                                      </p:cBhvr>
                                      <p:to>
                                        <p:strVal val="visible"/>
                                      </p:to>
                                    </p:set>
                                    <p:animEffect transition="in" filter="fade">
                                      <p:cBhvr>
                                        <p:cTn id="98" dur="1000"/>
                                        <p:tgtEl>
                                          <p:spTgt spid="7172"/>
                                        </p:tgtEl>
                                      </p:cBhvr>
                                    </p:animEffect>
                                    <p:anim calcmode="lin" valueType="num">
                                      <p:cBhvr>
                                        <p:cTn id="99" dur="1000" fill="hold"/>
                                        <p:tgtEl>
                                          <p:spTgt spid="7172"/>
                                        </p:tgtEl>
                                        <p:attrNameLst>
                                          <p:attrName>ppt_x</p:attrName>
                                        </p:attrNameLst>
                                      </p:cBhvr>
                                      <p:tavLst>
                                        <p:tav tm="0">
                                          <p:val>
                                            <p:strVal val="#ppt_x"/>
                                          </p:val>
                                        </p:tav>
                                        <p:tav tm="100000">
                                          <p:val>
                                            <p:strVal val="#ppt_x"/>
                                          </p:val>
                                        </p:tav>
                                      </p:tavLst>
                                    </p:anim>
                                    <p:anim calcmode="lin" valueType="num">
                                      <p:cBhvr>
                                        <p:cTn id="100" dur="1000" fill="hold"/>
                                        <p:tgtEl>
                                          <p:spTgt spid="717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21" grpId="0" animBg="1"/>
      <p:bldP spid="19" grpId="0" animBg="1"/>
      <p:bldP spid="20" grpId="0" animBg="1"/>
      <p:bldP spid="31" grpId="0" animBg="1"/>
      <p:bldP spid="32" grpId="0" animBg="1"/>
      <p:bldP spid="33" grpId="0" animBg="1"/>
      <p:bldP spid="34" grpId="0" animBg="1"/>
      <p:bldP spid="35" grpId="0"/>
      <p:bldP spid="9" grpId="0"/>
      <p:bldP spid="11" grpId="0"/>
      <p:bldP spid="22"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nummernplatzhalter 1"/>
          <p:cNvSpPr>
            <a:spLocks noGrp="1"/>
          </p:cNvSpPr>
          <p:nvPr>
            <p:ph type="sldNum" sz="quarter" idx="10"/>
          </p:nvPr>
        </p:nvSpPr>
        <p:spPr>
          <a:noFill/>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 Folie </a:t>
            </a:r>
            <a:fld id="{E3AAEED3-78E0-48E4-98F0-4A7EFD57DAD6}" type="slidenum">
              <a:rPr lang="de-DE" altLang="de-DE" sz="1000">
                <a:solidFill>
                  <a:srgbClr val="71AD2A"/>
                </a:solidFill>
              </a:rPr>
              <a:pPr>
                <a:spcBef>
                  <a:spcPct val="0"/>
                </a:spcBef>
                <a:buClrTx/>
                <a:buFontTx/>
                <a:buNone/>
              </a:pPr>
              <a:t>45</a:t>
            </a:fld>
            <a:endParaRPr lang="de-DE" altLang="de-DE" sz="1000">
              <a:solidFill>
                <a:srgbClr val="71AD2A"/>
              </a:solidFill>
            </a:endParaRPr>
          </a:p>
        </p:txBody>
      </p:sp>
      <p:sp>
        <p:nvSpPr>
          <p:cNvPr id="93187" name="Fußzeilenplatzhalter 2"/>
          <p:cNvSpPr>
            <a:spLocks noGrp="1"/>
          </p:cNvSpPr>
          <p:nvPr>
            <p:ph type="ftr" sz="quarter" idx="11"/>
          </p:nvPr>
        </p:nvSpPr>
        <p:spPr>
          <a:noFill/>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Vertiefung Agrartechnik      3. Sem.                  Mähdruchtechnik</a:t>
            </a:r>
          </a:p>
        </p:txBody>
      </p:sp>
      <p:sp>
        <p:nvSpPr>
          <p:cNvPr id="93188" name="Text Box 2"/>
          <p:cNvSpPr txBox="1">
            <a:spLocks noChangeArrowheads="1"/>
          </p:cNvSpPr>
          <p:nvPr/>
        </p:nvSpPr>
        <p:spPr bwMode="auto">
          <a:xfrm>
            <a:off x="85989" y="5781425"/>
            <a:ext cx="2073275" cy="595313"/>
          </a:xfrm>
          <a:prstGeom prst="rect">
            <a:avLst/>
          </a:prstGeom>
          <a:solidFill>
            <a:srgbClr val="FFFFFF"/>
          </a:solidFill>
          <a:ln w="25400">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200" b="1"/>
              <a:t>	</a:t>
            </a:r>
          </a:p>
          <a:p>
            <a:pPr>
              <a:spcBef>
                <a:spcPct val="0"/>
              </a:spcBef>
              <a:buClrTx/>
              <a:buFontTx/>
              <a:buNone/>
            </a:pPr>
            <a:endParaRPr lang="de-DE" altLang="de-DE" sz="1200" b="1"/>
          </a:p>
          <a:p>
            <a:pPr algn="r">
              <a:spcBef>
                <a:spcPct val="0"/>
              </a:spcBef>
              <a:buClrTx/>
              <a:buFontTx/>
              <a:buNone/>
            </a:pPr>
            <a:r>
              <a:rPr lang="de-DE" altLang="de-DE" sz="1000"/>
              <a:t>Agrarwirtschaft Bingen</a:t>
            </a:r>
          </a:p>
        </p:txBody>
      </p:sp>
      <p:graphicFrame>
        <p:nvGraphicFramePr>
          <p:cNvPr id="93189" name="Object 3"/>
          <p:cNvGraphicFramePr>
            <a:graphicFrameLocks noChangeAspect="1"/>
          </p:cNvGraphicFramePr>
          <p:nvPr>
            <p:extLst>
              <p:ext uri="{D42A27DB-BD31-4B8C-83A1-F6EECF244321}">
                <p14:modId xmlns:p14="http://schemas.microsoft.com/office/powerpoint/2010/main" val="3318727803"/>
              </p:ext>
            </p:extLst>
          </p:nvPr>
        </p:nvGraphicFramePr>
        <p:xfrm>
          <a:off x="136525" y="5781425"/>
          <a:ext cx="587375" cy="584200"/>
        </p:xfrm>
        <a:graphic>
          <a:graphicData uri="http://schemas.openxmlformats.org/presentationml/2006/ole">
            <mc:AlternateContent xmlns:mc="http://schemas.openxmlformats.org/markup-compatibility/2006">
              <mc:Choice xmlns:v="urn:schemas-microsoft-com:vml" Requires="v">
                <p:oleObj name="Document" r:id="rId3" imgW="571897" imgH="586507" progId="Word.Document.8">
                  <p:embed/>
                </p:oleObj>
              </mc:Choice>
              <mc:Fallback>
                <p:oleObj name="Document" r:id="rId3" imgW="571897" imgH="586507" progId="Word.Document.8">
                  <p:embed/>
                  <p:pic>
                    <p:nvPicPr>
                      <p:cNvPr id="93189" name="Object 3"/>
                      <p:cNvPicPr>
                        <a:picLocks noChangeAspect="1" noChangeArrowheads="1"/>
                      </p:cNvPicPr>
                      <p:nvPr/>
                    </p:nvPicPr>
                    <p:blipFill>
                      <a:blip r:embed="rId4"/>
                      <a:srcRect/>
                      <a:stretch>
                        <a:fillRect/>
                      </a:stretch>
                    </p:blipFill>
                    <p:spPr bwMode="auto">
                      <a:xfrm>
                        <a:off x="136525" y="5781425"/>
                        <a:ext cx="5873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90" name="Text Box 4"/>
          <p:cNvSpPr txBox="1">
            <a:spLocks noChangeArrowheads="1"/>
          </p:cNvSpPr>
          <p:nvPr/>
        </p:nvSpPr>
        <p:spPr bwMode="auto">
          <a:xfrm>
            <a:off x="973356" y="5900126"/>
            <a:ext cx="1096963" cy="274638"/>
          </a:xfrm>
          <a:prstGeom prst="rect">
            <a:avLst/>
          </a:prstGeom>
          <a:solidFill>
            <a:srgbClr val="FFFFFF"/>
          </a:solidFill>
          <a:ln w="9525">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200"/>
              <a:t>Agrartechnik</a:t>
            </a:r>
          </a:p>
        </p:txBody>
      </p:sp>
      <p:sp>
        <p:nvSpPr>
          <p:cNvPr id="93191" name="Text Box 5"/>
          <p:cNvSpPr txBox="1">
            <a:spLocks noChangeArrowheads="1"/>
          </p:cNvSpPr>
          <p:nvPr/>
        </p:nvSpPr>
        <p:spPr bwMode="auto">
          <a:xfrm>
            <a:off x="2184577" y="5783798"/>
            <a:ext cx="4724400" cy="595313"/>
          </a:xfrm>
          <a:prstGeom prst="rect">
            <a:avLst/>
          </a:prstGeom>
          <a:solidFill>
            <a:srgbClr val="FFFFFF"/>
          </a:solidFill>
          <a:ln w="25400">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de-DE" altLang="de-DE" sz="1400" b="1" dirty="0"/>
              <a:t>Definition - konventionelles Dreschwerk</a:t>
            </a:r>
          </a:p>
          <a:p>
            <a:pPr>
              <a:spcBef>
                <a:spcPct val="0"/>
              </a:spcBef>
              <a:buClrTx/>
              <a:buFontTx/>
              <a:buNone/>
            </a:pPr>
            <a:endParaRPr lang="de-DE" altLang="de-DE" sz="1000" dirty="0"/>
          </a:p>
        </p:txBody>
      </p:sp>
      <p:sp>
        <p:nvSpPr>
          <p:cNvPr id="93192" name="Text Box 6"/>
          <p:cNvSpPr txBox="1">
            <a:spLocks noChangeArrowheads="1"/>
          </p:cNvSpPr>
          <p:nvPr/>
        </p:nvSpPr>
        <p:spPr bwMode="auto">
          <a:xfrm>
            <a:off x="6908977" y="5781425"/>
            <a:ext cx="2073275" cy="595313"/>
          </a:xfrm>
          <a:prstGeom prst="rect">
            <a:avLst/>
          </a:prstGeom>
          <a:solidFill>
            <a:srgbClr val="FFFFFF"/>
          </a:solidFill>
          <a:ln w="25400">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t>Prof. Dr. Rademacher, 2004</a:t>
            </a:r>
          </a:p>
          <a:p>
            <a:pPr>
              <a:spcBef>
                <a:spcPct val="0"/>
              </a:spcBef>
              <a:buClrTx/>
              <a:buFontTx/>
              <a:buNone/>
            </a:pPr>
            <a:r>
              <a:rPr lang="de-DE" altLang="de-DE" sz="1000"/>
              <a:t>Quelle: nach: Wieneke, Caspers 1964, Caspers 1969, Deutz</a:t>
            </a:r>
          </a:p>
        </p:txBody>
      </p:sp>
      <p:graphicFrame>
        <p:nvGraphicFramePr>
          <p:cNvPr id="93193" name="Object 7"/>
          <p:cNvGraphicFramePr>
            <a:graphicFrameLocks noChangeAspect="1"/>
          </p:cNvGraphicFramePr>
          <p:nvPr>
            <p:extLst>
              <p:ext uri="{D42A27DB-BD31-4B8C-83A1-F6EECF244321}">
                <p14:modId xmlns:p14="http://schemas.microsoft.com/office/powerpoint/2010/main" val="4285270135"/>
              </p:ext>
            </p:extLst>
          </p:nvPr>
        </p:nvGraphicFramePr>
        <p:xfrm>
          <a:off x="3276600" y="457200"/>
          <a:ext cx="5791200" cy="4051300"/>
        </p:xfrm>
        <a:graphic>
          <a:graphicData uri="http://schemas.openxmlformats.org/presentationml/2006/ole">
            <mc:AlternateContent xmlns:mc="http://schemas.openxmlformats.org/markup-compatibility/2006">
              <mc:Choice xmlns:v="urn:schemas-microsoft-com:vml" Requires="v">
                <p:oleObj name="CorelPhotoPaint.Image.8" r:id="rId5" imgW="4464951" imgH="3124206" progId="CorelPhotoPaint.Image.8">
                  <p:embed/>
                </p:oleObj>
              </mc:Choice>
              <mc:Fallback>
                <p:oleObj name="CorelPhotoPaint.Image.8" r:id="rId5" imgW="4464951" imgH="3124206" progId="CorelPhotoPaint.Image.8">
                  <p:embed/>
                  <p:pic>
                    <p:nvPicPr>
                      <p:cNvPr id="9319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57200"/>
                        <a:ext cx="57912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94" name="Text Box 8"/>
          <p:cNvSpPr txBox="1">
            <a:spLocks noChangeArrowheads="1"/>
          </p:cNvSpPr>
          <p:nvPr/>
        </p:nvSpPr>
        <p:spPr bwMode="auto">
          <a:xfrm>
            <a:off x="685800" y="1447800"/>
            <a:ext cx="1984375"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Dreschtrommel </a:t>
            </a:r>
          </a:p>
        </p:txBody>
      </p:sp>
      <p:sp>
        <p:nvSpPr>
          <p:cNvPr id="93195" name="Text Box 9"/>
          <p:cNvSpPr txBox="1">
            <a:spLocks noChangeArrowheads="1"/>
          </p:cNvSpPr>
          <p:nvPr/>
        </p:nvSpPr>
        <p:spPr bwMode="auto">
          <a:xfrm>
            <a:off x="685800" y="457200"/>
            <a:ext cx="2209800"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Wendetrommel</a:t>
            </a:r>
          </a:p>
          <a:p>
            <a:pPr>
              <a:spcBef>
                <a:spcPct val="0"/>
              </a:spcBef>
              <a:buClrTx/>
              <a:buFontTx/>
              <a:buNone/>
            </a:pPr>
            <a:r>
              <a:rPr lang="de-DE" altLang="de-DE" sz="2000"/>
              <a:t>(Strohleittrommel)</a:t>
            </a:r>
          </a:p>
        </p:txBody>
      </p:sp>
      <p:sp>
        <p:nvSpPr>
          <p:cNvPr id="93196" name="Text Box 10"/>
          <p:cNvSpPr txBox="1">
            <a:spLocks noChangeArrowheads="1"/>
          </p:cNvSpPr>
          <p:nvPr/>
        </p:nvSpPr>
        <p:spPr bwMode="auto">
          <a:xfrm>
            <a:off x="2590800" y="4876800"/>
            <a:ext cx="149225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Dreschkorb</a:t>
            </a:r>
          </a:p>
        </p:txBody>
      </p:sp>
      <p:sp>
        <p:nvSpPr>
          <p:cNvPr id="93197" name="Text Box 11"/>
          <p:cNvSpPr txBox="1">
            <a:spLocks noChangeArrowheads="1"/>
          </p:cNvSpPr>
          <p:nvPr/>
        </p:nvSpPr>
        <p:spPr bwMode="auto">
          <a:xfrm>
            <a:off x="7010400" y="4876800"/>
            <a:ext cx="1069975"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Rechen</a:t>
            </a:r>
          </a:p>
        </p:txBody>
      </p:sp>
      <p:sp>
        <p:nvSpPr>
          <p:cNvPr id="93198" name="Text Box 12"/>
          <p:cNvSpPr txBox="1">
            <a:spLocks noChangeArrowheads="1"/>
          </p:cNvSpPr>
          <p:nvPr/>
        </p:nvSpPr>
        <p:spPr bwMode="auto">
          <a:xfrm>
            <a:off x="685800" y="3810000"/>
            <a:ext cx="1604963"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Dreschspalt </a:t>
            </a:r>
          </a:p>
        </p:txBody>
      </p:sp>
      <p:sp>
        <p:nvSpPr>
          <p:cNvPr id="93199" name="Text Box 13"/>
          <p:cNvSpPr txBox="1">
            <a:spLocks noChangeArrowheads="1"/>
          </p:cNvSpPr>
          <p:nvPr/>
        </p:nvSpPr>
        <p:spPr bwMode="auto">
          <a:xfrm>
            <a:off x="685800" y="2895600"/>
            <a:ext cx="2244725"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Dreschkorb-Um-</a:t>
            </a:r>
          </a:p>
          <a:p>
            <a:pPr>
              <a:spcBef>
                <a:spcPct val="0"/>
              </a:spcBef>
              <a:buClrTx/>
              <a:buFontTx/>
              <a:buNone/>
            </a:pPr>
            <a:r>
              <a:rPr lang="de-DE" altLang="de-DE" sz="2000"/>
              <a:t>schlingungswinkel</a:t>
            </a:r>
          </a:p>
        </p:txBody>
      </p:sp>
      <p:sp>
        <p:nvSpPr>
          <p:cNvPr id="93200" name="Line 14"/>
          <p:cNvSpPr>
            <a:spLocks noChangeShapeType="1"/>
          </p:cNvSpPr>
          <p:nvPr/>
        </p:nvSpPr>
        <p:spPr bwMode="auto">
          <a:xfrm flipV="1">
            <a:off x="4724400" y="2362200"/>
            <a:ext cx="15240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3201" name="Line 15"/>
          <p:cNvSpPr>
            <a:spLocks noChangeShapeType="1"/>
          </p:cNvSpPr>
          <p:nvPr/>
        </p:nvSpPr>
        <p:spPr bwMode="auto">
          <a:xfrm flipH="1">
            <a:off x="4114800" y="2590800"/>
            <a:ext cx="609600" cy="1371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3202" name="Line 16"/>
          <p:cNvSpPr>
            <a:spLocks noChangeShapeType="1"/>
          </p:cNvSpPr>
          <p:nvPr/>
        </p:nvSpPr>
        <p:spPr bwMode="auto">
          <a:xfrm flipV="1">
            <a:off x="2895600" y="838200"/>
            <a:ext cx="3048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03" name="Line 17"/>
          <p:cNvSpPr>
            <a:spLocks noChangeShapeType="1"/>
          </p:cNvSpPr>
          <p:nvPr/>
        </p:nvSpPr>
        <p:spPr bwMode="auto">
          <a:xfrm flipV="1">
            <a:off x="2971800" y="2590800"/>
            <a:ext cx="1752600" cy="609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04" name="Line 18"/>
          <p:cNvSpPr>
            <a:spLocks noChangeShapeType="1"/>
          </p:cNvSpPr>
          <p:nvPr/>
        </p:nvSpPr>
        <p:spPr bwMode="auto">
          <a:xfrm flipV="1">
            <a:off x="2590800" y="2590800"/>
            <a:ext cx="762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05" name="Line 19"/>
          <p:cNvSpPr>
            <a:spLocks noChangeShapeType="1"/>
          </p:cNvSpPr>
          <p:nvPr/>
        </p:nvSpPr>
        <p:spPr bwMode="auto">
          <a:xfrm flipV="1">
            <a:off x="2667000" y="1676400"/>
            <a:ext cx="1371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06" name="Text Box 20"/>
          <p:cNvSpPr txBox="1">
            <a:spLocks noChangeArrowheads="1"/>
          </p:cNvSpPr>
          <p:nvPr/>
        </p:nvSpPr>
        <p:spPr bwMode="auto">
          <a:xfrm>
            <a:off x="685800" y="2057400"/>
            <a:ext cx="1874838"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Dreschleisten </a:t>
            </a:r>
          </a:p>
          <a:p>
            <a:pPr>
              <a:spcBef>
                <a:spcPct val="0"/>
              </a:spcBef>
              <a:buClrTx/>
              <a:buFontTx/>
              <a:buNone/>
            </a:pPr>
            <a:r>
              <a:rPr lang="de-DE" altLang="de-DE" sz="2000"/>
              <a:t>(Schlagleisten)</a:t>
            </a:r>
          </a:p>
        </p:txBody>
      </p:sp>
      <p:sp>
        <p:nvSpPr>
          <p:cNvPr id="93207" name="Line 21"/>
          <p:cNvSpPr>
            <a:spLocks noChangeShapeType="1"/>
          </p:cNvSpPr>
          <p:nvPr/>
        </p:nvSpPr>
        <p:spPr bwMode="auto">
          <a:xfrm flipV="1">
            <a:off x="2286000" y="4038600"/>
            <a:ext cx="2438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08" name="Line 22"/>
          <p:cNvSpPr>
            <a:spLocks noChangeShapeType="1"/>
          </p:cNvSpPr>
          <p:nvPr/>
        </p:nvSpPr>
        <p:spPr bwMode="auto">
          <a:xfrm flipV="1">
            <a:off x="4038600" y="4267200"/>
            <a:ext cx="228600" cy="609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09" name="Line 23"/>
          <p:cNvSpPr>
            <a:spLocks noChangeShapeType="1"/>
          </p:cNvSpPr>
          <p:nvPr/>
        </p:nvSpPr>
        <p:spPr bwMode="auto">
          <a:xfrm flipV="1">
            <a:off x="7162800" y="2438400"/>
            <a:ext cx="0" cy="2438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10" name="Text Box 24"/>
          <p:cNvSpPr txBox="1">
            <a:spLocks noChangeArrowheads="1"/>
          </p:cNvSpPr>
          <p:nvPr/>
        </p:nvSpPr>
        <p:spPr bwMode="auto">
          <a:xfrm>
            <a:off x="5638800" y="4876800"/>
            <a:ext cx="1322388"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Spritztuch</a:t>
            </a:r>
          </a:p>
        </p:txBody>
      </p:sp>
      <p:sp>
        <p:nvSpPr>
          <p:cNvPr id="93211" name="Line 25"/>
          <p:cNvSpPr>
            <a:spLocks noChangeShapeType="1"/>
          </p:cNvSpPr>
          <p:nvPr/>
        </p:nvSpPr>
        <p:spPr bwMode="auto">
          <a:xfrm flipV="1">
            <a:off x="6629400" y="3733800"/>
            <a:ext cx="0" cy="11430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212" name="Text Box 26"/>
          <p:cNvSpPr txBox="1">
            <a:spLocks noChangeArrowheads="1"/>
          </p:cNvSpPr>
          <p:nvPr/>
        </p:nvSpPr>
        <p:spPr bwMode="auto">
          <a:xfrm>
            <a:off x="4114800" y="4876800"/>
            <a:ext cx="1465263"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2000"/>
              <a:t>Korbleisten</a:t>
            </a:r>
          </a:p>
        </p:txBody>
      </p:sp>
      <p:sp>
        <p:nvSpPr>
          <p:cNvPr id="93213" name="Line 27"/>
          <p:cNvSpPr>
            <a:spLocks noChangeShapeType="1"/>
          </p:cNvSpPr>
          <p:nvPr/>
        </p:nvSpPr>
        <p:spPr bwMode="auto">
          <a:xfrm flipV="1">
            <a:off x="4800600" y="4191000"/>
            <a:ext cx="0" cy="685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5171681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fendt.com/cms2-content/pages/images/5591550b0237fbbb3e574ddb_1435587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331" y="1252076"/>
            <a:ext cx="4207686" cy="315576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46</a:t>
            </a:fld>
            <a:endParaRPr lang="de-DE" dirty="0"/>
          </a:p>
        </p:txBody>
      </p:sp>
      <p:sp>
        <p:nvSpPr>
          <p:cNvPr id="6" name="Textfeld 5"/>
          <p:cNvSpPr txBox="1"/>
          <p:nvPr/>
        </p:nvSpPr>
        <p:spPr>
          <a:xfrm>
            <a:off x="540000" y="843524"/>
            <a:ext cx="3644483" cy="369332"/>
          </a:xfrm>
          <a:prstGeom prst="rect">
            <a:avLst/>
          </a:prstGeom>
          <a:noFill/>
        </p:spPr>
        <p:txBody>
          <a:bodyPr wrap="square" rtlCol="0">
            <a:spAutoFit/>
          </a:bodyPr>
          <a:lstStyle/>
          <a:p>
            <a:r>
              <a:rPr lang="de-DE" dirty="0"/>
              <a:t>Parameter eines Dreschwerks</a:t>
            </a:r>
          </a:p>
        </p:txBody>
      </p:sp>
      <p:cxnSp>
        <p:nvCxnSpPr>
          <p:cNvPr id="10" name="Gerade Verbindung mit Pfeil 9"/>
          <p:cNvCxnSpPr/>
          <p:nvPr/>
        </p:nvCxnSpPr>
        <p:spPr bwMode="auto">
          <a:xfrm>
            <a:off x="4779974" y="1676639"/>
            <a:ext cx="308345" cy="2322358"/>
          </a:xfrm>
          <a:prstGeom prst="straightConnector1">
            <a:avLst/>
          </a:prstGeom>
          <a:ln w="190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4" name="Gerader Verbinder 13"/>
          <p:cNvCxnSpPr/>
          <p:nvPr/>
        </p:nvCxnSpPr>
        <p:spPr bwMode="auto">
          <a:xfrm flipV="1">
            <a:off x="4875667" y="1099979"/>
            <a:ext cx="1690577" cy="115331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6" name="Textfeld 15"/>
          <p:cNvSpPr txBox="1"/>
          <p:nvPr/>
        </p:nvSpPr>
        <p:spPr>
          <a:xfrm>
            <a:off x="6566243" y="836667"/>
            <a:ext cx="2930181" cy="307777"/>
          </a:xfrm>
          <a:prstGeom prst="rect">
            <a:avLst/>
          </a:prstGeom>
          <a:noFill/>
        </p:spPr>
        <p:txBody>
          <a:bodyPr wrap="square" rtlCol="0">
            <a:spAutoFit/>
          </a:bodyPr>
          <a:lstStyle/>
          <a:p>
            <a:r>
              <a:rPr lang="de-DE" sz="1400" dirty="0"/>
              <a:t>Dreschtrommeldurchmesser</a:t>
            </a:r>
          </a:p>
        </p:txBody>
      </p:sp>
      <p:cxnSp>
        <p:nvCxnSpPr>
          <p:cNvPr id="18" name="Gerade Verbindung mit Pfeil 17"/>
          <p:cNvCxnSpPr/>
          <p:nvPr/>
        </p:nvCxnSpPr>
        <p:spPr bwMode="auto">
          <a:xfrm>
            <a:off x="4217286" y="3718088"/>
            <a:ext cx="0" cy="318977"/>
          </a:xfrm>
          <a:prstGeom prst="straightConnector1">
            <a:avLst/>
          </a:prstGeom>
          <a:ln w="190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0" name="Gerader Verbinder 19"/>
          <p:cNvCxnSpPr/>
          <p:nvPr/>
        </p:nvCxnSpPr>
        <p:spPr bwMode="auto">
          <a:xfrm flipH="1" flipV="1">
            <a:off x="2601137" y="3845679"/>
            <a:ext cx="1616149" cy="4253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1" name="Textfeld 20"/>
          <p:cNvSpPr txBox="1"/>
          <p:nvPr/>
        </p:nvSpPr>
        <p:spPr>
          <a:xfrm>
            <a:off x="1675267" y="3623662"/>
            <a:ext cx="1041991" cy="523220"/>
          </a:xfrm>
          <a:prstGeom prst="rect">
            <a:avLst/>
          </a:prstGeom>
          <a:noFill/>
        </p:spPr>
        <p:txBody>
          <a:bodyPr wrap="square" rtlCol="0">
            <a:spAutoFit/>
          </a:bodyPr>
          <a:lstStyle/>
          <a:p>
            <a:r>
              <a:rPr lang="de-DE" sz="1400" dirty="0"/>
              <a:t>Eingang 13 mm</a:t>
            </a:r>
          </a:p>
        </p:txBody>
      </p:sp>
      <p:cxnSp>
        <p:nvCxnSpPr>
          <p:cNvPr id="23" name="Gerade Verbindung mit Pfeil 22"/>
          <p:cNvCxnSpPr/>
          <p:nvPr/>
        </p:nvCxnSpPr>
        <p:spPr bwMode="auto">
          <a:xfrm>
            <a:off x="6119676" y="2686732"/>
            <a:ext cx="170121" cy="143226"/>
          </a:xfrm>
          <a:prstGeom prst="straightConnector1">
            <a:avLst/>
          </a:prstGeom>
          <a:ln w="190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8192" name="Gerader Verbinder 8191"/>
          <p:cNvCxnSpPr/>
          <p:nvPr/>
        </p:nvCxnSpPr>
        <p:spPr bwMode="auto">
          <a:xfrm flipV="1">
            <a:off x="6204736" y="2253298"/>
            <a:ext cx="808075" cy="50504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8193" name="Textfeld 8192"/>
          <p:cNvSpPr txBox="1"/>
          <p:nvPr/>
        </p:nvSpPr>
        <p:spPr>
          <a:xfrm>
            <a:off x="7012719" y="1985092"/>
            <a:ext cx="1664341" cy="523220"/>
          </a:xfrm>
          <a:prstGeom prst="rect">
            <a:avLst/>
          </a:prstGeom>
          <a:noFill/>
        </p:spPr>
        <p:txBody>
          <a:bodyPr wrap="square" rtlCol="0">
            <a:spAutoFit/>
          </a:bodyPr>
          <a:lstStyle/>
          <a:p>
            <a:r>
              <a:rPr lang="de-DE" sz="1400" dirty="0"/>
              <a:t>Ausgang </a:t>
            </a:r>
          </a:p>
          <a:p>
            <a:r>
              <a:rPr lang="de-DE" sz="1400" dirty="0"/>
              <a:t>6 mm</a:t>
            </a:r>
          </a:p>
        </p:txBody>
      </p:sp>
      <p:cxnSp>
        <p:nvCxnSpPr>
          <p:cNvPr id="8196" name="Gerader Verbinder 8195"/>
          <p:cNvCxnSpPr/>
          <p:nvPr/>
        </p:nvCxnSpPr>
        <p:spPr bwMode="auto">
          <a:xfrm flipH="1" flipV="1">
            <a:off x="2415472" y="2144471"/>
            <a:ext cx="1609590" cy="1063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8197" name="Textfeld 8196"/>
          <p:cNvSpPr txBox="1"/>
          <p:nvPr/>
        </p:nvSpPr>
        <p:spPr>
          <a:xfrm>
            <a:off x="1284348" y="1974573"/>
            <a:ext cx="1177729" cy="307777"/>
          </a:xfrm>
          <a:prstGeom prst="rect">
            <a:avLst/>
          </a:prstGeom>
          <a:noFill/>
        </p:spPr>
        <p:txBody>
          <a:bodyPr wrap="square" rtlCol="0">
            <a:spAutoFit/>
          </a:bodyPr>
          <a:lstStyle/>
          <a:p>
            <a:r>
              <a:rPr lang="de-DE" sz="1400" dirty="0"/>
              <a:t>Schlagleiste</a:t>
            </a:r>
          </a:p>
        </p:txBody>
      </p:sp>
      <p:cxnSp>
        <p:nvCxnSpPr>
          <p:cNvPr id="8199" name="Gerader Verbinder 8198"/>
          <p:cNvCxnSpPr/>
          <p:nvPr/>
        </p:nvCxnSpPr>
        <p:spPr bwMode="auto">
          <a:xfrm>
            <a:off x="6236633" y="3726880"/>
            <a:ext cx="903768" cy="39213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8200" name="Textfeld 8199"/>
          <p:cNvSpPr txBox="1"/>
          <p:nvPr/>
        </p:nvSpPr>
        <p:spPr>
          <a:xfrm>
            <a:off x="7087237" y="3998997"/>
            <a:ext cx="1222744" cy="307777"/>
          </a:xfrm>
          <a:prstGeom prst="rect">
            <a:avLst/>
          </a:prstGeom>
          <a:noFill/>
        </p:spPr>
        <p:txBody>
          <a:bodyPr wrap="square" rtlCol="0">
            <a:spAutoFit/>
          </a:bodyPr>
          <a:lstStyle/>
          <a:p>
            <a:r>
              <a:rPr lang="de-DE" sz="1400" dirty="0"/>
              <a:t>Korbleiste</a:t>
            </a:r>
          </a:p>
        </p:txBody>
      </p:sp>
      <p:sp>
        <p:nvSpPr>
          <p:cNvPr id="8203" name="Bogen 8202"/>
          <p:cNvSpPr/>
          <p:nvPr/>
        </p:nvSpPr>
        <p:spPr bwMode="auto">
          <a:xfrm rot="6027799">
            <a:off x="3906793" y="1933572"/>
            <a:ext cx="2212518" cy="2382501"/>
          </a:xfrm>
          <a:prstGeom prst="arc">
            <a:avLst>
              <a:gd name="adj1" fmla="val 15008609"/>
              <a:gd name="adj2" fmla="val 1851198"/>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chemeClr val="bg2"/>
              </a:solidFill>
              <a:effectLst/>
              <a:latin typeface="Arial" pitchFamily="34" charset="0"/>
            </a:endParaRPr>
          </a:p>
        </p:txBody>
      </p:sp>
      <p:cxnSp>
        <p:nvCxnSpPr>
          <p:cNvPr id="8205" name="Gerader Verbinder 8204"/>
          <p:cNvCxnSpPr/>
          <p:nvPr/>
        </p:nvCxnSpPr>
        <p:spPr bwMode="auto">
          <a:xfrm>
            <a:off x="5226541" y="4149038"/>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7" name="Gerader Verbinder 8206"/>
          <p:cNvCxnSpPr/>
          <p:nvPr/>
        </p:nvCxnSpPr>
        <p:spPr bwMode="auto">
          <a:xfrm>
            <a:off x="4934146" y="4219664"/>
            <a:ext cx="0" cy="84377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8210" name="Textfeld 8209"/>
          <p:cNvSpPr txBox="1"/>
          <p:nvPr/>
        </p:nvSpPr>
        <p:spPr>
          <a:xfrm>
            <a:off x="4025062" y="5105851"/>
            <a:ext cx="1909900" cy="307777"/>
          </a:xfrm>
          <a:prstGeom prst="rect">
            <a:avLst/>
          </a:prstGeom>
          <a:noFill/>
        </p:spPr>
        <p:txBody>
          <a:bodyPr wrap="square" rtlCol="0">
            <a:spAutoFit/>
          </a:bodyPr>
          <a:lstStyle/>
          <a:p>
            <a:r>
              <a:rPr lang="de-DE" sz="1400" dirty="0"/>
              <a:t>Umschlingungswinkel</a:t>
            </a:r>
          </a:p>
        </p:txBody>
      </p:sp>
      <p:sp>
        <p:nvSpPr>
          <p:cNvPr id="3" name="Rechteck 2"/>
          <p:cNvSpPr/>
          <p:nvPr/>
        </p:nvSpPr>
        <p:spPr>
          <a:xfrm>
            <a:off x="3089382" y="4437149"/>
            <a:ext cx="1207382" cy="184666"/>
          </a:xfrm>
          <a:prstGeom prst="rect">
            <a:avLst/>
          </a:prstGeom>
        </p:spPr>
        <p:txBody>
          <a:bodyPr wrap="none">
            <a:spAutoFit/>
          </a:bodyPr>
          <a:lstStyle/>
          <a:p>
            <a:r>
              <a:rPr lang="de-DE" sz="600" dirty="0"/>
              <a:t>Abbildung 96: www.fendt.com</a:t>
            </a:r>
          </a:p>
        </p:txBody>
      </p:sp>
      <p:pic>
        <p:nvPicPr>
          <p:cNvPr id="7" name="Grafik 6"/>
          <p:cNvPicPr>
            <a:picLocks noChangeAspect="1"/>
          </p:cNvPicPr>
          <p:nvPr/>
        </p:nvPicPr>
        <p:blipFill>
          <a:blip r:embed="rId4"/>
          <a:stretch>
            <a:fillRect/>
          </a:stretch>
        </p:blipFill>
        <p:spPr>
          <a:xfrm>
            <a:off x="236721" y="4592272"/>
            <a:ext cx="2178751" cy="1224949"/>
          </a:xfrm>
          <a:prstGeom prst="rect">
            <a:avLst/>
          </a:prstGeom>
        </p:spPr>
      </p:pic>
      <p:sp>
        <p:nvSpPr>
          <p:cNvPr id="8" name="Textfeld 7"/>
          <p:cNvSpPr txBox="1"/>
          <p:nvPr/>
        </p:nvSpPr>
        <p:spPr>
          <a:xfrm>
            <a:off x="677050" y="5594465"/>
            <a:ext cx="1685191" cy="307777"/>
          </a:xfrm>
          <a:prstGeom prst="rect">
            <a:avLst/>
          </a:prstGeom>
          <a:noFill/>
        </p:spPr>
        <p:txBody>
          <a:bodyPr wrap="square" rtlCol="0">
            <a:spAutoFit/>
          </a:bodyPr>
          <a:lstStyle/>
          <a:p>
            <a:r>
              <a:rPr lang="de-DE" sz="1400"/>
              <a:t>Schlagleisten</a:t>
            </a:r>
          </a:p>
        </p:txBody>
      </p:sp>
    </p:spTree>
    <p:extLst>
      <p:ext uri="{BB962C8B-B14F-4D97-AF65-F5344CB8AC3E}">
        <p14:creationId xmlns:p14="http://schemas.microsoft.com/office/powerpoint/2010/main" val="310806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fade">
                                      <p:cBhvr>
                                        <p:cTn id="24" dur="1000"/>
                                        <p:tgtEl>
                                          <p:spTgt spid="8196"/>
                                        </p:tgtEl>
                                      </p:cBhvr>
                                    </p:animEffect>
                                    <p:anim calcmode="lin" valueType="num">
                                      <p:cBhvr>
                                        <p:cTn id="25" dur="1000" fill="hold"/>
                                        <p:tgtEl>
                                          <p:spTgt spid="8196"/>
                                        </p:tgtEl>
                                        <p:attrNameLst>
                                          <p:attrName>ppt_x</p:attrName>
                                        </p:attrNameLst>
                                      </p:cBhvr>
                                      <p:tavLst>
                                        <p:tav tm="0">
                                          <p:val>
                                            <p:strVal val="#ppt_x"/>
                                          </p:val>
                                        </p:tav>
                                        <p:tav tm="100000">
                                          <p:val>
                                            <p:strVal val="#ppt_x"/>
                                          </p:val>
                                        </p:tav>
                                      </p:tavLst>
                                    </p:anim>
                                    <p:anim calcmode="lin" valueType="num">
                                      <p:cBhvr>
                                        <p:cTn id="26" dur="1000" fill="hold"/>
                                        <p:tgtEl>
                                          <p:spTgt spid="819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fade">
                                      <p:cBhvr>
                                        <p:cTn id="29" dur="1000"/>
                                        <p:tgtEl>
                                          <p:spTgt spid="8197"/>
                                        </p:tgtEl>
                                      </p:cBhvr>
                                    </p:animEffect>
                                    <p:anim calcmode="lin" valueType="num">
                                      <p:cBhvr>
                                        <p:cTn id="30" dur="1000" fill="hold"/>
                                        <p:tgtEl>
                                          <p:spTgt spid="8197"/>
                                        </p:tgtEl>
                                        <p:attrNameLst>
                                          <p:attrName>ppt_x</p:attrName>
                                        </p:attrNameLst>
                                      </p:cBhvr>
                                      <p:tavLst>
                                        <p:tav tm="0">
                                          <p:val>
                                            <p:strVal val="#ppt_x"/>
                                          </p:val>
                                        </p:tav>
                                        <p:tav tm="100000">
                                          <p:val>
                                            <p:strVal val="#ppt_x"/>
                                          </p:val>
                                        </p:tav>
                                      </p:tavLst>
                                    </p:anim>
                                    <p:anim calcmode="lin" valueType="num">
                                      <p:cBhvr>
                                        <p:cTn id="31"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207"/>
                                        </p:tgtEl>
                                        <p:attrNameLst>
                                          <p:attrName>style.visibility</p:attrName>
                                        </p:attrNameLst>
                                      </p:cBhvr>
                                      <p:to>
                                        <p:strVal val="visible"/>
                                      </p:to>
                                    </p:set>
                                    <p:animEffect transition="in" filter="fade">
                                      <p:cBhvr>
                                        <p:cTn id="53" dur="1000"/>
                                        <p:tgtEl>
                                          <p:spTgt spid="8207"/>
                                        </p:tgtEl>
                                      </p:cBhvr>
                                    </p:animEffect>
                                    <p:anim calcmode="lin" valueType="num">
                                      <p:cBhvr>
                                        <p:cTn id="54" dur="1000" fill="hold"/>
                                        <p:tgtEl>
                                          <p:spTgt spid="8207"/>
                                        </p:tgtEl>
                                        <p:attrNameLst>
                                          <p:attrName>ppt_x</p:attrName>
                                        </p:attrNameLst>
                                      </p:cBhvr>
                                      <p:tavLst>
                                        <p:tav tm="0">
                                          <p:val>
                                            <p:strVal val="#ppt_x"/>
                                          </p:val>
                                        </p:tav>
                                        <p:tav tm="100000">
                                          <p:val>
                                            <p:strVal val="#ppt_x"/>
                                          </p:val>
                                        </p:tav>
                                      </p:tavLst>
                                    </p:anim>
                                    <p:anim calcmode="lin" valueType="num">
                                      <p:cBhvr>
                                        <p:cTn id="55" dur="1000" fill="hold"/>
                                        <p:tgtEl>
                                          <p:spTgt spid="820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8205"/>
                                        </p:tgtEl>
                                        <p:attrNameLst>
                                          <p:attrName>style.visibility</p:attrName>
                                        </p:attrNameLst>
                                      </p:cBhvr>
                                      <p:to>
                                        <p:strVal val="visible"/>
                                      </p:to>
                                    </p:set>
                                    <p:animEffect transition="in" filter="fade">
                                      <p:cBhvr>
                                        <p:cTn id="58" dur="1000"/>
                                        <p:tgtEl>
                                          <p:spTgt spid="8205"/>
                                        </p:tgtEl>
                                      </p:cBhvr>
                                    </p:animEffect>
                                    <p:anim calcmode="lin" valueType="num">
                                      <p:cBhvr>
                                        <p:cTn id="59" dur="1000" fill="hold"/>
                                        <p:tgtEl>
                                          <p:spTgt spid="8205"/>
                                        </p:tgtEl>
                                        <p:attrNameLst>
                                          <p:attrName>ppt_x</p:attrName>
                                        </p:attrNameLst>
                                      </p:cBhvr>
                                      <p:tavLst>
                                        <p:tav tm="0">
                                          <p:val>
                                            <p:strVal val="#ppt_x"/>
                                          </p:val>
                                        </p:tav>
                                        <p:tav tm="100000">
                                          <p:val>
                                            <p:strVal val="#ppt_x"/>
                                          </p:val>
                                        </p:tav>
                                      </p:tavLst>
                                    </p:anim>
                                    <p:anim calcmode="lin" valueType="num">
                                      <p:cBhvr>
                                        <p:cTn id="60" dur="1000" fill="hold"/>
                                        <p:tgtEl>
                                          <p:spTgt spid="820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203"/>
                                        </p:tgtEl>
                                        <p:attrNameLst>
                                          <p:attrName>style.visibility</p:attrName>
                                        </p:attrNameLst>
                                      </p:cBhvr>
                                      <p:to>
                                        <p:strVal val="visible"/>
                                      </p:to>
                                    </p:set>
                                    <p:animEffect transition="in" filter="fade">
                                      <p:cBhvr>
                                        <p:cTn id="63" dur="1000"/>
                                        <p:tgtEl>
                                          <p:spTgt spid="8203"/>
                                        </p:tgtEl>
                                      </p:cBhvr>
                                    </p:animEffect>
                                    <p:anim calcmode="lin" valueType="num">
                                      <p:cBhvr>
                                        <p:cTn id="64" dur="1000" fill="hold"/>
                                        <p:tgtEl>
                                          <p:spTgt spid="8203"/>
                                        </p:tgtEl>
                                        <p:attrNameLst>
                                          <p:attrName>ppt_x</p:attrName>
                                        </p:attrNameLst>
                                      </p:cBhvr>
                                      <p:tavLst>
                                        <p:tav tm="0">
                                          <p:val>
                                            <p:strVal val="#ppt_x"/>
                                          </p:val>
                                        </p:tav>
                                        <p:tav tm="100000">
                                          <p:val>
                                            <p:strVal val="#ppt_x"/>
                                          </p:val>
                                        </p:tav>
                                      </p:tavLst>
                                    </p:anim>
                                    <p:anim calcmode="lin" valueType="num">
                                      <p:cBhvr>
                                        <p:cTn id="65" dur="1000" fill="hold"/>
                                        <p:tgtEl>
                                          <p:spTgt spid="820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8210"/>
                                        </p:tgtEl>
                                        <p:attrNameLst>
                                          <p:attrName>style.visibility</p:attrName>
                                        </p:attrNameLst>
                                      </p:cBhvr>
                                      <p:to>
                                        <p:strVal val="visible"/>
                                      </p:to>
                                    </p:set>
                                    <p:animEffect transition="in" filter="fade">
                                      <p:cBhvr>
                                        <p:cTn id="68" dur="1000"/>
                                        <p:tgtEl>
                                          <p:spTgt spid="8210"/>
                                        </p:tgtEl>
                                      </p:cBhvr>
                                    </p:animEffect>
                                    <p:anim calcmode="lin" valueType="num">
                                      <p:cBhvr>
                                        <p:cTn id="69" dur="1000" fill="hold"/>
                                        <p:tgtEl>
                                          <p:spTgt spid="8210"/>
                                        </p:tgtEl>
                                        <p:attrNameLst>
                                          <p:attrName>ppt_x</p:attrName>
                                        </p:attrNameLst>
                                      </p:cBhvr>
                                      <p:tavLst>
                                        <p:tav tm="0">
                                          <p:val>
                                            <p:strVal val="#ppt_x"/>
                                          </p:val>
                                        </p:tav>
                                        <p:tav tm="100000">
                                          <p:val>
                                            <p:strVal val="#ppt_x"/>
                                          </p:val>
                                        </p:tav>
                                      </p:tavLst>
                                    </p:anim>
                                    <p:anim calcmode="lin" valueType="num">
                                      <p:cBhvr>
                                        <p:cTn id="70" dur="1000" fill="hold"/>
                                        <p:tgtEl>
                                          <p:spTgt spid="821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199"/>
                                        </p:tgtEl>
                                        <p:attrNameLst>
                                          <p:attrName>style.visibility</p:attrName>
                                        </p:attrNameLst>
                                      </p:cBhvr>
                                      <p:to>
                                        <p:strVal val="visible"/>
                                      </p:to>
                                    </p:set>
                                    <p:animEffect transition="in" filter="fade">
                                      <p:cBhvr>
                                        <p:cTn id="75" dur="1000"/>
                                        <p:tgtEl>
                                          <p:spTgt spid="8199"/>
                                        </p:tgtEl>
                                      </p:cBhvr>
                                    </p:animEffect>
                                    <p:anim calcmode="lin" valueType="num">
                                      <p:cBhvr>
                                        <p:cTn id="76" dur="1000" fill="hold"/>
                                        <p:tgtEl>
                                          <p:spTgt spid="8199"/>
                                        </p:tgtEl>
                                        <p:attrNameLst>
                                          <p:attrName>ppt_x</p:attrName>
                                        </p:attrNameLst>
                                      </p:cBhvr>
                                      <p:tavLst>
                                        <p:tav tm="0">
                                          <p:val>
                                            <p:strVal val="#ppt_x"/>
                                          </p:val>
                                        </p:tav>
                                        <p:tav tm="100000">
                                          <p:val>
                                            <p:strVal val="#ppt_x"/>
                                          </p:val>
                                        </p:tav>
                                      </p:tavLst>
                                    </p:anim>
                                    <p:anim calcmode="lin" valueType="num">
                                      <p:cBhvr>
                                        <p:cTn id="77" dur="1000" fill="hold"/>
                                        <p:tgtEl>
                                          <p:spTgt spid="819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200"/>
                                        </p:tgtEl>
                                        <p:attrNameLst>
                                          <p:attrName>style.visibility</p:attrName>
                                        </p:attrNameLst>
                                      </p:cBhvr>
                                      <p:to>
                                        <p:strVal val="visible"/>
                                      </p:to>
                                    </p:set>
                                    <p:animEffect transition="in" filter="fade">
                                      <p:cBhvr>
                                        <p:cTn id="80" dur="1000"/>
                                        <p:tgtEl>
                                          <p:spTgt spid="8200"/>
                                        </p:tgtEl>
                                      </p:cBhvr>
                                    </p:animEffect>
                                    <p:anim calcmode="lin" valueType="num">
                                      <p:cBhvr>
                                        <p:cTn id="81" dur="1000" fill="hold"/>
                                        <p:tgtEl>
                                          <p:spTgt spid="8200"/>
                                        </p:tgtEl>
                                        <p:attrNameLst>
                                          <p:attrName>ppt_x</p:attrName>
                                        </p:attrNameLst>
                                      </p:cBhvr>
                                      <p:tavLst>
                                        <p:tav tm="0">
                                          <p:val>
                                            <p:strVal val="#ppt_x"/>
                                          </p:val>
                                        </p:tav>
                                        <p:tav tm="100000">
                                          <p:val>
                                            <p:strVal val="#ppt_x"/>
                                          </p:val>
                                        </p:tav>
                                      </p:tavLst>
                                    </p:anim>
                                    <p:anim calcmode="lin" valueType="num">
                                      <p:cBhvr>
                                        <p:cTn id="82"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8192"/>
                                        </p:tgtEl>
                                        <p:attrNameLst>
                                          <p:attrName>style.visibility</p:attrName>
                                        </p:attrNameLst>
                                      </p:cBhvr>
                                      <p:to>
                                        <p:strVal val="visible"/>
                                      </p:to>
                                    </p:set>
                                    <p:animEffect transition="in" filter="fade">
                                      <p:cBhvr>
                                        <p:cTn id="87" dur="1000"/>
                                        <p:tgtEl>
                                          <p:spTgt spid="8192"/>
                                        </p:tgtEl>
                                      </p:cBhvr>
                                    </p:animEffect>
                                    <p:anim calcmode="lin" valueType="num">
                                      <p:cBhvr>
                                        <p:cTn id="88" dur="1000" fill="hold"/>
                                        <p:tgtEl>
                                          <p:spTgt spid="8192"/>
                                        </p:tgtEl>
                                        <p:attrNameLst>
                                          <p:attrName>ppt_x</p:attrName>
                                        </p:attrNameLst>
                                      </p:cBhvr>
                                      <p:tavLst>
                                        <p:tav tm="0">
                                          <p:val>
                                            <p:strVal val="#ppt_x"/>
                                          </p:val>
                                        </p:tav>
                                        <p:tav tm="100000">
                                          <p:val>
                                            <p:strVal val="#ppt_x"/>
                                          </p:val>
                                        </p:tav>
                                      </p:tavLst>
                                    </p:anim>
                                    <p:anim calcmode="lin" valueType="num">
                                      <p:cBhvr>
                                        <p:cTn id="89" dur="1000" fill="hold"/>
                                        <p:tgtEl>
                                          <p:spTgt spid="819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8193"/>
                                        </p:tgtEl>
                                        <p:attrNameLst>
                                          <p:attrName>style.visibility</p:attrName>
                                        </p:attrNameLst>
                                      </p:cBhvr>
                                      <p:to>
                                        <p:strVal val="visible"/>
                                      </p:to>
                                    </p:set>
                                    <p:animEffect transition="in" filter="fade">
                                      <p:cBhvr>
                                        <p:cTn id="97" dur="1000"/>
                                        <p:tgtEl>
                                          <p:spTgt spid="8193"/>
                                        </p:tgtEl>
                                      </p:cBhvr>
                                    </p:animEffect>
                                    <p:anim calcmode="lin" valueType="num">
                                      <p:cBhvr>
                                        <p:cTn id="98" dur="1000" fill="hold"/>
                                        <p:tgtEl>
                                          <p:spTgt spid="8193"/>
                                        </p:tgtEl>
                                        <p:attrNameLst>
                                          <p:attrName>ppt_x</p:attrName>
                                        </p:attrNameLst>
                                      </p:cBhvr>
                                      <p:tavLst>
                                        <p:tav tm="0">
                                          <p:val>
                                            <p:strVal val="#ppt_x"/>
                                          </p:val>
                                        </p:tav>
                                        <p:tav tm="100000">
                                          <p:val>
                                            <p:strVal val="#ppt_x"/>
                                          </p:val>
                                        </p:tav>
                                      </p:tavLst>
                                    </p:anim>
                                    <p:anim calcmode="lin" valueType="num">
                                      <p:cBhvr>
                                        <p:cTn id="99"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1000"/>
                                        <p:tgtEl>
                                          <p:spTgt spid="10"/>
                                        </p:tgtEl>
                                      </p:cBhvr>
                                    </p:animEffect>
                                    <p:anim calcmode="lin" valueType="num">
                                      <p:cBhvr>
                                        <p:cTn id="105" dur="1000" fill="hold"/>
                                        <p:tgtEl>
                                          <p:spTgt spid="10"/>
                                        </p:tgtEl>
                                        <p:attrNameLst>
                                          <p:attrName>ppt_x</p:attrName>
                                        </p:attrNameLst>
                                      </p:cBhvr>
                                      <p:tavLst>
                                        <p:tav tm="0">
                                          <p:val>
                                            <p:strVal val="#ppt_x"/>
                                          </p:val>
                                        </p:tav>
                                        <p:tav tm="100000">
                                          <p:val>
                                            <p:strVal val="#ppt_x"/>
                                          </p:val>
                                        </p:tav>
                                      </p:tavLst>
                                    </p:anim>
                                    <p:anim calcmode="lin" valueType="num">
                                      <p:cBhvr>
                                        <p:cTn id="106" dur="1000" fill="hold"/>
                                        <p:tgtEl>
                                          <p:spTgt spid="1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1000"/>
                                        <p:tgtEl>
                                          <p:spTgt spid="14"/>
                                        </p:tgtEl>
                                      </p:cBhvr>
                                    </p:animEffect>
                                    <p:anim calcmode="lin" valueType="num">
                                      <p:cBhvr>
                                        <p:cTn id="110" dur="1000" fill="hold"/>
                                        <p:tgtEl>
                                          <p:spTgt spid="14"/>
                                        </p:tgtEl>
                                        <p:attrNameLst>
                                          <p:attrName>ppt_x</p:attrName>
                                        </p:attrNameLst>
                                      </p:cBhvr>
                                      <p:tavLst>
                                        <p:tav tm="0">
                                          <p:val>
                                            <p:strVal val="#ppt_x"/>
                                          </p:val>
                                        </p:tav>
                                        <p:tav tm="100000">
                                          <p:val>
                                            <p:strVal val="#ppt_x"/>
                                          </p:val>
                                        </p:tav>
                                      </p:tavLst>
                                    </p:anim>
                                    <p:anim calcmode="lin" valueType="num">
                                      <p:cBhvr>
                                        <p:cTn id="111" dur="1000" fill="hold"/>
                                        <p:tgtEl>
                                          <p:spTgt spid="14"/>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fade">
                                      <p:cBhvr>
                                        <p:cTn id="114" dur="1000"/>
                                        <p:tgtEl>
                                          <p:spTgt spid="16"/>
                                        </p:tgtEl>
                                      </p:cBhvr>
                                    </p:animEffect>
                                    <p:anim calcmode="lin" valueType="num">
                                      <p:cBhvr>
                                        <p:cTn id="115" dur="1000" fill="hold"/>
                                        <p:tgtEl>
                                          <p:spTgt spid="16"/>
                                        </p:tgtEl>
                                        <p:attrNameLst>
                                          <p:attrName>ppt_x</p:attrName>
                                        </p:attrNameLst>
                                      </p:cBhvr>
                                      <p:tavLst>
                                        <p:tav tm="0">
                                          <p:val>
                                            <p:strVal val="#ppt_x"/>
                                          </p:val>
                                        </p:tav>
                                        <p:tav tm="100000">
                                          <p:val>
                                            <p:strVal val="#ppt_x"/>
                                          </p:val>
                                        </p:tav>
                                      </p:tavLst>
                                    </p:anim>
                                    <p:anim calcmode="lin" valueType="num">
                                      <p:cBhvr>
                                        <p:cTn id="1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1" grpId="0"/>
      <p:bldP spid="8193" grpId="0"/>
      <p:bldP spid="8197" grpId="0"/>
      <p:bldP spid="8200" grpId="0"/>
      <p:bldP spid="8203" grpId="0" animBg="1"/>
      <p:bldP spid="8210"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47</a:t>
            </a:fld>
            <a:endParaRPr lang="de-DE" dirty="0"/>
          </a:p>
        </p:txBody>
      </p:sp>
      <p:sp>
        <p:nvSpPr>
          <p:cNvPr id="3" name="Textfeld 2"/>
          <p:cNvSpPr txBox="1"/>
          <p:nvPr/>
        </p:nvSpPr>
        <p:spPr>
          <a:xfrm>
            <a:off x="492825" y="823138"/>
            <a:ext cx="8158349" cy="5901616"/>
          </a:xfrm>
          <a:prstGeom prst="rect">
            <a:avLst/>
          </a:prstGeom>
          <a:noFill/>
        </p:spPr>
        <p:txBody>
          <a:bodyPr wrap="square" rtlCol="0">
            <a:spAutoFit/>
          </a:bodyPr>
          <a:lstStyle/>
          <a:p>
            <a:r>
              <a:rPr lang="de-DE" sz="1400" dirty="0"/>
              <a:t>Einstellmöglichkeiten:</a:t>
            </a:r>
          </a:p>
          <a:p>
            <a:pPr marL="285750" indent="-285750">
              <a:buClr>
                <a:srgbClr val="92D050"/>
              </a:buClr>
              <a:buFont typeface="Wingdings" panose="05000000000000000000" pitchFamily="2" charset="2"/>
              <a:buChar char="Ø"/>
            </a:pPr>
            <a:r>
              <a:rPr lang="de-DE" sz="1400" dirty="0"/>
              <a:t>Drehzahl [U/min] (Drehzahl x Umfang = Umfangsgeschwindigkeit [m/s]) </a:t>
            </a:r>
          </a:p>
          <a:p>
            <a:pPr marL="742950" lvl="1" indent="-285750">
              <a:buClr>
                <a:srgbClr val="92D050"/>
              </a:buClr>
              <a:buFont typeface="Arial" panose="020B0604020202020204" pitchFamily="34" charset="0"/>
              <a:buChar char="•"/>
            </a:pPr>
            <a:r>
              <a:rPr lang="de-DE" sz="1400" b="1"/>
              <a:t>Umfangsgeschwindigkeit wird direkt </a:t>
            </a:r>
            <a:r>
              <a:rPr lang="de-DE" sz="1400" b="1" dirty="0"/>
              <a:t>an die Druschkultur angepasst unabhängig vom Dreschtrommeldurchmesser</a:t>
            </a:r>
          </a:p>
          <a:p>
            <a:pPr marL="285750" indent="-285750">
              <a:buClr>
                <a:srgbClr val="92D050"/>
              </a:buClr>
              <a:buFont typeface="Wingdings" panose="05000000000000000000" pitchFamily="2" charset="2"/>
              <a:buChar char="Ø"/>
            </a:pPr>
            <a:r>
              <a:rPr lang="de-DE" sz="1400" dirty="0"/>
              <a:t>Dreschspalt [mm]</a:t>
            </a:r>
          </a:p>
          <a:p>
            <a:pPr marL="285750" indent="-285750">
              <a:buClr>
                <a:srgbClr val="92D050"/>
              </a:buClr>
              <a:buFont typeface="Wingdings" panose="05000000000000000000" pitchFamily="2" charset="2"/>
              <a:buChar char="Ø"/>
            </a:pPr>
            <a:r>
              <a:rPr lang="de-DE" sz="1400" dirty="0" err="1"/>
              <a:t>Entgranner</a:t>
            </a:r>
            <a:r>
              <a:rPr lang="de-DE" sz="1400" dirty="0"/>
              <a:t> (ein/aus)</a:t>
            </a:r>
          </a:p>
          <a:p>
            <a:pPr>
              <a:buClr>
                <a:srgbClr val="92D050"/>
              </a:buClr>
            </a:pPr>
            <a:endParaRPr lang="de-DE" sz="1400" dirty="0"/>
          </a:p>
          <a:p>
            <a:pPr>
              <a:buClr>
                <a:srgbClr val="92D050"/>
              </a:buClr>
            </a:pPr>
            <a:r>
              <a:rPr lang="de-DE" sz="1400" dirty="0"/>
              <a:t>Dreschkorbfläche:</a:t>
            </a:r>
          </a:p>
          <a:p>
            <a:pPr marL="285750" indent="-285750">
              <a:buClr>
                <a:srgbClr val="92D050"/>
              </a:buClr>
              <a:buFont typeface="Wingdings" panose="05000000000000000000" pitchFamily="2" charset="2"/>
              <a:buChar char="Ø"/>
            </a:pPr>
            <a:r>
              <a:rPr lang="de-DE" sz="1400" dirty="0"/>
              <a:t>Korbbreite [m] x Korblänge [m] = Korbfläche in [m²]</a:t>
            </a:r>
          </a:p>
          <a:p>
            <a:pPr marL="742950" lvl="1" indent="-285750">
              <a:buClr>
                <a:srgbClr val="92D050"/>
              </a:buClr>
              <a:buFont typeface="Arial" panose="020B0604020202020204" pitchFamily="34" charset="0"/>
              <a:buChar char="•"/>
            </a:pPr>
            <a:r>
              <a:rPr lang="de-DE" sz="1400"/>
              <a:t>Korblänge( bzw. auch Tiefe) </a:t>
            </a:r>
            <a:r>
              <a:rPr lang="de-DE" sz="1400" dirty="0"/>
              <a:t>= </a:t>
            </a:r>
            <a:r>
              <a:rPr lang="de-DE" sz="1400" dirty="0" err="1"/>
              <a:t>Dd</a:t>
            </a:r>
            <a:r>
              <a:rPr lang="de-DE" sz="1400" dirty="0"/>
              <a:t> x 3,14 x </a:t>
            </a:r>
            <a:r>
              <a:rPr lang="de-DE" sz="1400" dirty="0" err="1"/>
              <a:t>Dku</a:t>
            </a:r>
            <a:r>
              <a:rPr lang="de-DE" sz="1400" dirty="0"/>
              <a:t> / 360</a:t>
            </a:r>
          </a:p>
          <a:p>
            <a:pPr marL="285750" indent="-285750">
              <a:buClr>
                <a:srgbClr val="92D050"/>
              </a:buClr>
              <a:buFont typeface="Wingdings" panose="05000000000000000000" pitchFamily="2" charset="2"/>
              <a:buChar char="Ø"/>
            </a:pPr>
            <a:endParaRPr lang="de-DE" sz="1400" dirty="0"/>
          </a:p>
          <a:p>
            <a:pPr>
              <a:buClr>
                <a:srgbClr val="92D050"/>
              </a:buClr>
            </a:pPr>
            <a:r>
              <a:rPr lang="de-DE" sz="1400" dirty="0"/>
              <a:t>Schlagpunktzahl:</a:t>
            </a:r>
          </a:p>
          <a:p>
            <a:pPr marL="285750" indent="-285750">
              <a:buClr>
                <a:srgbClr val="92D050"/>
              </a:buClr>
              <a:buFont typeface="Wingdings" panose="05000000000000000000" pitchFamily="2" charset="2"/>
              <a:buChar char="Ø"/>
            </a:pPr>
            <a:r>
              <a:rPr lang="de-DE" sz="1400" dirty="0"/>
              <a:t>Dreschleistenfrequenz x Korbleistenzahl</a:t>
            </a:r>
          </a:p>
          <a:p>
            <a:pPr marL="742950" lvl="1" indent="-285750">
              <a:buClr>
                <a:srgbClr val="92D050"/>
              </a:buClr>
              <a:buFont typeface="Arial" panose="020B0604020202020204" pitchFamily="34" charset="0"/>
              <a:buChar char="•"/>
            </a:pPr>
            <a:r>
              <a:rPr lang="de-DE" sz="1400" dirty="0"/>
              <a:t>Dreschleistenfrequenz = Drehzahl [U/min] x Dreschleistenzahl</a:t>
            </a:r>
          </a:p>
          <a:p>
            <a:pPr marL="285750" indent="-285750">
              <a:buClr>
                <a:srgbClr val="92D050"/>
              </a:buClr>
              <a:buFont typeface="Wingdings" panose="05000000000000000000" pitchFamily="2" charset="2"/>
              <a:buChar char="Ø"/>
            </a:pPr>
            <a:endParaRPr lang="de-DE" sz="1400" dirty="0"/>
          </a:p>
          <a:p>
            <a:pPr>
              <a:buClr>
                <a:srgbClr val="92D050"/>
              </a:buClr>
            </a:pPr>
            <a:r>
              <a:rPr lang="de-DE" sz="1400" dirty="0"/>
              <a:t>Prinzipielle Zusammenhänge:</a:t>
            </a:r>
          </a:p>
          <a:p>
            <a:pPr marL="285750" indent="-285750">
              <a:buClr>
                <a:srgbClr val="92D050"/>
              </a:buClr>
              <a:buFont typeface="Wingdings" panose="05000000000000000000" pitchFamily="2" charset="2"/>
              <a:buChar char="Ø"/>
            </a:pPr>
            <a:r>
              <a:rPr lang="de-DE" sz="1400" dirty="0"/>
              <a:t>Nimmt z. B. der Durchmesser einer Dreschtrommel zu, so nehmen gleichzeitig – von der Tendenz – die Komponenten Schlag und Reiben zu. Die Komponente Zentrifugieren nimmt ab – folglich nimmt die Abscheidung am Korb bei zunehmendem Trommeldurchmesser ab.</a:t>
            </a:r>
          </a:p>
          <a:p>
            <a:pPr marL="285750" indent="-285750">
              <a:buClr>
                <a:srgbClr val="92D050"/>
              </a:buClr>
              <a:buFont typeface="Wingdings" panose="05000000000000000000" pitchFamily="2" charset="2"/>
              <a:buChar char="Ø"/>
            </a:pPr>
            <a:r>
              <a:rPr lang="de-DE" sz="1400" b="1" dirty="0"/>
              <a:t>Die Komponenten des Dreschwerks müssen aufeinander abgestimmt und optimiert werden.</a:t>
            </a:r>
          </a:p>
          <a:p>
            <a:pPr marL="285750" indent="-285750">
              <a:buClr>
                <a:srgbClr val="92D050"/>
              </a:buClr>
              <a:buFont typeface="Wingdings" panose="05000000000000000000" pitchFamily="2" charset="2"/>
              <a:buChar char="Ø"/>
            </a:pPr>
            <a:endParaRPr lang="de-DE" sz="1400" b="1" dirty="0"/>
          </a:p>
          <a:p>
            <a:pPr>
              <a:buClr>
                <a:srgbClr val="92D050"/>
              </a:buClr>
            </a:pPr>
            <a:r>
              <a:rPr lang="de-DE" sz="1400" dirty="0"/>
              <a:t>Grundsätzlicher besteht ein Zielkonflikt:</a:t>
            </a:r>
          </a:p>
          <a:p>
            <a:pPr>
              <a:buClr>
                <a:srgbClr val="92D050"/>
              </a:buClr>
            </a:pPr>
            <a:r>
              <a:rPr lang="de-DE" sz="1400" b="1" dirty="0"/>
              <a:t>Arbeitsleistung und Arbeitsqualität von rotierenden Dresch- und Trennelementen korrelieren negativ.</a:t>
            </a:r>
            <a:r>
              <a:rPr lang="de-DE" sz="1400" dirty="0"/>
              <a:t> Je intensiver das Druschgut mit Kräften beaufschlagt wird, desto größer wird die Gefahr der Zerstörung des Kornes – der Bruchkornanteil nimmt zu.</a:t>
            </a:r>
          </a:p>
          <a:p>
            <a:pPr marL="285750" indent="-285750">
              <a:buClr>
                <a:srgbClr val="92D050"/>
              </a:buClr>
              <a:buFont typeface="Wingdings" panose="05000000000000000000" pitchFamily="2" charset="2"/>
              <a:buChar char="Ø"/>
            </a:pPr>
            <a:endParaRPr lang="de-DE" sz="1350" dirty="0"/>
          </a:p>
        </p:txBody>
      </p:sp>
    </p:spTree>
    <p:extLst>
      <p:ext uri="{BB962C8B-B14F-4D97-AF65-F5344CB8AC3E}">
        <p14:creationId xmlns:p14="http://schemas.microsoft.com/office/powerpoint/2010/main" val="30706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cDs27QWrRQ"/>
          <p:cNvPicPr>
            <a:picLocks noRot="1" noChangeAspect="1"/>
          </p:cNvPicPr>
          <p:nvPr>
            <a:videoFile r:link="rId1"/>
          </p:nvPr>
        </p:nvPicPr>
        <p:blipFill>
          <a:blip r:embed="rId4"/>
          <a:stretch>
            <a:fillRect/>
          </a:stretch>
        </p:blipFill>
        <p:spPr>
          <a:xfrm>
            <a:off x="539999" y="2643075"/>
            <a:ext cx="3827027" cy="2152703"/>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48</a:t>
            </a:fld>
            <a:endParaRPr lang="de-DE" dirty="0"/>
          </a:p>
        </p:txBody>
      </p:sp>
      <p:sp>
        <p:nvSpPr>
          <p:cNvPr id="3" name="Textfeld 2"/>
          <p:cNvSpPr txBox="1"/>
          <p:nvPr/>
        </p:nvSpPr>
        <p:spPr>
          <a:xfrm>
            <a:off x="539999" y="1080000"/>
            <a:ext cx="8158349" cy="71558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err="1"/>
              <a:t>Variator</a:t>
            </a:r>
            <a:r>
              <a:rPr lang="de-DE" sz="1350" dirty="0"/>
              <a:t> zur stufenlosen Drehzahlveränderung</a:t>
            </a:r>
          </a:p>
          <a:p>
            <a:pPr marL="742950" lvl="1" indent="-285750">
              <a:buClr>
                <a:srgbClr val="92D050"/>
              </a:buClr>
              <a:buFont typeface="Wingdings" panose="05000000000000000000" pitchFamily="2" charset="2"/>
              <a:buChar char="Ø"/>
            </a:pPr>
            <a:r>
              <a:rPr lang="de-DE" sz="1350" dirty="0"/>
              <a:t>aufgebaut aus zwei </a:t>
            </a:r>
            <a:r>
              <a:rPr lang="de-DE" sz="1350" dirty="0" err="1"/>
              <a:t>Variatorscheiben</a:t>
            </a:r>
            <a:r>
              <a:rPr lang="de-DE" sz="1350" dirty="0"/>
              <a:t> und einen Keilriemen</a:t>
            </a:r>
          </a:p>
          <a:p>
            <a:pPr marL="742950" lvl="1" indent="-285750">
              <a:buClr>
                <a:srgbClr val="92D050"/>
              </a:buClr>
              <a:buFont typeface="Wingdings" panose="05000000000000000000" pitchFamily="2" charset="2"/>
              <a:buChar char="Ø"/>
            </a:pPr>
            <a:r>
              <a:rPr lang="de-DE" sz="1350" dirty="0"/>
              <a:t>zur Drehzahlverstellung an Dreschtrommel, Gebläse </a:t>
            </a:r>
          </a:p>
        </p:txBody>
      </p:sp>
      <p:sp>
        <p:nvSpPr>
          <p:cNvPr id="6" name="Textfeld 5"/>
          <p:cNvSpPr txBox="1"/>
          <p:nvPr/>
        </p:nvSpPr>
        <p:spPr>
          <a:xfrm>
            <a:off x="4961898" y="5095646"/>
            <a:ext cx="2238102" cy="184666"/>
          </a:xfrm>
          <a:prstGeom prst="rect">
            <a:avLst/>
          </a:prstGeom>
          <a:noFill/>
        </p:spPr>
        <p:txBody>
          <a:bodyPr wrap="square" rtlCol="0">
            <a:spAutoFit/>
          </a:bodyPr>
          <a:lstStyle/>
          <a:p>
            <a:r>
              <a:rPr lang="de-DE" sz="600" dirty="0"/>
              <a:t>Abbildung 97: rosdok.uni-rostock.de</a:t>
            </a:r>
          </a:p>
        </p:txBody>
      </p:sp>
      <p:pic>
        <p:nvPicPr>
          <p:cNvPr id="3074" name="Picture 2" descr="Untersuchung des dynamischen Betriebsverhaltens eines stufenlosen  Breitkeilriemengetriebes von Reisfeldtraktoren">
            <a:extLst>
              <a:ext uri="{FF2B5EF4-FFF2-40B4-BE49-F238E27FC236}">
                <a16:creationId xmlns:a16="http://schemas.microsoft.com/office/drawing/2014/main" id="{08420F1C-287F-C4A4-0CE0-F6C11D808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787" y="2366077"/>
            <a:ext cx="3977214" cy="2603787"/>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Filmstreifen Silhouette">
            <a:hlinkClick r:id="rId6"/>
            <a:extLst>
              <a:ext uri="{FF2B5EF4-FFF2-40B4-BE49-F238E27FC236}">
                <a16:creationId xmlns:a16="http://schemas.microsoft.com/office/drawing/2014/main" id="{F474D054-5095-EBE3-081E-7269F5833E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2475" y="263555"/>
            <a:ext cx="914400" cy="914400"/>
          </a:xfrm>
          <a:prstGeom prst="rect">
            <a:avLst/>
          </a:prstGeom>
        </p:spPr>
      </p:pic>
    </p:spTree>
    <p:extLst>
      <p:ext uri="{BB962C8B-B14F-4D97-AF65-F5344CB8AC3E}">
        <p14:creationId xmlns:p14="http://schemas.microsoft.com/office/powerpoint/2010/main" val="265456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display="0">
                  <p:stCondLst>
                    <p:cond delay="indefinite"/>
                  </p:stCondLst>
                </p:cTn>
                <p:tgtEl>
                  <p:spTgt spid="8"/>
                </p:tgtEl>
              </p:cMediaNode>
            </p:video>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Foliennummernplatzhalter 2"/>
          <p:cNvSpPr>
            <a:spLocks noGrp="1"/>
          </p:cNvSpPr>
          <p:nvPr>
            <p:ph type="sldNum" sz="quarter" idx="10"/>
          </p:nvPr>
        </p:nvSpPr>
        <p:spPr>
          <a:noFill/>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 Folie </a:t>
            </a:r>
            <a:fld id="{13F2C7A3-E9CB-42FE-8855-5D7B3EC60487}" type="slidenum">
              <a:rPr lang="de-DE" altLang="de-DE" sz="1000">
                <a:solidFill>
                  <a:srgbClr val="71AD2A"/>
                </a:solidFill>
              </a:rPr>
              <a:pPr>
                <a:spcBef>
                  <a:spcPct val="0"/>
                </a:spcBef>
                <a:buClrTx/>
                <a:buFontTx/>
                <a:buNone/>
              </a:pPr>
              <a:t>49</a:t>
            </a:fld>
            <a:endParaRPr lang="de-DE" altLang="de-DE" sz="1000">
              <a:solidFill>
                <a:srgbClr val="71AD2A"/>
              </a:solidFill>
            </a:endParaRPr>
          </a:p>
        </p:txBody>
      </p:sp>
      <p:sp>
        <p:nvSpPr>
          <p:cNvPr id="95235" name="Fußzeilenplatzhalter 3"/>
          <p:cNvSpPr>
            <a:spLocks noGrp="1"/>
          </p:cNvSpPr>
          <p:nvPr>
            <p:ph type="ftr" sz="quarter" idx="11"/>
          </p:nvPr>
        </p:nvSpPr>
        <p:spPr>
          <a:noFill/>
        </p:spPr>
        <p:txBody>
          <a:bodyPr/>
          <a:lstStyle>
            <a:lvl1pPr eaLnBrk="0" hangingPunct="0">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spcBef>
                <a:spcPct val="0"/>
              </a:spcBef>
              <a:buClrTx/>
              <a:buFontTx/>
              <a:buNone/>
            </a:pPr>
            <a:r>
              <a:rPr lang="de-DE" altLang="de-DE" sz="1000">
                <a:solidFill>
                  <a:srgbClr val="71AD2A"/>
                </a:solidFill>
              </a:rPr>
              <a:t>HSWT    Prof. Dr. U. Groß                  Modul: Vertiefung Agrartechnik      3. Sem.                  Mähdruchtechnik</a:t>
            </a:r>
          </a:p>
        </p:txBody>
      </p:sp>
      <p:pic>
        <p:nvPicPr>
          <p:cNvPr id="95236" name="Picture 12" descr="~AUT0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8220075" cy="43195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Rectangle 13"/>
          <p:cNvSpPr>
            <a:spLocks noGrp="1" noChangeArrowheads="1"/>
          </p:cNvSpPr>
          <p:nvPr>
            <p:ph type="title"/>
          </p:nvPr>
        </p:nvSpPr>
        <p:spPr>
          <a:xfrm>
            <a:off x="395288" y="622300"/>
            <a:ext cx="8229600" cy="863600"/>
          </a:xfrm>
        </p:spPr>
        <p:txBody>
          <a:bodyPr/>
          <a:lstStyle/>
          <a:p>
            <a:pPr eaLnBrk="1" hangingPunct="1"/>
            <a:r>
              <a:rPr lang="de-DE" altLang="de-DE" b="0" dirty="0"/>
              <a:t>Günstige Drehzahl und </a:t>
            </a:r>
            <a:r>
              <a:rPr lang="de-DE" altLang="de-DE" b="0" dirty="0">
                <a:solidFill>
                  <a:srgbClr val="FF0000"/>
                </a:solidFill>
              </a:rPr>
              <a:t>Umfangsgeschwindigkeiten</a:t>
            </a:r>
            <a:r>
              <a:rPr lang="de-DE" altLang="de-DE" b="0" dirty="0"/>
              <a:t> beim Drusch unterschiedlicher Fruchtarten</a:t>
            </a:r>
          </a:p>
        </p:txBody>
      </p:sp>
      <p:sp>
        <p:nvSpPr>
          <p:cNvPr id="2" name="Titel 1">
            <a:extLst>
              <a:ext uri="{FF2B5EF4-FFF2-40B4-BE49-F238E27FC236}">
                <a16:creationId xmlns:a16="http://schemas.microsoft.com/office/drawing/2014/main" id="{F5651896-95C6-259B-8C6D-665801095B57}"/>
              </a:ext>
            </a:extLst>
          </p:cNvPr>
          <p:cNvSpPr txBox="1">
            <a:spLocks/>
          </p:cNvSpPr>
          <p:nvPr/>
        </p:nvSpPr>
        <p:spPr bwMode="auto">
          <a:xfrm>
            <a:off x="395288" y="289619"/>
            <a:ext cx="8158349" cy="46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defTabSz="342892" rtl="0" eaLnBrk="1" fontAlgn="base" hangingPunct="1">
              <a:spcBef>
                <a:spcPct val="0"/>
              </a:spcBef>
              <a:spcAft>
                <a:spcPct val="0"/>
              </a:spcAft>
              <a:defRPr sz="2100" b="1">
                <a:solidFill>
                  <a:schemeClr val="tx1"/>
                </a:solidFill>
                <a:latin typeface="+mj-lt"/>
                <a:ea typeface="+mj-ea"/>
                <a:cs typeface="+mj-cs"/>
              </a:defRPr>
            </a:lvl1pPr>
            <a:lvl2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2pPr>
            <a:lvl3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3pPr>
            <a:lvl4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4pPr>
            <a:lvl5pPr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5pPr>
            <a:lvl6pPr marL="342892"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6pPr>
            <a:lvl7pPr marL="685783"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7pPr>
            <a:lvl8pPr marL="1028675"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8pPr>
            <a:lvl9pPr marL="1371566" algn="l" defTabSz="342892" rtl="0" eaLnBrk="1" fontAlgn="base" hangingPunct="1">
              <a:spcBef>
                <a:spcPct val="0"/>
              </a:spcBef>
              <a:spcAft>
                <a:spcPct val="0"/>
              </a:spcAft>
              <a:defRPr sz="2100" b="1">
                <a:solidFill>
                  <a:schemeClr val="tx1"/>
                </a:solidFill>
                <a:latin typeface="Arial" pitchFamily="34" charset="0"/>
                <a:ea typeface="ＭＳ Ｐゴシック" pitchFamily="34" charset="-128"/>
                <a:cs typeface="Arial" pitchFamily="34" charset="0"/>
              </a:defRPr>
            </a:lvl9pPr>
          </a:lstStyle>
          <a:p>
            <a:r>
              <a:rPr lang="de-DE" kern="0"/>
              <a:t>Aufbau eines Mähdreschers - Dreschen und Abscheiden</a:t>
            </a:r>
            <a:endParaRPr lang="de-DE" kern="0" dirty="0"/>
          </a:p>
        </p:txBody>
      </p:sp>
      <p:sp>
        <p:nvSpPr>
          <p:cNvPr id="3" name="Textfeld 2">
            <a:extLst>
              <a:ext uri="{FF2B5EF4-FFF2-40B4-BE49-F238E27FC236}">
                <a16:creationId xmlns:a16="http://schemas.microsoft.com/office/drawing/2014/main" id="{A0BDB03E-F12A-BD24-A74F-542B47B23441}"/>
              </a:ext>
            </a:extLst>
          </p:cNvPr>
          <p:cNvSpPr txBox="1"/>
          <p:nvPr/>
        </p:nvSpPr>
        <p:spPr>
          <a:xfrm>
            <a:off x="359569" y="5841100"/>
            <a:ext cx="8291512" cy="646331"/>
          </a:xfrm>
          <a:prstGeom prst="rect">
            <a:avLst/>
          </a:prstGeom>
          <a:noFill/>
        </p:spPr>
        <p:txBody>
          <a:bodyPr wrap="square" rtlCol="0">
            <a:spAutoFit/>
          </a:bodyPr>
          <a:lstStyle/>
          <a:p>
            <a:r>
              <a:rPr lang="de-DE" dirty="0"/>
              <a:t>Die Dreschtrommel wird nicht nach der Drehzahl sondern nach der Umfangsgeschwindigkeit eingestellt </a:t>
            </a:r>
          </a:p>
        </p:txBody>
      </p:sp>
    </p:spTree>
    <p:extLst>
      <p:ext uri="{BB962C8B-B14F-4D97-AF65-F5344CB8AC3E}">
        <p14:creationId xmlns:p14="http://schemas.microsoft.com/office/powerpoint/2010/main" val="3705344331"/>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999" y="331343"/>
            <a:ext cx="8158349" cy="463138"/>
          </a:xfrm>
        </p:spPr>
        <p:txBody>
          <a:bodyPr/>
          <a:lstStyle/>
          <a:p>
            <a:pPr algn="l"/>
            <a:r>
              <a:rPr lang="de-DE" sz="2100" dirty="0"/>
              <a:t>Historische Entwicklung der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5</a:t>
            </a:fld>
            <a:endParaRPr lang="de-DE" dirty="0"/>
          </a:p>
        </p:txBody>
      </p:sp>
      <p:sp>
        <p:nvSpPr>
          <p:cNvPr id="6" name="Rechteck 3"/>
          <p:cNvSpPr>
            <a:spLocks noGrp="1" noChangeArrowheads="1"/>
          </p:cNvSpPr>
          <p:nvPr>
            <p:ph type="subTitle" idx="1"/>
          </p:nvPr>
        </p:nvSpPr>
        <p:spPr>
          <a:xfrm>
            <a:off x="338108" y="8323260"/>
            <a:ext cx="7869675" cy="1093563"/>
          </a:xfrm>
        </p:spPr>
        <p:txBody>
          <a:bodyPr/>
          <a:lstStyle/>
          <a:p>
            <a:pPr marL="285750" indent="-285750" algn="l">
              <a:spcBef>
                <a:spcPts val="750"/>
              </a:spcBef>
              <a:spcAft>
                <a:spcPts val="0"/>
              </a:spcAft>
              <a:buClr>
                <a:srgbClr val="90C226"/>
              </a:buClr>
              <a:buSzPct val="80000"/>
              <a:buFont typeface="Wingdings" panose="05000000000000000000" pitchFamily="2" charset="2"/>
              <a:buChar char="Ø"/>
            </a:pPr>
            <a:endParaRPr lang="de-DE" sz="1400" dirty="0"/>
          </a:p>
          <a:p>
            <a:pPr marL="285750" indent="-285750" algn="l">
              <a:spcBef>
                <a:spcPts val="750"/>
              </a:spcBef>
              <a:spcAft>
                <a:spcPts val="0"/>
              </a:spcAft>
              <a:buClr>
                <a:srgbClr val="90C226"/>
              </a:buClr>
              <a:buSzPct val="80000"/>
              <a:buFont typeface="Wingdings" panose="05000000000000000000" pitchFamily="2" charset="2"/>
              <a:buChar char="Ø"/>
            </a:pPr>
            <a:endParaRPr lang="de-DE" sz="1400" dirty="0"/>
          </a:p>
          <a:p>
            <a:pPr marL="285750" indent="-285750" algn="l">
              <a:spcBef>
                <a:spcPts val="750"/>
              </a:spcBef>
              <a:spcAft>
                <a:spcPts val="0"/>
              </a:spcAft>
              <a:buClr>
                <a:srgbClr val="90C226"/>
              </a:buClr>
              <a:buSzPct val="80000"/>
              <a:buFont typeface="Wingdings" panose="05000000000000000000" pitchFamily="2" charset="2"/>
              <a:buChar char="Ø"/>
            </a:pPr>
            <a:endParaRPr lang="de-DE" sz="1400" dirty="0"/>
          </a:p>
          <a:p>
            <a:pPr marL="285750" indent="-285750" algn="l">
              <a:spcBef>
                <a:spcPts val="750"/>
              </a:spcBef>
              <a:spcAft>
                <a:spcPts val="0"/>
              </a:spcAft>
              <a:buClr>
                <a:srgbClr val="90C226"/>
              </a:buClr>
              <a:buSzPct val="80000"/>
              <a:buFont typeface="Wingdings" panose="05000000000000000000" pitchFamily="2" charset="2"/>
              <a:buChar char="Ø"/>
            </a:pPr>
            <a:endParaRPr lang="de-DE" sz="1400" dirty="0"/>
          </a:p>
          <a:p>
            <a:pPr algn="l">
              <a:spcBef>
                <a:spcPts val="750"/>
              </a:spcBef>
              <a:spcAft>
                <a:spcPts val="0"/>
              </a:spcAft>
              <a:buClr>
                <a:srgbClr val="90C226"/>
              </a:buClr>
              <a:buSzPct val="80000"/>
            </a:pPr>
            <a:endParaRPr lang="de-DE" sz="1400" b="1" dirty="0">
              <a:latin typeface="+mj-lt"/>
            </a:endParaRPr>
          </a:p>
          <a:p>
            <a:pPr marL="285750" indent="-285750" algn="l">
              <a:spcBef>
                <a:spcPts val="750"/>
              </a:spcBef>
              <a:spcAft>
                <a:spcPts val="0"/>
              </a:spcAft>
              <a:buClr>
                <a:srgbClr val="90C226"/>
              </a:buClr>
              <a:buSzPct val="80000"/>
              <a:buFont typeface="Wingdings" panose="05000000000000000000" pitchFamily="2" charset="2"/>
              <a:buChar char="Ø"/>
            </a:pPr>
            <a:endParaRPr lang="de-DE" sz="1400" b="1" dirty="0">
              <a:latin typeface="+mj-lt"/>
            </a:endParaRPr>
          </a:p>
          <a:p>
            <a:pPr marL="285750" indent="-285750" algn="l">
              <a:spcBef>
                <a:spcPts val="750"/>
              </a:spcBef>
              <a:spcAft>
                <a:spcPts val="0"/>
              </a:spcAft>
              <a:buClr>
                <a:srgbClr val="90C226"/>
              </a:buClr>
              <a:buSzPct val="80000"/>
              <a:buFont typeface="Wingdings" panose="05000000000000000000" pitchFamily="2" charset="2"/>
              <a:buChar char="Ø"/>
            </a:pPr>
            <a:endParaRPr lang="de-DE" sz="1400" b="1" dirty="0">
              <a:latin typeface="+mj-lt"/>
            </a:endParaRPr>
          </a:p>
          <a:p>
            <a:pPr marL="285750" indent="-285750" algn="l">
              <a:spcBef>
                <a:spcPts val="750"/>
              </a:spcBef>
              <a:spcAft>
                <a:spcPts val="0"/>
              </a:spcAft>
              <a:buClr>
                <a:srgbClr val="90C226"/>
              </a:buClr>
              <a:buSzPct val="80000"/>
              <a:buFont typeface="Wingdings" panose="05000000000000000000" pitchFamily="2" charset="2"/>
              <a:buChar char="Ø"/>
            </a:pPr>
            <a:endParaRPr lang="de-DE" sz="1400" b="1" dirty="0">
              <a:latin typeface="+mj-lt"/>
            </a:endParaRPr>
          </a:p>
          <a:p>
            <a:pPr marL="285750" indent="-285750" algn="l">
              <a:spcBef>
                <a:spcPts val="750"/>
              </a:spcBef>
              <a:spcAft>
                <a:spcPts val="0"/>
              </a:spcAft>
              <a:buClr>
                <a:srgbClr val="90C226"/>
              </a:buClr>
              <a:buSzPct val="80000"/>
              <a:buFont typeface="Wingdings" panose="05000000000000000000" pitchFamily="2" charset="2"/>
              <a:buChar char="Ø"/>
            </a:pPr>
            <a:endParaRPr lang="de-DE" sz="1400" b="1" dirty="0">
              <a:latin typeface="+mj-lt"/>
            </a:endParaRPr>
          </a:p>
          <a:p>
            <a:pPr marL="285750" indent="-285750" algn="l">
              <a:spcBef>
                <a:spcPts val="750"/>
              </a:spcBef>
              <a:spcAft>
                <a:spcPts val="0"/>
              </a:spcAft>
              <a:buClr>
                <a:srgbClr val="90C226"/>
              </a:buClr>
              <a:buSzPct val="80000"/>
              <a:buFont typeface="Wingdings" panose="05000000000000000000" pitchFamily="2" charset="2"/>
              <a:buChar char="Ø"/>
            </a:pPr>
            <a:endParaRPr lang="de-DE" sz="1350" dirty="0">
              <a:latin typeface="+mj-lt"/>
            </a:endParaRPr>
          </a:p>
          <a:p>
            <a:pPr marL="685784" lvl="2" algn="l">
              <a:spcBef>
                <a:spcPts val="750"/>
              </a:spcBef>
              <a:spcAft>
                <a:spcPts val="0"/>
              </a:spcAft>
              <a:buClr>
                <a:srgbClr val="90C226"/>
              </a:buClr>
              <a:buSzPct val="80000"/>
            </a:pPr>
            <a:endParaRPr lang="de-DE" dirty="0">
              <a:latin typeface="+mj-lt"/>
            </a:endParaRPr>
          </a:p>
        </p:txBody>
      </p:sp>
      <p:pic>
        <p:nvPicPr>
          <p:cNvPr id="5122" name="Picture 2">
            <a:extLst>
              <a:ext uri="{FF2B5EF4-FFF2-40B4-BE49-F238E27FC236}">
                <a16:creationId xmlns:a16="http://schemas.microsoft.com/office/drawing/2014/main" id="{3BF1511F-3911-BA18-41AD-34C519DFC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13" y="1339537"/>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er Claas Mäh-Dresch-Binder, gezogen von einem MAN Ackerdiesel, Baujahr 1958, erntet wie in alten Zeiten.">
            <a:extLst>
              <a:ext uri="{FF2B5EF4-FFF2-40B4-BE49-F238E27FC236}">
                <a16:creationId xmlns:a16="http://schemas.microsoft.com/office/drawing/2014/main" id="{24190911-20FA-D735-ACCB-664D00645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929808"/>
            <a:ext cx="1884154" cy="1413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0C709F7-56CC-D16E-431A-29ED7FC42C3F}"/>
              </a:ext>
            </a:extLst>
          </p:cNvPr>
          <p:cNvSpPr txBox="1"/>
          <p:nvPr/>
        </p:nvSpPr>
        <p:spPr>
          <a:xfrm>
            <a:off x="670413" y="2939737"/>
            <a:ext cx="3499745" cy="184666"/>
          </a:xfrm>
          <a:prstGeom prst="rect">
            <a:avLst/>
          </a:prstGeom>
          <a:noFill/>
        </p:spPr>
        <p:txBody>
          <a:bodyPr wrap="square" rtlCol="0">
            <a:spAutoFit/>
          </a:bodyPr>
          <a:lstStyle/>
          <a:p>
            <a:r>
              <a:rPr lang="de-DE" sz="600" dirty="0"/>
              <a:t>Abbildung 7: www.profi.de </a:t>
            </a:r>
          </a:p>
        </p:txBody>
      </p:sp>
      <p:sp>
        <p:nvSpPr>
          <p:cNvPr id="9" name="Textfeld 8">
            <a:extLst>
              <a:ext uri="{FF2B5EF4-FFF2-40B4-BE49-F238E27FC236}">
                <a16:creationId xmlns:a16="http://schemas.microsoft.com/office/drawing/2014/main" id="{2B53209B-EA2F-6BA0-AE44-F63043D9B3F8}"/>
              </a:ext>
            </a:extLst>
          </p:cNvPr>
          <p:cNvSpPr txBox="1"/>
          <p:nvPr/>
        </p:nvSpPr>
        <p:spPr>
          <a:xfrm>
            <a:off x="5118652" y="6342924"/>
            <a:ext cx="2081348" cy="184666"/>
          </a:xfrm>
          <a:prstGeom prst="rect">
            <a:avLst/>
          </a:prstGeom>
          <a:noFill/>
        </p:spPr>
        <p:txBody>
          <a:bodyPr wrap="square" rtlCol="0">
            <a:spAutoFit/>
          </a:bodyPr>
          <a:lstStyle/>
          <a:p>
            <a:r>
              <a:rPr lang="de-DE" sz="600" dirty="0"/>
              <a:t>Abbildung 8: www.nw.de</a:t>
            </a:r>
          </a:p>
        </p:txBody>
      </p:sp>
      <p:sp>
        <p:nvSpPr>
          <p:cNvPr id="14" name="Textfeld 13">
            <a:extLst>
              <a:ext uri="{FF2B5EF4-FFF2-40B4-BE49-F238E27FC236}">
                <a16:creationId xmlns:a16="http://schemas.microsoft.com/office/drawing/2014/main" id="{35E6BE3A-4E1A-0DC9-A8D8-1B861313A2CC}"/>
              </a:ext>
            </a:extLst>
          </p:cNvPr>
          <p:cNvSpPr txBox="1"/>
          <p:nvPr/>
        </p:nvSpPr>
        <p:spPr>
          <a:xfrm>
            <a:off x="540000" y="853915"/>
            <a:ext cx="7465893" cy="307777"/>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t>1836</a:t>
            </a:r>
            <a:r>
              <a:rPr lang="de-DE" sz="1400" dirty="0"/>
              <a:t> erstes Patent auf einen Mähdrescher </a:t>
            </a:r>
          </a:p>
        </p:txBody>
      </p:sp>
      <p:sp>
        <p:nvSpPr>
          <p:cNvPr id="16" name="Textfeld 15">
            <a:extLst>
              <a:ext uri="{FF2B5EF4-FFF2-40B4-BE49-F238E27FC236}">
                <a16:creationId xmlns:a16="http://schemas.microsoft.com/office/drawing/2014/main" id="{A1BB833B-06CF-F93A-5785-1548DE6CB28C}"/>
              </a:ext>
            </a:extLst>
          </p:cNvPr>
          <p:cNvSpPr txBox="1"/>
          <p:nvPr/>
        </p:nvSpPr>
        <p:spPr>
          <a:xfrm>
            <a:off x="540000" y="3183116"/>
            <a:ext cx="7142621"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1857</a:t>
            </a:r>
            <a:r>
              <a:rPr lang="de-DE" sz="1400" dirty="0">
                <a:latin typeface="+mj-lt"/>
              </a:rPr>
              <a:t> wurde durch Erfindung des mechanischen </a:t>
            </a:r>
            <a:r>
              <a:rPr lang="de-DE" sz="1400" dirty="0" err="1">
                <a:latin typeface="+mj-lt"/>
              </a:rPr>
              <a:t>Knoters</a:t>
            </a:r>
            <a:r>
              <a:rPr lang="de-DE" sz="1400" dirty="0">
                <a:latin typeface="+mj-lt"/>
              </a:rPr>
              <a:t> der erste von Pferden gezogene Mähbinder gebaut</a:t>
            </a:r>
          </a:p>
        </p:txBody>
      </p:sp>
      <p:sp>
        <p:nvSpPr>
          <p:cNvPr id="18" name="Textfeld 17">
            <a:extLst>
              <a:ext uri="{FF2B5EF4-FFF2-40B4-BE49-F238E27FC236}">
                <a16:creationId xmlns:a16="http://schemas.microsoft.com/office/drawing/2014/main" id="{6C383D09-52E3-95D8-EDC5-36C3EDD60ED8}"/>
              </a:ext>
            </a:extLst>
          </p:cNvPr>
          <p:cNvSpPr txBox="1"/>
          <p:nvPr/>
        </p:nvSpPr>
        <p:spPr>
          <a:xfrm>
            <a:off x="540000" y="3669308"/>
            <a:ext cx="7869675" cy="307777"/>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1927</a:t>
            </a:r>
            <a:r>
              <a:rPr lang="de-DE" sz="1400" dirty="0">
                <a:latin typeface="+mj-lt"/>
              </a:rPr>
              <a:t> baute Krupp den ersten Mähbinder mit Antrieb über die Zapfwelle durch den Traktor</a:t>
            </a:r>
          </a:p>
        </p:txBody>
      </p:sp>
      <p:sp>
        <p:nvSpPr>
          <p:cNvPr id="20" name="Textfeld 19">
            <a:extLst>
              <a:ext uri="{FF2B5EF4-FFF2-40B4-BE49-F238E27FC236}">
                <a16:creationId xmlns:a16="http://schemas.microsoft.com/office/drawing/2014/main" id="{A0275271-813C-9DF0-6C5D-0ED4F0E2FFE2}"/>
              </a:ext>
            </a:extLst>
          </p:cNvPr>
          <p:cNvSpPr txBox="1"/>
          <p:nvPr/>
        </p:nvSpPr>
        <p:spPr>
          <a:xfrm>
            <a:off x="539999" y="3960311"/>
            <a:ext cx="7667783" cy="307777"/>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dirty="0">
                <a:latin typeface="+mj-lt"/>
              </a:rPr>
              <a:t>Ab </a:t>
            </a:r>
            <a:r>
              <a:rPr lang="de-DE" sz="1400" b="1" dirty="0">
                <a:latin typeface="+mj-lt"/>
              </a:rPr>
              <a:t>1930</a:t>
            </a:r>
            <a:r>
              <a:rPr lang="de-DE" sz="1400" dirty="0">
                <a:latin typeface="+mj-lt"/>
              </a:rPr>
              <a:t> hielt die Technisierung nach und nach immer mehr Einzug in die Landwirtschaft</a:t>
            </a:r>
          </a:p>
        </p:txBody>
      </p:sp>
      <p:sp>
        <p:nvSpPr>
          <p:cNvPr id="22" name="Textfeld 21">
            <a:extLst>
              <a:ext uri="{FF2B5EF4-FFF2-40B4-BE49-F238E27FC236}">
                <a16:creationId xmlns:a16="http://schemas.microsoft.com/office/drawing/2014/main" id="{4DC55D47-72EB-814D-D316-5A83DA0A2DA3}"/>
              </a:ext>
            </a:extLst>
          </p:cNvPr>
          <p:cNvSpPr txBox="1"/>
          <p:nvPr/>
        </p:nvSpPr>
        <p:spPr>
          <a:xfrm>
            <a:off x="544400" y="4293162"/>
            <a:ext cx="7667783" cy="1159292"/>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1935</a:t>
            </a:r>
            <a:r>
              <a:rPr lang="de-DE" sz="1400" dirty="0">
                <a:solidFill>
                  <a:schemeClr val="tx1">
                    <a:lumMod val="75000"/>
                    <a:lumOff val="25000"/>
                  </a:schemeClr>
                </a:solidFill>
                <a:latin typeface="+mj-lt"/>
              </a:rPr>
              <a:t> </a:t>
            </a:r>
            <a:r>
              <a:rPr lang="de-DE" sz="1400" dirty="0">
                <a:latin typeface="+mj-lt"/>
              </a:rPr>
              <a:t>führte Claas den Mäh-Dresch-Binder mit Querfluss-Verfahren ein</a:t>
            </a:r>
          </a:p>
          <a:p>
            <a:pPr marL="628642" lvl="1" indent="-285750" algn="l">
              <a:spcBef>
                <a:spcPts val="750"/>
              </a:spcBef>
              <a:spcAft>
                <a:spcPts val="0"/>
              </a:spcAft>
              <a:buClr>
                <a:srgbClr val="90C226"/>
              </a:buClr>
              <a:buSzPct val="80000"/>
              <a:buFont typeface="Wingdings" panose="05000000000000000000" pitchFamily="2" charset="2"/>
              <a:buChar char="Ø"/>
            </a:pPr>
            <a:r>
              <a:rPr lang="de-DE" sz="1400" dirty="0">
                <a:latin typeface="+mj-lt"/>
              </a:rPr>
              <a:t>Die Leistungsgrenze war schnell erreicht, die Entwicklung eines selbstfahrenden Mähdreschers wurde vorangetrieben</a:t>
            </a:r>
          </a:p>
          <a:p>
            <a:pPr marL="628642" lvl="1" indent="-285750" algn="l">
              <a:spcBef>
                <a:spcPts val="750"/>
              </a:spcBef>
              <a:spcAft>
                <a:spcPts val="0"/>
              </a:spcAft>
              <a:buClr>
                <a:srgbClr val="90C226"/>
              </a:buClr>
              <a:buSzPct val="80000"/>
              <a:buFont typeface="Wingdings" panose="05000000000000000000" pitchFamily="2" charset="2"/>
              <a:buChar char="Ø"/>
            </a:pPr>
            <a:endParaRPr lang="de-DE" sz="1400" dirty="0">
              <a:latin typeface="+mj-lt"/>
            </a:endParaRPr>
          </a:p>
        </p:txBody>
      </p:sp>
      <p:pic>
        <p:nvPicPr>
          <p:cNvPr id="8" name="Grafik 7" descr="Filmstreifen Silhouette">
            <a:hlinkClick r:id="rId5"/>
            <a:extLst>
              <a:ext uri="{FF2B5EF4-FFF2-40B4-BE49-F238E27FC236}">
                <a16:creationId xmlns:a16="http://schemas.microsoft.com/office/drawing/2014/main" id="{CCB65EC5-859C-19B4-EAF8-6584F2A41F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89600" y="199870"/>
            <a:ext cx="914400" cy="914400"/>
          </a:xfrm>
          <a:prstGeom prst="rect">
            <a:avLst/>
          </a:prstGeom>
        </p:spPr>
      </p:pic>
    </p:spTree>
    <p:extLst>
      <p:ext uri="{BB962C8B-B14F-4D97-AF65-F5344CB8AC3E}">
        <p14:creationId xmlns:p14="http://schemas.microsoft.com/office/powerpoint/2010/main" val="29552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126"/>
                                        </p:tgtEl>
                                        <p:attrNameLst>
                                          <p:attrName>style.visibility</p:attrName>
                                        </p:attrNameLst>
                                      </p:cBhvr>
                                      <p:to>
                                        <p:strVal val="visible"/>
                                      </p:to>
                                    </p:set>
                                    <p:animEffect transition="in" filter="fade">
                                      <p:cBhvr>
                                        <p:cTn id="50" dur="1000"/>
                                        <p:tgtEl>
                                          <p:spTgt spid="5126"/>
                                        </p:tgtEl>
                                      </p:cBhvr>
                                    </p:animEffect>
                                    <p:anim calcmode="lin" valueType="num">
                                      <p:cBhvr>
                                        <p:cTn id="51" dur="1000" fill="hold"/>
                                        <p:tgtEl>
                                          <p:spTgt spid="5126"/>
                                        </p:tgtEl>
                                        <p:attrNameLst>
                                          <p:attrName>ppt_x</p:attrName>
                                        </p:attrNameLst>
                                      </p:cBhvr>
                                      <p:tavLst>
                                        <p:tav tm="0">
                                          <p:val>
                                            <p:strVal val="#ppt_x"/>
                                          </p:val>
                                        </p:tav>
                                        <p:tav tm="100000">
                                          <p:val>
                                            <p:strVal val="#ppt_x"/>
                                          </p:val>
                                        </p:tav>
                                      </p:tavLst>
                                    </p:anim>
                                    <p:anim calcmode="lin" valueType="num">
                                      <p:cBhvr>
                                        <p:cTn id="52" dur="1000" fill="hold"/>
                                        <p:tgtEl>
                                          <p:spTgt spid="51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p:bldP spid="16" grpId="0"/>
      <p:bldP spid="18" grpId="0"/>
      <p:bldP spid="20"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4600C6A-A5B1-30DA-CC8B-004212DD8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21" y="1114365"/>
            <a:ext cx="7783033" cy="421986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a:t>HSWT                                    Prof. Dr. Ulrich Groß                                    Modul: Grundlagen Agrartechnik 3. Sem                                    LE: Mähdrescher</a:t>
            </a:r>
            <a:endParaRPr lang="de-DE" dirty="0"/>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50</a:t>
            </a:fld>
            <a:endParaRPr lang="de-DE" dirty="0"/>
          </a:p>
        </p:txBody>
      </p:sp>
      <p:sp>
        <p:nvSpPr>
          <p:cNvPr id="3" name="Textfeld 2"/>
          <p:cNvSpPr txBox="1"/>
          <p:nvPr/>
        </p:nvSpPr>
        <p:spPr>
          <a:xfrm>
            <a:off x="427108" y="1011864"/>
            <a:ext cx="7783033" cy="369332"/>
          </a:xfrm>
          <a:prstGeom prst="rect">
            <a:avLst/>
          </a:prstGeom>
          <a:noFill/>
        </p:spPr>
        <p:txBody>
          <a:bodyPr wrap="square" rtlCol="0">
            <a:spAutoFit/>
          </a:bodyPr>
          <a:lstStyle/>
          <a:p>
            <a:r>
              <a:rPr lang="de-DE" dirty="0"/>
              <a:t>konventionelles</a:t>
            </a:r>
            <a:r>
              <a:rPr lang="de-DE" b="1" dirty="0"/>
              <a:t> </a:t>
            </a:r>
            <a:r>
              <a:rPr lang="de-DE" dirty="0"/>
              <a:t>Dreschwerk</a:t>
            </a:r>
            <a:r>
              <a:rPr lang="de-DE" b="1" dirty="0"/>
              <a:t> </a:t>
            </a:r>
            <a:r>
              <a:rPr lang="de-DE" sz="1400" dirty="0"/>
              <a:t>am Beispiel eines Claas </a:t>
            </a:r>
            <a:r>
              <a:rPr lang="de-DE" sz="1400" dirty="0" err="1"/>
              <a:t>Evion</a:t>
            </a:r>
            <a:r>
              <a:rPr lang="de-DE" sz="1400" dirty="0"/>
              <a:t> 430</a:t>
            </a:r>
          </a:p>
        </p:txBody>
      </p:sp>
      <p:cxnSp>
        <p:nvCxnSpPr>
          <p:cNvPr id="7" name="Gerader Verbinder 6"/>
          <p:cNvCxnSpPr/>
          <p:nvPr/>
        </p:nvCxnSpPr>
        <p:spPr bwMode="auto">
          <a:xfrm>
            <a:off x="3384552" y="3449414"/>
            <a:ext cx="903767" cy="732827"/>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1" name="Gerader Verbinder 10"/>
          <p:cNvCxnSpPr/>
          <p:nvPr/>
        </p:nvCxnSpPr>
        <p:spPr bwMode="auto">
          <a:xfrm flipH="1">
            <a:off x="2374136" y="3449414"/>
            <a:ext cx="670321" cy="117251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2" name="Gerader Verbinder 11"/>
          <p:cNvCxnSpPr/>
          <p:nvPr/>
        </p:nvCxnSpPr>
        <p:spPr bwMode="auto">
          <a:xfrm>
            <a:off x="3444404" y="3035061"/>
            <a:ext cx="1889051" cy="807359"/>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3" name="Gerader Verbinder 12"/>
          <p:cNvCxnSpPr/>
          <p:nvPr/>
        </p:nvCxnSpPr>
        <p:spPr bwMode="auto">
          <a:xfrm>
            <a:off x="5368670" y="2628644"/>
            <a:ext cx="925032" cy="665793"/>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16" name="Textfeld 15"/>
          <p:cNvSpPr txBox="1"/>
          <p:nvPr/>
        </p:nvSpPr>
        <p:spPr>
          <a:xfrm>
            <a:off x="1734553" y="4621924"/>
            <a:ext cx="1456660" cy="307777"/>
          </a:xfrm>
          <a:prstGeom prst="rect">
            <a:avLst/>
          </a:prstGeom>
          <a:noFill/>
        </p:spPr>
        <p:txBody>
          <a:bodyPr wrap="square" rtlCol="0">
            <a:spAutoFit/>
          </a:bodyPr>
          <a:lstStyle/>
          <a:p>
            <a:r>
              <a:rPr lang="de-DE" sz="1400" dirty="0"/>
              <a:t>Dreschtrommel</a:t>
            </a:r>
          </a:p>
        </p:txBody>
      </p:sp>
      <p:sp>
        <p:nvSpPr>
          <p:cNvPr id="17" name="Rechteck 16"/>
          <p:cNvSpPr/>
          <p:nvPr/>
        </p:nvSpPr>
        <p:spPr>
          <a:xfrm>
            <a:off x="6009193" y="3346807"/>
            <a:ext cx="1447832" cy="307777"/>
          </a:xfrm>
          <a:prstGeom prst="rect">
            <a:avLst/>
          </a:prstGeom>
        </p:spPr>
        <p:txBody>
          <a:bodyPr wrap="none">
            <a:spAutoFit/>
          </a:bodyPr>
          <a:lstStyle/>
          <a:p>
            <a:r>
              <a:rPr lang="de-DE" sz="1400" dirty="0" err="1"/>
              <a:t>Hordenschüttler</a:t>
            </a:r>
            <a:endParaRPr lang="de-DE" sz="1400" dirty="0"/>
          </a:p>
        </p:txBody>
      </p:sp>
      <p:sp>
        <p:nvSpPr>
          <p:cNvPr id="18" name="Rechteck 17"/>
          <p:cNvSpPr/>
          <p:nvPr/>
        </p:nvSpPr>
        <p:spPr>
          <a:xfrm>
            <a:off x="5155426" y="3920631"/>
            <a:ext cx="1944763" cy="523220"/>
          </a:xfrm>
          <a:prstGeom prst="rect">
            <a:avLst/>
          </a:prstGeom>
        </p:spPr>
        <p:txBody>
          <a:bodyPr wrap="none">
            <a:spAutoFit/>
          </a:bodyPr>
          <a:lstStyle/>
          <a:p>
            <a:r>
              <a:rPr lang="de-DE" sz="1400" dirty="0"/>
              <a:t>Wendetrommel</a:t>
            </a:r>
          </a:p>
          <a:p>
            <a:r>
              <a:rPr lang="de-DE" sz="1400" dirty="0"/>
              <a:t>Durchmesser 380 mm</a:t>
            </a:r>
          </a:p>
        </p:txBody>
      </p:sp>
      <p:sp>
        <p:nvSpPr>
          <p:cNvPr id="19" name="Rechteck 18"/>
          <p:cNvSpPr/>
          <p:nvPr/>
        </p:nvSpPr>
        <p:spPr>
          <a:xfrm>
            <a:off x="4022009" y="4241630"/>
            <a:ext cx="1099981" cy="307777"/>
          </a:xfrm>
          <a:prstGeom prst="rect">
            <a:avLst/>
          </a:prstGeom>
        </p:spPr>
        <p:txBody>
          <a:bodyPr wrap="none">
            <a:spAutoFit/>
          </a:bodyPr>
          <a:lstStyle/>
          <a:p>
            <a:r>
              <a:rPr lang="de-DE" sz="1400" dirty="0"/>
              <a:t>Dreschkorb</a:t>
            </a:r>
          </a:p>
        </p:txBody>
      </p:sp>
      <p:sp>
        <p:nvSpPr>
          <p:cNvPr id="22" name="Textfeld 21"/>
          <p:cNvSpPr txBox="1"/>
          <p:nvPr/>
        </p:nvSpPr>
        <p:spPr>
          <a:xfrm>
            <a:off x="915316" y="5045588"/>
            <a:ext cx="7783033" cy="954107"/>
          </a:xfrm>
          <a:prstGeom prst="rect">
            <a:avLst/>
          </a:prstGeom>
          <a:noFill/>
        </p:spPr>
        <p:txBody>
          <a:bodyPr wrap="square" rtlCol="0">
            <a:spAutoFit/>
          </a:bodyPr>
          <a:lstStyle/>
          <a:p>
            <a:r>
              <a:rPr lang="de-DE" sz="1400" dirty="0"/>
              <a:t>Dreschtrommeldurchmesser: 600 mm	Dreschtrommelbreite: 1420 mm</a:t>
            </a:r>
          </a:p>
          <a:p>
            <a:r>
              <a:rPr lang="de-DE" sz="1400" dirty="0"/>
              <a:t>Umschlingungswinkel: 121 Grad		Dreschtrommelgeschwindigkeit: 480 – 1150 U/min </a:t>
            </a:r>
          </a:p>
          <a:p>
            <a:r>
              <a:rPr lang="de-DE" sz="1400" dirty="0"/>
              <a:t>Korbfläche: 0,95 m²			Anzahl Schlagleisten: 8</a:t>
            </a:r>
          </a:p>
          <a:p>
            <a:r>
              <a:rPr lang="de-DE" sz="1400" dirty="0"/>
              <a:t>Anzahl </a:t>
            </a:r>
            <a:r>
              <a:rPr lang="de-DE" sz="1400" dirty="0" err="1"/>
              <a:t>Hordenschüttler</a:t>
            </a:r>
            <a:r>
              <a:rPr lang="de-DE" sz="1400" dirty="0"/>
              <a:t>: 5		</a:t>
            </a:r>
            <a:r>
              <a:rPr lang="de-DE" sz="1400" dirty="0" err="1"/>
              <a:t>Schüttlerfläche</a:t>
            </a:r>
            <a:r>
              <a:rPr lang="de-DE" sz="1400" dirty="0"/>
              <a:t>: 6,25 m²</a:t>
            </a:r>
          </a:p>
        </p:txBody>
      </p:sp>
      <p:sp>
        <p:nvSpPr>
          <p:cNvPr id="6" name="Rechteck 5"/>
          <p:cNvSpPr/>
          <p:nvPr/>
        </p:nvSpPr>
        <p:spPr>
          <a:xfrm>
            <a:off x="2632479" y="4292086"/>
            <a:ext cx="1686146" cy="184666"/>
          </a:xfrm>
          <a:prstGeom prst="rect">
            <a:avLst/>
          </a:prstGeom>
        </p:spPr>
        <p:txBody>
          <a:bodyPr wrap="square">
            <a:spAutoFit/>
          </a:bodyPr>
          <a:lstStyle/>
          <a:p>
            <a:r>
              <a:rPr lang="de-DE" sz="600" dirty="0"/>
              <a:t>Abbildung 98: www.flm.profi.de</a:t>
            </a:r>
          </a:p>
        </p:txBody>
      </p:sp>
      <p:pic>
        <p:nvPicPr>
          <p:cNvPr id="10" name="Grafik 9" descr="Filmstreifen Silhouette">
            <a:hlinkClick r:id="rId4"/>
            <a:extLst>
              <a:ext uri="{FF2B5EF4-FFF2-40B4-BE49-F238E27FC236}">
                <a16:creationId xmlns:a16="http://schemas.microsoft.com/office/drawing/2014/main" id="{71CA5FF9-430B-6151-289A-7F33355404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397262"/>
            <a:ext cx="914400" cy="914400"/>
          </a:xfrm>
          <a:prstGeom prst="rect">
            <a:avLst/>
          </a:prstGeom>
        </p:spPr>
      </p:pic>
    </p:spTree>
    <p:extLst>
      <p:ext uri="{BB962C8B-B14F-4D97-AF65-F5344CB8AC3E}">
        <p14:creationId xmlns:p14="http://schemas.microsoft.com/office/powerpoint/2010/main" val="14632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2"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22614BAD-3F22-D2FB-6086-B502B34340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8891" y="327431"/>
            <a:ext cx="3639089" cy="197306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51326" y="252974"/>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51</a:t>
            </a:fld>
            <a:endParaRPr lang="de-DE" dirty="0"/>
          </a:p>
        </p:txBody>
      </p:sp>
      <p:sp>
        <p:nvSpPr>
          <p:cNvPr id="3" name="Textfeld 2"/>
          <p:cNvSpPr txBox="1"/>
          <p:nvPr/>
        </p:nvSpPr>
        <p:spPr>
          <a:xfrm>
            <a:off x="314325" y="738819"/>
            <a:ext cx="5635256" cy="369332"/>
          </a:xfrm>
          <a:prstGeom prst="rect">
            <a:avLst/>
          </a:prstGeom>
          <a:noFill/>
        </p:spPr>
        <p:txBody>
          <a:bodyPr wrap="square" rtlCol="0">
            <a:spAutoFit/>
          </a:bodyPr>
          <a:lstStyle/>
          <a:p>
            <a:r>
              <a:rPr lang="de-DE" dirty="0"/>
              <a:t>Spezifikationen des konventionellen Dreschwerks</a:t>
            </a:r>
          </a:p>
        </p:txBody>
      </p:sp>
      <p:sp>
        <p:nvSpPr>
          <p:cNvPr id="6" name="Untertitel 2">
            <a:extLst>
              <a:ext uri="{FF2B5EF4-FFF2-40B4-BE49-F238E27FC236}">
                <a16:creationId xmlns:a16="http://schemas.microsoft.com/office/drawing/2014/main" id="{D9F6932B-4BA5-80CB-99C2-06AFABE9E2A2}"/>
              </a:ext>
            </a:extLst>
          </p:cNvPr>
          <p:cNvSpPr txBox="1">
            <a:spLocks/>
          </p:cNvSpPr>
          <p:nvPr/>
        </p:nvSpPr>
        <p:spPr bwMode="auto">
          <a:xfrm>
            <a:off x="4967964" y="2407646"/>
            <a:ext cx="3961952" cy="4041529"/>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altLang="de-DE" sz="1350" kern="0" dirty="0"/>
          </a:p>
        </p:txBody>
      </p:sp>
      <p:sp>
        <p:nvSpPr>
          <p:cNvPr id="7" name="Untertitel 2">
            <a:extLst>
              <a:ext uri="{FF2B5EF4-FFF2-40B4-BE49-F238E27FC236}">
                <a16:creationId xmlns:a16="http://schemas.microsoft.com/office/drawing/2014/main" id="{6BE84B38-E1AF-B95A-A2C7-0C4348A3F384}"/>
              </a:ext>
            </a:extLst>
          </p:cNvPr>
          <p:cNvSpPr>
            <a:spLocks noGrp="1"/>
          </p:cNvSpPr>
          <p:nvPr>
            <p:ph type="subTitle" idx="1"/>
          </p:nvPr>
        </p:nvSpPr>
        <p:spPr>
          <a:xfrm>
            <a:off x="137108" y="2407646"/>
            <a:ext cx="4010706" cy="4041529"/>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altLang="de-DE" sz="1350" dirty="0"/>
          </a:p>
        </p:txBody>
      </p:sp>
      <p:sp>
        <p:nvSpPr>
          <p:cNvPr id="9" name="Textfeld 8">
            <a:extLst>
              <a:ext uri="{FF2B5EF4-FFF2-40B4-BE49-F238E27FC236}">
                <a16:creationId xmlns:a16="http://schemas.microsoft.com/office/drawing/2014/main" id="{C42F5F85-D055-9623-4074-988FF30041CC}"/>
              </a:ext>
            </a:extLst>
          </p:cNvPr>
          <p:cNvSpPr txBox="1"/>
          <p:nvPr/>
        </p:nvSpPr>
        <p:spPr>
          <a:xfrm>
            <a:off x="137108" y="2439393"/>
            <a:ext cx="4190163" cy="3416320"/>
          </a:xfrm>
          <a:prstGeom prst="rect">
            <a:avLst/>
          </a:prstGeom>
          <a:noFill/>
        </p:spPr>
        <p:txBody>
          <a:bodyPr wrap="square" rtlCol="0">
            <a:spAutoFit/>
          </a:bodyPr>
          <a:lstStyle/>
          <a:p>
            <a:r>
              <a:rPr lang="de-DE" b="1" dirty="0"/>
              <a:t>Vorteile:</a:t>
            </a:r>
          </a:p>
          <a:p>
            <a:pPr marL="285750" indent="-285750">
              <a:buClr>
                <a:srgbClr val="92D050"/>
              </a:buClr>
              <a:buFont typeface="Wingdings" panose="05000000000000000000" pitchFamily="2" charset="2"/>
              <a:buChar char="Ø"/>
            </a:pPr>
            <a:r>
              <a:rPr lang="de-DE" dirty="0"/>
              <a:t>Universeller</a:t>
            </a:r>
            <a:r>
              <a:rPr lang="de-DE" baseline="0" dirty="0"/>
              <a:t> Einsatz, daher weltweit gut verwendbar</a:t>
            </a:r>
          </a:p>
          <a:p>
            <a:pPr marL="285750" indent="-285750">
              <a:buClr>
                <a:srgbClr val="92D050"/>
              </a:buClr>
              <a:buFont typeface="Wingdings" panose="05000000000000000000" pitchFamily="2" charset="2"/>
              <a:buChar char="Ø"/>
            </a:pPr>
            <a:r>
              <a:rPr lang="de-DE" dirty="0"/>
              <a:t>E</a:t>
            </a:r>
            <a:r>
              <a:rPr lang="de-DE" baseline="0" dirty="0"/>
              <a:t>infache Bauweise</a:t>
            </a:r>
          </a:p>
          <a:p>
            <a:pPr marL="285750" indent="-285750">
              <a:buClr>
                <a:srgbClr val="92D050"/>
              </a:buClr>
              <a:buFont typeface="Wingdings" panose="05000000000000000000" pitchFamily="2" charset="2"/>
              <a:buChar char="Ø"/>
            </a:pPr>
            <a:r>
              <a:rPr lang="de-DE" dirty="0"/>
              <a:t>E</a:t>
            </a:r>
            <a:r>
              <a:rPr lang="de-DE" baseline="0" dirty="0"/>
              <a:t>infache Einstellung</a:t>
            </a:r>
          </a:p>
          <a:p>
            <a:pPr marL="285750" indent="-285750">
              <a:buClr>
                <a:srgbClr val="92D050"/>
              </a:buClr>
              <a:buFont typeface="Wingdings" panose="05000000000000000000" pitchFamily="2" charset="2"/>
              <a:buChar char="Ø"/>
            </a:pPr>
            <a:r>
              <a:rPr lang="de-DE" dirty="0"/>
              <a:t>S</a:t>
            </a:r>
            <a:r>
              <a:rPr lang="de-DE" baseline="0" dirty="0"/>
              <a:t>chonende Strohbehandlung – langes Stroh trocknet im </a:t>
            </a:r>
            <a:r>
              <a:rPr lang="de-DE" baseline="0" dirty="0" err="1"/>
              <a:t>Schwad</a:t>
            </a:r>
            <a:r>
              <a:rPr lang="de-DE" baseline="0" dirty="0"/>
              <a:t> rasch nach</a:t>
            </a:r>
          </a:p>
          <a:p>
            <a:pPr marL="285750" indent="-285750">
              <a:buClr>
                <a:srgbClr val="92D050"/>
              </a:buClr>
              <a:buFont typeface="Wingdings" panose="05000000000000000000" pitchFamily="2" charset="2"/>
              <a:buChar char="Ø"/>
            </a:pPr>
            <a:endParaRPr lang="de-DE" baseline="0" dirty="0"/>
          </a:p>
          <a:p>
            <a:pPr marL="285750" indent="-285750">
              <a:buClr>
                <a:srgbClr val="92D050"/>
              </a:buClr>
              <a:buFont typeface="Wingdings" panose="05000000000000000000" pitchFamily="2" charset="2"/>
              <a:buChar char="Ø"/>
            </a:pPr>
            <a:endParaRPr lang="de-DE" baseline="0" dirty="0"/>
          </a:p>
          <a:p>
            <a:pPr marL="285750" indent="-285750">
              <a:buClr>
                <a:srgbClr val="92D050"/>
              </a:buClr>
              <a:buFont typeface="Wingdings" panose="05000000000000000000" pitchFamily="2" charset="2"/>
              <a:buChar char="Ø"/>
            </a:pPr>
            <a:endParaRPr lang="de-DE" dirty="0"/>
          </a:p>
          <a:p>
            <a:endParaRPr lang="de-DE" dirty="0"/>
          </a:p>
        </p:txBody>
      </p:sp>
      <p:sp>
        <p:nvSpPr>
          <p:cNvPr id="10" name="Textfeld 9">
            <a:extLst>
              <a:ext uri="{FF2B5EF4-FFF2-40B4-BE49-F238E27FC236}">
                <a16:creationId xmlns:a16="http://schemas.microsoft.com/office/drawing/2014/main" id="{851F2525-0C33-CD1E-2894-6D427C1F9184}"/>
              </a:ext>
            </a:extLst>
          </p:cNvPr>
          <p:cNvSpPr txBox="1"/>
          <p:nvPr/>
        </p:nvSpPr>
        <p:spPr>
          <a:xfrm>
            <a:off x="4915370" y="2450571"/>
            <a:ext cx="4010706" cy="5909310"/>
          </a:xfrm>
          <a:prstGeom prst="rect">
            <a:avLst/>
          </a:prstGeom>
          <a:noFill/>
        </p:spPr>
        <p:txBody>
          <a:bodyPr wrap="square" rtlCol="0">
            <a:spAutoFit/>
          </a:bodyPr>
          <a:lstStyle/>
          <a:p>
            <a:r>
              <a:rPr lang="de-DE" b="1" dirty="0"/>
              <a:t>Nachteile:</a:t>
            </a:r>
          </a:p>
          <a:p>
            <a:pPr marL="285750" indent="-285750">
              <a:buClr>
                <a:srgbClr val="92D050"/>
              </a:buClr>
              <a:buFont typeface="Wingdings" panose="05000000000000000000" pitchFamily="2" charset="2"/>
              <a:buChar char="Ø"/>
            </a:pPr>
            <a:r>
              <a:rPr lang="de-DE" dirty="0"/>
              <a:t>Gefahr des Körnerbruches bei intensivem</a:t>
            </a:r>
            <a:r>
              <a:rPr lang="de-DE" baseline="0" dirty="0"/>
              <a:t> Drusch</a:t>
            </a:r>
          </a:p>
          <a:p>
            <a:pPr marL="285750" indent="-285750">
              <a:buClr>
                <a:srgbClr val="92D050"/>
              </a:buClr>
              <a:buFont typeface="Wingdings" panose="05000000000000000000" pitchFamily="2" charset="2"/>
              <a:buChar char="Ø"/>
            </a:pPr>
            <a:r>
              <a:rPr lang="de-DE" baseline="0" dirty="0"/>
              <a:t>mehr schlagender als reibender Drusch</a:t>
            </a:r>
          </a:p>
          <a:p>
            <a:pPr marL="285750" indent="-285750">
              <a:buClr>
                <a:srgbClr val="92D050"/>
              </a:buClr>
              <a:buFont typeface="Wingdings" panose="05000000000000000000" pitchFamily="2" charset="2"/>
              <a:buChar char="Ø"/>
            </a:pPr>
            <a:r>
              <a:rPr lang="de-DE" baseline="0" dirty="0"/>
              <a:t>Druschleistung durch Bauvolumen beschränkt</a:t>
            </a:r>
          </a:p>
          <a:p>
            <a:pPr marL="285750" indent="-285750">
              <a:buClr>
                <a:srgbClr val="92D050"/>
              </a:buClr>
              <a:buFont typeface="Wingdings" panose="05000000000000000000" pitchFamily="2" charset="2"/>
              <a:buChar char="Ø"/>
            </a:pPr>
            <a:r>
              <a:rPr lang="de-DE" baseline="0" dirty="0"/>
              <a:t>Schwerkraftabscheidung durch Schüttler erfordert hohes Bauvolumen</a:t>
            </a:r>
          </a:p>
          <a:p>
            <a:pPr marL="285750" indent="-285750">
              <a:buClr>
                <a:srgbClr val="92D050"/>
              </a:buClr>
              <a:buFont typeface="Wingdings" panose="05000000000000000000" pitchFamily="2" charset="2"/>
              <a:buChar char="Ø"/>
            </a:pPr>
            <a:r>
              <a:rPr lang="de-DE" baseline="0" dirty="0"/>
              <a:t>Leistungsabnahme bei hohem feuchtem, zähem Stroh</a:t>
            </a:r>
          </a:p>
          <a:p>
            <a:pPr marL="285750" indent="-285750">
              <a:buClr>
                <a:srgbClr val="92D050"/>
              </a:buClr>
              <a:buFont typeface="Wingdings" panose="05000000000000000000" pitchFamily="2" charset="2"/>
              <a:buChar char="Ø"/>
            </a:pPr>
            <a:r>
              <a:rPr lang="de-DE" dirty="0"/>
              <a:t>A</a:t>
            </a:r>
            <a:r>
              <a:rPr lang="de-DE" baseline="0" dirty="0"/>
              <a:t>ufwendige Umrüstung zur Ernte von Mais</a:t>
            </a:r>
            <a:endParaRPr lang="de-DE" dirty="0"/>
          </a:p>
          <a:p>
            <a:pPr>
              <a:buClr>
                <a:srgbClr val="92D050"/>
              </a:buClr>
            </a:pPr>
            <a:endParaRPr lang="de-DE" baseline="0" dirty="0"/>
          </a:p>
          <a:p>
            <a:pPr>
              <a:buClr>
                <a:srgbClr val="92D050"/>
              </a:buClr>
            </a:pPr>
            <a:endParaRPr lang="de-DE" baseline="0" dirty="0"/>
          </a:p>
          <a:p>
            <a:pPr>
              <a:buClr>
                <a:srgbClr val="92D050"/>
              </a:buClr>
            </a:pPr>
            <a:endParaRPr lang="de-DE" baseline="0" dirty="0"/>
          </a:p>
          <a:p>
            <a:pPr>
              <a:buClr>
                <a:srgbClr val="92D050"/>
              </a:buClr>
            </a:pPr>
            <a:endParaRPr lang="de-DE" baseline="0" dirty="0"/>
          </a:p>
          <a:p>
            <a:pPr>
              <a:buClr>
                <a:srgbClr val="92D050"/>
              </a:buClr>
            </a:pPr>
            <a:endParaRPr lang="de-DE" baseline="0" dirty="0"/>
          </a:p>
          <a:p>
            <a:pPr>
              <a:buClr>
                <a:srgbClr val="92D050"/>
              </a:buClr>
            </a:pPr>
            <a:endParaRPr lang="de-DE" dirty="0"/>
          </a:p>
          <a:p>
            <a:endParaRPr lang="de-DE" dirty="0"/>
          </a:p>
        </p:txBody>
      </p:sp>
      <p:sp>
        <p:nvSpPr>
          <p:cNvPr id="11" name="Rechteck: abgerundete Ecken 10">
            <a:extLst>
              <a:ext uri="{FF2B5EF4-FFF2-40B4-BE49-F238E27FC236}">
                <a16:creationId xmlns:a16="http://schemas.microsoft.com/office/drawing/2014/main" id="{60D05332-2B28-1156-B635-67371A24C2B9}"/>
              </a:ext>
            </a:extLst>
          </p:cNvPr>
          <p:cNvSpPr/>
          <p:nvPr/>
        </p:nvSpPr>
        <p:spPr bwMode="auto">
          <a:xfrm>
            <a:off x="314325" y="5308064"/>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12" name="Grafik 11" descr="Übertragen mit einfarbiger Füllung">
            <a:extLst>
              <a:ext uri="{FF2B5EF4-FFF2-40B4-BE49-F238E27FC236}">
                <a16:creationId xmlns:a16="http://schemas.microsoft.com/office/drawing/2014/main" id="{18002DC9-E7BD-040D-20C7-23C40E4D5F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0408" y="3941589"/>
            <a:ext cx="686054" cy="686054"/>
          </a:xfrm>
          <a:prstGeom prst="rect">
            <a:avLst/>
          </a:prstGeom>
        </p:spPr>
      </p:pic>
      <p:pic>
        <p:nvPicPr>
          <p:cNvPr id="13" name="Grafik 12" descr="Daumen hoch-Zeichen mit einfarbiger Füllung">
            <a:extLst>
              <a:ext uri="{FF2B5EF4-FFF2-40B4-BE49-F238E27FC236}">
                <a16:creationId xmlns:a16="http://schemas.microsoft.com/office/drawing/2014/main" id="{8E4B55E1-7ED0-F036-B499-626C4C8117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8775" y="1441156"/>
            <a:ext cx="914400" cy="914400"/>
          </a:xfrm>
          <a:prstGeom prst="rect">
            <a:avLst/>
          </a:prstGeom>
        </p:spPr>
      </p:pic>
      <p:pic>
        <p:nvPicPr>
          <p:cNvPr id="14" name="Grafik 13" descr="Daumen runter mit einfarbiger Füllung">
            <a:extLst>
              <a:ext uri="{FF2B5EF4-FFF2-40B4-BE49-F238E27FC236}">
                <a16:creationId xmlns:a16="http://schemas.microsoft.com/office/drawing/2014/main" id="{628EAE4D-2F66-8F88-E1EB-4BAB992DE9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91740" y="1522347"/>
            <a:ext cx="914400" cy="914400"/>
          </a:xfrm>
          <a:prstGeom prst="rect">
            <a:avLst/>
          </a:prstGeom>
        </p:spPr>
      </p:pic>
      <p:sp>
        <p:nvSpPr>
          <p:cNvPr id="19" name="Rechteck 18">
            <a:extLst>
              <a:ext uri="{FF2B5EF4-FFF2-40B4-BE49-F238E27FC236}">
                <a16:creationId xmlns:a16="http://schemas.microsoft.com/office/drawing/2014/main" id="{9715DF08-7D92-DCDF-63E7-AC57D13243CD}"/>
              </a:ext>
            </a:extLst>
          </p:cNvPr>
          <p:cNvSpPr/>
          <p:nvPr/>
        </p:nvSpPr>
        <p:spPr>
          <a:xfrm>
            <a:off x="6627682" y="1441156"/>
            <a:ext cx="1686146" cy="184666"/>
          </a:xfrm>
          <a:prstGeom prst="rect">
            <a:avLst/>
          </a:prstGeom>
        </p:spPr>
        <p:txBody>
          <a:bodyPr wrap="square">
            <a:spAutoFit/>
          </a:bodyPr>
          <a:lstStyle/>
          <a:p>
            <a:r>
              <a:rPr lang="de-DE" sz="600" dirty="0"/>
              <a:t>Abbildung 98: www.flm.profi.de</a:t>
            </a:r>
          </a:p>
        </p:txBody>
      </p:sp>
    </p:spTree>
    <p:extLst>
      <p:ext uri="{BB962C8B-B14F-4D97-AF65-F5344CB8AC3E}">
        <p14:creationId xmlns:p14="http://schemas.microsoft.com/office/powerpoint/2010/main" val="15055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fade">
                                      <p:cBhvr>
                                        <p:cTn id="39" dur="1000"/>
                                        <p:tgtEl>
                                          <p:spTgt spid="10">
                                            <p:txEl>
                                              <p:pRg st="1" end="1"/>
                                            </p:txEl>
                                          </p:spTgt>
                                        </p:tgtEl>
                                      </p:cBhvr>
                                    </p:animEffect>
                                    <p:anim calcmode="lin" valueType="num">
                                      <p:cBhvr>
                                        <p:cTn id="4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fade">
                                      <p:cBhvr>
                                        <p:cTn id="44" dur="1000"/>
                                        <p:tgtEl>
                                          <p:spTgt spid="10">
                                            <p:txEl>
                                              <p:pRg st="2" end="2"/>
                                            </p:txEl>
                                          </p:spTgt>
                                        </p:tgtEl>
                                      </p:cBhvr>
                                    </p:animEffect>
                                    <p:anim calcmode="lin" valueType="num">
                                      <p:cBhvr>
                                        <p:cTn id="4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Effect transition="in" filter="fade">
                                      <p:cBhvr>
                                        <p:cTn id="49" dur="1000"/>
                                        <p:tgtEl>
                                          <p:spTgt spid="10">
                                            <p:txEl>
                                              <p:pRg st="3" end="3"/>
                                            </p:txEl>
                                          </p:spTgt>
                                        </p:tgtEl>
                                      </p:cBhvr>
                                    </p:animEffect>
                                    <p:anim calcmode="lin" valueType="num">
                                      <p:cBhvr>
                                        <p:cTn id="5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xEl>
                                              <p:pRg st="4" end="4"/>
                                            </p:txEl>
                                          </p:spTgt>
                                        </p:tgtEl>
                                        <p:attrNameLst>
                                          <p:attrName>style.visibility</p:attrName>
                                        </p:attrNameLst>
                                      </p:cBhvr>
                                      <p:to>
                                        <p:strVal val="visible"/>
                                      </p:to>
                                    </p:set>
                                    <p:animEffect transition="in" filter="fade">
                                      <p:cBhvr>
                                        <p:cTn id="54" dur="1000"/>
                                        <p:tgtEl>
                                          <p:spTgt spid="10">
                                            <p:txEl>
                                              <p:pRg st="4" end="4"/>
                                            </p:txEl>
                                          </p:spTgt>
                                        </p:tgtEl>
                                      </p:cBhvr>
                                    </p:animEffect>
                                    <p:anim calcmode="lin" valueType="num">
                                      <p:cBhvr>
                                        <p:cTn id="5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0">
                                            <p:txEl>
                                              <p:pRg st="5" end="5"/>
                                            </p:txEl>
                                          </p:spTgt>
                                        </p:tgtEl>
                                        <p:attrNameLst>
                                          <p:attrName>style.visibility</p:attrName>
                                        </p:attrNameLst>
                                      </p:cBhvr>
                                      <p:to>
                                        <p:strVal val="visible"/>
                                      </p:to>
                                    </p:set>
                                    <p:animEffect transition="in" filter="fade">
                                      <p:cBhvr>
                                        <p:cTn id="59" dur="1000"/>
                                        <p:tgtEl>
                                          <p:spTgt spid="10">
                                            <p:txEl>
                                              <p:pRg st="5" end="5"/>
                                            </p:txEl>
                                          </p:spTgt>
                                        </p:tgtEl>
                                      </p:cBhvr>
                                    </p:animEffect>
                                    <p:anim calcmode="lin" valueType="num">
                                      <p:cBhvr>
                                        <p:cTn id="6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
                                            <p:txEl>
                                              <p:pRg st="6" end="6"/>
                                            </p:txEl>
                                          </p:spTgt>
                                        </p:tgtEl>
                                        <p:attrNameLst>
                                          <p:attrName>style.visibility</p:attrName>
                                        </p:attrNameLst>
                                      </p:cBhvr>
                                      <p:to>
                                        <p:strVal val="visible"/>
                                      </p:to>
                                    </p:set>
                                    <p:animEffect transition="in" filter="fade">
                                      <p:cBhvr>
                                        <p:cTn id="64" dur="1000"/>
                                        <p:tgtEl>
                                          <p:spTgt spid="10">
                                            <p:txEl>
                                              <p:pRg st="6" end="6"/>
                                            </p:txEl>
                                          </p:spTgt>
                                        </p:tgtEl>
                                      </p:cBhvr>
                                    </p:animEffect>
                                    <p:anim calcmode="lin" valueType="num">
                                      <p:cBhvr>
                                        <p:cTn id="65"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17101" y="275493"/>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04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52</a:t>
            </a:fld>
            <a:endParaRPr lang="de-DE" dirty="0"/>
          </a:p>
        </p:txBody>
      </p:sp>
      <p:sp>
        <p:nvSpPr>
          <p:cNvPr id="3" name="Textfeld 2"/>
          <p:cNvSpPr txBox="1"/>
          <p:nvPr/>
        </p:nvSpPr>
        <p:spPr>
          <a:xfrm>
            <a:off x="414209" y="917058"/>
            <a:ext cx="7964131" cy="369332"/>
          </a:xfrm>
          <a:prstGeom prst="rect">
            <a:avLst/>
          </a:prstGeom>
          <a:noFill/>
        </p:spPr>
        <p:txBody>
          <a:bodyPr wrap="square" rtlCol="0">
            <a:spAutoFit/>
          </a:bodyPr>
          <a:lstStyle/>
          <a:p>
            <a:r>
              <a:rPr lang="de-DE" dirty="0"/>
              <a:t>Zentrifugalabscheider Dreschwerk </a:t>
            </a:r>
            <a:r>
              <a:rPr lang="de-DE" sz="1400" dirty="0"/>
              <a:t>am Beispiel eines New Holland CX 8.90</a:t>
            </a:r>
          </a:p>
        </p:txBody>
      </p:sp>
      <p:pic>
        <p:nvPicPr>
          <p:cNvPr id="13" name="Picture 4" descr="http://assets.cnhindustrial.com/nhag/eu/assets/Combine/cx7-cx8-tier-4b/features/threshing/cx7-and-cx8-tier-4b-threshing-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85" r="16990"/>
          <a:stretch/>
        </p:blipFill>
        <p:spPr bwMode="auto">
          <a:xfrm>
            <a:off x="2692853" y="1644013"/>
            <a:ext cx="3740440" cy="235544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Gerader Verbinder 13"/>
          <p:cNvCxnSpPr/>
          <p:nvPr/>
        </p:nvCxnSpPr>
        <p:spPr bwMode="auto">
          <a:xfrm flipV="1">
            <a:off x="1964522" y="3055250"/>
            <a:ext cx="1456661" cy="17012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Gerader Verbinder 16"/>
          <p:cNvCxnSpPr/>
          <p:nvPr/>
        </p:nvCxnSpPr>
        <p:spPr bwMode="auto">
          <a:xfrm>
            <a:off x="2300044" y="1815555"/>
            <a:ext cx="1881830" cy="44319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Gerader Verbinder 17"/>
          <p:cNvCxnSpPr>
            <a:cxnSpLocks/>
          </p:cNvCxnSpPr>
          <p:nvPr/>
        </p:nvCxnSpPr>
        <p:spPr bwMode="auto">
          <a:xfrm>
            <a:off x="5531429" y="2748194"/>
            <a:ext cx="1206300" cy="83112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Gerader Verbinder 18"/>
          <p:cNvCxnSpPr/>
          <p:nvPr/>
        </p:nvCxnSpPr>
        <p:spPr bwMode="auto">
          <a:xfrm flipV="1">
            <a:off x="6080717" y="1641154"/>
            <a:ext cx="933179" cy="39510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2" name="Textfeld 21"/>
          <p:cNvSpPr txBox="1"/>
          <p:nvPr/>
        </p:nvSpPr>
        <p:spPr>
          <a:xfrm>
            <a:off x="43525" y="2868785"/>
            <a:ext cx="2899549" cy="1815882"/>
          </a:xfrm>
          <a:prstGeom prst="rect">
            <a:avLst/>
          </a:prstGeom>
          <a:noFill/>
        </p:spPr>
        <p:txBody>
          <a:bodyPr wrap="square" rtlCol="0">
            <a:spAutoFit/>
          </a:bodyPr>
          <a:lstStyle/>
          <a:p>
            <a:r>
              <a:rPr lang="de-DE" sz="1400" dirty="0"/>
              <a:t>Dreschtrommel</a:t>
            </a:r>
          </a:p>
          <a:p>
            <a:r>
              <a:rPr lang="de-DE" sz="1400" dirty="0"/>
              <a:t>Durchmesser 750 mm</a:t>
            </a:r>
          </a:p>
          <a:p>
            <a:r>
              <a:rPr lang="de-DE" sz="1400" dirty="0">
                <a:solidFill>
                  <a:srgbClr val="000000"/>
                </a:solidFill>
              </a:rPr>
              <a:t>Dreschtrommelbreite: 1560 mm </a:t>
            </a:r>
            <a:endParaRPr lang="de-DE" sz="1400" dirty="0"/>
          </a:p>
          <a:p>
            <a:r>
              <a:rPr lang="de-DE" sz="1400" dirty="0">
                <a:solidFill>
                  <a:srgbClr val="000000"/>
                </a:solidFill>
              </a:rPr>
              <a:t>Dreschtrommelgeschwindigkeit: 305 – 905 U/min</a:t>
            </a:r>
          </a:p>
          <a:p>
            <a:r>
              <a:rPr lang="de-DE" sz="1400" dirty="0">
                <a:solidFill>
                  <a:srgbClr val="000000"/>
                </a:solidFill>
              </a:rPr>
              <a:t>Anzahl Schlagleisten: 10	</a:t>
            </a:r>
            <a:endParaRPr lang="de-DE" sz="1400" dirty="0"/>
          </a:p>
          <a:p>
            <a:endParaRPr lang="de-DE" sz="1400" dirty="0"/>
          </a:p>
        </p:txBody>
      </p:sp>
      <p:sp>
        <p:nvSpPr>
          <p:cNvPr id="25" name="Textfeld 24"/>
          <p:cNvSpPr txBox="1"/>
          <p:nvPr/>
        </p:nvSpPr>
        <p:spPr>
          <a:xfrm>
            <a:off x="482425" y="1551194"/>
            <a:ext cx="1905992" cy="738664"/>
          </a:xfrm>
          <a:prstGeom prst="rect">
            <a:avLst/>
          </a:prstGeom>
          <a:noFill/>
        </p:spPr>
        <p:txBody>
          <a:bodyPr wrap="square" rtlCol="0">
            <a:spAutoFit/>
          </a:bodyPr>
          <a:lstStyle/>
          <a:p>
            <a:r>
              <a:rPr lang="de-DE" sz="1400" dirty="0"/>
              <a:t>Wendetrommel</a:t>
            </a:r>
          </a:p>
          <a:p>
            <a:r>
              <a:rPr lang="de-DE" sz="1400" dirty="0"/>
              <a:t>Durchmesser 475 mm</a:t>
            </a:r>
          </a:p>
        </p:txBody>
      </p:sp>
      <p:sp>
        <p:nvSpPr>
          <p:cNvPr id="27" name="Textfeld 26"/>
          <p:cNvSpPr txBox="1"/>
          <p:nvPr/>
        </p:nvSpPr>
        <p:spPr>
          <a:xfrm>
            <a:off x="7030645" y="1457764"/>
            <a:ext cx="1882094" cy="954107"/>
          </a:xfrm>
          <a:prstGeom prst="rect">
            <a:avLst/>
          </a:prstGeom>
          <a:noFill/>
        </p:spPr>
        <p:txBody>
          <a:bodyPr wrap="square" rtlCol="0">
            <a:spAutoFit/>
          </a:bodyPr>
          <a:lstStyle/>
          <a:p>
            <a:r>
              <a:rPr lang="de-DE" sz="1400" dirty="0" err="1"/>
              <a:t>Quattrotrommel</a:t>
            </a:r>
            <a:endParaRPr lang="de-DE" sz="1400" dirty="0"/>
          </a:p>
          <a:p>
            <a:r>
              <a:rPr lang="de-DE" sz="1400" dirty="0"/>
              <a:t>Durchmesser 315 mm</a:t>
            </a:r>
          </a:p>
          <a:p>
            <a:endParaRPr lang="de-DE" sz="1400" dirty="0"/>
          </a:p>
        </p:txBody>
      </p:sp>
      <p:sp>
        <p:nvSpPr>
          <p:cNvPr id="28" name="Textfeld 27"/>
          <p:cNvSpPr txBox="1"/>
          <p:nvPr/>
        </p:nvSpPr>
        <p:spPr>
          <a:xfrm>
            <a:off x="6607361" y="3582181"/>
            <a:ext cx="2158410" cy="738664"/>
          </a:xfrm>
          <a:prstGeom prst="rect">
            <a:avLst/>
          </a:prstGeom>
          <a:noFill/>
        </p:spPr>
        <p:txBody>
          <a:bodyPr wrap="square" rtlCol="0">
            <a:spAutoFit/>
          </a:bodyPr>
          <a:lstStyle/>
          <a:p>
            <a:r>
              <a:rPr lang="de-DE" sz="1400" dirty="0"/>
              <a:t>Zentrifugalabscheider</a:t>
            </a:r>
          </a:p>
          <a:p>
            <a:r>
              <a:rPr lang="de-DE" sz="1400" dirty="0"/>
              <a:t>Durchmesser 720 mm</a:t>
            </a:r>
          </a:p>
          <a:p>
            <a:r>
              <a:rPr lang="de-DE" sz="1400" dirty="0"/>
              <a:t>Drehzahl 387/700 U/min</a:t>
            </a:r>
          </a:p>
        </p:txBody>
      </p:sp>
      <p:cxnSp>
        <p:nvCxnSpPr>
          <p:cNvPr id="20" name="Gerader Verbinder 19"/>
          <p:cNvCxnSpPr/>
          <p:nvPr/>
        </p:nvCxnSpPr>
        <p:spPr bwMode="auto">
          <a:xfrm flipH="1">
            <a:off x="4091762" y="2988507"/>
            <a:ext cx="701749" cy="148487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Textfeld 10"/>
          <p:cNvSpPr txBox="1"/>
          <p:nvPr/>
        </p:nvSpPr>
        <p:spPr>
          <a:xfrm>
            <a:off x="3199615" y="4390152"/>
            <a:ext cx="1772692" cy="523220"/>
          </a:xfrm>
          <a:prstGeom prst="rect">
            <a:avLst/>
          </a:prstGeom>
          <a:noFill/>
        </p:spPr>
        <p:txBody>
          <a:bodyPr wrap="square" rtlCol="0">
            <a:spAutoFit/>
          </a:bodyPr>
          <a:lstStyle/>
          <a:p>
            <a:r>
              <a:rPr lang="de-DE" sz="1400" dirty="0"/>
              <a:t>Siebbrücke</a:t>
            </a:r>
          </a:p>
          <a:p>
            <a:r>
              <a:rPr lang="de-DE" sz="1400" dirty="0"/>
              <a:t>Fläche 0,29 m²</a:t>
            </a:r>
          </a:p>
        </p:txBody>
      </p:sp>
      <p:cxnSp>
        <p:nvCxnSpPr>
          <p:cNvPr id="23" name="Gerader Verbinder 22"/>
          <p:cNvCxnSpPr/>
          <p:nvPr/>
        </p:nvCxnSpPr>
        <p:spPr bwMode="auto">
          <a:xfrm flipV="1">
            <a:off x="2560310" y="3795004"/>
            <a:ext cx="1307805" cy="68884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Gerader Verbinder 25"/>
          <p:cNvCxnSpPr/>
          <p:nvPr/>
        </p:nvCxnSpPr>
        <p:spPr bwMode="auto">
          <a:xfrm>
            <a:off x="5252679" y="3164665"/>
            <a:ext cx="66149" cy="117744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1" name="Textfeld 20"/>
          <p:cNvSpPr txBox="1"/>
          <p:nvPr/>
        </p:nvSpPr>
        <p:spPr>
          <a:xfrm>
            <a:off x="1288772" y="4275421"/>
            <a:ext cx="2185483" cy="1131079"/>
          </a:xfrm>
          <a:prstGeom prst="rect">
            <a:avLst/>
          </a:prstGeom>
          <a:noFill/>
        </p:spPr>
        <p:txBody>
          <a:bodyPr wrap="square" rtlCol="0">
            <a:spAutoFit/>
          </a:bodyPr>
          <a:lstStyle/>
          <a:p>
            <a:r>
              <a:rPr lang="de-DE" sz="1350" dirty="0"/>
              <a:t>Dreschkorb</a:t>
            </a:r>
          </a:p>
          <a:p>
            <a:r>
              <a:rPr lang="de-DE" sz="1350" dirty="0"/>
              <a:t>Fläche 1,18 m²</a:t>
            </a:r>
          </a:p>
          <a:p>
            <a:r>
              <a:rPr lang="de-DE" sz="1350" dirty="0">
                <a:solidFill>
                  <a:srgbClr val="000000"/>
                </a:solidFill>
              </a:rPr>
              <a:t>Umschlingungswinkel Dreschkorb: 111 Grad		</a:t>
            </a:r>
          </a:p>
        </p:txBody>
      </p:sp>
      <p:sp>
        <p:nvSpPr>
          <p:cNvPr id="24" name="Textfeld 23"/>
          <p:cNvSpPr txBox="1"/>
          <p:nvPr/>
        </p:nvSpPr>
        <p:spPr>
          <a:xfrm>
            <a:off x="4563073" y="4300620"/>
            <a:ext cx="1719662" cy="738664"/>
          </a:xfrm>
          <a:prstGeom prst="rect">
            <a:avLst/>
          </a:prstGeom>
          <a:noFill/>
        </p:spPr>
        <p:txBody>
          <a:bodyPr wrap="square" rtlCol="0">
            <a:spAutoFit/>
          </a:bodyPr>
          <a:lstStyle/>
          <a:p>
            <a:r>
              <a:rPr lang="de-DE" sz="1400" dirty="0"/>
              <a:t>Abscheidekorb</a:t>
            </a:r>
          </a:p>
          <a:p>
            <a:r>
              <a:rPr lang="de-DE" sz="1400" dirty="0"/>
              <a:t>Fläche 0,93 m² inkl. Rechen</a:t>
            </a:r>
          </a:p>
        </p:txBody>
      </p:sp>
      <p:cxnSp>
        <p:nvCxnSpPr>
          <p:cNvPr id="31" name="Gerader Verbinder 30"/>
          <p:cNvCxnSpPr>
            <a:cxnSpLocks/>
          </p:cNvCxnSpPr>
          <p:nvPr/>
        </p:nvCxnSpPr>
        <p:spPr bwMode="auto">
          <a:xfrm>
            <a:off x="5643541" y="2945161"/>
            <a:ext cx="851708" cy="1601574"/>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4" name="Textfeld 33"/>
          <p:cNvSpPr txBox="1"/>
          <p:nvPr/>
        </p:nvSpPr>
        <p:spPr>
          <a:xfrm>
            <a:off x="6282735" y="4606724"/>
            <a:ext cx="1462322" cy="307777"/>
          </a:xfrm>
          <a:prstGeom prst="rect">
            <a:avLst/>
          </a:prstGeom>
          <a:noFill/>
        </p:spPr>
        <p:txBody>
          <a:bodyPr wrap="square" rtlCol="0">
            <a:spAutoFit/>
          </a:bodyPr>
          <a:lstStyle/>
          <a:p>
            <a:r>
              <a:rPr lang="de-DE" sz="1400" dirty="0"/>
              <a:t>Rechen</a:t>
            </a:r>
          </a:p>
        </p:txBody>
      </p:sp>
      <p:sp>
        <p:nvSpPr>
          <p:cNvPr id="29" name="Rechteck 28"/>
          <p:cNvSpPr/>
          <p:nvPr/>
        </p:nvSpPr>
        <p:spPr>
          <a:xfrm>
            <a:off x="2608132" y="4021868"/>
            <a:ext cx="2010675" cy="184666"/>
          </a:xfrm>
          <a:prstGeom prst="rect">
            <a:avLst/>
          </a:prstGeom>
        </p:spPr>
        <p:txBody>
          <a:bodyPr wrap="square">
            <a:spAutoFit/>
          </a:bodyPr>
          <a:lstStyle/>
          <a:p>
            <a:r>
              <a:rPr lang="de-DE" sz="600" dirty="0"/>
              <a:t>Abbildung 99: www.agriculture1.newholland.com</a:t>
            </a:r>
          </a:p>
        </p:txBody>
      </p:sp>
      <p:pic>
        <p:nvPicPr>
          <p:cNvPr id="6" name="Grafik 5" descr="Filmstreifen Silhouette">
            <a:hlinkClick r:id="rId4"/>
            <a:extLst>
              <a:ext uri="{FF2B5EF4-FFF2-40B4-BE49-F238E27FC236}">
                <a16:creationId xmlns:a16="http://schemas.microsoft.com/office/drawing/2014/main" id="{D61A41BA-3821-A3E7-E125-6CFD6E6EB8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397262"/>
            <a:ext cx="914400" cy="914400"/>
          </a:xfrm>
          <a:prstGeom prst="rect">
            <a:avLst/>
          </a:prstGeom>
        </p:spPr>
      </p:pic>
      <p:sp>
        <p:nvSpPr>
          <p:cNvPr id="10" name="Textfeld 9">
            <a:extLst>
              <a:ext uri="{FF2B5EF4-FFF2-40B4-BE49-F238E27FC236}">
                <a16:creationId xmlns:a16="http://schemas.microsoft.com/office/drawing/2014/main" id="{987F1AC4-13C4-C209-BDF9-B87D94901253}"/>
              </a:ext>
            </a:extLst>
          </p:cNvPr>
          <p:cNvSpPr txBox="1"/>
          <p:nvPr/>
        </p:nvSpPr>
        <p:spPr>
          <a:xfrm>
            <a:off x="215404" y="5243500"/>
            <a:ext cx="8651471" cy="646331"/>
          </a:xfrm>
          <a:prstGeom prst="rect">
            <a:avLst/>
          </a:prstGeom>
          <a:noFill/>
        </p:spPr>
        <p:txBody>
          <a:bodyPr wrap="square">
            <a:spAutoFit/>
          </a:bodyPr>
          <a:lstStyle/>
          <a:p>
            <a:pPr marL="285750" indent="-285750">
              <a:buClr>
                <a:srgbClr val="92D050"/>
              </a:buClr>
              <a:buFont typeface="Wingdings" panose="05000000000000000000" pitchFamily="2" charset="2"/>
              <a:buChar char="Ø"/>
            </a:pPr>
            <a:r>
              <a:rPr lang="de-DE" sz="1800" dirty="0"/>
              <a:t>Das Zentrifugalabscheider Dreschwerk gibt es in zwei verschiedenen Ausführungen mit 3 oder 4 Trommel-Dreschorgan.</a:t>
            </a:r>
          </a:p>
        </p:txBody>
      </p:sp>
    </p:spTree>
    <p:extLst>
      <p:ext uri="{BB962C8B-B14F-4D97-AF65-F5344CB8AC3E}">
        <p14:creationId xmlns:p14="http://schemas.microsoft.com/office/powerpoint/2010/main" val="10577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1000" fill="hold"/>
                                        <p:tgtEl>
                                          <p:spTgt spid="2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1000"/>
                                        <p:tgtEl>
                                          <p:spTgt spid="11"/>
                                        </p:tgtEl>
                                      </p:cBhvr>
                                    </p:animEffect>
                                    <p:anim calcmode="lin" valueType="num">
                                      <p:cBhvr>
                                        <p:cTn id="90" dur="1000" fill="hold"/>
                                        <p:tgtEl>
                                          <p:spTgt spid="11"/>
                                        </p:tgtEl>
                                        <p:attrNameLst>
                                          <p:attrName>ppt_x</p:attrName>
                                        </p:attrNameLst>
                                      </p:cBhvr>
                                      <p:tavLst>
                                        <p:tav tm="0">
                                          <p:val>
                                            <p:strVal val="#ppt_x"/>
                                          </p:val>
                                        </p:tav>
                                        <p:tav tm="100000">
                                          <p:val>
                                            <p:strVal val="#ppt_x"/>
                                          </p:val>
                                        </p:tav>
                                      </p:tavLst>
                                    </p:anim>
                                    <p:anim calcmode="lin" valueType="num">
                                      <p:cBhvr>
                                        <p:cTn id="9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1000"/>
                                        <p:tgtEl>
                                          <p:spTgt spid="24"/>
                                        </p:tgtEl>
                                      </p:cBhvr>
                                    </p:animEffect>
                                    <p:anim calcmode="lin" valueType="num">
                                      <p:cBhvr>
                                        <p:cTn id="102" dur="1000" fill="hold"/>
                                        <p:tgtEl>
                                          <p:spTgt spid="24"/>
                                        </p:tgtEl>
                                        <p:attrNameLst>
                                          <p:attrName>ppt_x</p:attrName>
                                        </p:attrNameLst>
                                      </p:cBhvr>
                                      <p:tavLst>
                                        <p:tav tm="0">
                                          <p:val>
                                            <p:strVal val="#ppt_x"/>
                                          </p:val>
                                        </p:tav>
                                        <p:tav tm="100000">
                                          <p:val>
                                            <p:strVal val="#ppt_x"/>
                                          </p:val>
                                        </p:tav>
                                      </p:tavLst>
                                    </p:anim>
                                    <p:anim calcmode="lin" valueType="num">
                                      <p:cBhvr>
                                        <p:cTn id="10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1000"/>
                                        <p:tgtEl>
                                          <p:spTgt spid="31"/>
                                        </p:tgtEl>
                                      </p:cBhvr>
                                    </p:animEffect>
                                    <p:anim calcmode="lin" valueType="num">
                                      <p:cBhvr>
                                        <p:cTn id="109" dur="1000" fill="hold"/>
                                        <p:tgtEl>
                                          <p:spTgt spid="31"/>
                                        </p:tgtEl>
                                        <p:attrNameLst>
                                          <p:attrName>ppt_x</p:attrName>
                                        </p:attrNameLst>
                                      </p:cBhvr>
                                      <p:tavLst>
                                        <p:tav tm="0">
                                          <p:val>
                                            <p:strVal val="#ppt_x"/>
                                          </p:val>
                                        </p:tav>
                                        <p:tav tm="100000">
                                          <p:val>
                                            <p:strVal val="#ppt_x"/>
                                          </p:val>
                                        </p:tav>
                                      </p:tavLst>
                                    </p:anim>
                                    <p:anim calcmode="lin" valueType="num">
                                      <p:cBhvr>
                                        <p:cTn id="110" dur="1000" fill="hold"/>
                                        <p:tgtEl>
                                          <p:spTgt spid="31"/>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1000"/>
                                        <p:tgtEl>
                                          <p:spTgt spid="34"/>
                                        </p:tgtEl>
                                      </p:cBhvr>
                                    </p:animEffect>
                                    <p:anim calcmode="lin" valueType="num">
                                      <p:cBhvr>
                                        <p:cTn id="114" dur="1000" fill="hold"/>
                                        <p:tgtEl>
                                          <p:spTgt spid="34"/>
                                        </p:tgtEl>
                                        <p:attrNameLst>
                                          <p:attrName>ppt_x</p:attrName>
                                        </p:attrNameLst>
                                      </p:cBhvr>
                                      <p:tavLst>
                                        <p:tav tm="0">
                                          <p:val>
                                            <p:strVal val="#ppt_x"/>
                                          </p:val>
                                        </p:tav>
                                        <p:tav tm="100000">
                                          <p:val>
                                            <p:strVal val="#ppt_x"/>
                                          </p:val>
                                        </p:tav>
                                      </p:tavLst>
                                    </p:anim>
                                    <p:anim calcmode="lin" valueType="num">
                                      <p:cBhvr>
                                        <p:cTn id="11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10">
                                            <p:txEl>
                                              <p:pRg st="0" end="0"/>
                                            </p:txEl>
                                          </p:spTgt>
                                        </p:tgtEl>
                                        <p:attrNameLst>
                                          <p:attrName>style.visibility</p:attrName>
                                        </p:attrNameLst>
                                      </p:cBhvr>
                                      <p:to>
                                        <p:strVal val="visible"/>
                                      </p:to>
                                    </p:set>
                                    <p:animEffect transition="in" filter="fade">
                                      <p:cBhvr>
                                        <p:cTn id="120" dur="1000"/>
                                        <p:tgtEl>
                                          <p:spTgt spid="10">
                                            <p:txEl>
                                              <p:pRg st="0" end="0"/>
                                            </p:txEl>
                                          </p:spTgt>
                                        </p:tgtEl>
                                      </p:cBhvr>
                                    </p:animEffect>
                                    <p:anim calcmode="lin" valueType="num">
                                      <p:cBhvr>
                                        <p:cTn id="12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2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5" grpId="0"/>
      <p:bldP spid="27" grpId="0"/>
      <p:bldP spid="28" grpId="0"/>
      <p:bldP spid="11" grpId="0"/>
      <p:bldP spid="21" grpId="0"/>
      <p:bldP spid="24" grpId="0"/>
      <p:bldP spid="34"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8E49843-179B-9DDA-D355-2D8493895F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051" y="2845267"/>
            <a:ext cx="4923477" cy="2767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53</a:t>
            </a:fld>
            <a:endParaRPr lang="de-DE" dirty="0"/>
          </a:p>
        </p:txBody>
      </p:sp>
      <p:sp>
        <p:nvSpPr>
          <p:cNvPr id="6" name="Textfeld 5"/>
          <p:cNvSpPr txBox="1"/>
          <p:nvPr/>
        </p:nvSpPr>
        <p:spPr>
          <a:xfrm>
            <a:off x="492825" y="975117"/>
            <a:ext cx="8158349" cy="954107"/>
          </a:xfrm>
          <a:prstGeom prst="rect">
            <a:avLst/>
          </a:prstGeom>
          <a:noFill/>
        </p:spPr>
        <p:txBody>
          <a:bodyPr wrap="square" rtlCol="0">
            <a:spAutoFit/>
          </a:bodyPr>
          <a:lstStyle/>
          <a:p>
            <a:r>
              <a:rPr lang="de-DE" sz="1400" b="1" dirty="0"/>
              <a:t>John Deere T Serie mit eigenen Abscheidekonzept – der Trick ohne Knick.</a:t>
            </a:r>
          </a:p>
          <a:p>
            <a:pPr marL="285750" indent="-285750">
              <a:buClr>
                <a:srgbClr val="92D050"/>
              </a:buClr>
              <a:buFont typeface="Wingdings" panose="05000000000000000000" pitchFamily="2" charset="2"/>
              <a:buChar char="Ø"/>
            </a:pPr>
            <a:r>
              <a:rPr lang="de-DE" sz="1400" dirty="0" err="1"/>
              <a:t>Abstreiferwalze</a:t>
            </a:r>
            <a:r>
              <a:rPr lang="de-DE" sz="1400" dirty="0"/>
              <a:t> und Zuführtrommel führen das Erntegut ohne Knick zum Zinkenseparator mit Abscheidekorb</a:t>
            </a:r>
          </a:p>
          <a:p>
            <a:pPr marL="285750" indent="-285750">
              <a:buClr>
                <a:srgbClr val="92D050"/>
              </a:buClr>
              <a:buFont typeface="Wingdings" panose="05000000000000000000" pitchFamily="2" charset="2"/>
              <a:buChar char="Ø"/>
            </a:pPr>
            <a:r>
              <a:rPr lang="de-DE" sz="1400" dirty="0"/>
              <a:t>Strohleittrommel (vierte Abscheidetrommel) sorgt für einen flüssigen Übergang auf die Schüttler</a:t>
            </a:r>
          </a:p>
        </p:txBody>
      </p:sp>
      <p:cxnSp>
        <p:nvCxnSpPr>
          <p:cNvPr id="9" name="Gerader Verbinder 8"/>
          <p:cNvCxnSpPr/>
          <p:nvPr/>
        </p:nvCxnSpPr>
        <p:spPr bwMode="auto">
          <a:xfrm flipV="1">
            <a:off x="1679537" y="4339161"/>
            <a:ext cx="808073" cy="179676"/>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311935" y="4399726"/>
            <a:ext cx="1878471" cy="507831"/>
          </a:xfrm>
          <a:prstGeom prst="rect">
            <a:avLst/>
          </a:prstGeom>
          <a:noFill/>
        </p:spPr>
        <p:txBody>
          <a:bodyPr wrap="square" rtlCol="0">
            <a:spAutoFit/>
          </a:bodyPr>
          <a:lstStyle/>
          <a:p>
            <a:r>
              <a:rPr lang="de-DE" sz="1350" dirty="0"/>
              <a:t>Dreschtrommel</a:t>
            </a:r>
          </a:p>
          <a:p>
            <a:r>
              <a:rPr lang="de-DE" sz="1350" dirty="0"/>
              <a:t>Durchmesser 660 mm</a:t>
            </a:r>
          </a:p>
        </p:txBody>
      </p:sp>
      <p:cxnSp>
        <p:nvCxnSpPr>
          <p:cNvPr id="13" name="Gerader Verbinder 12"/>
          <p:cNvCxnSpPr/>
          <p:nvPr/>
        </p:nvCxnSpPr>
        <p:spPr bwMode="auto">
          <a:xfrm>
            <a:off x="1882442" y="3622169"/>
            <a:ext cx="1494380" cy="444846"/>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p:cNvSpPr txBox="1"/>
          <p:nvPr/>
        </p:nvSpPr>
        <p:spPr>
          <a:xfrm>
            <a:off x="548393" y="3431679"/>
            <a:ext cx="1500396" cy="507831"/>
          </a:xfrm>
          <a:prstGeom prst="rect">
            <a:avLst/>
          </a:prstGeom>
          <a:noFill/>
        </p:spPr>
        <p:txBody>
          <a:bodyPr wrap="square" rtlCol="0">
            <a:spAutoFit/>
          </a:bodyPr>
          <a:lstStyle/>
          <a:p>
            <a:r>
              <a:rPr lang="de-DE" sz="1350" dirty="0" err="1"/>
              <a:t>Abstreiferwalze</a:t>
            </a:r>
            <a:endParaRPr lang="de-DE" sz="1350" dirty="0"/>
          </a:p>
          <a:p>
            <a:endParaRPr lang="de-DE" sz="1350" dirty="0"/>
          </a:p>
        </p:txBody>
      </p:sp>
      <p:cxnSp>
        <p:nvCxnSpPr>
          <p:cNvPr id="16" name="Gerader Verbinder 15"/>
          <p:cNvCxnSpPr/>
          <p:nvPr/>
        </p:nvCxnSpPr>
        <p:spPr bwMode="auto">
          <a:xfrm flipH="1" flipV="1">
            <a:off x="2732160" y="3045159"/>
            <a:ext cx="804992" cy="673751"/>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p:cNvSpPr txBox="1"/>
          <p:nvPr/>
        </p:nvSpPr>
        <p:spPr>
          <a:xfrm>
            <a:off x="1232970" y="2507045"/>
            <a:ext cx="1898372" cy="507831"/>
          </a:xfrm>
          <a:prstGeom prst="rect">
            <a:avLst/>
          </a:prstGeom>
          <a:noFill/>
        </p:spPr>
        <p:txBody>
          <a:bodyPr wrap="square" rtlCol="0">
            <a:spAutoFit/>
          </a:bodyPr>
          <a:lstStyle/>
          <a:p>
            <a:r>
              <a:rPr lang="de-DE" sz="1350" dirty="0"/>
              <a:t>Zuführtrommel</a:t>
            </a:r>
          </a:p>
          <a:p>
            <a:r>
              <a:rPr lang="de-DE" sz="1350" dirty="0"/>
              <a:t>Durchmesser 420 mm</a:t>
            </a:r>
          </a:p>
        </p:txBody>
      </p:sp>
      <p:cxnSp>
        <p:nvCxnSpPr>
          <p:cNvPr id="22" name="Gerader Verbinder 21"/>
          <p:cNvCxnSpPr/>
          <p:nvPr/>
        </p:nvCxnSpPr>
        <p:spPr bwMode="auto">
          <a:xfrm flipH="1" flipV="1">
            <a:off x="4382165" y="2671580"/>
            <a:ext cx="63018" cy="1067684"/>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feld 23"/>
          <p:cNvSpPr txBox="1"/>
          <p:nvPr/>
        </p:nvSpPr>
        <p:spPr>
          <a:xfrm>
            <a:off x="3537153" y="2195289"/>
            <a:ext cx="2087470" cy="507831"/>
          </a:xfrm>
          <a:prstGeom prst="rect">
            <a:avLst/>
          </a:prstGeom>
          <a:noFill/>
        </p:spPr>
        <p:txBody>
          <a:bodyPr wrap="square" rtlCol="0">
            <a:spAutoFit/>
          </a:bodyPr>
          <a:lstStyle/>
          <a:p>
            <a:r>
              <a:rPr lang="de-DE" sz="1350" dirty="0" err="1"/>
              <a:t>Zinkenseperator</a:t>
            </a:r>
            <a:endParaRPr lang="de-DE" sz="1350" dirty="0"/>
          </a:p>
          <a:p>
            <a:r>
              <a:rPr lang="de-DE" sz="1350" dirty="0"/>
              <a:t>Durchmesser 800 mm</a:t>
            </a:r>
          </a:p>
        </p:txBody>
      </p:sp>
      <p:cxnSp>
        <p:nvCxnSpPr>
          <p:cNvPr id="26" name="Gerader Verbinder 25"/>
          <p:cNvCxnSpPr/>
          <p:nvPr/>
        </p:nvCxnSpPr>
        <p:spPr bwMode="auto">
          <a:xfrm flipV="1">
            <a:off x="5134215" y="2755511"/>
            <a:ext cx="980420" cy="6734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feld 26"/>
          <p:cNvSpPr txBox="1"/>
          <p:nvPr/>
        </p:nvSpPr>
        <p:spPr>
          <a:xfrm>
            <a:off x="6030434" y="2340152"/>
            <a:ext cx="1884052" cy="507831"/>
          </a:xfrm>
          <a:prstGeom prst="rect">
            <a:avLst/>
          </a:prstGeom>
          <a:noFill/>
        </p:spPr>
        <p:txBody>
          <a:bodyPr wrap="square" rtlCol="0">
            <a:spAutoFit/>
          </a:bodyPr>
          <a:lstStyle/>
          <a:p>
            <a:r>
              <a:rPr lang="de-DE" sz="1350" dirty="0"/>
              <a:t>Strohleittrommel</a:t>
            </a:r>
          </a:p>
          <a:p>
            <a:r>
              <a:rPr lang="de-DE" sz="1350" dirty="0"/>
              <a:t>Durchmesser 400 mm</a:t>
            </a:r>
          </a:p>
        </p:txBody>
      </p:sp>
      <p:pic>
        <p:nvPicPr>
          <p:cNvPr id="7" name="Picture 2" descr="http://www.topagrar.com/imgs/4/4/7/0/7/6/bee87669aef5609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839" y="4297312"/>
            <a:ext cx="3453501" cy="186489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299903" y="5602034"/>
            <a:ext cx="1558719" cy="184666"/>
          </a:xfrm>
          <a:prstGeom prst="rect">
            <a:avLst/>
          </a:prstGeom>
        </p:spPr>
        <p:txBody>
          <a:bodyPr wrap="square">
            <a:spAutoFit/>
          </a:bodyPr>
          <a:lstStyle/>
          <a:p>
            <a:r>
              <a:rPr lang="de-DE" sz="600" dirty="0"/>
              <a:t>Abbildung 100: www.deere.de</a:t>
            </a:r>
          </a:p>
        </p:txBody>
      </p:sp>
      <p:sp>
        <p:nvSpPr>
          <p:cNvPr id="21" name="Rechteck 20"/>
          <p:cNvSpPr/>
          <p:nvPr/>
        </p:nvSpPr>
        <p:spPr>
          <a:xfrm>
            <a:off x="5620248" y="5980814"/>
            <a:ext cx="1432778" cy="184666"/>
          </a:xfrm>
          <a:prstGeom prst="rect">
            <a:avLst/>
          </a:prstGeom>
        </p:spPr>
        <p:txBody>
          <a:bodyPr wrap="square">
            <a:spAutoFit/>
          </a:bodyPr>
          <a:lstStyle/>
          <a:p>
            <a:r>
              <a:rPr lang="de-DE" sz="600" dirty="0"/>
              <a:t>Abbildung 93: www.topagrar.com</a:t>
            </a:r>
          </a:p>
        </p:txBody>
      </p:sp>
      <p:sp>
        <p:nvSpPr>
          <p:cNvPr id="12" name="Textfeld 11">
            <a:extLst>
              <a:ext uri="{FF2B5EF4-FFF2-40B4-BE49-F238E27FC236}">
                <a16:creationId xmlns:a16="http://schemas.microsoft.com/office/drawing/2014/main" id="{7B144A54-08AB-CCB0-D6BB-862CC9D78CCA}"/>
              </a:ext>
            </a:extLst>
          </p:cNvPr>
          <p:cNvSpPr txBox="1"/>
          <p:nvPr/>
        </p:nvSpPr>
        <p:spPr>
          <a:xfrm>
            <a:off x="548393" y="1929224"/>
            <a:ext cx="3156832" cy="369332"/>
          </a:xfrm>
          <a:prstGeom prst="rect">
            <a:avLst/>
          </a:prstGeom>
          <a:noFill/>
        </p:spPr>
        <p:txBody>
          <a:bodyPr wrap="square" rtlCol="0">
            <a:spAutoFit/>
          </a:bodyPr>
          <a:lstStyle/>
          <a:p>
            <a:r>
              <a:rPr lang="de-DE" dirty="0"/>
              <a:t>Beispiel: John Deere T 560i</a:t>
            </a:r>
          </a:p>
        </p:txBody>
      </p:sp>
      <p:pic>
        <p:nvPicPr>
          <p:cNvPr id="15" name="Grafik 14" descr="Filmstreifen Silhouette">
            <a:hlinkClick r:id="rId5"/>
            <a:extLst>
              <a:ext uri="{FF2B5EF4-FFF2-40B4-BE49-F238E27FC236}">
                <a16:creationId xmlns:a16="http://schemas.microsoft.com/office/drawing/2014/main" id="{3E3CA79F-EC5B-E5F0-C514-6F34B300C6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52475" y="207540"/>
            <a:ext cx="914400" cy="914400"/>
          </a:xfrm>
          <a:prstGeom prst="rect">
            <a:avLst/>
          </a:prstGeom>
        </p:spPr>
      </p:pic>
    </p:spTree>
    <p:extLst>
      <p:ext uri="{BB962C8B-B14F-4D97-AF65-F5344CB8AC3E}">
        <p14:creationId xmlns:p14="http://schemas.microsoft.com/office/powerpoint/2010/main" val="180282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1000"/>
                                        <p:tgtEl>
                                          <p:spTgt spid="11266"/>
                                        </p:tgtEl>
                                      </p:cBhvr>
                                    </p:animEffect>
                                    <p:anim calcmode="lin" valueType="num">
                                      <p:cBhvr>
                                        <p:cTn id="18" dur="1000" fill="hold"/>
                                        <p:tgtEl>
                                          <p:spTgt spid="11266"/>
                                        </p:tgtEl>
                                        <p:attrNameLst>
                                          <p:attrName>ppt_x</p:attrName>
                                        </p:attrNameLst>
                                      </p:cBhvr>
                                      <p:tavLst>
                                        <p:tav tm="0">
                                          <p:val>
                                            <p:strVal val="#ppt_x"/>
                                          </p:val>
                                        </p:tav>
                                        <p:tav tm="100000">
                                          <p:val>
                                            <p:strVal val="#ppt_x"/>
                                          </p:val>
                                        </p:tav>
                                      </p:tavLst>
                                    </p:anim>
                                    <p:anim calcmode="lin" valueType="num">
                                      <p:cBhvr>
                                        <p:cTn id="19" dur="1000" fill="hold"/>
                                        <p:tgtEl>
                                          <p:spTgt spid="1126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20" grpId="0"/>
      <p:bldP spid="24" grpId="0"/>
      <p:bldP spid="27" grpId="0"/>
      <p:bldP spid="3" grpId="0"/>
      <p:bldP spid="2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ttp://www.topagrar.com/imgs/4/4/7/0/7/6/bee87669aef5609f.jpg">
            <a:extLst>
              <a:ext uri="{FF2B5EF4-FFF2-40B4-BE49-F238E27FC236}">
                <a16:creationId xmlns:a16="http://schemas.microsoft.com/office/drawing/2014/main" id="{E05656EE-6BF8-F4AA-F1C5-37AAC49CA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800" y="567634"/>
            <a:ext cx="1891387" cy="102134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3466" y="198693"/>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54</a:t>
            </a:fld>
            <a:endParaRPr lang="de-DE" dirty="0"/>
          </a:p>
        </p:txBody>
      </p:sp>
      <p:sp>
        <p:nvSpPr>
          <p:cNvPr id="3" name="Textfeld 2"/>
          <p:cNvSpPr txBox="1"/>
          <p:nvPr/>
        </p:nvSpPr>
        <p:spPr>
          <a:xfrm>
            <a:off x="173466" y="671428"/>
            <a:ext cx="6049925" cy="369332"/>
          </a:xfrm>
          <a:prstGeom prst="rect">
            <a:avLst/>
          </a:prstGeom>
          <a:noFill/>
        </p:spPr>
        <p:txBody>
          <a:bodyPr wrap="square" rtlCol="0">
            <a:spAutoFit/>
          </a:bodyPr>
          <a:lstStyle/>
          <a:p>
            <a:r>
              <a:rPr lang="de-DE" dirty="0"/>
              <a:t>Spezifikationen des Zentrifugalabscheider Dreschwerk</a:t>
            </a:r>
          </a:p>
        </p:txBody>
      </p:sp>
      <p:sp>
        <p:nvSpPr>
          <p:cNvPr id="7" name="Textfeld 6"/>
          <p:cNvSpPr txBox="1"/>
          <p:nvPr/>
        </p:nvSpPr>
        <p:spPr>
          <a:xfrm>
            <a:off x="173466" y="962299"/>
            <a:ext cx="6696028" cy="307777"/>
          </a:xfrm>
          <a:prstGeom prst="rect">
            <a:avLst/>
          </a:prstGeom>
          <a:noFill/>
        </p:spPr>
        <p:txBody>
          <a:bodyPr wrap="square" rtlCol="0">
            <a:spAutoFit/>
          </a:bodyPr>
          <a:lstStyle/>
          <a:p>
            <a:r>
              <a:rPr lang="de-DE" sz="1400" dirty="0"/>
              <a:t>Anbieter: New Holland CX, Fendt L und C, Deutz C, </a:t>
            </a:r>
            <a:r>
              <a:rPr lang="de-DE" sz="1400" dirty="0" err="1"/>
              <a:t>Laverda</a:t>
            </a:r>
            <a:r>
              <a:rPr lang="de-DE" sz="1400" dirty="0"/>
              <a:t> M, Claas </a:t>
            </a:r>
          </a:p>
        </p:txBody>
      </p:sp>
      <p:sp>
        <p:nvSpPr>
          <p:cNvPr id="18" name="Untertitel 2">
            <a:extLst>
              <a:ext uri="{FF2B5EF4-FFF2-40B4-BE49-F238E27FC236}">
                <a16:creationId xmlns:a16="http://schemas.microsoft.com/office/drawing/2014/main" id="{390F79EF-0330-DBED-B993-1E2F48994AD1}"/>
              </a:ext>
            </a:extLst>
          </p:cNvPr>
          <p:cNvSpPr txBox="1">
            <a:spLocks/>
          </p:cNvSpPr>
          <p:nvPr/>
        </p:nvSpPr>
        <p:spPr bwMode="auto">
          <a:xfrm>
            <a:off x="4917454" y="2177473"/>
            <a:ext cx="3961064" cy="4289880"/>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b="1" dirty="0"/>
              <a:t>Nachteile:</a:t>
            </a:r>
          </a:p>
          <a:p>
            <a:pPr marL="285750" indent="-285750" algn="l">
              <a:buClr>
                <a:srgbClr val="92D050"/>
              </a:buClr>
              <a:buFont typeface="Wingdings" panose="05000000000000000000" pitchFamily="2" charset="2"/>
              <a:buChar char="Ø"/>
            </a:pPr>
            <a:r>
              <a:rPr lang="de-DE" dirty="0"/>
              <a:t>Hohe Schlagpunktzahl und dadurch Gefahr des Körnerbruches</a:t>
            </a:r>
          </a:p>
          <a:p>
            <a:pPr marL="285750" indent="-285750" algn="l">
              <a:buClr>
                <a:srgbClr val="92D050"/>
              </a:buClr>
              <a:buFont typeface="Wingdings" panose="05000000000000000000" pitchFamily="2" charset="2"/>
              <a:buChar char="Ø"/>
            </a:pPr>
            <a:r>
              <a:rPr lang="de-DE" dirty="0"/>
              <a:t>Mehr schlagender als reibender Drusch</a:t>
            </a:r>
          </a:p>
          <a:p>
            <a:pPr marL="285750" indent="-285750" algn="l">
              <a:buClr>
                <a:srgbClr val="92D050"/>
              </a:buClr>
              <a:buFont typeface="Wingdings" panose="05000000000000000000" pitchFamily="2" charset="2"/>
              <a:buChar char="Ø"/>
            </a:pPr>
            <a:r>
              <a:rPr lang="de-DE" dirty="0"/>
              <a:t>Brüchiges, trockenes Stroh wird stark zerstört, was die Abscheidung an den Schüttlern beeinträchtigt, evtl. sogar Minderleistung</a:t>
            </a:r>
          </a:p>
          <a:p>
            <a:pPr marL="285750" indent="-285750" algn="l">
              <a:buClr>
                <a:srgbClr val="92D050"/>
              </a:buClr>
              <a:buFont typeface="Wingdings" panose="05000000000000000000" pitchFamily="2" charset="2"/>
              <a:buChar char="Ø"/>
            </a:pPr>
            <a:r>
              <a:rPr lang="de-DE" dirty="0"/>
              <a:t>Hoher Bauaufwand</a:t>
            </a:r>
          </a:p>
          <a:p>
            <a:pPr marL="285750" indent="-285750" algn="l">
              <a:buClr>
                <a:srgbClr val="92D050"/>
              </a:buClr>
              <a:buFont typeface="Wingdings" panose="05000000000000000000" pitchFamily="2" charset="2"/>
              <a:buChar char="Ø"/>
            </a:pPr>
            <a:r>
              <a:rPr lang="de-DE" dirty="0"/>
              <a:t>Körnerverluste bei Raps durch ins </a:t>
            </a:r>
            <a:r>
              <a:rPr lang="de-DE" dirty="0" err="1"/>
              <a:t>Stengelmark</a:t>
            </a:r>
            <a:r>
              <a:rPr lang="de-DE" dirty="0"/>
              <a:t> gepresste Körner</a:t>
            </a:r>
          </a:p>
        </p:txBody>
      </p:sp>
      <p:sp>
        <p:nvSpPr>
          <p:cNvPr id="19" name="Untertitel 2">
            <a:extLst>
              <a:ext uri="{FF2B5EF4-FFF2-40B4-BE49-F238E27FC236}">
                <a16:creationId xmlns:a16="http://schemas.microsoft.com/office/drawing/2014/main" id="{76F66BF5-65E4-CDE3-659C-1856F7AB1CF6}"/>
              </a:ext>
            </a:extLst>
          </p:cNvPr>
          <p:cNvSpPr>
            <a:spLocks noGrp="1"/>
          </p:cNvSpPr>
          <p:nvPr>
            <p:ph type="subTitle" idx="1"/>
          </p:nvPr>
        </p:nvSpPr>
        <p:spPr>
          <a:xfrm>
            <a:off x="270045" y="2177472"/>
            <a:ext cx="3947660" cy="4289880"/>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r>
              <a:rPr lang="de-DE" b="1" dirty="0"/>
              <a:t>Vorteile:</a:t>
            </a:r>
          </a:p>
          <a:p>
            <a:pPr algn="l"/>
            <a:endParaRPr lang="de-DE" dirty="0"/>
          </a:p>
          <a:p>
            <a:pPr marL="285750" indent="-285750" algn="l">
              <a:buClr>
                <a:srgbClr val="92D050"/>
              </a:buClr>
              <a:buFont typeface="Wingdings" panose="05000000000000000000" pitchFamily="2" charset="2"/>
              <a:buChar char="Ø"/>
            </a:pPr>
            <a:r>
              <a:rPr lang="de-DE" baseline="0" dirty="0"/>
              <a:t>20 bis 30 % Mehrleistung im Vergleich zu konventionellen Dreschwerk vor allem bei feuchtem, zähem Stroh</a:t>
            </a:r>
          </a:p>
          <a:p>
            <a:pPr marL="285750" indent="-285750" algn="l">
              <a:buClr>
                <a:srgbClr val="92D050"/>
              </a:buClr>
              <a:buFont typeface="Wingdings" panose="05000000000000000000" pitchFamily="2" charset="2"/>
              <a:buChar char="Ø"/>
            </a:pPr>
            <a:r>
              <a:rPr lang="de-DE" dirty="0"/>
              <a:t>H</a:t>
            </a:r>
            <a:r>
              <a:rPr lang="de-DE" baseline="0" dirty="0"/>
              <a:t>ohe Druschleistung bei Weizen</a:t>
            </a:r>
          </a:p>
          <a:p>
            <a:pPr marL="285750" indent="-285750" algn="l">
              <a:buClr>
                <a:srgbClr val="92D050"/>
              </a:buClr>
              <a:buFont typeface="Wingdings" panose="05000000000000000000" pitchFamily="2" charset="2"/>
              <a:buChar char="Ø"/>
            </a:pPr>
            <a:r>
              <a:rPr lang="de-DE" dirty="0"/>
              <a:t>J</a:t>
            </a:r>
            <a:r>
              <a:rPr lang="de-DE" baseline="0" dirty="0"/>
              <a:t>e feuchter und zäher das Stroh, desto relativ höher die Druschleistung</a:t>
            </a:r>
          </a:p>
          <a:p>
            <a:pPr algn="l"/>
            <a:endParaRPr lang="de-DE" dirty="0"/>
          </a:p>
          <a:p>
            <a:pPr algn="l"/>
            <a:endParaRPr lang="de-DE" dirty="0"/>
          </a:p>
          <a:p>
            <a:pPr algn="l"/>
            <a:endParaRPr lang="de-DE" dirty="0"/>
          </a:p>
          <a:p>
            <a:pPr algn="l"/>
            <a:endParaRPr lang="de-DE" dirty="0"/>
          </a:p>
          <a:p>
            <a:pPr algn="l"/>
            <a:endParaRPr lang="de-DE" dirty="0"/>
          </a:p>
          <a:p>
            <a:pPr algn="l"/>
            <a:endParaRPr lang="de-DE" altLang="de-DE" sz="1350" dirty="0"/>
          </a:p>
        </p:txBody>
      </p:sp>
      <p:sp>
        <p:nvSpPr>
          <p:cNvPr id="20" name="Rechteck: abgerundete Ecken 19">
            <a:extLst>
              <a:ext uri="{FF2B5EF4-FFF2-40B4-BE49-F238E27FC236}">
                <a16:creationId xmlns:a16="http://schemas.microsoft.com/office/drawing/2014/main" id="{24F226C7-FC7E-501E-31AD-6EFE6225F9CD}"/>
              </a:ext>
            </a:extLst>
          </p:cNvPr>
          <p:cNvSpPr/>
          <p:nvPr/>
        </p:nvSpPr>
        <p:spPr bwMode="auto">
          <a:xfrm>
            <a:off x="1765691" y="4081564"/>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21" name="Grafik 20" descr="Übertragen mit einfarbiger Füllung">
            <a:extLst>
              <a:ext uri="{FF2B5EF4-FFF2-40B4-BE49-F238E27FC236}">
                <a16:creationId xmlns:a16="http://schemas.microsoft.com/office/drawing/2014/main" id="{E5C2A68C-36C3-853A-535A-21481DA0F3F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2270" y="3979385"/>
            <a:ext cx="686054" cy="686054"/>
          </a:xfrm>
          <a:prstGeom prst="rect">
            <a:avLst/>
          </a:prstGeom>
        </p:spPr>
      </p:pic>
      <p:pic>
        <p:nvPicPr>
          <p:cNvPr id="22" name="Grafik 21" descr="Daumen runter mit einfarbiger Füllung">
            <a:extLst>
              <a:ext uri="{FF2B5EF4-FFF2-40B4-BE49-F238E27FC236}">
                <a16:creationId xmlns:a16="http://schemas.microsoft.com/office/drawing/2014/main" id="{1E492995-6C94-F911-FC68-C863229700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07249" y="1269293"/>
            <a:ext cx="914400" cy="914400"/>
          </a:xfrm>
          <a:prstGeom prst="rect">
            <a:avLst/>
          </a:prstGeom>
        </p:spPr>
      </p:pic>
      <p:pic>
        <p:nvPicPr>
          <p:cNvPr id="23" name="Grafik 22" descr="Daumen hoch-Zeichen mit einfarbiger Füllung">
            <a:extLst>
              <a:ext uri="{FF2B5EF4-FFF2-40B4-BE49-F238E27FC236}">
                <a16:creationId xmlns:a16="http://schemas.microsoft.com/office/drawing/2014/main" id="{68DC9C4C-FE0F-7485-782F-74F93CA133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35292" y="1269293"/>
            <a:ext cx="914400" cy="914400"/>
          </a:xfrm>
          <a:prstGeom prst="rect">
            <a:avLst/>
          </a:prstGeom>
        </p:spPr>
      </p:pic>
      <p:sp>
        <p:nvSpPr>
          <p:cNvPr id="26" name="Textfeld 25">
            <a:extLst>
              <a:ext uri="{FF2B5EF4-FFF2-40B4-BE49-F238E27FC236}">
                <a16:creationId xmlns:a16="http://schemas.microsoft.com/office/drawing/2014/main" id="{6ABA0AD3-F469-5B23-FED8-4E898BF39631}"/>
              </a:ext>
            </a:extLst>
          </p:cNvPr>
          <p:cNvSpPr txBox="1"/>
          <p:nvPr/>
        </p:nvSpPr>
        <p:spPr>
          <a:xfrm>
            <a:off x="7064449" y="1138077"/>
            <a:ext cx="4576762" cy="184666"/>
          </a:xfrm>
          <a:prstGeom prst="rect">
            <a:avLst/>
          </a:prstGeom>
          <a:noFill/>
        </p:spPr>
        <p:txBody>
          <a:bodyPr wrap="square">
            <a:spAutoFit/>
          </a:bodyPr>
          <a:lstStyle/>
          <a:p>
            <a:r>
              <a:rPr lang="de-DE" sz="600" dirty="0"/>
              <a:t>Abbildung 93: www.topagrar.com</a:t>
            </a:r>
          </a:p>
        </p:txBody>
      </p:sp>
    </p:spTree>
    <p:extLst>
      <p:ext uri="{BB962C8B-B14F-4D97-AF65-F5344CB8AC3E}">
        <p14:creationId xmlns:p14="http://schemas.microsoft.com/office/powerpoint/2010/main" val="266605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1000"/>
                                        <p:tgtEl>
                                          <p:spTgt spid="19">
                                            <p:txEl>
                                              <p:pRg st="2" end="2"/>
                                            </p:txEl>
                                          </p:spTgt>
                                        </p:tgtEl>
                                      </p:cBhvr>
                                    </p:animEffect>
                                    <p:anim calcmode="lin" valueType="num">
                                      <p:cBhvr>
                                        <p:cTn id="1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1000"/>
                                        <p:tgtEl>
                                          <p:spTgt spid="19">
                                            <p:txEl>
                                              <p:pRg st="3" end="3"/>
                                            </p:txEl>
                                          </p:spTgt>
                                        </p:tgtEl>
                                      </p:cBhvr>
                                    </p:animEffect>
                                    <p:anim calcmode="lin" valueType="num">
                                      <p:cBhvr>
                                        <p:cTn id="18"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1000"/>
                                        <p:tgtEl>
                                          <p:spTgt spid="19">
                                            <p:txEl>
                                              <p:pRg st="4" end="4"/>
                                            </p:txEl>
                                          </p:spTgt>
                                        </p:tgtEl>
                                      </p:cBhvr>
                                    </p:animEffect>
                                    <p:anim calcmode="lin" valueType="num">
                                      <p:cBhvr>
                                        <p:cTn id="23"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1000"/>
                                        <p:tgtEl>
                                          <p:spTgt spid="18">
                                            <p:txEl>
                                              <p:pRg st="0" end="0"/>
                                            </p:txEl>
                                          </p:spTgt>
                                        </p:tgtEl>
                                      </p:cBhvr>
                                    </p:animEffect>
                                    <p:anim calcmode="lin" valueType="num">
                                      <p:cBhvr>
                                        <p:cTn id="3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Effect transition="in" filter="fade">
                                      <p:cBhvr>
                                        <p:cTn id="34" dur="1000"/>
                                        <p:tgtEl>
                                          <p:spTgt spid="18">
                                            <p:txEl>
                                              <p:pRg st="1" end="1"/>
                                            </p:txEl>
                                          </p:spTgt>
                                        </p:tgtEl>
                                      </p:cBhvr>
                                    </p:animEffect>
                                    <p:anim calcmode="lin" valueType="num">
                                      <p:cBhvr>
                                        <p:cTn id="3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Effect transition="in" filter="fade">
                                      <p:cBhvr>
                                        <p:cTn id="39" dur="1000"/>
                                        <p:tgtEl>
                                          <p:spTgt spid="18">
                                            <p:txEl>
                                              <p:pRg st="2" end="2"/>
                                            </p:txEl>
                                          </p:spTgt>
                                        </p:tgtEl>
                                      </p:cBhvr>
                                    </p:animEffect>
                                    <p:anim calcmode="lin" valueType="num">
                                      <p:cBhvr>
                                        <p:cTn id="40"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xEl>
                                              <p:pRg st="3" end="3"/>
                                            </p:txEl>
                                          </p:spTgt>
                                        </p:tgtEl>
                                        <p:attrNameLst>
                                          <p:attrName>style.visibility</p:attrName>
                                        </p:attrNameLst>
                                      </p:cBhvr>
                                      <p:to>
                                        <p:strVal val="visible"/>
                                      </p:to>
                                    </p:set>
                                    <p:animEffect transition="in" filter="fade">
                                      <p:cBhvr>
                                        <p:cTn id="44" dur="1000"/>
                                        <p:tgtEl>
                                          <p:spTgt spid="18">
                                            <p:txEl>
                                              <p:pRg st="3" end="3"/>
                                            </p:txEl>
                                          </p:spTgt>
                                        </p:tgtEl>
                                      </p:cBhvr>
                                    </p:animEffect>
                                    <p:anim calcmode="lin" valueType="num">
                                      <p:cBhvr>
                                        <p:cTn id="45"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xEl>
                                              <p:pRg st="4" end="4"/>
                                            </p:txEl>
                                          </p:spTgt>
                                        </p:tgtEl>
                                        <p:attrNameLst>
                                          <p:attrName>style.visibility</p:attrName>
                                        </p:attrNameLst>
                                      </p:cBhvr>
                                      <p:to>
                                        <p:strVal val="visible"/>
                                      </p:to>
                                    </p:set>
                                    <p:animEffect transition="in" filter="fade">
                                      <p:cBhvr>
                                        <p:cTn id="49" dur="1000"/>
                                        <p:tgtEl>
                                          <p:spTgt spid="18">
                                            <p:txEl>
                                              <p:pRg st="4" end="4"/>
                                            </p:txEl>
                                          </p:spTgt>
                                        </p:tgtEl>
                                      </p:cBhvr>
                                    </p:animEffect>
                                    <p:anim calcmode="lin" valueType="num">
                                      <p:cBhvr>
                                        <p:cTn id="50"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4" end="4"/>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8">
                                            <p:txEl>
                                              <p:pRg st="5" end="5"/>
                                            </p:txEl>
                                          </p:spTgt>
                                        </p:tgtEl>
                                        <p:attrNameLst>
                                          <p:attrName>style.visibility</p:attrName>
                                        </p:attrNameLst>
                                      </p:cBhvr>
                                      <p:to>
                                        <p:strVal val="visible"/>
                                      </p:to>
                                    </p:set>
                                    <p:animEffect transition="in" filter="fade">
                                      <p:cBhvr>
                                        <p:cTn id="54" dur="1000"/>
                                        <p:tgtEl>
                                          <p:spTgt spid="18">
                                            <p:txEl>
                                              <p:pRg st="5" end="5"/>
                                            </p:txEl>
                                          </p:spTgt>
                                        </p:tgtEl>
                                      </p:cBhvr>
                                    </p:animEffect>
                                    <p:anim calcmode="lin" valueType="num">
                                      <p:cBhvr>
                                        <p:cTn id="55"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55</a:t>
            </a:fld>
            <a:endParaRPr lang="de-DE" dirty="0"/>
          </a:p>
        </p:txBody>
      </p:sp>
      <p:sp>
        <p:nvSpPr>
          <p:cNvPr id="3" name="Textfeld 2"/>
          <p:cNvSpPr txBox="1"/>
          <p:nvPr/>
        </p:nvSpPr>
        <p:spPr>
          <a:xfrm>
            <a:off x="540000" y="1080000"/>
            <a:ext cx="7852144" cy="7925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dirty="0"/>
              <a:t>Beschleuniger Dreschwerk </a:t>
            </a:r>
            <a:r>
              <a:rPr lang="de-DE" sz="1400" dirty="0"/>
              <a:t>am Beispiel eines Claas </a:t>
            </a:r>
            <a:r>
              <a:rPr lang="de-DE" sz="1400" dirty="0" err="1"/>
              <a:t>Trion</a:t>
            </a:r>
            <a:r>
              <a:rPr lang="de-DE" sz="1400" dirty="0"/>
              <a:t> 530</a:t>
            </a:r>
          </a:p>
          <a:p>
            <a:r>
              <a:rPr lang="de-DE" sz="1400" dirty="0"/>
              <a:t>(Claas „APS Walker Dreschwerk“ - </a:t>
            </a:r>
            <a:r>
              <a:rPr lang="de-DE" sz="1400" b="1" dirty="0" err="1"/>
              <a:t>A</a:t>
            </a:r>
            <a:r>
              <a:rPr lang="de-DE" sz="1400" dirty="0" err="1"/>
              <a:t>ccelerated</a:t>
            </a:r>
            <a:r>
              <a:rPr lang="de-DE" sz="1400" dirty="0"/>
              <a:t>  </a:t>
            </a:r>
            <a:r>
              <a:rPr lang="de-DE" sz="1400" b="1" dirty="0" err="1"/>
              <a:t>P</a:t>
            </a:r>
            <a:r>
              <a:rPr lang="de-DE" sz="1400" dirty="0" err="1"/>
              <a:t>re</a:t>
            </a:r>
            <a:r>
              <a:rPr lang="de-DE" sz="1400" dirty="0"/>
              <a:t> </a:t>
            </a:r>
            <a:r>
              <a:rPr lang="de-DE" sz="1400" b="1" dirty="0"/>
              <a:t>S</a:t>
            </a:r>
            <a:r>
              <a:rPr lang="de-DE" sz="1400" dirty="0"/>
              <a:t>eparation / Beschleunigte Vorabscheidung)</a:t>
            </a:r>
          </a:p>
          <a:p>
            <a:endParaRPr lang="de-DE" sz="1350" dirty="0"/>
          </a:p>
        </p:txBody>
      </p:sp>
      <p:sp>
        <p:nvSpPr>
          <p:cNvPr id="7" name="Textfeld 6"/>
          <p:cNvSpPr txBox="1"/>
          <p:nvPr/>
        </p:nvSpPr>
        <p:spPr>
          <a:xfrm>
            <a:off x="609111" y="4969601"/>
            <a:ext cx="7783033" cy="1161857"/>
          </a:xfrm>
          <a:prstGeom prst="rect">
            <a:avLst/>
          </a:prstGeom>
          <a:noFill/>
        </p:spPr>
        <p:txBody>
          <a:bodyPr wrap="square" rtlCol="0">
            <a:spAutoFit/>
          </a:bodyPr>
          <a:lstStyle/>
          <a:p>
            <a:r>
              <a:rPr lang="de-DE" sz="1400" dirty="0"/>
              <a:t>Dreschtrommeldurchmesser: 600 mm		Dreschtrommelbreite: 1420 mm </a:t>
            </a:r>
          </a:p>
          <a:p>
            <a:r>
              <a:rPr lang="de-DE" sz="1400" dirty="0"/>
              <a:t>Umschlingungswinkel Dreschkorb: 142 Grad		Hauptdreschkorbfläche: 1,06 m²</a:t>
            </a:r>
          </a:p>
          <a:p>
            <a:pPr lvl="0"/>
            <a:r>
              <a:rPr lang="de-DE" sz="1400" dirty="0"/>
              <a:t>Dreschtrommelgeschwindigkeit: 400 – 1050 U/min	</a:t>
            </a:r>
            <a:r>
              <a:rPr lang="de-DE" sz="1400" dirty="0" err="1">
                <a:solidFill>
                  <a:srgbClr val="000000"/>
                </a:solidFill>
              </a:rPr>
              <a:t>Schüttlerfläche</a:t>
            </a:r>
            <a:r>
              <a:rPr lang="de-DE" sz="1400" dirty="0">
                <a:solidFill>
                  <a:srgbClr val="000000"/>
                </a:solidFill>
              </a:rPr>
              <a:t>: 6,25 m²</a:t>
            </a:r>
            <a:endParaRPr lang="de-DE" sz="1400" dirty="0"/>
          </a:p>
          <a:p>
            <a:r>
              <a:rPr lang="de-DE" sz="1400" dirty="0"/>
              <a:t>Anzahl Schlagleisten: 8			</a:t>
            </a:r>
            <a:r>
              <a:rPr lang="de-DE" sz="1400" dirty="0">
                <a:solidFill>
                  <a:srgbClr val="000000"/>
                </a:solidFill>
              </a:rPr>
              <a:t>Anzahl </a:t>
            </a:r>
            <a:r>
              <a:rPr lang="de-DE" sz="1400" dirty="0" err="1">
                <a:solidFill>
                  <a:srgbClr val="000000"/>
                </a:solidFill>
              </a:rPr>
              <a:t>Hordenschüttler</a:t>
            </a:r>
            <a:r>
              <a:rPr lang="de-DE" sz="1400" dirty="0">
                <a:solidFill>
                  <a:srgbClr val="000000"/>
                </a:solidFill>
              </a:rPr>
              <a:t>: 5</a:t>
            </a:r>
          </a:p>
          <a:p>
            <a:endParaRPr lang="de-DE" sz="1350" dirty="0"/>
          </a:p>
        </p:txBody>
      </p:sp>
      <p:pic>
        <p:nvPicPr>
          <p:cNvPr id="11266" name="Picture 2" descr="http://app.claas.com/2012/lexion/images/lexion600/restkornabscheid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214" y="2077116"/>
            <a:ext cx="5982085" cy="265870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r Verbinder 8"/>
          <p:cNvCxnSpPr/>
          <p:nvPr/>
        </p:nvCxnSpPr>
        <p:spPr bwMode="auto">
          <a:xfrm flipH="1">
            <a:off x="2243470" y="3742660"/>
            <a:ext cx="956930" cy="5316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Textfeld 9"/>
          <p:cNvSpPr txBox="1"/>
          <p:nvPr/>
        </p:nvSpPr>
        <p:spPr>
          <a:xfrm>
            <a:off x="919254" y="3577793"/>
            <a:ext cx="1637414" cy="515526"/>
          </a:xfrm>
          <a:prstGeom prst="rect">
            <a:avLst/>
          </a:prstGeom>
          <a:noFill/>
        </p:spPr>
        <p:txBody>
          <a:bodyPr wrap="square" rtlCol="0">
            <a:spAutoFit/>
          </a:bodyPr>
          <a:lstStyle/>
          <a:p>
            <a:r>
              <a:rPr lang="de-DE" sz="1400" dirty="0"/>
              <a:t>Beschleuniger </a:t>
            </a:r>
          </a:p>
          <a:p>
            <a:endParaRPr lang="de-DE" sz="1350" dirty="0"/>
          </a:p>
        </p:txBody>
      </p:sp>
      <p:cxnSp>
        <p:nvCxnSpPr>
          <p:cNvPr id="12" name="Gerader Verbinder 11"/>
          <p:cNvCxnSpPr>
            <a:endCxn id="16" idx="3"/>
          </p:cNvCxnSpPr>
          <p:nvPr/>
        </p:nvCxnSpPr>
        <p:spPr bwMode="auto">
          <a:xfrm flipH="1" flipV="1">
            <a:off x="2652822" y="2944885"/>
            <a:ext cx="1026044" cy="35394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Gerader Verbinder 12"/>
          <p:cNvCxnSpPr/>
          <p:nvPr/>
        </p:nvCxnSpPr>
        <p:spPr bwMode="auto">
          <a:xfrm flipH="1" flipV="1">
            <a:off x="3200400" y="2483062"/>
            <a:ext cx="955158" cy="52978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Gerader Verbinder 14"/>
          <p:cNvCxnSpPr/>
          <p:nvPr/>
        </p:nvCxnSpPr>
        <p:spPr bwMode="auto">
          <a:xfrm flipH="1" flipV="1">
            <a:off x="4441711" y="1967023"/>
            <a:ext cx="906426" cy="65190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6" name="Textfeld 15"/>
          <p:cNvSpPr txBox="1"/>
          <p:nvPr/>
        </p:nvSpPr>
        <p:spPr>
          <a:xfrm>
            <a:off x="1235146" y="2790996"/>
            <a:ext cx="1417676" cy="307777"/>
          </a:xfrm>
          <a:prstGeom prst="rect">
            <a:avLst/>
          </a:prstGeom>
          <a:noFill/>
        </p:spPr>
        <p:txBody>
          <a:bodyPr wrap="square" rtlCol="0">
            <a:spAutoFit/>
          </a:bodyPr>
          <a:lstStyle/>
          <a:p>
            <a:r>
              <a:rPr lang="de-DE" sz="1400" dirty="0"/>
              <a:t>Dreschtrommel</a:t>
            </a:r>
          </a:p>
        </p:txBody>
      </p:sp>
      <p:sp>
        <p:nvSpPr>
          <p:cNvPr id="20" name="Textfeld 19"/>
          <p:cNvSpPr txBox="1"/>
          <p:nvPr/>
        </p:nvSpPr>
        <p:spPr>
          <a:xfrm>
            <a:off x="1929344" y="2180869"/>
            <a:ext cx="1446955" cy="515526"/>
          </a:xfrm>
          <a:prstGeom prst="rect">
            <a:avLst/>
          </a:prstGeom>
          <a:noFill/>
        </p:spPr>
        <p:txBody>
          <a:bodyPr wrap="square" rtlCol="0">
            <a:spAutoFit/>
          </a:bodyPr>
          <a:lstStyle/>
          <a:p>
            <a:r>
              <a:rPr lang="de-DE" sz="1400" dirty="0"/>
              <a:t>Wendetrommel</a:t>
            </a:r>
          </a:p>
          <a:p>
            <a:endParaRPr lang="de-DE" sz="1350" dirty="0"/>
          </a:p>
        </p:txBody>
      </p:sp>
      <p:sp>
        <p:nvSpPr>
          <p:cNvPr id="23" name="Textfeld 22"/>
          <p:cNvSpPr txBox="1"/>
          <p:nvPr/>
        </p:nvSpPr>
        <p:spPr>
          <a:xfrm>
            <a:off x="2556668" y="1729615"/>
            <a:ext cx="2582030" cy="307777"/>
          </a:xfrm>
          <a:prstGeom prst="rect">
            <a:avLst/>
          </a:prstGeom>
          <a:noFill/>
        </p:spPr>
        <p:txBody>
          <a:bodyPr wrap="square" rtlCol="0">
            <a:spAutoFit/>
          </a:bodyPr>
          <a:lstStyle/>
          <a:p>
            <a:r>
              <a:rPr lang="de-DE" sz="1400" dirty="0"/>
              <a:t>Strohlockerungstrommel</a:t>
            </a:r>
          </a:p>
        </p:txBody>
      </p:sp>
      <p:sp>
        <p:nvSpPr>
          <p:cNvPr id="6" name="Pfeil: nach rechts 5"/>
          <p:cNvSpPr/>
          <p:nvPr/>
        </p:nvSpPr>
        <p:spPr bwMode="auto">
          <a:xfrm>
            <a:off x="2870791" y="1350335"/>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8" name="Rechteck 7"/>
          <p:cNvSpPr/>
          <p:nvPr/>
        </p:nvSpPr>
        <p:spPr>
          <a:xfrm>
            <a:off x="2608924" y="4696911"/>
            <a:ext cx="4572000" cy="184666"/>
          </a:xfrm>
          <a:prstGeom prst="rect">
            <a:avLst/>
          </a:prstGeom>
        </p:spPr>
        <p:txBody>
          <a:bodyPr>
            <a:spAutoFit/>
          </a:bodyPr>
          <a:lstStyle/>
          <a:p>
            <a:r>
              <a:rPr lang="de-DE" sz="600" dirty="0"/>
              <a:t>Abbildung 101: www.claas.de</a:t>
            </a:r>
          </a:p>
        </p:txBody>
      </p:sp>
      <p:pic>
        <p:nvPicPr>
          <p:cNvPr id="14" name="Grafik 13" descr="Filmstreifen Silhouette">
            <a:hlinkClick r:id="rId4"/>
            <a:extLst>
              <a:ext uri="{FF2B5EF4-FFF2-40B4-BE49-F238E27FC236}">
                <a16:creationId xmlns:a16="http://schemas.microsoft.com/office/drawing/2014/main" id="{FF43C8CD-57EF-6D0D-EFC9-9F8D16F4CE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255799"/>
            <a:ext cx="914400" cy="914400"/>
          </a:xfrm>
          <a:prstGeom prst="rect">
            <a:avLst/>
          </a:prstGeom>
        </p:spPr>
      </p:pic>
    </p:spTree>
    <p:extLst>
      <p:ext uri="{BB962C8B-B14F-4D97-AF65-F5344CB8AC3E}">
        <p14:creationId xmlns:p14="http://schemas.microsoft.com/office/powerpoint/2010/main" val="21997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1000"/>
                                        <p:tgtEl>
                                          <p:spTgt spid="11266"/>
                                        </p:tgtEl>
                                      </p:cBhvr>
                                    </p:animEffect>
                                    <p:anim calcmode="lin" valueType="num">
                                      <p:cBhvr>
                                        <p:cTn id="18" dur="1000" fill="hold"/>
                                        <p:tgtEl>
                                          <p:spTgt spid="11266"/>
                                        </p:tgtEl>
                                        <p:attrNameLst>
                                          <p:attrName>ppt_x</p:attrName>
                                        </p:attrNameLst>
                                      </p:cBhvr>
                                      <p:tavLst>
                                        <p:tav tm="0">
                                          <p:val>
                                            <p:strVal val="#ppt_x"/>
                                          </p:val>
                                        </p:tav>
                                        <p:tav tm="100000">
                                          <p:val>
                                            <p:strVal val="#ppt_x"/>
                                          </p:val>
                                        </p:tav>
                                      </p:tavLst>
                                    </p:anim>
                                    <p:anim calcmode="lin" valueType="num">
                                      <p:cBhvr>
                                        <p:cTn id="1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anim calcmode="lin" valueType="num">
                                      <p:cBhvr>
                                        <p:cTn id="73" dur="1000" fill="hold"/>
                                        <p:tgtEl>
                                          <p:spTgt spid="7"/>
                                        </p:tgtEl>
                                        <p:attrNameLst>
                                          <p:attrName>ppt_x</p:attrName>
                                        </p:attrNameLst>
                                      </p:cBhvr>
                                      <p:tavLst>
                                        <p:tav tm="0">
                                          <p:val>
                                            <p:strVal val="#ppt_x"/>
                                          </p:val>
                                        </p:tav>
                                        <p:tav tm="100000">
                                          <p:val>
                                            <p:strVal val="#ppt_x"/>
                                          </p:val>
                                        </p:tav>
                                      </p:tavLst>
                                    </p:anim>
                                    <p:anim calcmode="lin" valueType="num">
                                      <p:cBhvr>
                                        <p:cTn id="7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0" grpId="0"/>
      <p:bldP spid="16" grpId="0"/>
      <p:bldP spid="20" grpId="0"/>
      <p:bldP spid="23"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aas.de/blueprint/servlet/image/816426/uncropped/800/0/16efc4c534cd9e2f6e18b1b25a87a6cb/XW/1054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122" y="2753967"/>
            <a:ext cx="3891516" cy="389151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r Verbinder 6"/>
          <p:cNvCxnSpPr/>
          <p:nvPr/>
        </p:nvCxnSpPr>
        <p:spPr bwMode="auto">
          <a:xfrm>
            <a:off x="2908333" y="4127545"/>
            <a:ext cx="1891535" cy="1594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Gerader Verbinder 8"/>
          <p:cNvCxnSpPr/>
          <p:nvPr/>
        </p:nvCxnSpPr>
        <p:spPr bwMode="auto">
          <a:xfrm>
            <a:off x="5481412" y="2797888"/>
            <a:ext cx="971107" cy="66774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Gerader Verbinder 9"/>
          <p:cNvCxnSpPr/>
          <p:nvPr/>
        </p:nvCxnSpPr>
        <p:spPr bwMode="auto">
          <a:xfrm>
            <a:off x="3960427" y="3206840"/>
            <a:ext cx="1813380" cy="93665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Textfeld 11"/>
          <p:cNvSpPr txBox="1"/>
          <p:nvPr/>
        </p:nvSpPr>
        <p:spPr>
          <a:xfrm>
            <a:off x="1290148" y="4009493"/>
            <a:ext cx="2265885" cy="1169551"/>
          </a:xfrm>
          <a:prstGeom prst="rect">
            <a:avLst/>
          </a:prstGeom>
          <a:noFill/>
        </p:spPr>
        <p:txBody>
          <a:bodyPr wrap="square" rtlCol="0">
            <a:spAutoFit/>
          </a:bodyPr>
          <a:lstStyle/>
          <a:p>
            <a:r>
              <a:rPr lang="de-DE" sz="1400" dirty="0"/>
              <a:t>Beschleuniger</a:t>
            </a:r>
          </a:p>
          <a:p>
            <a:r>
              <a:rPr lang="de-DE" sz="1400" dirty="0"/>
              <a:t>80 % Drehzahl</a:t>
            </a:r>
          </a:p>
          <a:p>
            <a:r>
              <a:rPr lang="de-DE" sz="1400" dirty="0"/>
              <a:t>450 mm Durchmesser</a:t>
            </a:r>
          </a:p>
          <a:p>
            <a:r>
              <a:rPr lang="de-DE" sz="1400" dirty="0"/>
              <a:t>Gutgeschwindigkeit 12 m/s</a:t>
            </a:r>
          </a:p>
        </p:txBody>
      </p:sp>
      <p:sp>
        <p:nvSpPr>
          <p:cNvPr id="14" name="Textfeld 13"/>
          <p:cNvSpPr txBox="1"/>
          <p:nvPr/>
        </p:nvSpPr>
        <p:spPr>
          <a:xfrm>
            <a:off x="2010596" y="2670095"/>
            <a:ext cx="2329728" cy="954107"/>
          </a:xfrm>
          <a:prstGeom prst="rect">
            <a:avLst/>
          </a:prstGeom>
          <a:noFill/>
        </p:spPr>
        <p:txBody>
          <a:bodyPr wrap="square" rtlCol="0">
            <a:spAutoFit/>
          </a:bodyPr>
          <a:lstStyle/>
          <a:p>
            <a:r>
              <a:rPr lang="de-DE" sz="1400" dirty="0"/>
              <a:t>Dreschtrommel</a:t>
            </a:r>
          </a:p>
          <a:p>
            <a:r>
              <a:rPr lang="de-DE" sz="1400" dirty="0"/>
              <a:t>100 % Drehzahl</a:t>
            </a:r>
          </a:p>
          <a:p>
            <a:r>
              <a:rPr lang="de-DE" sz="1400" dirty="0"/>
              <a:t>600 mm Durchmesser</a:t>
            </a:r>
          </a:p>
          <a:p>
            <a:r>
              <a:rPr lang="de-DE" sz="1400" dirty="0"/>
              <a:t>Gutgeschwindigkeit 20 m/s</a:t>
            </a:r>
          </a:p>
        </p:txBody>
      </p:sp>
      <p:sp>
        <p:nvSpPr>
          <p:cNvPr id="15" name="Textfeld 14"/>
          <p:cNvSpPr txBox="1"/>
          <p:nvPr/>
        </p:nvSpPr>
        <p:spPr>
          <a:xfrm>
            <a:off x="4357905" y="2096655"/>
            <a:ext cx="1998921" cy="738664"/>
          </a:xfrm>
          <a:prstGeom prst="rect">
            <a:avLst/>
          </a:prstGeom>
          <a:noFill/>
        </p:spPr>
        <p:txBody>
          <a:bodyPr wrap="square" rtlCol="0">
            <a:spAutoFit/>
          </a:bodyPr>
          <a:lstStyle/>
          <a:p>
            <a:r>
              <a:rPr lang="de-DE" sz="1400" dirty="0"/>
              <a:t>Wendetrommel</a:t>
            </a:r>
          </a:p>
          <a:p>
            <a:r>
              <a:rPr lang="de-DE" sz="1400" dirty="0"/>
              <a:t>68 % Drehzahl</a:t>
            </a:r>
          </a:p>
          <a:p>
            <a:r>
              <a:rPr lang="de-DE" sz="1400" dirty="0"/>
              <a:t>380 mm Durchmesser</a:t>
            </a:r>
          </a:p>
        </p:txBody>
      </p:sp>
      <p:cxnSp>
        <p:nvCxnSpPr>
          <p:cNvPr id="19" name="Gerader Verbinder 18"/>
          <p:cNvCxnSpPr/>
          <p:nvPr/>
        </p:nvCxnSpPr>
        <p:spPr bwMode="auto">
          <a:xfrm flipV="1">
            <a:off x="3175460" y="4651790"/>
            <a:ext cx="742600" cy="91539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1" name="Textfeld 20"/>
          <p:cNvSpPr txBox="1"/>
          <p:nvPr/>
        </p:nvSpPr>
        <p:spPr>
          <a:xfrm>
            <a:off x="1919505" y="5567180"/>
            <a:ext cx="2220961" cy="523220"/>
          </a:xfrm>
          <a:prstGeom prst="rect">
            <a:avLst/>
          </a:prstGeom>
          <a:noFill/>
        </p:spPr>
        <p:txBody>
          <a:bodyPr wrap="square" rtlCol="0">
            <a:spAutoFit/>
          </a:bodyPr>
          <a:lstStyle/>
          <a:p>
            <a:r>
              <a:rPr lang="de-DE" sz="1400" dirty="0"/>
              <a:t>Schrägförderer</a:t>
            </a:r>
          </a:p>
          <a:p>
            <a:r>
              <a:rPr lang="de-DE" sz="1400" dirty="0"/>
              <a:t>Gutgeschwindigkeit 3 m/s</a:t>
            </a:r>
          </a:p>
        </p:txBody>
      </p:sp>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56</a:t>
            </a:fld>
            <a:endParaRPr lang="de-DE" dirty="0"/>
          </a:p>
        </p:txBody>
      </p:sp>
      <p:sp>
        <p:nvSpPr>
          <p:cNvPr id="3" name="Textfeld 2"/>
          <p:cNvSpPr txBox="1"/>
          <p:nvPr/>
        </p:nvSpPr>
        <p:spPr>
          <a:xfrm>
            <a:off x="249440" y="875488"/>
            <a:ext cx="8739467" cy="95410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20 % höhere Druschleistung im Vergleich zum konventionellen Dreschwerk </a:t>
            </a:r>
          </a:p>
          <a:p>
            <a:pPr marL="285750" indent="-285750">
              <a:buClr>
                <a:srgbClr val="92D050"/>
              </a:buClr>
              <a:buFont typeface="Wingdings" panose="05000000000000000000" pitchFamily="2" charset="2"/>
              <a:buChar char="Ø"/>
            </a:pPr>
            <a:r>
              <a:rPr lang="de-DE" sz="1400" dirty="0"/>
              <a:t>Beschleuniger übernimmt das Erntegut vom Schrägförderer und beschleunigt es von 3 m/s auf 12 m/s</a:t>
            </a:r>
          </a:p>
          <a:p>
            <a:pPr marL="285750" indent="-285750">
              <a:buClr>
                <a:srgbClr val="92D050"/>
              </a:buClr>
              <a:buFont typeface="Wingdings" panose="05000000000000000000" pitchFamily="2" charset="2"/>
              <a:buChar char="Ø"/>
            </a:pPr>
            <a:r>
              <a:rPr lang="de-DE" sz="1400" dirty="0"/>
              <a:t>Gleichmäßiger Gutfluss an der Dreschtrommel wird gewährleistet und homogene Bestückung der Dreschtrommel sicher gestellt</a:t>
            </a:r>
          </a:p>
        </p:txBody>
      </p:sp>
      <p:sp>
        <p:nvSpPr>
          <p:cNvPr id="6" name="Rechteck 5"/>
          <p:cNvSpPr/>
          <p:nvPr/>
        </p:nvSpPr>
        <p:spPr>
          <a:xfrm>
            <a:off x="3837675" y="6210387"/>
            <a:ext cx="4572000" cy="184666"/>
          </a:xfrm>
          <a:prstGeom prst="rect">
            <a:avLst/>
          </a:prstGeom>
        </p:spPr>
        <p:txBody>
          <a:bodyPr>
            <a:spAutoFit/>
          </a:bodyPr>
          <a:lstStyle/>
          <a:p>
            <a:r>
              <a:rPr lang="de-DE" sz="600" dirty="0"/>
              <a:t>Abbildung 102: www.claas.de</a:t>
            </a:r>
          </a:p>
        </p:txBody>
      </p:sp>
    </p:spTree>
    <p:extLst>
      <p:ext uri="{BB962C8B-B14F-4D97-AF65-F5344CB8AC3E}">
        <p14:creationId xmlns:p14="http://schemas.microsoft.com/office/powerpoint/2010/main" val="242535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p:bldP spid="3"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app.claas.com/2012/lexion/images/lexion600/restkornabscheidung.jpg">
            <a:extLst>
              <a:ext uri="{FF2B5EF4-FFF2-40B4-BE49-F238E27FC236}">
                <a16:creationId xmlns:a16="http://schemas.microsoft.com/office/drawing/2014/main" id="{40EB7F7F-EA11-FE90-D4D3-444D857F2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9733" y="678377"/>
            <a:ext cx="2577166" cy="114540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68654" y="302664"/>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377042" y="6537732"/>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551556"/>
            <a:ext cx="1209675" cy="164306"/>
          </a:xfrm>
        </p:spPr>
        <p:txBody>
          <a:bodyPr/>
          <a:lstStyle/>
          <a:p>
            <a:r>
              <a:rPr lang="de-DE" dirty="0"/>
              <a:t> Folie </a:t>
            </a:r>
            <a:fld id="{A2C7766A-2274-4AA4-B50C-14E029CB1111}" type="slidenum">
              <a:rPr lang="de-DE" smtClean="0"/>
              <a:t>57</a:t>
            </a:fld>
            <a:endParaRPr lang="de-DE" dirty="0"/>
          </a:p>
        </p:txBody>
      </p:sp>
      <p:sp>
        <p:nvSpPr>
          <p:cNvPr id="3" name="Textfeld 2"/>
          <p:cNvSpPr txBox="1"/>
          <p:nvPr/>
        </p:nvSpPr>
        <p:spPr>
          <a:xfrm>
            <a:off x="268654" y="761443"/>
            <a:ext cx="6049925" cy="369332"/>
          </a:xfrm>
          <a:prstGeom prst="rect">
            <a:avLst/>
          </a:prstGeom>
          <a:noFill/>
        </p:spPr>
        <p:txBody>
          <a:bodyPr wrap="square" rtlCol="0">
            <a:spAutoFit/>
          </a:bodyPr>
          <a:lstStyle/>
          <a:p>
            <a:r>
              <a:rPr lang="de-DE" dirty="0"/>
              <a:t>Spezifikationen des Beschleuniger Dreschwerk</a:t>
            </a:r>
          </a:p>
        </p:txBody>
      </p:sp>
      <p:sp>
        <p:nvSpPr>
          <p:cNvPr id="9" name="Untertitel 2">
            <a:extLst>
              <a:ext uri="{FF2B5EF4-FFF2-40B4-BE49-F238E27FC236}">
                <a16:creationId xmlns:a16="http://schemas.microsoft.com/office/drawing/2014/main" id="{DDCAEAD1-E9AC-0936-ECAF-2CFEA6E5701C}"/>
              </a:ext>
            </a:extLst>
          </p:cNvPr>
          <p:cNvSpPr txBox="1">
            <a:spLocks/>
          </p:cNvSpPr>
          <p:nvPr/>
        </p:nvSpPr>
        <p:spPr bwMode="auto">
          <a:xfrm>
            <a:off x="5006889" y="2332397"/>
            <a:ext cx="3961952" cy="4114093"/>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b="1" dirty="0"/>
              <a:t>Nachteile:</a:t>
            </a:r>
          </a:p>
          <a:p>
            <a:pPr marL="285750" indent="-285750" algn="l">
              <a:buClr>
                <a:srgbClr val="92D050"/>
              </a:buClr>
              <a:buFont typeface="Wingdings" panose="05000000000000000000" pitchFamily="2" charset="2"/>
              <a:buChar char="Ø"/>
            </a:pPr>
            <a:r>
              <a:rPr lang="de-DE" dirty="0"/>
              <a:t>Hohe Schlagpunktzahl und dadurch Gefahr des Körnerbruches</a:t>
            </a:r>
          </a:p>
          <a:p>
            <a:pPr marL="285750" indent="-285750" algn="l">
              <a:buClr>
                <a:srgbClr val="92D050"/>
              </a:buClr>
              <a:buFont typeface="Wingdings" panose="05000000000000000000" pitchFamily="2" charset="2"/>
              <a:buChar char="Ø"/>
            </a:pPr>
            <a:r>
              <a:rPr lang="de-DE" dirty="0"/>
              <a:t>Mehr schlagender als reibender Drusch</a:t>
            </a:r>
          </a:p>
          <a:p>
            <a:pPr marL="285750" indent="-285750" algn="l">
              <a:buClr>
                <a:srgbClr val="92D050"/>
              </a:buClr>
              <a:buFont typeface="Wingdings" panose="05000000000000000000" pitchFamily="2" charset="2"/>
              <a:buChar char="Ø"/>
            </a:pPr>
            <a:r>
              <a:rPr lang="de-DE" dirty="0"/>
              <a:t>Brüchiges Stroh wird stark zerstört, was die Abscheidung an Schüttlern beeinträchtigt</a:t>
            </a:r>
          </a:p>
          <a:p>
            <a:pPr marL="285750" indent="-285750" algn="l">
              <a:buClr>
                <a:srgbClr val="92D050"/>
              </a:buClr>
              <a:buFont typeface="Wingdings" panose="05000000000000000000" pitchFamily="2" charset="2"/>
              <a:buChar char="Ø"/>
            </a:pPr>
            <a:r>
              <a:rPr lang="de-DE" dirty="0"/>
              <a:t>Hoher Bauaufwand</a:t>
            </a:r>
          </a:p>
          <a:p>
            <a:pPr marL="285750" indent="-285750" algn="l">
              <a:buClr>
                <a:srgbClr val="92D050"/>
              </a:buClr>
              <a:buFont typeface="Wingdings" panose="05000000000000000000" pitchFamily="2" charset="2"/>
              <a:buChar char="Ø"/>
            </a:pPr>
            <a:r>
              <a:rPr lang="de-DE" dirty="0"/>
              <a:t>Beschleuniger nimmt Steine im höheren Maße an als Schlagleisten-Dreschtrommel</a:t>
            </a:r>
          </a:p>
        </p:txBody>
      </p:sp>
      <p:sp>
        <p:nvSpPr>
          <p:cNvPr id="10" name="Untertitel 2">
            <a:extLst>
              <a:ext uri="{FF2B5EF4-FFF2-40B4-BE49-F238E27FC236}">
                <a16:creationId xmlns:a16="http://schemas.microsoft.com/office/drawing/2014/main" id="{1E7E3B67-A6BA-EB89-BC41-5B61BA1D6829}"/>
              </a:ext>
            </a:extLst>
          </p:cNvPr>
          <p:cNvSpPr>
            <a:spLocks noGrp="1"/>
          </p:cNvSpPr>
          <p:nvPr>
            <p:ph type="subTitle" idx="1"/>
          </p:nvPr>
        </p:nvSpPr>
        <p:spPr>
          <a:xfrm>
            <a:off x="138891" y="2332397"/>
            <a:ext cx="3947660" cy="4122366"/>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altLang="de-DE" sz="1350" dirty="0"/>
          </a:p>
        </p:txBody>
      </p:sp>
      <p:sp>
        <p:nvSpPr>
          <p:cNvPr id="11" name="Textfeld 10">
            <a:extLst>
              <a:ext uri="{FF2B5EF4-FFF2-40B4-BE49-F238E27FC236}">
                <a16:creationId xmlns:a16="http://schemas.microsoft.com/office/drawing/2014/main" id="{5A0135A4-0F4C-83FE-A798-F0260F213865}"/>
              </a:ext>
            </a:extLst>
          </p:cNvPr>
          <p:cNvSpPr txBox="1"/>
          <p:nvPr/>
        </p:nvSpPr>
        <p:spPr>
          <a:xfrm>
            <a:off x="113206" y="2332397"/>
            <a:ext cx="3927392" cy="5078313"/>
          </a:xfrm>
          <a:prstGeom prst="rect">
            <a:avLst/>
          </a:prstGeom>
          <a:noFill/>
        </p:spPr>
        <p:txBody>
          <a:bodyPr wrap="square" rtlCol="0">
            <a:spAutoFit/>
          </a:bodyPr>
          <a:lstStyle/>
          <a:p>
            <a:pPr>
              <a:buClr>
                <a:srgbClr val="92D050"/>
              </a:buClr>
            </a:pPr>
            <a:r>
              <a:rPr lang="de-DE" b="1" dirty="0"/>
              <a:t>Vorteile:</a:t>
            </a:r>
            <a:endParaRPr lang="de-DE" b="1" baseline="0" dirty="0"/>
          </a:p>
          <a:p>
            <a:pPr marL="285750" indent="-285750">
              <a:buClr>
                <a:srgbClr val="92D050"/>
              </a:buClr>
              <a:buFont typeface="Wingdings" panose="05000000000000000000" pitchFamily="2" charset="2"/>
              <a:buChar char="Ø"/>
            </a:pPr>
            <a:r>
              <a:rPr lang="de-DE" baseline="0" dirty="0"/>
              <a:t>20 % Mehrleistung im Vergleich zum konventionellen Dreschwerk</a:t>
            </a:r>
          </a:p>
          <a:p>
            <a:pPr marL="285750" indent="-285750">
              <a:buClr>
                <a:srgbClr val="92D050"/>
              </a:buClr>
              <a:buFont typeface="Wingdings" panose="05000000000000000000" pitchFamily="2" charset="2"/>
              <a:buChar char="Ø"/>
            </a:pPr>
            <a:r>
              <a:rPr lang="de-DE" dirty="0"/>
              <a:t>R</a:t>
            </a:r>
            <a:r>
              <a:rPr lang="de-DE" baseline="0" dirty="0"/>
              <a:t>uhiger Lauf der Maschine, keine Annahmegeräusche der Trommel</a:t>
            </a:r>
          </a:p>
          <a:p>
            <a:pPr marL="285750" indent="-285750">
              <a:buClr>
                <a:srgbClr val="92D050"/>
              </a:buClr>
              <a:buFont typeface="Wingdings" panose="05000000000000000000" pitchFamily="2" charset="2"/>
              <a:buChar char="Ø"/>
            </a:pPr>
            <a:r>
              <a:rPr lang="de-DE" dirty="0"/>
              <a:t>H</a:t>
            </a:r>
            <a:r>
              <a:rPr lang="de-DE" baseline="0" dirty="0"/>
              <a:t>ohe Drehzahlstabilität</a:t>
            </a:r>
          </a:p>
          <a:p>
            <a:pPr marL="285750" indent="-285750">
              <a:buClr>
                <a:srgbClr val="92D050"/>
              </a:buClr>
              <a:buFont typeface="Wingdings" panose="05000000000000000000" pitchFamily="2" charset="2"/>
              <a:buChar char="Ø"/>
            </a:pPr>
            <a:r>
              <a:rPr lang="de-DE" dirty="0"/>
              <a:t>K</a:t>
            </a:r>
            <a:r>
              <a:rPr lang="de-DE" baseline="0" dirty="0"/>
              <a:t>eine Belastungsspitzen an den Dreschorganen</a:t>
            </a:r>
          </a:p>
          <a:p>
            <a:pPr marL="285750" indent="-285750">
              <a:buClr>
                <a:srgbClr val="92D050"/>
              </a:buClr>
              <a:buFont typeface="Wingdings" panose="05000000000000000000" pitchFamily="2" charset="2"/>
              <a:buChar char="Ø"/>
            </a:pPr>
            <a:r>
              <a:rPr lang="de-DE" dirty="0"/>
              <a:t>H</a:t>
            </a:r>
            <a:r>
              <a:rPr lang="de-DE" baseline="0" dirty="0"/>
              <a:t>ohe Druschleistung bei Raps durch Vorabscheidung</a:t>
            </a:r>
          </a:p>
          <a:p>
            <a:pPr marL="285750" indent="-285750">
              <a:buClr>
                <a:srgbClr val="92D050"/>
              </a:buClr>
              <a:buFont typeface="Wingdings" panose="05000000000000000000" pitchFamily="2" charset="2"/>
              <a:buChar char="Ø"/>
            </a:pPr>
            <a:r>
              <a:rPr lang="de-DE" dirty="0"/>
              <a:t>H</a:t>
            </a:r>
            <a:r>
              <a:rPr lang="de-DE" baseline="0" dirty="0"/>
              <a:t>ohe Druschleistung bei Mais durch große Korbfläche</a:t>
            </a:r>
          </a:p>
          <a:p>
            <a:pPr marL="285750" indent="-285750">
              <a:buClr>
                <a:srgbClr val="92D050"/>
              </a:buClr>
              <a:buFont typeface="Wingdings" panose="05000000000000000000" pitchFamily="2" charset="2"/>
              <a:buChar char="Ø"/>
            </a:pPr>
            <a:r>
              <a:rPr lang="de-DE" dirty="0"/>
              <a:t>G</a:t>
            </a:r>
            <a:r>
              <a:rPr lang="de-DE" baseline="0" dirty="0"/>
              <a:t>eringerer Kraftstoffverbrauch pro Tonne Erntegut</a:t>
            </a:r>
          </a:p>
          <a:p>
            <a:pPr marL="285750" indent="-285750">
              <a:buClr>
                <a:srgbClr val="92D050"/>
              </a:buClr>
              <a:buFont typeface="Wingdings" panose="05000000000000000000" pitchFamily="2" charset="2"/>
              <a:buChar char="Ø"/>
            </a:pPr>
            <a:endParaRPr lang="de-DE" baseline="0" dirty="0"/>
          </a:p>
          <a:p>
            <a:pPr marL="285750" indent="-285750">
              <a:buClr>
                <a:srgbClr val="92D050"/>
              </a:buClr>
              <a:buFont typeface="Wingdings" panose="05000000000000000000" pitchFamily="2" charset="2"/>
              <a:buChar char="Ø"/>
            </a:pPr>
            <a:endParaRPr lang="de-DE" baseline="0" dirty="0"/>
          </a:p>
          <a:p>
            <a:pPr marL="285750" indent="-285750">
              <a:buClr>
                <a:srgbClr val="92D050"/>
              </a:buClr>
              <a:buFont typeface="Wingdings" panose="05000000000000000000" pitchFamily="2" charset="2"/>
              <a:buChar char="Ø"/>
            </a:pPr>
            <a:endParaRPr lang="de-DE" dirty="0"/>
          </a:p>
          <a:p>
            <a:endParaRPr lang="de-DE" dirty="0"/>
          </a:p>
        </p:txBody>
      </p:sp>
      <p:sp>
        <p:nvSpPr>
          <p:cNvPr id="12" name="Rechteck: abgerundete Ecken 11">
            <a:extLst>
              <a:ext uri="{FF2B5EF4-FFF2-40B4-BE49-F238E27FC236}">
                <a16:creationId xmlns:a16="http://schemas.microsoft.com/office/drawing/2014/main" id="{E195D541-B946-E53F-267F-02CB0C623687}"/>
              </a:ext>
            </a:extLst>
          </p:cNvPr>
          <p:cNvSpPr/>
          <p:nvPr/>
        </p:nvSpPr>
        <p:spPr bwMode="auto">
          <a:xfrm>
            <a:off x="417538" y="5916245"/>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13" name="Grafik 12" descr="Übertragen mit einfarbiger Füllung">
            <a:extLst>
              <a:ext uri="{FF2B5EF4-FFF2-40B4-BE49-F238E27FC236}">
                <a16:creationId xmlns:a16="http://schemas.microsoft.com/office/drawing/2014/main" id="{04C5EEA0-8BAE-28DF-465F-C1898287F6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9184" y="4046416"/>
            <a:ext cx="686054" cy="686054"/>
          </a:xfrm>
          <a:prstGeom prst="rect">
            <a:avLst/>
          </a:prstGeom>
        </p:spPr>
      </p:pic>
      <p:pic>
        <p:nvPicPr>
          <p:cNvPr id="14" name="Grafik 13" descr="Daumen runter mit einfarbiger Füllung">
            <a:extLst>
              <a:ext uri="{FF2B5EF4-FFF2-40B4-BE49-F238E27FC236}">
                <a16:creationId xmlns:a16="http://schemas.microsoft.com/office/drawing/2014/main" id="{2D6F527F-9852-D314-C136-028E9C66B8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0665" y="1366584"/>
            <a:ext cx="914400" cy="914400"/>
          </a:xfrm>
          <a:prstGeom prst="rect">
            <a:avLst/>
          </a:prstGeom>
        </p:spPr>
      </p:pic>
      <p:pic>
        <p:nvPicPr>
          <p:cNvPr id="15" name="Grafik 14" descr="Daumen hoch-Zeichen mit einfarbiger Füllung">
            <a:extLst>
              <a:ext uri="{FF2B5EF4-FFF2-40B4-BE49-F238E27FC236}">
                <a16:creationId xmlns:a16="http://schemas.microsoft.com/office/drawing/2014/main" id="{6A40CA68-68BC-E09F-EB14-6BA12030A5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1174" y="1237690"/>
            <a:ext cx="914400" cy="914400"/>
          </a:xfrm>
          <a:prstGeom prst="rect">
            <a:avLst/>
          </a:prstGeom>
        </p:spPr>
      </p:pic>
      <p:sp>
        <p:nvSpPr>
          <p:cNvPr id="21" name="Textfeld 20">
            <a:extLst>
              <a:ext uri="{FF2B5EF4-FFF2-40B4-BE49-F238E27FC236}">
                <a16:creationId xmlns:a16="http://schemas.microsoft.com/office/drawing/2014/main" id="{13D19C31-C399-2788-272B-DEA9BBF2026B}"/>
              </a:ext>
            </a:extLst>
          </p:cNvPr>
          <p:cNvSpPr txBox="1"/>
          <p:nvPr/>
        </p:nvSpPr>
        <p:spPr>
          <a:xfrm>
            <a:off x="5049733" y="1837608"/>
            <a:ext cx="4577644" cy="215444"/>
          </a:xfrm>
          <a:prstGeom prst="rect">
            <a:avLst/>
          </a:prstGeom>
          <a:noFill/>
        </p:spPr>
        <p:txBody>
          <a:bodyPr wrap="square">
            <a:spAutoFit/>
          </a:bodyPr>
          <a:lstStyle/>
          <a:p>
            <a:r>
              <a:rPr lang="de-DE" sz="800" dirty="0"/>
              <a:t>Abbildung 101: www.claas.de</a:t>
            </a:r>
          </a:p>
        </p:txBody>
      </p:sp>
    </p:spTree>
    <p:extLst>
      <p:ext uri="{BB962C8B-B14F-4D97-AF65-F5344CB8AC3E}">
        <p14:creationId xmlns:p14="http://schemas.microsoft.com/office/powerpoint/2010/main" val="17402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1000"/>
                                        <p:tgtEl>
                                          <p:spTgt spid="11">
                                            <p:txEl>
                                              <p:pRg st="5" end="5"/>
                                            </p:txEl>
                                          </p:spTgt>
                                        </p:tgtEl>
                                      </p:cBhvr>
                                    </p:animEffect>
                                    <p:anim calcmode="lin" valueType="num">
                                      <p:cBhvr>
                                        <p:cTn id="3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1000"/>
                                        <p:tgtEl>
                                          <p:spTgt spid="11">
                                            <p:txEl>
                                              <p:pRg st="6" end="6"/>
                                            </p:txEl>
                                          </p:spTgt>
                                        </p:tgtEl>
                                      </p:cBhvr>
                                    </p:animEffect>
                                    <p:anim calcmode="lin" valueType="num">
                                      <p:cBhvr>
                                        <p:cTn id="3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1000"/>
                                        <p:tgtEl>
                                          <p:spTgt spid="11">
                                            <p:txEl>
                                              <p:pRg st="7" end="7"/>
                                            </p:txEl>
                                          </p:spTgt>
                                        </p:tgtEl>
                                      </p:cBhvr>
                                    </p:animEffect>
                                    <p:anim calcmode="lin" valueType="num">
                                      <p:cBhvr>
                                        <p:cTn id="43"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1000"/>
                                        <p:tgtEl>
                                          <p:spTgt spid="9">
                                            <p:txEl>
                                              <p:pRg st="0" end="0"/>
                                            </p:txEl>
                                          </p:spTgt>
                                        </p:tgtEl>
                                      </p:cBhvr>
                                    </p:animEffect>
                                    <p:anim calcmode="lin" valueType="num">
                                      <p:cBhvr>
                                        <p:cTn id="5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fade">
                                      <p:cBhvr>
                                        <p:cTn id="54" dur="1000"/>
                                        <p:tgtEl>
                                          <p:spTgt spid="9">
                                            <p:txEl>
                                              <p:pRg st="1" end="1"/>
                                            </p:txEl>
                                          </p:spTgt>
                                        </p:tgtEl>
                                      </p:cBhvr>
                                    </p:animEffect>
                                    <p:anim calcmode="lin" valueType="num">
                                      <p:cBhvr>
                                        <p:cTn id="5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animEffect transition="in" filter="fade">
                                      <p:cBhvr>
                                        <p:cTn id="59" dur="1000"/>
                                        <p:tgtEl>
                                          <p:spTgt spid="9">
                                            <p:txEl>
                                              <p:pRg st="2" end="2"/>
                                            </p:txEl>
                                          </p:spTgt>
                                        </p:tgtEl>
                                      </p:cBhvr>
                                    </p:animEffect>
                                    <p:anim calcmode="lin" valueType="num">
                                      <p:cBhvr>
                                        <p:cTn id="6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9">
                                            <p:txEl>
                                              <p:pRg st="3" end="3"/>
                                            </p:txEl>
                                          </p:spTgt>
                                        </p:tgtEl>
                                        <p:attrNameLst>
                                          <p:attrName>style.visibility</p:attrName>
                                        </p:attrNameLst>
                                      </p:cBhvr>
                                      <p:to>
                                        <p:strVal val="visible"/>
                                      </p:to>
                                    </p:set>
                                    <p:animEffect transition="in" filter="fade">
                                      <p:cBhvr>
                                        <p:cTn id="64" dur="1000"/>
                                        <p:tgtEl>
                                          <p:spTgt spid="9">
                                            <p:txEl>
                                              <p:pRg st="3" end="3"/>
                                            </p:txEl>
                                          </p:spTgt>
                                        </p:tgtEl>
                                      </p:cBhvr>
                                    </p:animEffect>
                                    <p:anim calcmode="lin" valueType="num">
                                      <p:cBhvr>
                                        <p:cTn id="6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
                                            <p:txEl>
                                              <p:pRg st="4" end="4"/>
                                            </p:txEl>
                                          </p:spTgt>
                                        </p:tgtEl>
                                        <p:attrNameLst>
                                          <p:attrName>style.visibility</p:attrName>
                                        </p:attrNameLst>
                                      </p:cBhvr>
                                      <p:to>
                                        <p:strVal val="visible"/>
                                      </p:to>
                                    </p:set>
                                    <p:animEffect transition="in" filter="fade">
                                      <p:cBhvr>
                                        <p:cTn id="69" dur="1000"/>
                                        <p:tgtEl>
                                          <p:spTgt spid="9">
                                            <p:txEl>
                                              <p:pRg st="4" end="4"/>
                                            </p:txEl>
                                          </p:spTgt>
                                        </p:tgtEl>
                                      </p:cBhvr>
                                    </p:animEffect>
                                    <p:anim calcmode="lin" valueType="num">
                                      <p:cBhvr>
                                        <p:cTn id="7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4" end="4"/>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xEl>
                                              <p:pRg st="5" end="5"/>
                                            </p:txEl>
                                          </p:spTgt>
                                        </p:tgtEl>
                                        <p:attrNameLst>
                                          <p:attrName>style.visibility</p:attrName>
                                        </p:attrNameLst>
                                      </p:cBhvr>
                                      <p:to>
                                        <p:strVal val="visible"/>
                                      </p:to>
                                    </p:set>
                                    <p:animEffect transition="in" filter="fade">
                                      <p:cBhvr>
                                        <p:cTn id="74" dur="1000"/>
                                        <p:tgtEl>
                                          <p:spTgt spid="9">
                                            <p:txEl>
                                              <p:pRg st="5" end="5"/>
                                            </p:txEl>
                                          </p:spTgt>
                                        </p:tgtEl>
                                      </p:cBhvr>
                                    </p:animEffect>
                                    <p:anim calcmode="lin" valueType="num">
                                      <p:cBhvr>
                                        <p:cTn id="7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76"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EXION 6000 und 5000: Eine neue Schüttler-Dimension - Pressemitteilungen |  CLAAS Gruppe">
            <a:extLst>
              <a:ext uri="{FF2B5EF4-FFF2-40B4-BE49-F238E27FC236}">
                <a16:creationId xmlns:a16="http://schemas.microsoft.com/office/drawing/2014/main" id="{1186CB25-C3E3-41A1-1D43-AE0CD171F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477" y="2387503"/>
            <a:ext cx="4572000"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58</a:t>
            </a:fld>
            <a:endParaRPr lang="de-DE" dirty="0"/>
          </a:p>
        </p:txBody>
      </p:sp>
      <p:sp>
        <p:nvSpPr>
          <p:cNvPr id="3" name="Textfeld 2"/>
          <p:cNvSpPr txBox="1"/>
          <p:nvPr/>
        </p:nvSpPr>
        <p:spPr>
          <a:xfrm>
            <a:off x="277125" y="931394"/>
            <a:ext cx="8389916" cy="73096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1400" b="1" dirty="0"/>
              <a:t>Beschleuniger Dreschwerk mit Zentrifugalabscheider</a:t>
            </a:r>
            <a:r>
              <a:rPr lang="de-DE" sz="1400" dirty="0"/>
              <a:t> am Beispiel eines Claas </a:t>
            </a:r>
            <a:r>
              <a:rPr lang="de-DE" sz="1400" dirty="0" err="1"/>
              <a:t>Lexion</a:t>
            </a:r>
            <a:r>
              <a:rPr lang="de-DE" sz="1400" dirty="0"/>
              <a:t> 5400</a:t>
            </a:r>
          </a:p>
          <a:p>
            <a:r>
              <a:rPr lang="de-DE" sz="1400" dirty="0"/>
              <a:t>(Claas „APS SYNFLOW WALKER“)</a:t>
            </a:r>
          </a:p>
          <a:p>
            <a:endParaRPr lang="de-DE" sz="1350" dirty="0"/>
          </a:p>
        </p:txBody>
      </p:sp>
      <p:sp>
        <p:nvSpPr>
          <p:cNvPr id="7" name="Textfeld 6"/>
          <p:cNvSpPr txBox="1"/>
          <p:nvPr/>
        </p:nvSpPr>
        <p:spPr>
          <a:xfrm>
            <a:off x="540000" y="4718117"/>
            <a:ext cx="8389916" cy="1377300"/>
          </a:xfrm>
          <a:prstGeom prst="rect">
            <a:avLst/>
          </a:prstGeom>
          <a:noFill/>
        </p:spPr>
        <p:txBody>
          <a:bodyPr wrap="square" rtlCol="0">
            <a:spAutoFit/>
          </a:bodyPr>
          <a:lstStyle/>
          <a:p>
            <a:r>
              <a:rPr lang="de-DE" sz="1400" dirty="0"/>
              <a:t>Dreschtrommeldurchmesser: 755 mm 		Dreschtrommelbreite: 1420 mm </a:t>
            </a:r>
          </a:p>
          <a:p>
            <a:r>
              <a:rPr lang="de-DE" sz="1400" dirty="0"/>
              <a:t>Vorbeschleunigertrommeldurchmesser 450mm	Abscheidetrommeldurchmesser: 600mm</a:t>
            </a:r>
          </a:p>
          <a:p>
            <a:r>
              <a:rPr lang="de-DE" sz="1400" dirty="0"/>
              <a:t>Umschlingungswinkel Dreschkorb: 132 Grad		Hauptdreschkorbfläche: 1,30 m²</a:t>
            </a:r>
          </a:p>
          <a:p>
            <a:pPr lvl="0"/>
            <a:r>
              <a:rPr lang="de-DE" sz="1400" dirty="0"/>
              <a:t>Dreschtrommelgeschwindigkeit: 330-930 U/min	</a:t>
            </a:r>
            <a:r>
              <a:rPr lang="de-DE" sz="1400" dirty="0">
                <a:solidFill>
                  <a:srgbClr val="000000"/>
                </a:solidFill>
              </a:rPr>
              <a:t>Gesamtfläche Sekundärabscheidung: 6,37 m²</a:t>
            </a:r>
            <a:endParaRPr lang="de-DE" sz="1400" dirty="0"/>
          </a:p>
          <a:p>
            <a:r>
              <a:rPr lang="de-DE" sz="1400" dirty="0"/>
              <a:t>Anzahl Schlagleisten: 10			</a:t>
            </a:r>
            <a:r>
              <a:rPr lang="de-DE" sz="1400" dirty="0">
                <a:solidFill>
                  <a:srgbClr val="000000"/>
                </a:solidFill>
              </a:rPr>
              <a:t>Anzahl </a:t>
            </a:r>
            <a:r>
              <a:rPr lang="de-DE" sz="1400" dirty="0" err="1">
                <a:solidFill>
                  <a:srgbClr val="000000"/>
                </a:solidFill>
              </a:rPr>
              <a:t>Hordenschüttler</a:t>
            </a:r>
            <a:r>
              <a:rPr lang="de-DE" sz="1400" dirty="0">
                <a:solidFill>
                  <a:srgbClr val="000000"/>
                </a:solidFill>
              </a:rPr>
              <a:t>: 5</a:t>
            </a:r>
          </a:p>
          <a:p>
            <a:endParaRPr lang="de-DE" sz="1350" dirty="0"/>
          </a:p>
        </p:txBody>
      </p:sp>
      <p:cxnSp>
        <p:nvCxnSpPr>
          <p:cNvPr id="9" name="Gerader Verbinder 8"/>
          <p:cNvCxnSpPr/>
          <p:nvPr/>
        </p:nvCxnSpPr>
        <p:spPr bwMode="auto">
          <a:xfrm flipH="1">
            <a:off x="2243470" y="3742660"/>
            <a:ext cx="956930" cy="5316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Textfeld 9"/>
          <p:cNvSpPr txBox="1"/>
          <p:nvPr/>
        </p:nvSpPr>
        <p:spPr>
          <a:xfrm>
            <a:off x="919254" y="3577793"/>
            <a:ext cx="1637414" cy="515526"/>
          </a:xfrm>
          <a:prstGeom prst="rect">
            <a:avLst/>
          </a:prstGeom>
          <a:noFill/>
        </p:spPr>
        <p:txBody>
          <a:bodyPr wrap="square" rtlCol="0">
            <a:spAutoFit/>
          </a:bodyPr>
          <a:lstStyle/>
          <a:p>
            <a:r>
              <a:rPr lang="de-DE" sz="1400" dirty="0"/>
              <a:t>Beschleuniger</a:t>
            </a:r>
            <a:r>
              <a:rPr lang="de-DE" sz="1350" dirty="0"/>
              <a:t> </a:t>
            </a:r>
          </a:p>
          <a:p>
            <a:endParaRPr lang="de-DE" sz="1350" dirty="0"/>
          </a:p>
        </p:txBody>
      </p:sp>
      <p:cxnSp>
        <p:nvCxnSpPr>
          <p:cNvPr id="12" name="Gerader Verbinder 11"/>
          <p:cNvCxnSpPr>
            <a:endCxn id="16" idx="3"/>
          </p:cNvCxnSpPr>
          <p:nvPr/>
        </p:nvCxnSpPr>
        <p:spPr bwMode="auto">
          <a:xfrm flipH="1" flipV="1">
            <a:off x="2652822" y="2944885"/>
            <a:ext cx="1026044" cy="35394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Gerader Verbinder 12"/>
          <p:cNvCxnSpPr/>
          <p:nvPr/>
        </p:nvCxnSpPr>
        <p:spPr bwMode="auto">
          <a:xfrm flipH="1" flipV="1">
            <a:off x="3115340" y="2528335"/>
            <a:ext cx="955158" cy="52978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Gerader Verbinder 14"/>
          <p:cNvCxnSpPr/>
          <p:nvPr/>
        </p:nvCxnSpPr>
        <p:spPr bwMode="auto">
          <a:xfrm flipH="1" flipV="1">
            <a:off x="3665574" y="2171251"/>
            <a:ext cx="906426" cy="65190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6" name="Textfeld 15"/>
          <p:cNvSpPr txBox="1"/>
          <p:nvPr/>
        </p:nvSpPr>
        <p:spPr>
          <a:xfrm>
            <a:off x="1235146" y="2790996"/>
            <a:ext cx="1417676" cy="307777"/>
          </a:xfrm>
          <a:prstGeom prst="rect">
            <a:avLst/>
          </a:prstGeom>
          <a:noFill/>
        </p:spPr>
        <p:txBody>
          <a:bodyPr wrap="square" rtlCol="0">
            <a:spAutoFit/>
          </a:bodyPr>
          <a:lstStyle/>
          <a:p>
            <a:r>
              <a:rPr lang="de-DE" sz="1400" dirty="0"/>
              <a:t>Dreschtrommel</a:t>
            </a:r>
          </a:p>
        </p:txBody>
      </p:sp>
      <p:sp>
        <p:nvSpPr>
          <p:cNvPr id="20" name="Textfeld 19"/>
          <p:cNvSpPr txBox="1"/>
          <p:nvPr/>
        </p:nvSpPr>
        <p:spPr>
          <a:xfrm>
            <a:off x="2476922" y="1889908"/>
            <a:ext cx="1446955" cy="515526"/>
          </a:xfrm>
          <a:prstGeom prst="rect">
            <a:avLst/>
          </a:prstGeom>
          <a:noFill/>
        </p:spPr>
        <p:txBody>
          <a:bodyPr wrap="square" rtlCol="0">
            <a:spAutoFit/>
          </a:bodyPr>
          <a:lstStyle/>
          <a:p>
            <a:r>
              <a:rPr lang="de-DE" sz="1400" dirty="0"/>
              <a:t>Wendetrommel</a:t>
            </a:r>
          </a:p>
          <a:p>
            <a:endParaRPr lang="de-DE" sz="1350" dirty="0"/>
          </a:p>
        </p:txBody>
      </p:sp>
      <p:sp>
        <p:nvSpPr>
          <p:cNvPr id="6" name="Pfeil: nach rechts 5"/>
          <p:cNvSpPr/>
          <p:nvPr/>
        </p:nvSpPr>
        <p:spPr bwMode="auto">
          <a:xfrm>
            <a:off x="2870791" y="1350335"/>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8" name="Rechteck 7"/>
          <p:cNvSpPr/>
          <p:nvPr/>
        </p:nvSpPr>
        <p:spPr>
          <a:xfrm>
            <a:off x="2628000" y="4469812"/>
            <a:ext cx="4572000" cy="184666"/>
          </a:xfrm>
          <a:prstGeom prst="rect">
            <a:avLst/>
          </a:prstGeom>
        </p:spPr>
        <p:txBody>
          <a:bodyPr>
            <a:spAutoFit/>
          </a:bodyPr>
          <a:lstStyle/>
          <a:p>
            <a:r>
              <a:rPr lang="de-DE" sz="600" dirty="0"/>
              <a:t>Abbildung 103: www.claas-gruppe.com</a:t>
            </a:r>
          </a:p>
        </p:txBody>
      </p:sp>
      <p:sp>
        <p:nvSpPr>
          <p:cNvPr id="14" name="Textfeld 13">
            <a:extLst>
              <a:ext uri="{FF2B5EF4-FFF2-40B4-BE49-F238E27FC236}">
                <a16:creationId xmlns:a16="http://schemas.microsoft.com/office/drawing/2014/main" id="{1A441A94-C85F-0B55-6C44-A9F1E465D6C1}"/>
              </a:ext>
            </a:extLst>
          </p:cNvPr>
          <p:cNvSpPr txBox="1"/>
          <p:nvPr/>
        </p:nvSpPr>
        <p:spPr>
          <a:xfrm>
            <a:off x="1434265" y="2316269"/>
            <a:ext cx="2575340" cy="307777"/>
          </a:xfrm>
          <a:prstGeom prst="rect">
            <a:avLst/>
          </a:prstGeom>
          <a:noFill/>
        </p:spPr>
        <p:txBody>
          <a:bodyPr wrap="square" rtlCol="0">
            <a:spAutoFit/>
          </a:bodyPr>
          <a:lstStyle/>
          <a:p>
            <a:r>
              <a:rPr lang="de-DE" sz="1400" dirty="0"/>
              <a:t>Abscheidetrommel </a:t>
            </a:r>
          </a:p>
        </p:txBody>
      </p:sp>
      <p:pic>
        <p:nvPicPr>
          <p:cNvPr id="17" name="Grafik 16" descr="Filmstreifen Silhouette">
            <a:hlinkClick r:id="rId4"/>
            <a:extLst>
              <a:ext uri="{FF2B5EF4-FFF2-40B4-BE49-F238E27FC236}">
                <a16:creationId xmlns:a16="http://schemas.microsoft.com/office/drawing/2014/main" id="{7B53177F-DA38-96A4-7DD4-829B0906E2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255799"/>
            <a:ext cx="914400" cy="914400"/>
          </a:xfrm>
          <a:prstGeom prst="rect">
            <a:avLst/>
          </a:prstGeom>
        </p:spPr>
      </p:pic>
      <p:sp>
        <p:nvSpPr>
          <p:cNvPr id="11" name="Textfeld 10">
            <a:extLst>
              <a:ext uri="{FF2B5EF4-FFF2-40B4-BE49-F238E27FC236}">
                <a16:creationId xmlns:a16="http://schemas.microsoft.com/office/drawing/2014/main" id="{492B3577-ADB6-40F3-3E4E-E5D7AEBBA531}"/>
              </a:ext>
            </a:extLst>
          </p:cNvPr>
          <p:cNvSpPr txBox="1"/>
          <p:nvPr/>
        </p:nvSpPr>
        <p:spPr>
          <a:xfrm>
            <a:off x="476960" y="5848798"/>
            <a:ext cx="8389915" cy="307777"/>
          </a:xfrm>
          <a:prstGeom prst="rect">
            <a:avLst/>
          </a:prstGeom>
          <a:noFill/>
        </p:spPr>
        <p:txBody>
          <a:bodyPr wrap="square" rtlCol="0">
            <a:spAutoFit/>
          </a:bodyPr>
          <a:lstStyle/>
          <a:p>
            <a:r>
              <a:rPr lang="de-DE" sz="1400" dirty="0"/>
              <a:t>Claas verspricht </a:t>
            </a:r>
            <a:r>
              <a:rPr lang="de-DE" sz="1400" b="1" dirty="0"/>
              <a:t>25 % mehr Durchsatz</a:t>
            </a:r>
            <a:r>
              <a:rPr lang="de-DE" sz="1400" dirty="0"/>
              <a:t> im Vergleich zum normalen Beschleuniger Dreschwerk </a:t>
            </a:r>
          </a:p>
        </p:txBody>
      </p:sp>
    </p:spTree>
    <p:extLst>
      <p:ext uri="{BB962C8B-B14F-4D97-AF65-F5344CB8AC3E}">
        <p14:creationId xmlns:p14="http://schemas.microsoft.com/office/powerpoint/2010/main" val="194929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7">
                                            <p:txEl>
                                              <p:pRg st="0" end="0"/>
                                            </p:txEl>
                                          </p:spTgt>
                                        </p:tgtEl>
                                        <p:attrNameLst>
                                          <p:attrName>style.visibility</p:attrName>
                                        </p:attrNameLst>
                                      </p:cBhvr>
                                      <p:to>
                                        <p:strVal val="visible"/>
                                      </p:to>
                                    </p:set>
                                    <p:animEffect transition="in" filter="fade">
                                      <p:cBhvr>
                                        <p:cTn id="74" dur="1000"/>
                                        <p:tgtEl>
                                          <p:spTgt spid="7">
                                            <p:txEl>
                                              <p:pRg st="0" end="0"/>
                                            </p:txEl>
                                          </p:spTgt>
                                        </p:tgtEl>
                                      </p:cBhvr>
                                    </p:animEffect>
                                    <p:anim calcmode="lin" valueType="num">
                                      <p:cBhvr>
                                        <p:cTn id="7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
                                            <p:txEl>
                                              <p:pRg st="1" end="1"/>
                                            </p:txEl>
                                          </p:spTgt>
                                        </p:tgtEl>
                                        <p:attrNameLst>
                                          <p:attrName>style.visibility</p:attrName>
                                        </p:attrNameLst>
                                      </p:cBhvr>
                                      <p:to>
                                        <p:strVal val="visible"/>
                                      </p:to>
                                    </p:set>
                                    <p:animEffect transition="in" filter="fade">
                                      <p:cBhvr>
                                        <p:cTn id="79" dur="1000"/>
                                        <p:tgtEl>
                                          <p:spTgt spid="7">
                                            <p:txEl>
                                              <p:pRg st="1" end="1"/>
                                            </p:txEl>
                                          </p:spTgt>
                                        </p:tgtEl>
                                      </p:cBhvr>
                                    </p:animEffect>
                                    <p:anim calcmode="lin" valueType="num">
                                      <p:cBhvr>
                                        <p:cTn id="8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8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7">
                                            <p:txEl>
                                              <p:pRg st="2" end="2"/>
                                            </p:txEl>
                                          </p:spTgt>
                                        </p:tgtEl>
                                        <p:attrNameLst>
                                          <p:attrName>style.visibility</p:attrName>
                                        </p:attrNameLst>
                                      </p:cBhvr>
                                      <p:to>
                                        <p:strVal val="visible"/>
                                      </p:to>
                                    </p:set>
                                    <p:animEffect transition="in" filter="fade">
                                      <p:cBhvr>
                                        <p:cTn id="84" dur="1000"/>
                                        <p:tgtEl>
                                          <p:spTgt spid="7">
                                            <p:txEl>
                                              <p:pRg st="2" end="2"/>
                                            </p:txEl>
                                          </p:spTgt>
                                        </p:tgtEl>
                                      </p:cBhvr>
                                    </p:animEffect>
                                    <p:anim calcmode="lin" valueType="num">
                                      <p:cBhvr>
                                        <p:cTn id="8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
                                            <p:txEl>
                                              <p:pRg st="3" end="3"/>
                                            </p:txEl>
                                          </p:spTgt>
                                        </p:tgtEl>
                                        <p:attrNameLst>
                                          <p:attrName>style.visibility</p:attrName>
                                        </p:attrNameLst>
                                      </p:cBhvr>
                                      <p:to>
                                        <p:strVal val="visible"/>
                                      </p:to>
                                    </p:set>
                                    <p:animEffect transition="in" filter="fade">
                                      <p:cBhvr>
                                        <p:cTn id="89" dur="1000"/>
                                        <p:tgtEl>
                                          <p:spTgt spid="7">
                                            <p:txEl>
                                              <p:pRg st="3" end="3"/>
                                            </p:txEl>
                                          </p:spTgt>
                                        </p:tgtEl>
                                      </p:cBhvr>
                                    </p:animEffect>
                                    <p:anim calcmode="lin" valueType="num">
                                      <p:cBhvr>
                                        <p:cTn id="9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7">
                                            <p:txEl>
                                              <p:pRg st="4" end="4"/>
                                            </p:txEl>
                                          </p:spTgt>
                                        </p:tgtEl>
                                        <p:attrNameLst>
                                          <p:attrName>style.visibility</p:attrName>
                                        </p:attrNameLst>
                                      </p:cBhvr>
                                      <p:to>
                                        <p:strVal val="visible"/>
                                      </p:to>
                                    </p:set>
                                    <p:animEffect transition="in" filter="fade">
                                      <p:cBhvr>
                                        <p:cTn id="94" dur="1000"/>
                                        <p:tgtEl>
                                          <p:spTgt spid="7">
                                            <p:txEl>
                                              <p:pRg st="4" end="4"/>
                                            </p:txEl>
                                          </p:spTgt>
                                        </p:tgtEl>
                                      </p:cBhvr>
                                    </p:animEffect>
                                    <p:anim calcmode="lin" valueType="num">
                                      <p:cBhvr>
                                        <p:cTn id="9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1">
                                            <p:txEl>
                                              <p:pRg st="0" end="0"/>
                                            </p:txEl>
                                          </p:spTgt>
                                        </p:tgtEl>
                                        <p:attrNameLst>
                                          <p:attrName>style.visibility</p:attrName>
                                        </p:attrNameLst>
                                      </p:cBhvr>
                                      <p:to>
                                        <p:strVal val="visible"/>
                                      </p:to>
                                    </p:set>
                                    <p:animEffect transition="in" filter="fade">
                                      <p:cBhvr>
                                        <p:cTn id="101" dur="1000"/>
                                        <p:tgtEl>
                                          <p:spTgt spid="11">
                                            <p:txEl>
                                              <p:pRg st="0" end="0"/>
                                            </p:txEl>
                                          </p:spTgt>
                                        </p:tgtEl>
                                      </p:cBhvr>
                                    </p:animEffect>
                                    <p:anim calcmode="lin" valueType="num">
                                      <p:cBhvr>
                                        <p:cTn id="10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0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p:bldP spid="20" grpId="0"/>
      <p:bldP spid="8"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59</a:t>
            </a:fld>
            <a:endParaRPr lang="de-DE" dirty="0"/>
          </a:p>
        </p:txBody>
      </p:sp>
      <p:sp>
        <p:nvSpPr>
          <p:cNvPr id="6" name="Pfeil: nach rechts 5"/>
          <p:cNvSpPr/>
          <p:nvPr/>
        </p:nvSpPr>
        <p:spPr bwMode="auto">
          <a:xfrm>
            <a:off x="2870791" y="1350335"/>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17" name="Grafik 16" descr="Filmstreifen Silhouette">
            <a:hlinkClick r:id="rId3"/>
            <a:extLst>
              <a:ext uri="{FF2B5EF4-FFF2-40B4-BE49-F238E27FC236}">
                <a16:creationId xmlns:a16="http://schemas.microsoft.com/office/drawing/2014/main" id="{7B53177F-DA38-96A4-7DD4-829B0906E2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2475" y="255799"/>
            <a:ext cx="914400" cy="914400"/>
          </a:xfrm>
          <a:prstGeom prst="rect">
            <a:avLst/>
          </a:prstGeom>
        </p:spPr>
      </p:pic>
      <p:sp>
        <p:nvSpPr>
          <p:cNvPr id="18" name="Textfeld 17">
            <a:extLst>
              <a:ext uri="{FF2B5EF4-FFF2-40B4-BE49-F238E27FC236}">
                <a16:creationId xmlns:a16="http://schemas.microsoft.com/office/drawing/2014/main" id="{B51EEB56-6D25-DBD0-612F-C331AA76E928}"/>
              </a:ext>
            </a:extLst>
          </p:cNvPr>
          <p:cNvSpPr txBox="1"/>
          <p:nvPr/>
        </p:nvSpPr>
        <p:spPr>
          <a:xfrm>
            <a:off x="540000" y="823138"/>
            <a:ext cx="7412475" cy="369332"/>
          </a:xfrm>
          <a:prstGeom prst="rect">
            <a:avLst/>
          </a:prstGeom>
          <a:noFill/>
        </p:spPr>
        <p:txBody>
          <a:bodyPr wrap="square" rtlCol="0">
            <a:spAutoFit/>
          </a:bodyPr>
          <a:lstStyle/>
          <a:p>
            <a:r>
              <a:rPr lang="de-DE" dirty="0"/>
              <a:t>New Holland Ultra Flow Dreschtrommel </a:t>
            </a:r>
          </a:p>
        </p:txBody>
      </p:sp>
      <p:pic>
        <p:nvPicPr>
          <p:cNvPr id="1026" name="Picture 2">
            <a:extLst>
              <a:ext uri="{FF2B5EF4-FFF2-40B4-BE49-F238E27FC236}">
                <a16:creationId xmlns:a16="http://schemas.microsoft.com/office/drawing/2014/main" id="{E443F2B9-67C8-3054-2EA1-A026C16492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4" r="1295" b="7628"/>
          <a:stretch/>
        </p:blipFill>
        <p:spPr bwMode="auto">
          <a:xfrm>
            <a:off x="5372099" y="1442837"/>
            <a:ext cx="2743201" cy="1478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22532B6-299A-73C1-88F0-2486B93882B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5842"/>
          <a:stretch/>
        </p:blipFill>
        <p:spPr bwMode="auto">
          <a:xfrm>
            <a:off x="783797" y="1442836"/>
            <a:ext cx="2988105" cy="14781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a16="http://schemas.microsoft.com/office/drawing/2014/main" id="{69EFF8BA-0881-F680-D440-DB50EC8712A8}"/>
              </a:ext>
            </a:extLst>
          </p:cNvPr>
          <p:cNvSpPr txBox="1"/>
          <p:nvPr/>
        </p:nvSpPr>
        <p:spPr>
          <a:xfrm>
            <a:off x="783797" y="2920963"/>
            <a:ext cx="2988105" cy="184666"/>
          </a:xfrm>
          <a:prstGeom prst="rect">
            <a:avLst/>
          </a:prstGeom>
          <a:noFill/>
        </p:spPr>
        <p:txBody>
          <a:bodyPr wrap="square" rtlCol="0">
            <a:spAutoFit/>
          </a:bodyPr>
          <a:lstStyle/>
          <a:p>
            <a:r>
              <a:rPr lang="de-DE" sz="600" dirty="0"/>
              <a:t>Abbildung 104: www.topagrar.com </a:t>
            </a:r>
          </a:p>
        </p:txBody>
      </p:sp>
      <p:sp>
        <p:nvSpPr>
          <p:cNvPr id="21" name="Textfeld 20">
            <a:extLst>
              <a:ext uri="{FF2B5EF4-FFF2-40B4-BE49-F238E27FC236}">
                <a16:creationId xmlns:a16="http://schemas.microsoft.com/office/drawing/2014/main" id="{FC4C0858-6EC7-BA04-32D1-7F70BFCD41E0}"/>
              </a:ext>
            </a:extLst>
          </p:cNvPr>
          <p:cNvSpPr txBox="1"/>
          <p:nvPr/>
        </p:nvSpPr>
        <p:spPr>
          <a:xfrm>
            <a:off x="5372100" y="2920963"/>
            <a:ext cx="2752725" cy="184666"/>
          </a:xfrm>
          <a:prstGeom prst="rect">
            <a:avLst/>
          </a:prstGeom>
          <a:noFill/>
        </p:spPr>
        <p:txBody>
          <a:bodyPr wrap="square" rtlCol="0">
            <a:spAutoFit/>
          </a:bodyPr>
          <a:lstStyle/>
          <a:p>
            <a:r>
              <a:rPr lang="de-DE" sz="600" dirty="0"/>
              <a:t>Abbildung 105: www.facebook.com</a:t>
            </a:r>
          </a:p>
        </p:txBody>
      </p:sp>
      <p:sp>
        <p:nvSpPr>
          <p:cNvPr id="22" name="Textfeld 21">
            <a:extLst>
              <a:ext uri="{FF2B5EF4-FFF2-40B4-BE49-F238E27FC236}">
                <a16:creationId xmlns:a16="http://schemas.microsoft.com/office/drawing/2014/main" id="{E2712CF6-265A-1496-48D4-4DFC77A0230D}"/>
              </a:ext>
            </a:extLst>
          </p:cNvPr>
          <p:cNvSpPr txBox="1"/>
          <p:nvPr/>
        </p:nvSpPr>
        <p:spPr>
          <a:xfrm>
            <a:off x="494004" y="3053273"/>
            <a:ext cx="7245778" cy="95410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Für alle kleinkörnigen Getreidearten geeignet </a:t>
            </a:r>
          </a:p>
          <a:p>
            <a:pPr marL="285750" indent="-285750">
              <a:buClr>
                <a:srgbClr val="92D050"/>
              </a:buClr>
              <a:buFont typeface="Wingdings" panose="05000000000000000000" pitchFamily="2" charset="2"/>
              <a:buChar char="Ø"/>
            </a:pPr>
            <a:r>
              <a:rPr lang="de-DE" sz="1400" dirty="0"/>
              <a:t>Dreschtrommel mit versetz angeordneten Schlagleisten </a:t>
            </a:r>
          </a:p>
          <a:p>
            <a:pPr marL="285750" indent="-285750">
              <a:buClr>
                <a:srgbClr val="92D050"/>
              </a:buClr>
              <a:buFont typeface="Wingdings" panose="05000000000000000000" pitchFamily="2" charset="2"/>
              <a:buChar char="Ø"/>
            </a:pPr>
            <a:r>
              <a:rPr lang="de-DE" sz="1400" dirty="0"/>
              <a:t>Höheres Gewicht dadurch höheres Trägheitsmoment </a:t>
            </a:r>
          </a:p>
          <a:p>
            <a:endParaRPr lang="de-DE" sz="1400" dirty="0"/>
          </a:p>
        </p:txBody>
      </p:sp>
      <p:sp>
        <p:nvSpPr>
          <p:cNvPr id="23" name="Untertitel 2">
            <a:extLst>
              <a:ext uri="{FF2B5EF4-FFF2-40B4-BE49-F238E27FC236}">
                <a16:creationId xmlns:a16="http://schemas.microsoft.com/office/drawing/2014/main" id="{5A5F5AFF-6471-6199-012D-7326BB8954E0}"/>
              </a:ext>
            </a:extLst>
          </p:cNvPr>
          <p:cNvSpPr txBox="1">
            <a:spLocks/>
          </p:cNvSpPr>
          <p:nvPr/>
        </p:nvSpPr>
        <p:spPr bwMode="auto">
          <a:xfrm>
            <a:off x="5562600" y="4508601"/>
            <a:ext cx="3367316" cy="1940574"/>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kern="0" dirty="0"/>
          </a:p>
          <a:p>
            <a:pPr algn="l"/>
            <a:endParaRPr lang="de-DE" altLang="de-DE" sz="1350" kern="0" dirty="0"/>
          </a:p>
        </p:txBody>
      </p:sp>
      <p:sp>
        <p:nvSpPr>
          <p:cNvPr id="24" name="Untertitel 2">
            <a:extLst>
              <a:ext uri="{FF2B5EF4-FFF2-40B4-BE49-F238E27FC236}">
                <a16:creationId xmlns:a16="http://schemas.microsoft.com/office/drawing/2014/main" id="{FAF53E89-E16B-EBF0-6838-A8DB4C6B0350}"/>
              </a:ext>
            </a:extLst>
          </p:cNvPr>
          <p:cNvSpPr>
            <a:spLocks noGrp="1"/>
          </p:cNvSpPr>
          <p:nvPr>
            <p:ph type="subTitle" idx="1"/>
          </p:nvPr>
        </p:nvSpPr>
        <p:spPr>
          <a:xfrm>
            <a:off x="214084" y="4508601"/>
            <a:ext cx="3933730" cy="1940574"/>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endParaRPr lang="de-DE" dirty="0"/>
          </a:p>
          <a:p>
            <a:pPr algn="l"/>
            <a:endParaRPr lang="de-DE" dirty="0"/>
          </a:p>
          <a:p>
            <a:pPr algn="l"/>
            <a:endParaRPr lang="de-DE" dirty="0"/>
          </a:p>
          <a:p>
            <a:pPr algn="l"/>
            <a:endParaRPr lang="de-DE" dirty="0"/>
          </a:p>
          <a:p>
            <a:pPr algn="l"/>
            <a:endParaRPr lang="de-DE" dirty="0"/>
          </a:p>
          <a:p>
            <a:pPr algn="l"/>
            <a:endParaRPr lang="de-DE" altLang="de-DE" sz="1350" dirty="0"/>
          </a:p>
        </p:txBody>
      </p:sp>
      <p:sp>
        <p:nvSpPr>
          <p:cNvPr id="26" name="Rechteck: abgerundete Ecken 25">
            <a:extLst>
              <a:ext uri="{FF2B5EF4-FFF2-40B4-BE49-F238E27FC236}">
                <a16:creationId xmlns:a16="http://schemas.microsoft.com/office/drawing/2014/main" id="{FFA254FD-CB21-1A38-F9AF-83B8BCE88DCC}"/>
              </a:ext>
            </a:extLst>
          </p:cNvPr>
          <p:cNvSpPr/>
          <p:nvPr/>
        </p:nvSpPr>
        <p:spPr bwMode="auto">
          <a:xfrm>
            <a:off x="314325" y="5308064"/>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27" name="Grafik 26" descr="Übertragen mit einfarbiger Füllung">
            <a:extLst>
              <a:ext uri="{FF2B5EF4-FFF2-40B4-BE49-F238E27FC236}">
                <a16:creationId xmlns:a16="http://schemas.microsoft.com/office/drawing/2014/main" id="{D0350E11-243A-F5DD-645D-CB5E0DD589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2180" y="5135861"/>
            <a:ext cx="686054" cy="686054"/>
          </a:xfrm>
          <a:prstGeom prst="rect">
            <a:avLst/>
          </a:prstGeom>
        </p:spPr>
      </p:pic>
      <p:pic>
        <p:nvPicPr>
          <p:cNvPr id="28" name="Grafik 27" descr="Daumen hoch-Zeichen mit einfarbiger Füllung">
            <a:extLst>
              <a:ext uri="{FF2B5EF4-FFF2-40B4-BE49-F238E27FC236}">
                <a16:creationId xmlns:a16="http://schemas.microsoft.com/office/drawing/2014/main" id="{54A1BCC1-E5CF-18BB-CE4A-B83F006116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28775" y="3651026"/>
            <a:ext cx="914400" cy="914400"/>
          </a:xfrm>
          <a:prstGeom prst="rect">
            <a:avLst/>
          </a:prstGeom>
        </p:spPr>
      </p:pic>
      <p:pic>
        <p:nvPicPr>
          <p:cNvPr id="29" name="Grafik 28" descr="Daumen runter mit einfarbiger Füllung">
            <a:extLst>
              <a:ext uri="{FF2B5EF4-FFF2-40B4-BE49-F238E27FC236}">
                <a16:creationId xmlns:a16="http://schemas.microsoft.com/office/drawing/2014/main" id="{C1D8CD9A-C93B-D98F-A6D4-052E8BAAAD0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90437" y="3651026"/>
            <a:ext cx="914400" cy="914400"/>
          </a:xfrm>
          <a:prstGeom prst="rect">
            <a:avLst/>
          </a:prstGeom>
        </p:spPr>
      </p:pic>
      <p:sp>
        <p:nvSpPr>
          <p:cNvPr id="9" name="Textfeld 8">
            <a:extLst>
              <a:ext uri="{FF2B5EF4-FFF2-40B4-BE49-F238E27FC236}">
                <a16:creationId xmlns:a16="http://schemas.microsoft.com/office/drawing/2014/main" id="{0E5E1AB0-978E-A75B-439D-3A8A5A0590D5}"/>
              </a:ext>
            </a:extLst>
          </p:cNvPr>
          <p:cNvSpPr txBox="1"/>
          <p:nvPr/>
        </p:nvSpPr>
        <p:spPr>
          <a:xfrm>
            <a:off x="214084" y="4469812"/>
            <a:ext cx="4577786" cy="1877437"/>
          </a:xfrm>
          <a:prstGeom prst="rect">
            <a:avLst/>
          </a:prstGeom>
          <a:noFill/>
        </p:spPr>
        <p:txBody>
          <a:bodyPr wrap="square">
            <a:spAutoFit/>
          </a:bodyPr>
          <a:lstStyle/>
          <a:p>
            <a:pPr algn="l"/>
            <a:r>
              <a:rPr lang="de-DE" sz="1400" b="1" dirty="0"/>
              <a:t>Vorteile:</a:t>
            </a:r>
          </a:p>
          <a:p>
            <a:pPr marL="285750" indent="-285750" algn="l">
              <a:buClr>
                <a:srgbClr val="92D050"/>
              </a:buClr>
              <a:buFont typeface="Wingdings" panose="05000000000000000000" pitchFamily="2" charset="2"/>
              <a:buChar char="Ø"/>
            </a:pPr>
            <a:r>
              <a:rPr lang="de-DE" sz="1400" dirty="0"/>
              <a:t>Gleichmäßigerer Gutfluss</a:t>
            </a:r>
          </a:p>
          <a:p>
            <a:pPr marL="285750" indent="-285750" algn="l">
              <a:buClr>
                <a:srgbClr val="92D050"/>
              </a:buClr>
              <a:buFont typeface="Wingdings" panose="05000000000000000000" pitchFamily="2" charset="2"/>
              <a:buChar char="Ø"/>
            </a:pPr>
            <a:r>
              <a:rPr lang="de-DE" sz="1400" dirty="0"/>
              <a:t>Geringere Geräuschbelastung</a:t>
            </a:r>
          </a:p>
          <a:p>
            <a:pPr marL="285750" indent="-285750" algn="l">
              <a:buClr>
                <a:srgbClr val="92D050"/>
              </a:buClr>
              <a:buFont typeface="Wingdings" panose="05000000000000000000" pitchFamily="2" charset="2"/>
              <a:buChar char="Ø"/>
            </a:pPr>
            <a:r>
              <a:rPr lang="de-DE" sz="1400" dirty="0"/>
              <a:t>Niedrigerer Kraftstoffverbrauch</a:t>
            </a:r>
          </a:p>
          <a:p>
            <a:pPr marL="285750" indent="-285750" algn="l">
              <a:buClr>
                <a:srgbClr val="92D050"/>
              </a:buClr>
              <a:buFont typeface="Wingdings" panose="05000000000000000000" pitchFamily="2" charset="2"/>
              <a:buChar char="Ø"/>
            </a:pPr>
            <a:r>
              <a:rPr lang="de-DE" sz="1400" dirty="0"/>
              <a:t>Minimiertes Risiko für Materialstaus </a:t>
            </a:r>
          </a:p>
          <a:p>
            <a:pPr marL="285750" indent="-285750" algn="l">
              <a:buClr>
                <a:srgbClr val="92D050"/>
              </a:buClr>
              <a:buFont typeface="Wingdings" panose="05000000000000000000" pitchFamily="2" charset="2"/>
              <a:buChar char="Ø"/>
            </a:pPr>
            <a:r>
              <a:rPr lang="de-DE" sz="1400" dirty="0"/>
              <a:t>Höhere Lebensdauer</a:t>
            </a:r>
          </a:p>
          <a:p>
            <a:pPr marL="285750" indent="-285750" algn="l">
              <a:buClr>
                <a:srgbClr val="92D050"/>
              </a:buClr>
              <a:buFont typeface="Wingdings" panose="05000000000000000000" pitchFamily="2" charset="2"/>
              <a:buChar char="Ø"/>
            </a:pPr>
            <a:r>
              <a:rPr lang="de-DE" sz="1400" dirty="0"/>
              <a:t>Druschleistung um 10 % erhöht bei Raps </a:t>
            </a:r>
          </a:p>
          <a:p>
            <a:pPr algn="l"/>
            <a:endParaRPr lang="de-DE" dirty="0"/>
          </a:p>
        </p:txBody>
      </p:sp>
      <p:sp>
        <p:nvSpPr>
          <p:cNvPr id="11" name="Textfeld 10">
            <a:extLst>
              <a:ext uri="{FF2B5EF4-FFF2-40B4-BE49-F238E27FC236}">
                <a16:creationId xmlns:a16="http://schemas.microsoft.com/office/drawing/2014/main" id="{2567F4FF-E22A-5B3D-6CD8-3DD40B5849A3}"/>
              </a:ext>
            </a:extLst>
          </p:cNvPr>
          <p:cNvSpPr txBox="1"/>
          <p:nvPr/>
        </p:nvSpPr>
        <p:spPr>
          <a:xfrm>
            <a:off x="5562600" y="4530872"/>
            <a:ext cx="3304275" cy="738664"/>
          </a:xfrm>
          <a:prstGeom prst="rect">
            <a:avLst/>
          </a:prstGeom>
          <a:noFill/>
        </p:spPr>
        <p:txBody>
          <a:bodyPr wrap="square">
            <a:spAutoFit/>
          </a:bodyPr>
          <a:lstStyle/>
          <a:p>
            <a:pPr algn="l">
              <a:buClr>
                <a:srgbClr val="92D050"/>
              </a:buClr>
            </a:pPr>
            <a:r>
              <a:rPr lang="de-DE" sz="1400" b="1" kern="0" dirty="0"/>
              <a:t>Nachteile:</a:t>
            </a:r>
          </a:p>
          <a:p>
            <a:pPr marL="285750" indent="-285750" algn="l">
              <a:buClr>
                <a:srgbClr val="92D050"/>
              </a:buClr>
              <a:buFont typeface="Wingdings" panose="05000000000000000000" pitchFamily="2" charset="2"/>
              <a:buChar char="Ø"/>
            </a:pPr>
            <a:r>
              <a:rPr lang="de-DE" sz="1400" kern="0" dirty="0"/>
              <a:t>Höhere Anschaffungskosten</a:t>
            </a:r>
          </a:p>
          <a:p>
            <a:pPr marL="285750" indent="-285750" algn="l">
              <a:buClr>
                <a:srgbClr val="92D050"/>
              </a:buClr>
              <a:buFont typeface="Wingdings" panose="05000000000000000000" pitchFamily="2" charset="2"/>
              <a:buChar char="Ø"/>
            </a:pPr>
            <a:r>
              <a:rPr lang="de-DE" sz="1400" kern="0" dirty="0"/>
              <a:t>Umrüsten auf Mais dauert länger</a:t>
            </a:r>
          </a:p>
        </p:txBody>
      </p:sp>
    </p:spTree>
    <p:extLst>
      <p:ext uri="{BB962C8B-B14F-4D97-AF65-F5344CB8AC3E}">
        <p14:creationId xmlns:p14="http://schemas.microsoft.com/office/powerpoint/2010/main" val="3490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fade">
                                      <p:cBhvr>
                                        <p:cTn id="36" dur="1000"/>
                                        <p:tgtEl>
                                          <p:spTgt spid="22">
                                            <p:txEl>
                                              <p:pRg st="1" end="1"/>
                                            </p:txEl>
                                          </p:spTgt>
                                        </p:tgtEl>
                                      </p:cBhvr>
                                    </p:animEffect>
                                    <p:anim calcmode="lin" valueType="num">
                                      <p:cBhvr>
                                        <p:cTn id="37"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xEl>
                                              <p:pRg st="2" end="2"/>
                                            </p:txEl>
                                          </p:spTgt>
                                        </p:tgtEl>
                                        <p:attrNameLst>
                                          <p:attrName>style.visibility</p:attrName>
                                        </p:attrNameLst>
                                      </p:cBhvr>
                                      <p:to>
                                        <p:strVal val="visible"/>
                                      </p:to>
                                    </p:set>
                                    <p:animEffect transition="in" filter="fade">
                                      <p:cBhvr>
                                        <p:cTn id="43" dur="1000"/>
                                        <p:tgtEl>
                                          <p:spTgt spid="22">
                                            <p:txEl>
                                              <p:pRg st="2" end="2"/>
                                            </p:txEl>
                                          </p:spTgt>
                                        </p:tgtEl>
                                      </p:cBhvr>
                                    </p:animEffect>
                                    <p:anim calcmode="lin" valueType="num">
                                      <p:cBhvr>
                                        <p:cTn id="44"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nodePh="1">
                                  <p:stCondLst>
                                    <p:cond delay="0"/>
                                  </p:stCondLst>
                                  <p:endCondLst>
                                    <p:cond evt="begin" delay="0">
                                      <p:tn val="55"/>
                                    </p:cond>
                                  </p:endCondLst>
                                  <p:childTnLst>
                                    <p:set>
                                      <p:cBhvr>
                                        <p:cTn id="56" dur="1" fill="hold">
                                          <p:stCondLst>
                                            <p:cond delay="0"/>
                                          </p:stCondLst>
                                        </p:cTn>
                                        <p:tgtEl>
                                          <p:spTgt spid="24">
                                            <p:txEl>
                                              <p:pRg st="0" end="0"/>
                                            </p:txEl>
                                          </p:spTgt>
                                        </p:tgtEl>
                                        <p:attrNameLst>
                                          <p:attrName>style.visibility</p:attrName>
                                        </p:attrNameLst>
                                      </p:cBhvr>
                                      <p:to>
                                        <p:strVal val="visible"/>
                                      </p:to>
                                    </p:set>
                                    <p:animEffect transition="in" filter="fade">
                                      <p:cBhvr>
                                        <p:cTn id="57" dur="1000"/>
                                        <p:tgtEl>
                                          <p:spTgt spid="24">
                                            <p:txEl>
                                              <p:pRg st="0" end="0"/>
                                            </p:txEl>
                                          </p:spTgt>
                                        </p:tgtEl>
                                      </p:cBhvr>
                                    </p:animEffect>
                                    <p:anim calcmode="lin" valueType="num">
                                      <p:cBhvr>
                                        <p:cTn id="5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bg/>
                                          </p:spTgt>
                                        </p:tgtEl>
                                        <p:attrNameLst>
                                          <p:attrName>style.visibility</p:attrName>
                                        </p:attrNameLst>
                                      </p:cBhvr>
                                      <p:to>
                                        <p:strVal val="visible"/>
                                      </p:to>
                                    </p:set>
                                    <p:animEffect transition="in" filter="fade">
                                      <p:cBhvr>
                                        <p:cTn id="62" dur="1000"/>
                                        <p:tgtEl>
                                          <p:spTgt spid="24">
                                            <p:bg/>
                                          </p:spTgt>
                                        </p:tgtEl>
                                      </p:cBhvr>
                                    </p:animEffect>
                                    <p:anim calcmode="lin" valueType="num">
                                      <p:cBhvr>
                                        <p:cTn id="63" dur="1000" fill="hold"/>
                                        <p:tgtEl>
                                          <p:spTgt spid="24">
                                            <p:bg/>
                                          </p:spTgt>
                                        </p:tgtEl>
                                        <p:attrNameLst>
                                          <p:attrName>ppt_x</p:attrName>
                                        </p:attrNameLst>
                                      </p:cBhvr>
                                      <p:tavLst>
                                        <p:tav tm="0">
                                          <p:val>
                                            <p:strVal val="#ppt_x"/>
                                          </p:val>
                                        </p:tav>
                                        <p:tav tm="100000">
                                          <p:val>
                                            <p:strVal val="#ppt_x"/>
                                          </p:val>
                                        </p:tav>
                                      </p:tavLst>
                                    </p:anim>
                                    <p:anim calcmode="lin" valueType="num">
                                      <p:cBhvr>
                                        <p:cTn id="64" dur="1000" fill="hold"/>
                                        <p:tgtEl>
                                          <p:spTgt spid="24">
                                            <p:bg/>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1000" fill="hold"/>
                                        <p:tgtEl>
                                          <p:spTgt spid="2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animEffect transition="in" filter="fade">
                                      <p:cBhvr>
                                        <p:cTn id="84" dur="1000"/>
                                        <p:tgtEl>
                                          <p:spTgt spid="9">
                                            <p:txEl>
                                              <p:pRg st="0" end="0"/>
                                            </p:txEl>
                                          </p:spTgt>
                                        </p:tgtEl>
                                      </p:cBhvr>
                                    </p:animEffect>
                                    <p:anim calcmode="lin" valueType="num">
                                      <p:cBhvr>
                                        <p:cTn id="8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
                                            <p:txEl>
                                              <p:pRg st="1" end="1"/>
                                            </p:txEl>
                                          </p:spTgt>
                                        </p:tgtEl>
                                        <p:attrNameLst>
                                          <p:attrName>style.visibility</p:attrName>
                                        </p:attrNameLst>
                                      </p:cBhvr>
                                      <p:to>
                                        <p:strVal val="visible"/>
                                      </p:to>
                                    </p:set>
                                    <p:animEffect transition="in" filter="fade">
                                      <p:cBhvr>
                                        <p:cTn id="89" dur="1000"/>
                                        <p:tgtEl>
                                          <p:spTgt spid="9">
                                            <p:txEl>
                                              <p:pRg st="1" end="1"/>
                                            </p:txEl>
                                          </p:spTgt>
                                        </p:tgtEl>
                                      </p:cBhvr>
                                    </p:animEffect>
                                    <p:anim calcmode="lin" valueType="num">
                                      <p:cBhvr>
                                        <p:cTn id="9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
                                            <p:txEl>
                                              <p:pRg st="2" end="2"/>
                                            </p:txEl>
                                          </p:spTgt>
                                        </p:tgtEl>
                                        <p:attrNameLst>
                                          <p:attrName>style.visibility</p:attrName>
                                        </p:attrNameLst>
                                      </p:cBhvr>
                                      <p:to>
                                        <p:strVal val="visible"/>
                                      </p:to>
                                    </p:set>
                                    <p:animEffect transition="in" filter="fade">
                                      <p:cBhvr>
                                        <p:cTn id="94" dur="1000"/>
                                        <p:tgtEl>
                                          <p:spTgt spid="9">
                                            <p:txEl>
                                              <p:pRg st="2" end="2"/>
                                            </p:txEl>
                                          </p:spTgt>
                                        </p:tgtEl>
                                      </p:cBhvr>
                                    </p:animEffect>
                                    <p:anim calcmode="lin" valueType="num">
                                      <p:cBhvr>
                                        <p:cTn id="9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
                                            <p:txEl>
                                              <p:pRg st="3" end="3"/>
                                            </p:txEl>
                                          </p:spTgt>
                                        </p:tgtEl>
                                        <p:attrNameLst>
                                          <p:attrName>style.visibility</p:attrName>
                                        </p:attrNameLst>
                                      </p:cBhvr>
                                      <p:to>
                                        <p:strVal val="visible"/>
                                      </p:to>
                                    </p:set>
                                    <p:animEffect transition="in" filter="fade">
                                      <p:cBhvr>
                                        <p:cTn id="99" dur="1000"/>
                                        <p:tgtEl>
                                          <p:spTgt spid="9">
                                            <p:txEl>
                                              <p:pRg st="3" end="3"/>
                                            </p:txEl>
                                          </p:spTgt>
                                        </p:tgtEl>
                                      </p:cBhvr>
                                    </p:animEffect>
                                    <p:anim calcmode="lin" valueType="num">
                                      <p:cBhvr>
                                        <p:cTn id="10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0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9">
                                            <p:txEl>
                                              <p:pRg st="4" end="4"/>
                                            </p:txEl>
                                          </p:spTgt>
                                        </p:tgtEl>
                                        <p:attrNameLst>
                                          <p:attrName>style.visibility</p:attrName>
                                        </p:attrNameLst>
                                      </p:cBhvr>
                                      <p:to>
                                        <p:strVal val="visible"/>
                                      </p:to>
                                    </p:set>
                                    <p:animEffect transition="in" filter="fade">
                                      <p:cBhvr>
                                        <p:cTn id="104" dur="1000"/>
                                        <p:tgtEl>
                                          <p:spTgt spid="9">
                                            <p:txEl>
                                              <p:pRg st="4" end="4"/>
                                            </p:txEl>
                                          </p:spTgt>
                                        </p:tgtEl>
                                      </p:cBhvr>
                                    </p:animEffect>
                                    <p:anim calcmode="lin" valueType="num">
                                      <p:cBhvr>
                                        <p:cTn id="10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06" dur="1000" fill="hold"/>
                                        <p:tgtEl>
                                          <p:spTgt spid="9">
                                            <p:txEl>
                                              <p:pRg st="4" end="4"/>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9">
                                            <p:txEl>
                                              <p:pRg st="5" end="5"/>
                                            </p:txEl>
                                          </p:spTgt>
                                        </p:tgtEl>
                                        <p:attrNameLst>
                                          <p:attrName>style.visibility</p:attrName>
                                        </p:attrNameLst>
                                      </p:cBhvr>
                                      <p:to>
                                        <p:strVal val="visible"/>
                                      </p:to>
                                    </p:set>
                                    <p:animEffect transition="in" filter="fade">
                                      <p:cBhvr>
                                        <p:cTn id="109" dur="1000"/>
                                        <p:tgtEl>
                                          <p:spTgt spid="9">
                                            <p:txEl>
                                              <p:pRg st="5" end="5"/>
                                            </p:txEl>
                                          </p:spTgt>
                                        </p:tgtEl>
                                      </p:cBhvr>
                                    </p:animEffect>
                                    <p:anim calcmode="lin" valueType="num">
                                      <p:cBhvr>
                                        <p:cTn id="11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1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9">
                                            <p:txEl>
                                              <p:pRg st="6" end="6"/>
                                            </p:txEl>
                                          </p:spTgt>
                                        </p:tgtEl>
                                        <p:attrNameLst>
                                          <p:attrName>style.visibility</p:attrName>
                                        </p:attrNameLst>
                                      </p:cBhvr>
                                      <p:to>
                                        <p:strVal val="visible"/>
                                      </p:to>
                                    </p:set>
                                    <p:animEffect transition="in" filter="fade">
                                      <p:cBhvr>
                                        <p:cTn id="114" dur="1000"/>
                                        <p:tgtEl>
                                          <p:spTgt spid="9">
                                            <p:txEl>
                                              <p:pRg st="6" end="6"/>
                                            </p:txEl>
                                          </p:spTgt>
                                        </p:tgtEl>
                                      </p:cBhvr>
                                    </p:animEffect>
                                    <p:anim calcmode="lin" valueType="num">
                                      <p:cBhvr>
                                        <p:cTn id="11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116"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11">
                                            <p:txEl>
                                              <p:pRg st="0" end="0"/>
                                            </p:txEl>
                                          </p:spTgt>
                                        </p:tgtEl>
                                        <p:attrNameLst>
                                          <p:attrName>style.visibility</p:attrName>
                                        </p:attrNameLst>
                                      </p:cBhvr>
                                      <p:to>
                                        <p:strVal val="visible"/>
                                      </p:to>
                                    </p:set>
                                    <p:animEffect transition="in" filter="fade">
                                      <p:cBhvr>
                                        <p:cTn id="121" dur="1000"/>
                                        <p:tgtEl>
                                          <p:spTgt spid="11">
                                            <p:txEl>
                                              <p:pRg st="0" end="0"/>
                                            </p:txEl>
                                          </p:spTgt>
                                        </p:tgtEl>
                                      </p:cBhvr>
                                    </p:animEffect>
                                    <p:anim calcmode="lin" valueType="num">
                                      <p:cBhvr>
                                        <p:cTn id="1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11">
                                            <p:txEl>
                                              <p:pRg st="1" end="1"/>
                                            </p:txEl>
                                          </p:spTgt>
                                        </p:tgtEl>
                                        <p:attrNameLst>
                                          <p:attrName>style.visibility</p:attrName>
                                        </p:attrNameLst>
                                      </p:cBhvr>
                                      <p:to>
                                        <p:strVal val="visible"/>
                                      </p:to>
                                    </p:set>
                                    <p:animEffect transition="in" filter="fade">
                                      <p:cBhvr>
                                        <p:cTn id="126" dur="1000"/>
                                        <p:tgtEl>
                                          <p:spTgt spid="11">
                                            <p:txEl>
                                              <p:pRg st="1" end="1"/>
                                            </p:txEl>
                                          </p:spTgt>
                                        </p:tgtEl>
                                      </p:cBhvr>
                                    </p:animEffect>
                                    <p:anim calcmode="lin" valueType="num">
                                      <p:cBhvr>
                                        <p:cTn id="12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28"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11">
                                            <p:txEl>
                                              <p:pRg st="2" end="2"/>
                                            </p:txEl>
                                          </p:spTgt>
                                        </p:tgtEl>
                                        <p:attrNameLst>
                                          <p:attrName>style.visibility</p:attrName>
                                        </p:attrNameLst>
                                      </p:cBhvr>
                                      <p:to>
                                        <p:strVal val="visible"/>
                                      </p:to>
                                    </p:set>
                                    <p:animEffect transition="in" filter="fade">
                                      <p:cBhvr>
                                        <p:cTn id="131" dur="1000"/>
                                        <p:tgtEl>
                                          <p:spTgt spid="11">
                                            <p:txEl>
                                              <p:pRg st="2" end="2"/>
                                            </p:txEl>
                                          </p:spTgt>
                                        </p:tgtEl>
                                      </p:cBhvr>
                                    </p:animEffect>
                                    <p:anim calcmode="lin" valueType="num">
                                      <p:cBhvr>
                                        <p:cTn id="13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3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animBg="1"/>
      <p:bldP spid="2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Historische Entwicklung der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6</a:t>
            </a:fld>
            <a:endParaRPr lang="de-DE" dirty="0"/>
          </a:p>
        </p:txBody>
      </p:sp>
      <p:sp>
        <p:nvSpPr>
          <p:cNvPr id="6" name="Rechteck 3"/>
          <p:cNvSpPr>
            <a:spLocks noGrp="1" noChangeArrowheads="1"/>
          </p:cNvSpPr>
          <p:nvPr>
            <p:ph type="subTitle" idx="1"/>
          </p:nvPr>
        </p:nvSpPr>
        <p:spPr>
          <a:xfrm>
            <a:off x="371035" y="3369026"/>
            <a:ext cx="7869675" cy="2117960"/>
          </a:xfrm>
        </p:spPr>
        <p:txBody>
          <a:bodyPr/>
          <a:lstStyle/>
          <a:p>
            <a:pPr algn="l">
              <a:spcBef>
                <a:spcPts val="750"/>
              </a:spcBef>
              <a:spcAft>
                <a:spcPts val="0"/>
              </a:spcAft>
              <a:buClr>
                <a:srgbClr val="90C226"/>
              </a:buClr>
              <a:buSzPct val="80000"/>
            </a:pPr>
            <a:endParaRPr lang="de-DE" sz="1350" dirty="0">
              <a:latin typeface="+mj-lt"/>
            </a:endParaRPr>
          </a:p>
          <a:p>
            <a:pPr marL="285750" indent="-285750" algn="l" fontAlgn="auto">
              <a:spcBef>
                <a:spcPts val="750"/>
              </a:spcBef>
              <a:spcAft>
                <a:spcPts val="0"/>
              </a:spcAft>
              <a:buClr>
                <a:srgbClr val="90C226"/>
              </a:buClr>
              <a:buSzPct val="80000"/>
              <a:buFont typeface="Wingdings" panose="05000000000000000000" pitchFamily="2" charset="2"/>
              <a:buChar char="Ø"/>
            </a:pPr>
            <a:r>
              <a:rPr lang="de-DE" sz="1350" b="1" kern="1200" dirty="0"/>
              <a:t>1953</a:t>
            </a:r>
            <a:r>
              <a:rPr lang="de-DE" sz="1350" kern="1200" dirty="0"/>
              <a:t> beginnt die Generation der selbstfahrenden Mähdrescher in den Produktionshallen der Firma Claas mit dem Claas SF 55</a:t>
            </a:r>
          </a:p>
          <a:p>
            <a:pPr marL="628642" lvl="1" indent="-285750" algn="l" fontAlgn="auto">
              <a:spcBef>
                <a:spcPts val="750"/>
              </a:spcBef>
              <a:spcAft>
                <a:spcPts val="0"/>
              </a:spcAft>
              <a:buClr>
                <a:srgbClr val="90C226"/>
              </a:buClr>
              <a:buSzPct val="80000"/>
              <a:buFont typeface="Wingdings" panose="05000000000000000000" pitchFamily="2" charset="2"/>
              <a:buChar char="Ø"/>
            </a:pPr>
            <a:r>
              <a:rPr lang="de-DE" sz="1350" kern="1200" dirty="0"/>
              <a:t>56 PS Benzin- oder wahlweise 60 PS Dieselmotor</a:t>
            </a:r>
          </a:p>
          <a:p>
            <a:pPr marL="628642" lvl="1" indent="-285750" algn="l" fontAlgn="auto">
              <a:spcBef>
                <a:spcPts val="750"/>
              </a:spcBef>
              <a:spcAft>
                <a:spcPts val="0"/>
              </a:spcAft>
              <a:buClr>
                <a:srgbClr val="90C226"/>
              </a:buClr>
              <a:buSzPct val="80000"/>
              <a:buFont typeface="Wingdings" panose="05000000000000000000" pitchFamily="2" charset="2"/>
              <a:buChar char="Ø"/>
            </a:pPr>
            <a:r>
              <a:rPr lang="de-DE" sz="1350" kern="1200" dirty="0"/>
              <a:t>3 Vorwärtsgänge mit </a:t>
            </a:r>
            <a:r>
              <a:rPr lang="de-DE" sz="1350" kern="1200" dirty="0" err="1"/>
              <a:t>Variator</a:t>
            </a:r>
            <a:r>
              <a:rPr lang="de-DE" sz="1350" kern="1200" dirty="0"/>
              <a:t>, 19 km/h Höchstgeschwindigkeit</a:t>
            </a:r>
          </a:p>
          <a:p>
            <a:pPr marL="628642" lvl="1" indent="-285750" algn="l" fontAlgn="auto">
              <a:spcBef>
                <a:spcPts val="750"/>
              </a:spcBef>
              <a:spcAft>
                <a:spcPts val="0"/>
              </a:spcAft>
              <a:buClr>
                <a:srgbClr val="90C226"/>
              </a:buClr>
              <a:buSzPct val="80000"/>
              <a:buFont typeface="Wingdings" panose="05000000000000000000" pitchFamily="2" charset="2"/>
              <a:buChar char="Ø"/>
            </a:pPr>
            <a:r>
              <a:rPr lang="de-DE" sz="1350" kern="1200" dirty="0"/>
              <a:t>1,250 m breite Dreschtrommel mit 450 mm Durchmesser </a:t>
            </a:r>
          </a:p>
          <a:p>
            <a:pPr marL="628642" lvl="1" indent="-285750" algn="l" fontAlgn="auto">
              <a:spcBef>
                <a:spcPts val="750"/>
              </a:spcBef>
              <a:spcAft>
                <a:spcPts val="0"/>
              </a:spcAft>
              <a:buClr>
                <a:srgbClr val="90C226"/>
              </a:buClr>
              <a:buSzPct val="80000"/>
              <a:buFont typeface="Wingdings" panose="05000000000000000000" pitchFamily="2" charset="2"/>
              <a:buChar char="Ø"/>
            </a:pPr>
            <a:r>
              <a:rPr lang="de-DE" sz="1350" kern="1200" dirty="0"/>
              <a:t>4-facher </a:t>
            </a:r>
            <a:r>
              <a:rPr lang="de-DE" sz="1350" kern="1200" dirty="0" err="1"/>
              <a:t>Hordenschüttler</a:t>
            </a:r>
            <a:r>
              <a:rPr lang="de-DE" sz="1350" kern="1200" dirty="0"/>
              <a:t>, 2-facher Reinigung</a:t>
            </a:r>
          </a:p>
          <a:p>
            <a:pPr marL="628642" lvl="1" indent="-285750" algn="l" fontAlgn="auto">
              <a:spcBef>
                <a:spcPts val="750"/>
              </a:spcBef>
              <a:spcAft>
                <a:spcPts val="0"/>
              </a:spcAft>
              <a:buClr>
                <a:srgbClr val="90C226"/>
              </a:buClr>
              <a:buSzPct val="80000"/>
              <a:buFont typeface="Wingdings" panose="05000000000000000000" pitchFamily="2" charset="2"/>
              <a:buChar char="Ø"/>
            </a:pPr>
            <a:r>
              <a:rPr lang="de-DE" sz="1350" kern="1200" dirty="0"/>
              <a:t>Eingebaute Strohpresse 2 x bindend, </a:t>
            </a:r>
          </a:p>
          <a:p>
            <a:pPr marL="628642" lvl="1" indent="-285750" algn="l" fontAlgn="auto">
              <a:spcBef>
                <a:spcPts val="750"/>
              </a:spcBef>
              <a:spcAft>
                <a:spcPts val="0"/>
              </a:spcAft>
              <a:buClr>
                <a:srgbClr val="90C226"/>
              </a:buClr>
              <a:buSzPct val="80000"/>
              <a:buFont typeface="Wingdings" panose="05000000000000000000" pitchFamily="2" charset="2"/>
              <a:buChar char="Ø"/>
            </a:pPr>
            <a:r>
              <a:rPr lang="de-DE" sz="1350" kern="1200" dirty="0"/>
              <a:t>Kornabsackung auf dem Dach</a:t>
            </a:r>
          </a:p>
          <a:p>
            <a:pPr marL="285750" indent="-285750" algn="l">
              <a:spcBef>
                <a:spcPts val="750"/>
              </a:spcBef>
              <a:spcAft>
                <a:spcPts val="0"/>
              </a:spcAft>
              <a:buClr>
                <a:srgbClr val="90C226"/>
              </a:buClr>
              <a:buSzPct val="80000"/>
              <a:buFont typeface="Wingdings" panose="05000000000000000000" pitchFamily="2" charset="2"/>
              <a:buChar char="Ø"/>
            </a:pPr>
            <a:endParaRPr lang="de-DE" sz="1350" dirty="0">
              <a:latin typeface="+mj-lt"/>
            </a:endParaRPr>
          </a:p>
        </p:txBody>
      </p:sp>
      <p:pic>
        <p:nvPicPr>
          <p:cNvPr id="6148" name="Picture 4">
            <a:extLst>
              <a:ext uri="{FF2B5EF4-FFF2-40B4-BE49-F238E27FC236}">
                <a16:creationId xmlns:a16="http://schemas.microsoft.com/office/drawing/2014/main" id="{A87EC2CC-B1B9-FD69-2C28-219984F9D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90" y="1416459"/>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1D3E62D0-05CF-F62F-F41A-D7D2C3406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885" y="4235546"/>
            <a:ext cx="2861464" cy="1768675"/>
          </a:xfrm>
          <a:prstGeom prst="rect">
            <a:avLst/>
          </a:prstGeom>
        </p:spPr>
      </p:pic>
      <p:sp>
        <p:nvSpPr>
          <p:cNvPr id="9" name="Textfeld 8">
            <a:extLst>
              <a:ext uri="{FF2B5EF4-FFF2-40B4-BE49-F238E27FC236}">
                <a16:creationId xmlns:a16="http://schemas.microsoft.com/office/drawing/2014/main" id="{88CC66C4-19F9-2E3E-DB85-4919C2065384}"/>
              </a:ext>
            </a:extLst>
          </p:cNvPr>
          <p:cNvSpPr txBox="1"/>
          <p:nvPr/>
        </p:nvSpPr>
        <p:spPr>
          <a:xfrm>
            <a:off x="903290" y="2959509"/>
            <a:ext cx="2952750" cy="184666"/>
          </a:xfrm>
          <a:prstGeom prst="rect">
            <a:avLst/>
          </a:prstGeom>
          <a:noFill/>
        </p:spPr>
        <p:txBody>
          <a:bodyPr wrap="square" rtlCol="0">
            <a:spAutoFit/>
          </a:bodyPr>
          <a:lstStyle/>
          <a:p>
            <a:r>
              <a:rPr lang="de-DE" sz="600" dirty="0"/>
              <a:t>Abbildung 9: www.profi.de</a:t>
            </a:r>
          </a:p>
        </p:txBody>
      </p:sp>
      <p:sp>
        <p:nvSpPr>
          <p:cNvPr id="10" name="Textfeld 9">
            <a:extLst>
              <a:ext uri="{FF2B5EF4-FFF2-40B4-BE49-F238E27FC236}">
                <a16:creationId xmlns:a16="http://schemas.microsoft.com/office/drawing/2014/main" id="{DDF54783-C886-1D74-0845-7049A25A7F2E}"/>
              </a:ext>
            </a:extLst>
          </p:cNvPr>
          <p:cNvSpPr txBox="1"/>
          <p:nvPr/>
        </p:nvSpPr>
        <p:spPr>
          <a:xfrm>
            <a:off x="5756965" y="6045729"/>
            <a:ext cx="2886070" cy="184666"/>
          </a:xfrm>
          <a:prstGeom prst="rect">
            <a:avLst/>
          </a:prstGeom>
          <a:noFill/>
        </p:spPr>
        <p:txBody>
          <a:bodyPr wrap="square" rtlCol="0">
            <a:spAutoFit/>
          </a:bodyPr>
          <a:lstStyle/>
          <a:p>
            <a:r>
              <a:rPr lang="de-DE" sz="600" dirty="0"/>
              <a:t>Abbildung 10: www.upload.wikimedia.org</a:t>
            </a:r>
          </a:p>
        </p:txBody>
      </p:sp>
      <p:sp>
        <p:nvSpPr>
          <p:cNvPr id="8" name="Textfeld 7">
            <a:extLst>
              <a:ext uri="{FF2B5EF4-FFF2-40B4-BE49-F238E27FC236}">
                <a16:creationId xmlns:a16="http://schemas.microsoft.com/office/drawing/2014/main" id="{E069C17C-3E60-07DE-286F-2426E57716CB}"/>
              </a:ext>
            </a:extLst>
          </p:cNvPr>
          <p:cNvSpPr txBox="1"/>
          <p:nvPr/>
        </p:nvSpPr>
        <p:spPr>
          <a:xfrm>
            <a:off x="371035" y="853779"/>
            <a:ext cx="7569198" cy="307777"/>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1938</a:t>
            </a:r>
            <a:r>
              <a:rPr lang="de-DE" sz="1400" dirty="0">
                <a:latin typeface="+mj-lt"/>
              </a:rPr>
              <a:t> erster Selbstfahrender Mähdrescher hergestellt durch die Firma Massey Harris</a:t>
            </a:r>
          </a:p>
        </p:txBody>
      </p:sp>
      <p:sp>
        <p:nvSpPr>
          <p:cNvPr id="12" name="Textfeld 11">
            <a:extLst>
              <a:ext uri="{FF2B5EF4-FFF2-40B4-BE49-F238E27FC236}">
                <a16:creationId xmlns:a16="http://schemas.microsoft.com/office/drawing/2014/main" id="{67A070F4-9740-58E1-EF28-F788E7103CCF}"/>
              </a:ext>
            </a:extLst>
          </p:cNvPr>
          <p:cNvSpPr txBox="1"/>
          <p:nvPr/>
        </p:nvSpPr>
        <p:spPr>
          <a:xfrm>
            <a:off x="371035" y="3184360"/>
            <a:ext cx="8389916" cy="307777"/>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dirty="0"/>
              <a:t>Die Maschinenfabrik Fahr präsentierte </a:t>
            </a:r>
            <a:r>
              <a:rPr lang="de-DE" sz="1400" b="1" dirty="0"/>
              <a:t>1951</a:t>
            </a:r>
            <a:r>
              <a:rPr lang="de-DE" sz="1400" dirty="0"/>
              <a:t> den ersten deutschen selbstfahrenden Mähdrescher</a:t>
            </a:r>
            <a:endParaRPr lang="de-DE" sz="1400" dirty="0">
              <a:latin typeface="+mj-lt"/>
            </a:endParaRPr>
          </a:p>
        </p:txBody>
      </p:sp>
    </p:spTree>
    <p:extLst>
      <p:ext uri="{BB962C8B-B14F-4D97-AF65-F5344CB8AC3E}">
        <p14:creationId xmlns:p14="http://schemas.microsoft.com/office/powerpoint/2010/main" val="388478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1000"/>
                                        <p:tgtEl>
                                          <p:spTgt spid="6">
                                            <p:txEl>
                                              <p:pRg st="2" end="2"/>
                                            </p:txEl>
                                          </p:spTgt>
                                        </p:tgtEl>
                                      </p:cBhvr>
                                    </p:animEffect>
                                    <p:anim calcmode="lin" valueType="num">
                                      <p:cBhvr>
                                        <p:cTn id="4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1000"/>
                                        <p:tgtEl>
                                          <p:spTgt spid="6">
                                            <p:txEl>
                                              <p:pRg st="3" end="3"/>
                                            </p:txEl>
                                          </p:spTgt>
                                        </p:tgtEl>
                                      </p:cBhvr>
                                    </p:animEffect>
                                    <p:anim calcmode="lin" valueType="num">
                                      <p:cBhvr>
                                        <p:cTn id="4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1000"/>
                                        <p:tgtEl>
                                          <p:spTgt spid="6">
                                            <p:txEl>
                                              <p:pRg st="4" end="4"/>
                                            </p:txEl>
                                          </p:spTgt>
                                        </p:tgtEl>
                                      </p:cBhvr>
                                    </p:animEffect>
                                    <p:anim calcmode="lin" valueType="num">
                                      <p:cBhvr>
                                        <p:cTn id="5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Effect transition="in" filter="fade">
                                      <p:cBhvr>
                                        <p:cTn id="56" dur="1000"/>
                                        <p:tgtEl>
                                          <p:spTgt spid="6">
                                            <p:txEl>
                                              <p:pRg st="5" end="5"/>
                                            </p:txEl>
                                          </p:spTgt>
                                        </p:tgtEl>
                                      </p:cBhvr>
                                    </p:animEffect>
                                    <p:anim calcmode="lin" valueType="num">
                                      <p:cBhvr>
                                        <p:cTn id="5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5" end="5"/>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
                                            <p:txEl>
                                              <p:pRg st="6" end="6"/>
                                            </p:txEl>
                                          </p:spTgt>
                                        </p:tgtEl>
                                        <p:attrNameLst>
                                          <p:attrName>style.visibility</p:attrName>
                                        </p:attrNameLst>
                                      </p:cBhvr>
                                      <p:to>
                                        <p:strVal val="visible"/>
                                      </p:to>
                                    </p:set>
                                    <p:animEffect transition="in" filter="fade">
                                      <p:cBhvr>
                                        <p:cTn id="61" dur="1000"/>
                                        <p:tgtEl>
                                          <p:spTgt spid="6">
                                            <p:txEl>
                                              <p:pRg st="6" end="6"/>
                                            </p:txEl>
                                          </p:spTgt>
                                        </p:tgtEl>
                                      </p:cBhvr>
                                    </p:animEffect>
                                    <p:anim calcmode="lin" valueType="num">
                                      <p:cBhvr>
                                        <p:cTn id="6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1000"/>
                                        <p:tgtEl>
                                          <p:spTgt spid="6">
                                            <p:txEl>
                                              <p:pRg st="7" end="7"/>
                                            </p:txEl>
                                          </p:spTgt>
                                        </p:tgtEl>
                                      </p:cBhvr>
                                    </p:animEffect>
                                    <p:anim calcmode="lin" valueType="num">
                                      <p:cBhvr>
                                        <p:cTn id="6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pielzeug, Maßstabsmodell, Spielzeugauto, Rad enthält.&#10;&#10;Automatisch generierte Beschreibung">
            <a:extLst>
              <a:ext uri="{FF2B5EF4-FFF2-40B4-BE49-F238E27FC236}">
                <a16:creationId xmlns:a16="http://schemas.microsoft.com/office/drawing/2014/main" id="{AAE1F411-AA42-AB83-F38C-2237DF88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79" y="1500989"/>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60</a:t>
            </a:fld>
            <a:endParaRPr lang="de-DE" dirty="0"/>
          </a:p>
        </p:txBody>
      </p:sp>
      <p:sp>
        <p:nvSpPr>
          <p:cNvPr id="27" name="Ellipse 26"/>
          <p:cNvSpPr/>
          <p:nvPr/>
        </p:nvSpPr>
        <p:spPr bwMode="auto">
          <a:xfrm rot="20820871">
            <a:off x="4444141" y="2694910"/>
            <a:ext cx="2208965" cy="886619"/>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9" name="Textfeld 8">
            <a:extLst>
              <a:ext uri="{FF2B5EF4-FFF2-40B4-BE49-F238E27FC236}">
                <a16:creationId xmlns:a16="http://schemas.microsoft.com/office/drawing/2014/main" id="{F7E7D0BB-207A-BB71-BE53-A4F81200FA36}"/>
              </a:ext>
            </a:extLst>
          </p:cNvPr>
          <p:cNvSpPr txBox="1"/>
          <p:nvPr/>
        </p:nvSpPr>
        <p:spPr>
          <a:xfrm>
            <a:off x="725993" y="5603458"/>
            <a:ext cx="47880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 </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:www.claas.de</a:t>
            </a:r>
          </a:p>
        </p:txBody>
      </p:sp>
    </p:spTree>
    <p:extLst>
      <p:ext uri="{BB962C8B-B14F-4D97-AF65-F5344CB8AC3E}">
        <p14:creationId xmlns:p14="http://schemas.microsoft.com/office/powerpoint/2010/main" val="2733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3AF3CB6A-33A0-9E27-D3BE-6303A18CD57E}"/>
              </a:ext>
            </a:extLst>
          </p:cNvPr>
          <p:cNvSpPr txBox="1"/>
          <p:nvPr/>
        </p:nvSpPr>
        <p:spPr>
          <a:xfrm>
            <a:off x="175762" y="1392294"/>
            <a:ext cx="8886824" cy="187743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Folgt nach konventionellen, Beschleuniger, oder Zentrifugalabscheider Dreschwerk</a:t>
            </a:r>
          </a:p>
          <a:p>
            <a:pPr marL="285750" indent="-285750">
              <a:buClr>
                <a:srgbClr val="92D050"/>
              </a:buClr>
              <a:buFont typeface="Wingdings" panose="05000000000000000000" pitchFamily="2" charset="2"/>
              <a:buChar char="Ø"/>
            </a:pPr>
            <a:r>
              <a:rPr lang="de-DE" sz="1400" dirty="0"/>
              <a:t>Schütteln Restkörner aus dem Stroh, basiert auf dem Prinzip der Schwerkraft </a:t>
            </a:r>
          </a:p>
          <a:p>
            <a:pPr marL="285750" indent="-285750">
              <a:buClr>
                <a:srgbClr val="92D050"/>
              </a:buClr>
              <a:buFont typeface="Wingdings" panose="05000000000000000000" pitchFamily="2" charset="2"/>
              <a:buChar char="Ø"/>
            </a:pPr>
            <a:r>
              <a:rPr lang="de-DE" sz="1400" dirty="0"/>
              <a:t>Vorallem im kleinen bis mittleren Leistungssegment</a:t>
            </a:r>
          </a:p>
          <a:p>
            <a:pPr marL="285750" indent="-285750">
              <a:buClr>
                <a:srgbClr val="92D050"/>
              </a:buClr>
              <a:buFont typeface="Wingdings" panose="05000000000000000000" pitchFamily="2" charset="2"/>
              <a:buChar char="Ø"/>
            </a:pPr>
            <a:r>
              <a:rPr lang="de-DE" sz="1400" dirty="0"/>
              <a:t>Meist 5 oder 6 Schüttler </a:t>
            </a:r>
          </a:p>
          <a:p>
            <a:pPr marL="285750" indent="-285750">
              <a:buClr>
                <a:srgbClr val="92D050"/>
              </a:buClr>
              <a:buFont typeface="Wingdings" panose="05000000000000000000" pitchFamily="2" charset="2"/>
              <a:buChar char="Ø"/>
            </a:pPr>
            <a:r>
              <a:rPr lang="de-DE" sz="1400" dirty="0"/>
              <a:t>Teilweise mit Walzen oder Zinken über dem Schüttler zur Auflockerung der Strohmatte </a:t>
            </a:r>
          </a:p>
          <a:p>
            <a:pPr marL="285750" indent="-285750">
              <a:buClr>
                <a:srgbClr val="92D050"/>
              </a:buClr>
              <a:buFont typeface="Wingdings" panose="05000000000000000000" pitchFamily="2" charset="2"/>
              <a:buChar char="Ø"/>
            </a:pPr>
            <a:r>
              <a:rPr lang="de-DE" sz="1400" dirty="0"/>
              <a:t>Bei hohen Strohertrag oder feuchten Stroh steigen Körnerverluste exponentiell an</a:t>
            </a:r>
          </a:p>
          <a:p>
            <a:pPr marL="285750" indent="-285750">
              <a:buClr>
                <a:srgbClr val="92D050"/>
              </a:buClr>
              <a:buFont typeface="Wingdings" panose="05000000000000000000" pitchFamily="2" charset="2"/>
              <a:buChar char="Ø"/>
            </a:pPr>
            <a:r>
              <a:rPr lang="de-DE" sz="1400" dirty="0"/>
              <a:t>Bei „Berg auf“-Fahrt höheres Verlustniveau als bei „Berg ab“-Fahrt, bei gleicher Vorfahrtsgeschwindigkeit.</a:t>
            </a:r>
          </a:p>
          <a:p>
            <a:pPr>
              <a:buClr>
                <a:srgbClr val="92D050"/>
              </a:buClr>
            </a:pPr>
            <a:endParaRPr lang="de-DE" dirty="0"/>
          </a:p>
        </p:txBody>
      </p:sp>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61</a:t>
            </a:fld>
            <a:endParaRPr lang="de-DE" dirty="0"/>
          </a:p>
        </p:txBody>
      </p:sp>
      <p:pic>
        <p:nvPicPr>
          <p:cNvPr id="14" name="Picture 5" descr="ims_objectId=118704;ims_usageRefId=-1"/>
          <p:cNvPicPr>
            <a:picLocks noChangeAspect="1" noChangeArrowheads="1"/>
          </p:cNvPicPr>
          <p:nvPr/>
        </p:nvPicPr>
        <p:blipFill rotWithShape="1">
          <a:blip r:embed="rId3">
            <a:clrChange>
              <a:clrFrom>
                <a:srgbClr val="FFFFFF"/>
              </a:clrFrom>
              <a:clrTo>
                <a:srgbClr val="FFFFFF">
                  <a:alpha val="0"/>
                </a:srgbClr>
              </a:clrTo>
            </a:clrChange>
          </a:blip>
          <a:srcRect l="1186" t="16258" r="2671" b="12961"/>
          <a:stretch/>
        </p:blipFill>
        <p:spPr bwMode="auto">
          <a:xfrm>
            <a:off x="2680061" y="3429000"/>
            <a:ext cx="4199891" cy="2104631"/>
          </a:xfrm>
          <a:prstGeom prst="rect">
            <a:avLst/>
          </a:prstGeom>
          <a:noFill/>
          <a:ln w="9525" algn="ctr">
            <a:noFill/>
            <a:miter lim="800000"/>
            <a:headEnd/>
            <a:tailEnd/>
          </a:ln>
        </p:spPr>
      </p:pic>
      <p:cxnSp>
        <p:nvCxnSpPr>
          <p:cNvPr id="11" name="Gerader Verbinder 10"/>
          <p:cNvCxnSpPr/>
          <p:nvPr/>
        </p:nvCxnSpPr>
        <p:spPr bwMode="auto">
          <a:xfrm>
            <a:off x="3782140" y="3222876"/>
            <a:ext cx="525006" cy="60494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p:cNvSpPr txBox="1"/>
          <p:nvPr/>
        </p:nvSpPr>
        <p:spPr>
          <a:xfrm>
            <a:off x="2704568" y="2976260"/>
            <a:ext cx="1543347" cy="239777"/>
          </a:xfrm>
          <a:prstGeom prst="rect">
            <a:avLst/>
          </a:prstGeom>
          <a:noFill/>
        </p:spPr>
        <p:txBody>
          <a:bodyPr wrap="square" rtlCol="0">
            <a:spAutoFit/>
          </a:bodyPr>
          <a:lstStyle/>
          <a:p>
            <a:r>
              <a:rPr lang="de-DE" sz="1350" dirty="0"/>
              <a:t>Zinkentrommel</a:t>
            </a:r>
          </a:p>
        </p:txBody>
      </p:sp>
      <p:cxnSp>
        <p:nvCxnSpPr>
          <p:cNvPr id="15" name="Gerader Verbinder 14"/>
          <p:cNvCxnSpPr/>
          <p:nvPr/>
        </p:nvCxnSpPr>
        <p:spPr bwMode="auto">
          <a:xfrm>
            <a:off x="5556650" y="4383614"/>
            <a:ext cx="408215" cy="569481"/>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p:cNvSpPr txBox="1"/>
          <p:nvPr/>
        </p:nvSpPr>
        <p:spPr>
          <a:xfrm>
            <a:off x="5556650" y="4939159"/>
            <a:ext cx="1726249" cy="507831"/>
          </a:xfrm>
          <a:prstGeom prst="rect">
            <a:avLst/>
          </a:prstGeom>
          <a:noFill/>
        </p:spPr>
        <p:txBody>
          <a:bodyPr wrap="square" rtlCol="0">
            <a:spAutoFit/>
          </a:bodyPr>
          <a:lstStyle/>
          <a:p>
            <a:r>
              <a:rPr lang="de-DE" sz="1350" dirty="0"/>
              <a:t>6-Hordenschüttler mit 4 Fallstufen</a:t>
            </a:r>
          </a:p>
        </p:txBody>
      </p:sp>
      <p:sp>
        <p:nvSpPr>
          <p:cNvPr id="9" name="Ellipse 8"/>
          <p:cNvSpPr/>
          <p:nvPr/>
        </p:nvSpPr>
        <p:spPr bwMode="auto">
          <a:xfrm>
            <a:off x="2670054" y="4056786"/>
            <a:ext cx="1677957" cy="159382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cxnSp>
        <p:nvCxnSpPr>
          <p:cNvPr id="12" name="Gerader Verbinder 11"/>
          <p:cNvCxnSpPr>
            <a:endCxn id="14" idx="1"/>
          </p:cNvCxnSpPr>
          <p:nvPr/>
        </p:nvCxnSpPr>
        <p:spPr bwMode="auto">
          <a:xfrm>
            <a:off x="1884099" y="4083336"/>
            <a:ext cx="795962" cy="39798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p:cNvSpPr txBox="1"/>
          <p:nvPr/>
        </p:nvSpPr>
        <p:spPr>
          <a:xfrm>
            <a:off x="1004481" y="3826019"/>
            <a:ext cx="1197907" cy="300082"/>
          </a:xfrm>
          <a:prstGeom prst="rect">
            <a:avLst/>
          </a:prstGeom>
          <a:noFill/>
        </p:spPr>
        <p:txBody>
          <a:bodyPr wrap="square" rtlCol="0">
            <a:spAutoFit/>
          </a:bodyPr>
          <a:lstStyle/>
          <a:p>
            <a:r>
              <a:rPr lang="de-DE" sz="1350" dirty="0"/>
              <a:t>Dreschwerk</a:t>
            </a:r>
          </a:p>
        </p:txBody>
      </p:sp>
      <p:sp>
        <p:nvSpPr>
          <p:cNvPr id="22" name="Ellipse 21"/>
          <p:cNvSpPr/>
          <p:nvPr/>
        </p:nvSpPr>
        <p:spPr bwMode="auto">
          <a:xfrm rot="20707027">
            <a:off x="3297021" y="3422808"/>
            <a:ext cx="3664048" cy="152733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9" name="Textfeld 18"/>
          <p:cNvSpPr txBox="1"/>
          <p:nvPr/>
        </p:nvSpPr>
        <p:spPr>
          <a:xfrm>
            <a:off x="175762" y="930992"/>
            <a:ext cx="5582093" cy="369332"/>
          </a:xfrm>
          <a:prstGeom prst="rect">
            <a:avLst/>
          </a:prstGeom>
          <a:noFill/>
        </p:spPr>
        <p:txBody>
          <a:bodyPr wrap="square" rtlCol="0">
            <a:spAutoFit/>
          </a:bodyPr>
          <a:lstStyle/>
          <a:p>
            <a:r>
              <a:rPr lang="de-DE" dirty="0"/>
              <a:t>Restkornabscheidung durch Schüttler</a:t>
            </a:r>
          </a:p>
        </p:txBody>
      </p:sp>
      <p:sp>
        <p:nvSpPr>
          <p:cNvPr id="3" name="Rechteck 2"/>
          <p:cNvSpPr/>
          <p:nvPr/>
        </p:nvSpPr>
        <p:spPr>
          <a:xfrm>
            <a:off x="2628000" y="5710848"/>
            <a:ext cx="4572000" cy="184666"/>
          </a:xfrm>
          <a:prstGeom prst="rect">
            <a:avLst/>
          </a:prstGeom>
        </p:spPr>
        <p:txBody>
          <a:bodyPr>
            <a:spAutoFit/>
          </a:bodyPr>
          <a:lstStyle/>
          <a:p>
            <a:r>
              <a:rPr lang="de-DE" sz="600" dirty="0"/>
              <a:t>Abbildung 106: www.claas.de</a:t>
            </a:r>
          </a:p>
        </p:txBody>
      </p:sp>
    </p:spTree>
    <p:extLst>
      <p:ext uri="{BB962C8B-B14F-4D97-AF65-F5344CB8AC3E}">
        <p14:creationId xmlns:p14="http://schemas.microsoft.com/office/powerpoint/2010/main" val="14790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9" grpId="0" animBg="1"/>
      <p:bldP spid="16" grpId="0"/>
      <p:bldP spid="22" grpId="0"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62</a:t>
            </a:fld>
            <a:endParaRPr lang="de-DE" dirty="0"/>
          </a:p>
        </p:txBody>
      </p:sp>
      <p:pic>
        <p:nvPicPr>
          <p:cNvPr id="1026" name="Picture 2" descr="http://www.kaufmann-landtechnik.at/joomla15/images/stories/ab10_11227_564x250_jpgpropertydatalangde_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122" y="919120"/>
            <a:ext cx="4548094" cy="201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04455" y="5337544"/>
            <a:ext cx="4888271" cy="300082"/>
          </a:xfrm>
          <a:prstGeom prst="rect">
            <a:avLst/>
          </a:prstGeom>
          <a:noFill/>
        </p:spPr>
        <p:txBody>
          <a:bodyPr wrap="square" rtlCol="0">
            <a:spAutoFit/>
          </a:bodyPr>
          <a:lstStyle/>
          <a:p>
            <a:endParaRPr lang="de-DE" sz="1350" dirty="0"/>
          </a:p>
        </p:txBody>
      </p:sp>
      <p:sp>
        <p:nvSpPr>
          <p:cNvPr id="6" name="Textfeld 5"/>
          <p:cNvSpPr txBox="1"/>
          <p:nvPr/>
        </p:nvSpPr>
        <p:spPr>
          <a:xfrm>
            <a:off x="540000" y="3100648"/>
            <a:ext cx="8220901" cy="307777"/>
          </a:xfrm>
          <a:prstGeom prst="rect">
            <a:avLst/>
          </a:prstGeom>
          <a:noFill/>
        </p:spPr>
        <p:txBody>
          <a:bodyPr wrap="square" rtlCol="0">
            <a:spAutoFit/>
          </a:bodyPr>
          <a:lstStyle/>
          <a:p>
            <a:r>
              <a:rPr lang="de-DE" sz="1400" dirty="0">
                <a:latin typeface="Lucida Grande"/>
              </a:rPr>
              <a:t>Die 5-Hordenschüttler beim MEDION 330 sind 4,40 m lang. Vier Fallstufen lockern die Strohmatte auf.</a:t>
            </a:r>
            <a:endParaRPr lang="de-DE" sz="1350" dirty="0"/>
          </a:p>
        </p:txBody>
      </p:sp>
      <p:pic>
        <p:nvPicPr>
          <p:cNvPr id="1028" name="Picture 4" descr="http://www.kaufmann-landtechnik.at/joomla15/images/stories/ab11_55231-x564y250_jpgpropertydatalangde_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026" y="3413724"/>
            <a:ext cx="4548096" cy="201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01700" y="5727646"/>
            <a:ext cx="8097500" cy="523220"/>
          </a:xfrm>
          <a:prstGeom prst="rect">
            <a:avLst/>
          </a:prstGeom>
          <a:noFill/>
        </p:spPr>
        <p:txBody>
          <a:bodyPr wrap="square" rtlCol="0">
            <a:spAutoFit/>
          </a:bodyPr>
          <a:lstStyle/>
          <a:p>
            <a:r>
              <a:rPr lang="de-DE" sz="1400" dirty="0" err="1">
                <a:latin typeface="Lucida Grande"/>
              </a:rPr>
              <a:t>Rafferzinken</a:t>
            </a:r>
            <a:r>
              <a:rPr lang="de-DE" sz="1400" dirty="0">
                <a:latin typeface="Lucida Grande"/>
              </a:rPr>
              <a:t> tauchen von oben in die Strohmatte ein, lockern sie auf und ziehen sie auseinander. Ein separater Rü</a:t>
            </a:r>
            <a:r>
              <a:rPr lang="de-DE" sz="1400" dirty="0"/>
              <a:t>cklaufboden, für die abgeschiedenen Körner, ist unter den Schüttlern angeordnet.</a:t>
            </a:r>
            <a:endParaRPr lang="de-DE" sz="1400" dirty="0">
              <a:latin typeface="Lucida Grande"/>
            </a:endParaRPr>
          </a:p>
        </p:txBody>
      </p:sp>
      <p:sp>
        <p:nvSpPr>
          <p:cNvPr id="8" name="Rechteck 7"/>
          <p:cNvSpPr/>
          <p:nvPr/>
        </p:nvSpPr>
        <p:spPr>
          <a:xfrm>
            <a:off x="2222169" y="2931951"/>
            <a:ext cx="4572000" cy="184666"/>
          </a:xfrm>
          <a:prstGeom prst="rect">
            <a:avLst/>
          </a:prstGeom>
        </p:spPr>
        <p:txBody>
          <a:bodyPr>
            <a:spAutoFit/>
          </a:bodyPr>
          <a:lstStyle/>
          <a:p>
            <a:r>
              <a:rPr lang="de-DE" sz="600" dirty="0"/>
              <a:t>Abbildung 107: www.kaufmann-landtechnik.at</a:t>
            </a:r>
          </a:p>
        </p:txBody>
      </p:sp>
      <p:sp>
        <p:nvSpPr>
          <p:cNvPr id="11" name="Rechteck 10"/>
          <p:cNvSpPr/>
          <p:nvPr/>
        </p:nvSpPr>
        <p:spPr>
          <a:xfrm>
            <a:off x="2234122" y="5637625"/>
            <a:ext cx="4572000" cy="184666"/>
          </a:xfrm>
          <a:prstGeom prst="rect">
            <a:avLst/>
          </a:prstGeom>
        </p:spPr>
        <p:txBody>
          <a:bodyPr>
            <a:spAutoFit/>
          </a:bodyPr>
          <a:lstStyle/>
          <a:p>
            <a:r>
              <a:rPr lang="de-DE" sz="600" dirty="0"/>
              <a:t>Abbildung 108: Claas Produktpräsentation 2015</a:t>
            </a:r>
          </a:p>
        </p:txBody>
      </p:sp>
    </p:spTree>
    <p:extLst>
      <p:ext uri="{BB962C8B-B14F-4D97-AF65-F5344CB8AC3E}">
        <p14:creationId xmlns:p14="http://schemas.microsoft.com/office/powerpoint/2010/main" val="21409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63</a:t>
            </a:fld>
            <a:endParaRPr lang="de-DE" dirty="0"/>
          </a:p>
        </p:txBody>
      </p:sp>
      <p:sp>
        <p:nvSpPr>
          <p:cNvPr id="3" name="Textfeld 2"/>
          <p:cNvSpPr txBox="1"/>
          <p:nvPr/>
        </p:nvSpPr>
        <p:spPr>
          <a:xfrm>
            <a:off x="704455" y="5337544"/>
            <a:ext cx="4888271" cy="300082"/>
          </a:xfrm>
          <a:prstGeom prst="rect">
            <a:avLst/>
          </a:prstGeom>
          <a:noFill/>
        </p:spPr>
        <p:txBody>
          <a:bodyPr wrap="square" rtlCol="0">
            <a:spAutoFit/>
          </a:bodyPr>
          <a:lstStyle/>
          <a:p>
            <a:endParaRPr lang="de-DE" sz="1350" dirty="0"/>
          </a:p>
        </p:txBody>
      </p:sp>
      <p:sp>
        <p:nvSpPr>
          <p:cNvPr id="8" name="Textfeld 7"/>
          <p:cNvSpPr txBox="1"/>
          <p:nvPr/>
        </p:nvSpPr>
        <p:spPr>
          <a:xfrm>
            <a:off x="540000" y="5022073"/>
            <a:ext cx="8481536" cy="136191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New Holland passt seine </a:t>
            </a:r>
            <a:r>
              <a:rPr lang="de-DE" sz="1350" dirty="0" err="1"/>
              <a:t>Schüttlergeschwindigkeit</a:t>
            </a:r>
            <a:r>
              <a:rPr lang="de-DE" sz="1350" dirty="0"/>
              <a:t> der Bodenkontur an</a:t>
            </a:r>
          </a:p>
          <a:p>
            <a:pPr marL="285750" indent="-285750">
              <a:buClr>
                <a:srgbClr val="92D050"/>
              </a:buClr>
              <a:buFont typeface="Wingdings" panose="05000000000000000000" pitchFamily="2" charset="2"/>
              <a:buChar char="Ø"/>
            </a:pPr>
            <a:r>
              <a:rPr lang="de-DE" sz="1350" dirty="0"/>
              <a:t>Bergauffahrt geringere </a:t>
            </a:r>
            <a:r>
              <a:rPr lang="de-DE" sz="1350" dirty="0" err="1"/>
              <a:t>Schüttlerdrehzahl</a:t>
            </a:r>
            <a:r>
              <a:rPr lang="de-DE" sz="1350" dirty="0"/>
              <a:t> (</a:t>
            </a:r>
            <a:r>
              <a:rPr lang="de-DE" sz="1350" dirty="0" err="1"/>
              <a:t>Könerveluste</a:t>
            </a:r>
            <a:r>
              <a:rPr lang="de-DE" sz="1350" dirty="0"/>
              <a:t> sollen vermieden werden)</a:t>
            </a:r>
          </a:p>
          <a:p>
            <a:pPr marL="285750" indent="-285750">
              <a:buClr>
                <a:srgbClr val="92D050"/>
              </a:buClr>
              <a:buFont typeface="Wingdings" panose="05000000000000000000" pitchFamily="2" charset="2"/>
              <a:buChar char="Ø"/>
            </a:pPr>
            <a:r>
              <a:rPr lang="de-DE" sz="1350" dirty="0"/>
              <a:t>Bergabfahrt höhere </a:t>
            </a:r>
            <a:r>
              <a:rPr lang="de-DE" sz="1350" dirty="0" err="1"/>
              <a:t>Schüttlerdrehzahl</a:t>
            </a:r>
            <a:r>
              <a:rPr lang="de-DE" sz="1350" dirty="0"/>
              <a:t> (Verstopfung und ineffiziente Abscheidung soll vermieden werden) </a:t>
            </a:r>
          </a:p>
          <a:p>
            <a:pPr marL="285750" indent="-285750">
              <a:buClr>
                <a:srgbClr val="92D050"/>
              </a:buClr>
              <a:buFont typeface="Wingdings" panose="05000000000000000000" pitchFamily="2" charset="2"/>
              <a:buChar char="Ø"/>
            </a:pPr>
            <a:r>
              <a:rPr lang="de-DE" sz="1350" dirty="0" err="1"/>
              <a:t>Schüttlerdrehzahl</a:t>
            </a:r>
            <a:r>
              <a:rPr lang="de-DE" sz="1350" dirty="0"/>
              <a:t> variiert je nach Fruchtart und Hangneigung zwischen </a:t>
            </a:r>
            <a:r>
              <a:rPr lang="de-DE" sz="1400" dirty="0">
                <a:solidFill>
                  <a:srgbClr val="000000"/>
                </a:solidFill>
                <a:latin typeface="Arial" panose="020B0604020202020204" pitchFamily="34" charset="0"/>
              </a:rPr>
              <a:t>170-240 U/min</a:t>
            </a:r>
          </a:p>
          <a:p>
            <a:pPr marL="285750" indent="-285750">
              <a:buClr>
                <a:srgbClr val="92D050"/>
              </a:buClr>
              <a:buFont typeface="Wingdings" panose="05000000000000000000" pitchFamily="2" charset="2"/>
              <a:buChar char="Ø"/>
            </a:pPr>
            <a:r>
              <a:rPr lang="de-DE" sz="1400" dirty="0">
                <a:solidFill>
                  <a:srgbClr val="000000"/>
                </a:solidFill>
                <a:latin typeface="Arial" panose="020B0604020202020204" pitchFamily="34" charset="0"/>
              </a:rPr>
              <a:t>Die OPTI-SPEED Technik arbeitet nach dem gleichen Prinzip wie OPTI-FAN (Anpassung der </a:t>
            </a:r>
            <a:r>
              <a:rPr lang="de-DE" sz="1400" dirty="0" err="1">
                <a:solidFill>
                  <a:srgbClr val="000000"/>
                </a:solidFill>
                <a:latin typeface="Arial" panose="020B0604020202020204" pitchFamily="34" charset="0"/>
              </a:rPr>
              <a:t>Gebläsedrehzahl</a:t>
            </a:r>
            <a:r>
              <a:rPr lang="de-DE" sz="1400" dirty="0">
                <a:solidFill>
                  <a:srgbClr val="000000"/>
                </a:solidFill>
                <a:latin typeface="Arial" panose="020B0604020202020204" pitchFamily="34" charset="0"/>
              </a:rPr>
              <a:t>)</a:t>
            </a:r>
            <a:endParaRPr lang="de-DE" sz="1350" dirty="0"/>
          </a:p>
        </p:txBody>
      </p:sp>
      <p:sp>
        <p:nvSpPr>
          <p:cNvPr id="9" name="Textfeld 8"/>
          <p:cNvSpPr txBox="1"/>
          <p:nvPr/>
        </p:nvSpPr>
        <p:spPr>
          <a:xfrm>
            <a:off x="540000" y="1080000"/>
            <a:ext cx="5026715" cy="369332"/>
          </a:xfrm>
          <a:prstGeom prst="rect">
            <a:avLst/>
          </a:prstGeom>
          <a:noFill/>
        </p:spPr>
        <p:txBody>
          <a:bodyPr wrap="square" rtlCol="0">
            <a:spAutoFit/>
          </a:bodyPr>
          <a:lstStyle/>
          <a:p>
            <a:r>
              <a:rPr lang="de-DE" dirty="0"/>
              <a:t>New Holland OPTI-SPEED</a:t>
            </a:r>
          </a:p>
        </p:txBody>
      </p:sp>
      <p:sp>
        <p:nvSpPr>
          <p:cNvPr id="6" name="Rechteck 5"/>
          <p:cNvSpPr/>
          <p:nvPr/>
        </p:nvSpPr>
        <p:spPr>
          <a:xfrm>
            <a:off x="2274124" y="4476098"/>
            <a:ext cx="4572000" cy="184666"/>
          </a:xfrm>
          <a:prstGeom prst="rect">
            <a:avLst/>
          </a:prstGeom>
        </p:spPr>
        <p:txBody>
          <a:bodyPr>
            <a:spAutoFit/>
          </a:bodyPr>
          <a:lstStyle/>
          <a:p>
            <a:r>
              <a:rPr lang="de-DE" sz="600" dirty="0"/>
              <a:t>Abbildung 109: www.agritek.fi</a:t>
            </a:r>
          </a:p>
        </p:txBody>
      </p:sp>
      <p:pic>
        <p:nvPicPr>
          <p:cNvPr id="12290" name="Picture 2" descr="http://www.agritek.fi/files/agritek/CX7_8/CX_15_G_OptiSpeedB.jpg"/>
          <p:cNvPicPr>
            <a:picLocks noChangeAspect="1" noChangeArrowheads="1"/>
          </p:cNvPicPr>
          <p:nvPr/>
        </p:nvPicPr>
        <p:blipFill rotWithShape="1">
          <a:blip r:embed="rId3">
            <a:extLst>
              <a:ext uri="{28A0092B-C50C-407E-A947-70E740481C1C}">
                <a14:useLocalDpi xmlns:a14="http://schemas.microsoft.com/office/drawing/2010/main" val="0"/>
              </a:ext>
            </a:extLst>
          </a:blip>
          <a:srcRect t="8349" b="8100"/>
          <a:stretch/>
        </p:blipFill>
        <p:spPr bwMode="auto">
          <a:xfrm>
            <a:off x="2315600" y="1449332"/>
            <a:ext cx="4838716" cy="298716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Filmstreifen Silhouette">
            <a:hlinkClick r:id="rId4"/>
            <a:extLst>
              <a:ext uri="{FF2B5EF4-FFF2-40B4-BE49-F238E27FC236}">
                <a16:creationId xmlns:a16="http://schemas.microsoft.com/office/drawing/2014/main" id="{3407DBCA-B016-6692-F91F-489F6C21C90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255799"/>
            <a:ext cx="914400" cy="914400"/>
          </a:xfrm>
          <a:prstGeom prst="rect">
            <a:avLst/>
          </a:prstGeom>
        </p:spPr>
      </p:pic>
    </p:spTree>
    <p:extLst>
      <p:ext uri="{BB962C8B-B14F-4D97-AF65-F5344CB8AC3E}">
        <p14:creationId xmlns:p14="http://schemas.microsoft.com/office/powerpoint/2010/main" val="417499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64</a:t>
            </a:fld>
            <a:endParaRPr lang="de-DE" dirty="0"/>
          </a:p>
        </p:txBody>
      </p:sp>
      <p:sp>
        <p:nvSpPr>
          <p:cNvPr id="3" name="Textfeld 2"/>
          <p:cNvSpPr txBox="1"/>
          <p:nvPr/>
        </p:nvSpPr>
        <p:spPr>
          <a:xfrm>
            <a:off x="540000" y="4284100"/>
            <a:ext cx="8158349" cy="1754326"/>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„Opti-Fan“ Technik variiert die </a:t>
            </a:r>
            <a:r>
              <a:rPr lang="de-DE" sz="1350" dirty="0" err="1"/>
              <a:t>Gebläsedrehzahl</a:t>
            </a:r>
            <a:r>
              <a:rPr lang="de-DE" sz="1350" dirty="0"/>
              <a:t> selbstständig. </a:t>
            </a:r>
          </a:p>
          <a:p>
            <a:pPr marL="285750" indent="-285750">
              <a:buClr>
                <a:srgbClr val="92D050"/>
              </a:buClr>
              <a:buFont typeface="Wingdings" panose="05000000000000000000" pitchFamily="2" charset="2"/>
              <a:buChar char="Ø"/>
            </a:pPr>
            <a:r>
              <a:rPr lang="de-DE" sz="1350" dirty="0"/>
              <a:t>Bei „bergauf“-Fahrt wird die Drehzahl nach unten korrigiert, so werden Siebverluste vermieden. </a:t>
            </a:r>
          </a:p>
          <a:p>
            <a:pPr marL="285750" indent="-285750">
              <a:buClr>
                <a:srgbClr val="92D050"/>
              </a:buClr>
              <a:buFont typeface="Wingdings" panose="05000000000000000000" pitchFamily="2" charset="2"/>
              <a:buChar char="Ø"/>
            </a:pPr>
            <a:r>
              <a:rPr lang="de-DE" sz="1350" dirty="0"/>
              <a:t>Bei „bergab“-Fahrt korrigiert das System die Drehzahl nach oben, damit keine Materialanhäufung auf den Sieben entsteht. </a:t>
            </a:r>
          </a:p>
          <a:p>
            <a:pPr marL="285750" indent="-285750">
              <a:buClr>
                <a:srgbClr val="92D050"/>
              </a:buClr>
              <a:buFont typeface="Wingdings" panose="05000000000000000000" pitchFamily="2" charset="2"/>
              <a:buChar char="Ø"/>
            </a:pPr>
            <a:r>
              <a:rPr lang="de-DE" sz="1350" dirty="0"/>
              <a:t>„Opti-Fan“ gleicht die Wirkung der Schwerkraft auf den Erntestrom aus.</a:t>
            </a:r>
          </a:p>
          <a:p>
            <a:pPr marL="285750" indent="-285750">
              <a:buClr>
                <a:srgbClr val="92D050"/>
              </a:buClr>
              <a:buFont typeface="Wingdings" panose="05000000000000000000" pitchFamily="2" charset="2"/>
              <a:buChar char="Ø"/>
            </a:pPr>
            <a:r>
              <a:rPr lang="de-DE" sz="1350" dirty="0"/>
              <a:t>Auf Wunsch des Landwirts verbauen Hersteller einen Siebkastenhangausgleich, dadurch können Seitenhänge bis zu 17 % kompensiert werden. Die gleichmäßige Gutverteilung und die gewünschte Reinigungsleistung werden somit auch an Seitenhängen gewährleistet.</a:t>
            </a:r>
          </a:p>
        </p:txBody>
      </p:sp>
      <p:sp>
        <p:nvSpPr>
          <p:cNvPr id="6" name="Rechteck 5"/>
          <p:cNvSpPr/>
          <p:nvPr/>
        </p:nvSpPr>
        <p:spPr>
          <a:xfrm>
            <a:off x="2238826" y="4019975"/>
            <a:ext cx="4572000" cy="184666"/>
          </a:xfrm>
          <a:prstGeom prst="rect">
            <a:avLst/>
          </a:prstGeom>
        </p:spPr>
        <p:txBody>
          <a:bodyPr>
            <a:spAutoFit/>
          </a:bodyPr>
          <a:lstStyle/>
          <a:p>
            <a:r>
              <a:rPr lang="de-DE" sz="600" dirty="0"/>
              <a:t>Abbildung 110: www.agriculture.newholland.com</a:t>
            </a:r>
          </a:p>
        </p:txBody>
      </p:sp>
      <p:sp>
        <p:nvSpPr>
          <p:cNvPr id="9" name="Textfeld 8"/>
          <p:cNvSpPr txBox="1"/>
          <p:nvPr/>
        </p:nvSpPr>
        <p:spPr>
          <a:xfrm>
            <a:off x="540000" y="1080000"/>
            <a:ext cx="5026715" cy="369332"/>
          </a:xfrm>
          <a:prstGeom prst="rect">
            <a:avLst/>
          </a:prstGeom>
          <a:noFill/>
        </p:spPr>
        <p:txBody>
          <a:bodyPr wrap="square" rtlCol="0">
            <a:spAutoFit/>
          </a:bodyPr>
          <a:lstStyle/>
          <a:p>
            <a:r>
              <a:rPr lang="de-DE" dirty="0"/>
              <a:t>New Holland OPTI-FAN</a:t>
            </a:r>
          </a:p>
        </p:txBody>
      </p:sp>
      <p:pic>
        <p:nvPicPr>
          <p:cNvPr id="7" name="Grafik 6" descr="Filmstreifen Silhouette">
            <a:hlinkClick r:id="rId3"/>
            <a:extLst>
              <a:ext uri="{FF2B5EF4-FFF2-40B4-BE49-F238E27FC236}">
                <a16:creationId xmlns:a16="http://schemas.microsoft.com/office/drawing/2014/main" id="{50835263-5C7E-DF89-9C0D-58B7272DB4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4837" y="212517"/>
            <a:ext cx="914400" cy="914400"/>
          </a:xfrm>
          <a:prstGeom prst="rect">
            <a:avLst/>
          </a:prstGeom>
        </p:spPr>
      </p:pic>
      <p:pic>
        <p:nvPicPr>
          <p:cNvPr id="10" name="Grafik 9">
            <a:extLst>
              <a:ext uri="{FF2B5EF4-FFF2-40B4-BE49-F238E27FC236}">
                <a16:creationId xmlns:a16="http://schemas.microsoft.com/office/drawing/2014/main" id="{B2270669-34B4-79AF-0E02-D7850D700FEF}"/>
              </a:ext>
            </a:extLst>
          </p:cNvPr>
          <p:cNvPicPr>
            <a:picLocks noChangeAspect="1"/>
          </p:cNvPicPr>
          <p:nvPr/>
        </p:nvPicPr>
        <p:blipFill rotWithShape="1">
          <a:blip r:embed="rId6"/>
          <a:srcRect l="37188" t="26310" r="41666" b="46979"/>
          <a:stretch/>
        </p:blipFill>
        <p:spPr>
          <a:xfrm>
            <a:off x="2238826" y="1445220"/>
            <a:ext cx="3799575" cy="2574755"/>
          </a:xfrm>
          <a:prstGeom prst="rect">
            <a:avLst/>
          </a:prstGeom>
        </p:spPr>
      </p:pic>
    </p:spTree>
    <p:extLst>
      <p:ext uri="{BB962C8B-B14F-4D97-AF65-F5344CB8AC3E}">
        <p14:creationId xmlns:p14="http://schemas.microsoft.com/office/powerpoint/2010/main" val="5042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laas Lexion 7000 und 8000: Neue Hochleistungsdrescher | agrarheute.com">
            <a:extLst>
              <a:ext uri="{FF2B5EF4-FFF2-40B4-BE49-F238E27FC236}">
                <a16:creationId xmlns:a16="http://schemas.microsoft.com/office/drawing/2014/main" id="{11EAA934-8B71-10E4-FC8C-7A7BC5764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87" y="1935790"/>
            <a:ext cx="7620000" cy="41529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65</a:t>
            </a:fld>
            <a:endParaRPr lang="de-DE" dirty="0"/>
          </a:p>
        </p:txBody>
      </p:sp>
      <p:sp>
        <p:nvSpPr>
          <p:cNvPr id="6" name="Textfeld 5"/>
          <p:cNvSpPr txBox="1"/>
          <p:nvPr/>
        </p:nvSpPr>
        <p:spPr>
          <a:xfrm>
            <a:off x="472872" y="1265312"/>
            <a:ext cx="8003831" cy="95410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In Hochleistungsmähdreschern werden zur Abscheidung ein bzw. zwei Abscheiderotoren eingesetzt. </a:t>
            </a:r>
          </a:p>
          <a:p>
            <a:pPr marL="285750" indent="-285750">
              <a:buClr>
                <a:srgbClr val="92D050"/>
              </a:buClr>
              <a:buFont typeface="Wingdings" panose="05000000000000000000" pitchFamily="2" charset="2"/>
              <a:buChar char="Ø"/>
            </a:pPr>
            <a:r>
              <a:rPr lang="de-DE" sz="1400" dirty="0"/>
              <a:t>Abscheiderotoren benötigen weniger Bauvolumen als </a:t>
            </a:r>
            <a:r>
              <a:rPr lang="de-DE" sz="1400" dirty="0" err="1"/>
              <a:t>Hordenschüttler</a:t>
            </a:r>
            <a:r>
              <a:rPr lang="de-DE" sz="1400" dirty="0"/>
              <a:t> und erzielen höhere Abscheideleistungen als Schüttler unter feuchten Bedingungen.</a:t>
            </a:r>
          </a:p>
        </p:txBody>
      </p:sp>
      <p:grpSp>
        <p:nvGrpSpPr>
          <p:cNvPr id="3" name="Gruppieren 2"/>
          <p:cNvGrpSpPr/>
          <p:nvPr/>
        </p:nvGrpSpPr>
        <p:grpSpPr>
          <a:xfrm>
            <a:off x="858893" y="2356806"/>
            <a:ext cx="7339066" cy="3560802"/>
            <a:chOff x="280515" y="1764432"/>
            <a:chExt cx="7339066" cy="3560802"/>
          </a:xfrm>
        </p:grpSpPr>
        <p:sp>
          <p:nvSpPr>
            <p:cNvPr id="8" name="Ellipse 7"/>
            <p:cNvSpPr/>
            <p:nvPr/>
          </p:nvSpPr>
          <p:spPr bwMode="auto">
            <a:xfrm>
              <a:off x="449889" y="2806514"/>
              <a:ext cx="3784152" cy="251872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9" name="Ellipse 8"/>
            <p:cNvSpPr/>
            <p:nvPr/>
          </p:nvSpPr>
          <p:spPr bwMode="auto">
            <a:xfrm rot="20720698">
              <a:off x="2379933" y="1786074"/>
              <a:ext cx="5239648" cy="287729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cxnSp>
          <p:nvCxnSpPr>
            <p:cNvPr id="11" name="Gerader Verbinder 10"/>
            <p:cNvCxnSpPr/>
            <p:nvPr/>
          </p:nvCxnSpPr>
          <p:spPr bwMode="auto">
            <a:xfrm>
              <a:off x="945769" y="2076546"/>
              <a:ext cx="428177" cy="90196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p:cNvSpPr txBox="1"/>
            <p:nvPr/>
          </p:nvSpPr>
          <p:spPr>
            <a:xfrm>
              <a:off x="280515" y="1764432"/>
              <a:ext cx="1575888" cy="312712"/>
            </a:xfrm>
            <a:prstGeom prst="rect">
              <a:avLst/>
            </a:prstGeom>
            <a:noFill/>
          </p:spPr>
          <p:txBody>
            <a:bodyPr wrap="square" rtlCol="0">
              <a:spAutoFit/>
            </a:bodyPr>
            <a:lstStyle/>
            <a:p>
              <a:r>
                <a:rPr lang="de-DE" sz="1350" dirty="0"/>
                <a:t>Dreschwerk</a:t>
              </a:r>
            </a:p>
          </p:txBody>
        </p:sp>
      </p:grpSp>
      <p:sp>
        <p:nvSpPr>
          <p:cNvPr id="10" name="Textfeld 9"/>
          <p:cNvSpPr txBox="1"/>
          <p:nvPr/>
        </p:nvSpPr>
        <p:spPr>
          <a:xfrm>
            <a:off x="540000" y="882840"/>
            <a:ext cx="6220029" cy="369332"/>
          </a:xfrm>
          <a:prstGeom prst="rect">
            <a:avLst/>
          </a:prstGeom>
          <a:noFill/>
        </p:spPr>
        <p:txBody>
          <a:bodyPr wrap="square" rtlCol="0">
            <a:spAutoFit/>
          </a:bodyPr>
          <a:lstStyle/>
          <a:p>
            <a:r>
              <a:rPr lang="de-DE" dirty="0"/>
              <a:t>Restkornabscheidung durch Rotoren (Hybrid Mähdrescher) </a:t>
            </a:r>
          </a:p>
        </p:txBody>
      </p:sp>
      <p:sp>
        <p:nvSpPr>
          <p:cNvPr id="16" name="Rechteck 15"/>
          <p:cNvSpPr/>
          <p:nvPr/>
        </p:nvSpPr>
        <p:spPr>
          <a:xfrm>
            <a:off x="3539108" y="5878768"/>
            <a:ext cx="4572000" cy="184666"/>
          </a:xfrm>
          <a:prstGeom prst="rect">
            <a:avLst/>
          </a:prstGeom>
        </p:spPr>
        <p:txBody>
          <a:bodyPr>
            <a:spAutoFit/>
          </a:bodyPr>
          <a:lstStyle/>
          <a:p>
            <a:r>
              <a:rPr lang="de-DE" sz="600" dirty="0"/>
              <a:t>Abbildung 111: www.agrarheute.com </a:t>
            </a:r>
          </a:p>
        </p:txBody>
      </p:sp>
      <p:cxnSp>
        <p:nvCxnSpPr>
          <p:cNvPr id="18" name="Gerader Verbinder 17">
            <a:extLst>
              <a:ext uri="{FF2B5EF4-FFF2-40B4-BE49-F238E27FC236}">
                <a16:creationId xmlns:a16="http://schemas.microsoft.com/office/drawing/2014/main" id="{1332BCAF-34B4-907D-0E73-E1809EEFDF1E}"/>
              </a:ext>
            </a:extLst>
          </p:cNvPr>
          <p:cNvCxnSpPr/>
          <p:nvPr/>
        </p:nvCxnSpPr>
        <p:spPr bwMode="auto">
          <a:xfrm>
            <a:off x="5365262" y="4472828"/>
            <a:ext cx="1381790" cy="9479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13F70DAE-0D5B-2E32-C1E3-F596C75FA975}"/>
              </a:ext>
            </a:extLst>
          </p:cNvPr>
          <p:cNvCxnSpPr/>
          <p:nvPr/>
        </p:nvCxnSpPr>
        <p:spPr bwMode="auto">
          <a:xfrm>
            <a:off x="6419778" y="3792646"/>
            <a:ext cx="1114384" cy="1102792"/>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a:extLst>
              <a:ext uri="{FF2B5EF4-FFF2-40B4-BE49-F238E27FC236}">
                <a16:creationId xmlns:a16="http://schemas.microsoft.com/office/drawing/2014/main" id="{C7684E57-35DD-FA4C-243D-005509A7EBDE}"/>
              </a:ext>
            </a:extLst>
          </p:cNvPr>
          <p:cNvSpPr txBox="1"/>
          <p:nvPr/>
        </p:nvSpPr>
        <p:spPr>
          <a:xfrm>
            <a:off x="6615273" y="4846209"/>
            <a:ext cx="2586289" cy="507831"/>
          </a:xfrm>
          <a:prstGeom prst="rect">
            <a:avLst/>
          </a:prstGeom>
          <a:noFill/>
        </p:spPr>
        <p:txBody>
          <a:bodyPr wrap="square" rtlCol="0">
            <a:spAutoFit/>
          </a:bodyPr>
          <a:lstStyle/>
          <a:p>
            <a:r>
              <a:rPr lang="de-DE" sz="1350" dirty="0"/>
              <a:t>zwei Abscheiderotoren</a:t>
            </a:r>
          </a:p>
          <a:p>
            <a:r>
              <a:rPr lang="de-DE" sz="1350" dirty="0"/>
              <a:t>Durchmesser jeweils 445 mm</a:t>
            </a:r>
          </a:p>
        </p:txBody>
      </p:sp>
      <p:sp>
        <p:nvSpPr>
          <p:cNvPr id="21" name="Textfeld 20">
            <a:extLst>
              <a:ext uri="{FF2B5EF4-FFF2-40B4-BE49-F238E27FC236}">
                <a16:creationId xmlns:a16="http://schemas.microsoft.com/office/drawing/2014/main" id="{1ADC77F0-1A35-B528-5AE8-21B7A8887E57}"/>
              </a:ext>
            </a:extLst>
          </p:cNvPr>
          <p:cNvSpPr txBox="1"/>
          <p:nvPr/>
        </p:nvSpPr>
        <p:spPr>
          <a:xfrm>
            <a:off x="6456978" y="5438077"/>
            <a:ext cx="1633868" cy="300082"/>
          </a:xfrm>
          <a:prstGeom prst="rect">
            <a:avLst/>
          </a:prstGeom>
          <a:noFill/>
        </p:spPr>
        <p:txBody>
          <a:bodyPr wrap="square" rtlCol="0">
            <a:spAutoFit/>
          </a:bodyPr>
          <a:lstStyle/>
          <a:p>
            <a:r>
              <a:rPr lang="de-DE" sz="1350" dirty="0"/>
              <a:t>Rücklaufboden</a:t>
            </a:r>
          </a:p>
        </p:txBody>
      </p:sp>
      <p:pic>
        <p:nvPicPr>
          <p:cNvPr id="27" name="Grafik 26" descr="Filmstreifen Silhouette">
            <a:hlinkClick r:id="rId4"/>
            <a:extLst>
              <a:ext uri="{FF2B5EF4-FFF2-40B4-BE49-F238E27FC236}">
                <a16:creationId xmlns:a16="http://schemas.microsoft.com/office/drawing/2014/main" id="{F4698912-61B3-A2BD-F251-A03544CC92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475" y="411960"/>
            <a:ext cx="914400" cy="914400"/>
          </a:xfrm>
          <a:prstGeom prst="rect">
            <a:avLst/>
          </a:prstGeom>
        </p:spPr>
      </p:pic>
    </p:spTree>
    <p:extLst>
      <p:ext uri="{BB962C8B-B14F-4D97-AF65-F5344CB8AC3E}">
        <p14:creationId xmlns:p14="http://schemas.microsoft.com/office/powerpoint/2010/main" val="2556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laas Lexion 7000 und 8000: Neue Hochleistungsdrescher | agrarheute.com">
            <a:extLst>
              <a:ext uri="{FF2B5EF4-FFF2-40B4-BE49-F238E27FC236}">
                <a16:creationId xmlns:a16="http://schemas.microsoft.com/office/drawing/2014/main" id="{F14DFDDC-A8FB-87AE-0B99-2B00CB2FBF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232" y="430585"/>
            <a:ext cx="3294784" cy="179565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36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66</a:t>
            </a:fld>
            <a:endParaRPr lang="de-DE" dirty="0"/>
          </a:p>
        </p:txBody>
      </p:sp>
      <p:sp>
        <p:nvSpPr>
          <p:cNvPr id="16" name="Textfeld 15"/>
          <p:cNvSpPr txBox="1"/>
          <p:nvPr/>
        </p:nvSpPr>
        <p:spPr>
          <a:xfrm>
            <a:off x="540000" y="830060"/>
            <a:ext cx="6315739" cy="369332"/>
          </a:xfrm>
          <a:prstGeom prst="rect">
            <a:avLst/>
          </a:prstGeom>
          <a:noFill/>
        </p:spPr>
        <p:txBody>
          <a:bodyPr wrap="square" rtlCol="0">
            <a:spAutoFit/>
          </a:bodyPr>
          <a:lstStyle/>
          <a:p>
            <a:r>
              <a:rPr lang="de-DE" dirty="0"/>
              <a:t>Restkornabscheidung durch Rotoren</a:t>
            </a:r>
          </a:p>
        </p:txBody>
      </p:sp>
      <p:sp>
        <p:nvSpPr>
          <p:cNvPr id="9" name="Untertitel 2">
            <a:extLst>
              <a:ext uri="{FF2B5EF4-FFF2-40B4-BE49-F238E27FC236}">
                <a16:creationId xmlns:a16="http://schemas.microsoft.com/office/drawing/2014/main" id="{6CABE065-516D-8D34-A573-B83CDA11092E}"/>
              </a:ext>
            </a:extLst>
          </p:cNvPr>
          <p:cNvSpPr txBox="1">
            <a:spLocks/>
          </p:cNvSpPr>
          <p:nvPr/>
        </p:nvSpPr>
        <p:spPr bwMode="auto">
          <a:xfrm>
            <a:off x="4978757" y="2309811"/>
            <a:ext cx="3961064" cy="3424944"/>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b="1" dirty="0"/>
              <a:t>Nachteile:</a:t>
            </a:r>
          </a:p>
          <a:p>
            <a:pPr marL="285750" indent="-285750" algn="l">
              <a:buClr>
                <a:srgbClr val="92D050"/>
              </a:buClr>
              <a:buFont typeface="Wingdings" panose="05000000000000000000" pitchFamily="2" charset="2"/>
              <a:buChar char="Ø"/>
            </a:pPr>
            <a:r>
              <a:rPr lang="de-DE" dirty="0"/>
              <a:t>Trockenes, brüchiges Stroh wird stark zerstört, kann an der Siebreinigung Probleme bereiten </a:t>
            </a:r>
          </a:p>
          <a:p>
            <a:pPr marL="285750" indent="-285750" algn="l">
              <a:buClr>
                <a:srgbClr val="92D050"/>
              </a:buClr>
              <a:buFont typeface="Wingdings" panose="05000000000000000000" pitchFamily="2" charset="2"/>
              <a:buChar char="Ø"/>
            </a:pPr>
            <a:r>
              <a:rPr lang="de-DE" dirty="0"/>
              <a:t>H</a:t>
            </a:r>
            <a:r>
              <a:rPr lang="de-DE"/>
              <a:t>oher </a:t>
            </a:r>
            <a:r>
              <a:rPr lang="de-DE" dirty="0"/>
              <a:t>Bauaufwand </a:t>
            </a:r>
          </a:p>
          <a:p>
            <a:pPr marL="285750" indent="-285750" algn="l">
              <a:buClr>
                <a:srgbClr val="92D050"/>
              </a:buClr>
              <a:buFont typeface="Wingdings" panose="05000000000000000000" pitchFamily="2" charset="2"/>
              <a:buChar char="Ø"/>
            </a:pPr>
            <a:r>
              <a:rPr lang="de-DE" dirty="0"/>
              <a:t>Höherer Kraftstoffaufwand pro Tonne Erntegut bei schwachen Beständen </a:t>
            </a:r>
          </a:p>
        </p:txBody>
      </p:sp>
      <p:sp>
        <p:nvSpPr>
          <p:cNvPr id="12" name="Untertitel 2">
            <a:extLst>
              <a:ext uri="{FF2B5EF4-FFF2-40B4-BE49-F238E27FC236}">
                <a16:creationId xmlns:a16="http://schemas.microsoft.com/office/drawing/2014/main" id="{D327D125-821E-B9A8-0537-24BDA2FA9801}"/>
              </a:ext>
            </a:extLst>
          </p:cNvPr>
          <p:cNvSpPr>
            <a:spLocks noGrp="1"/>
          </p:cNvSpPr>
          <p:nvPr>
            <p:ph type="subTitle" idx="1"/>
          </p:nvPr>
        </p:nvSpPr>
        <p:spPr>
          <a:xfrm>
            <a:off x="41508" y="2288250"/>
            <a:ext cx="4109624" cy="3446505"/>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r>
              <a:rPr lang="de-DE" b="1" dirty="0"/>
              <a:t>Vorteile:</a:t>
            </a:r>
            <a:endParaRPr lang="de-DE" dirty="0"/>
          </a:p>
          <a:p>
            <a:pPr marL="285750" indent="-285750" algn="l">
              <a:buClr>
                <a:srgbClr val="92D050"/>
              </a:buClr>
              <a:buFont typeface="Wingdings" panose="05000000000000000000" pitchFamily="2" charset="2"/>
              <a:buChar char="Ø"/>
            </a:pPr>
            <a:r>
              <a:rPr lang="de-DE" dirty="0"/>
              <a:t>H</a:t>
            </a:r>
            <a:r>
              <a:rPr lang="de-DE" baseline="0" dirty="0"/>
              <a:t>ohe Druschleistung durch leistungsstarke Abscheiderotoren anstatt Schüttler</a:t>
            </a:r>
          </a:p>
          <a:p>
            <a:pPr marL="285750" indent="-285750" algn="l">
              <a:buClr>
                <a:srgbClr val="92D050"/>
              </a:buClr>
              <a:buFont typeface="Wingdings" panose="05000000000000000000" pitchFamily="2" charset="2"/>
              <a:buChar char="Ø"/>
            </a:pPr>
            <a:r>
              <a:rPr lang="de-DE" dirty="0"/>
              <a:t>B</a:t>
            </a:r>
            <a:r>
              <a:rPr lang="de-DE" baseline="0" dirty="0"/>
              <a:t>ei hohen Strohertrag und feuchten Stroh sind Rotoren leistungsfähiger als Schüttler</a:t>
            </a:r>
          </a:p>
          <a:p>
            <a:pPr marL="285750" indent="-285750" algn="l">
              <a:buClr>
                <a:srgbClr val="92D050"/>
              </a:buClr>
              <a:buFont typeface="Wingdings" panose="05000000000000000000" pitchFamily="2" charset="2"/>
              <a:buChar char="Ø"/>
            </a:pPr>
            <a:r>
              <a:rPr lang="de-DE" dirty="0"/>
              <a:t>B</a:t>
            </a:r>
            <a:r>
              <a:rPr lang="de-DE" baseline="0" dirty="0"/>
              <a:t>enötigen weniger Bauvolumen als Schüttler</a:t>
            </a:r>
          </a:p>
          <a:p>
            <a:pPr marL="285750" indent="-285750" algn="l">
              <a:buClr>
                <a:srgbClr val="92D050"/>
              </a:buClr>
              <a:buFont typeface="Wingdings" panose="05000000000000000000" pitchFamily="2" charset="2"/>
              <a:buChar char="Ø"/>
            </a:pPr>
            <a:r>
              <a:rPr lang="de-DE" dirty="0"/>
              <a:t>R</a:t>
            </a:r>
            <a:r>
              <a:rPr lang="de-DE" baseline="0" dirty="0"/>
              <a:t>eibende Abscheidung ist besser für das Korn</a:t>
            </a:r>
          </a:p>
          <a:p>
            <a:pPr algn="l"/>
            <a:endParaRPr lang="de-DE" dirty="0"/>
          </a:p>
          <a:p>
            <a:pPr algn="l"/>
            <a:endParaRPr lang="de-DE" dirty="0"/>
          </a:p>
          <a:p>
            <a:pPr algn="l"/>
            <a:endParaRPr lang="de-DE" altLang="de-DE" sz="1350" dirty="0"/>
          </a:p>
        </p:txBody>
      </p:sp>
      <p:sp>
        <p:nvSpPr>
          <p:cNvPr id="14" name="Rechteck: abgerundete Ecken 13">
            <a:extLst>
              <a:ext uri="{FF2B5EF4-FFF2-40B4-BE49-F238E27FC236}">
                <a16:creationId xmlns:a16="http://schemas.microsoft.com/office/drawing/2014/main" id="{21BFC2C7-2274-7DE9-F404-42A33A5687DD}"/>
              </a:ext>
            </a:extLst>
          </p:cNvPr>
          <p:cNvSpPr/>
          <p:nvPr/>
        </p:nvSpPr>
        <p:spPr bwMode="auto">
          <a:xfrm>
            <a:off x="1765691" y="4081564"/>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17" name="Grafik 16" descr="Übertragen mit einfarbiger Füllung">
            <a:extLst>
              <a:ext uri="{FF2B5EF4-FFF2-40B4-BE49-F238E27FC236}">
                <a16:creationId xmlns:a16="http://schemas.microsoft.com/office/drawing/2014/main" id="{31C3E678-92DE-CABB-0632-A5954AEDCC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76147" y="3575207"/>
            <a:ext cx="686054" cy="686054"/>
          </a:xfrm>
          <a:prstGeom prst="rect">
            <a:avLst/>
          </a:prstGeom>
        </p:spPr>
      </p:pic>
      <p:pic>
        <p:nvPicPr>
          <p:cNvPr id="18" name="Grafik 17" descr="Daumen runter mit einfarbiger Füllung">
            <a:extLst>
              <a:ext uri="{FF2B5EF4-FFF2-40B4-BE49-F238E27FC236}">
                <a16:creationId xmlns:a16="http://schemas.microsoft.com/office/drawing/2014/main" id="{2108E8F6-51FD-5A37-2A7F-3223D99BF5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3475" y="1245098"/>
            <a:ext cx="914400" cy="914400"/>
          </a:xfrm>
          <a:prstGeom prst="rect">
            <a:avLst/>
          </a:prstGeom>
        </p:spPr>
      </p:pic>
      <p:pic>
        <p:nvPicPr>
          <p:cNvPr id="19" name="Grafik 18" descr="Daumen hoch-Zeichen mit einfarbiger Füllung">
            <a:extLst>
              <a:ext uri="{FF2B5EF4-FFF2-40B4-BE49-F238E27FC236}">
                <a16:creationId xmlns:a16="http://schemas.microsoft.com/office/drawing/2014/main" id="{E770FDF4-AD55-F75E-172A-71EC1D4B1B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8491" y="1249834"/>
            <a:ext cx="914400" cy="914400"/>
          </a:xfrm>
          <a:prstGeom prst="rect">
            <a:avLst/>
          </a:prstGeom>
        </p:spPr>
      </p:pic>
      <p:sp>
        <p:nvSpPr>
          <p:cNvPr id="20" name="Rechteck 19">
            <a:extLst>
              <a:ext uri="{FF2B5EF4-FFF2-40B4-BE49-F238E27FC236}">
                <a16:creationId xmlns:a16="http://schemas.microsoft.com/office/drawing/2014/main" id="{70FA5B35-5784-EF61-E549-E69D6DD92E63}"/>
              </a:ext>
            </a:extLst>
          </p:cNvPr>
          <p:cNvSpPr/>
          <p:nvPr/>
        </p:nvSpPr>
        <p:spPr>
          <a:xfrm>
            <a:off x="5131144" y="1751934"/>
            <a:ext cx="4572000" cy="184666"/>
          </a:xfrm>
          <a:prstGeom prst="rect">
            <a:avLst/>
          </a:prstGeom>
        </p:spPr>
        <p:txBody>
          <a:bodyPr>
            <a:spAutoFit/>
          </a:bodyPr>
          <a:lstStyle/>
          <a:p>
            <a:r>
              <a:rPr lang="de-DE" sz="600" dirty="0"/>
              <a:t>Abbildung 111: www.agrarheute.com </a:t>
            </a:r>
          </a:p>
        </p:txBody>
      </p:sp>
    </p:spTree>
    <p:extLst>
      <p:ext uri="{BB962C8B-B14F-4D97-AF65-F5344CB8AC3E}">
        <p14:creationId xmlns:p14="http://schemas.microsoft.com/office/powerpoint/2010/main" val="122773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anim calcmode="lin" valueType="num">
                                      <p:cBhvr>
                                        <p:cTn id="2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1000"/>
                                        <p:tgtEl>
                                          <p:spTgt spid="9">
                                            <p:txEl>
                                              <p:pRg st="0" end="0"/>
                                            </p:txEl>
                                          </p:spTgt>
                                        </p:tgtEl>
                                      </p:cBhvr>
                                    </p:animEffect>
                                    <p:anim calcmode="lin" valueType="num">
                                      <p:cBhvr>
                                        <p:cTn id="3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1000"/>
                                        <p:tgtEl>
                                          <p:spTgt spid="9">
                                            <p:txEl>
                                              <p:pRg st="1" end="1"/>
                                            </p:txEl>
                                          </p:spTgt>
                                        </p:tgtEl>
                                      </p:cBhvr>
                                    </p:animEffect>
                                    <p:anim calcmode="lin" valueType="num">
                                      <p:cBhvr>
                                        <p:cTn id="4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fade">
                                      <p:cBhvr>
                                        <p:cTn id="44" dur="1000"/>
                                        <p:tgtEl>
                                          <p:spTgt spid="9">
                                            <p:txEl>
                                              <p:pRg st="2" end="2"/>
                                            </p:txEl>
                                          </p:spTgt>
                                        </p:tgtEl>
                                      </p:cBhvr>
                                    </p:animEffect>
                                    <p:anim calcmode="lin" valueType="num">
                                      <p:cBhvr>
                                        <p:cTn id="4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fade">
                                      <p:cBhvr>
                                        <p:cTn id="49" dur="1000"/>
                                        <p:tgtEl>
                                          <p:spTgt spid="9">
                                            <p:txEl>
                                              <p:pRg st="3" end="3"/>
                                            </p:txEl>
                                          </p:spTgt>
                                        </p:tgtEl>
                                      </p:cBhvr>
                                    </p:animEffect>
                                    <p:anim calcmode="lin" valueType="num">
                                      <p:cBhvr>
                                        <p:cTn id="5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67</a:t>
            </a:fld>
            <a:endParaRPr lang="de-DE" dirty="0"/>
          </a:p>
        </p:txBody>
      </p:sp>
      <p:sp>
        <p:nvSpPr>
          <p:cNvPr id="6" name="Textfeld 5">
            <a:extLst>
              <a:ext uri="{FF2B5EF4-FFF2-40B4-BE49-F238E27FC236}">
                <a16:creationId xmlns:a16="http://schemas.microsoft.com/office/drawing/2014/main" id="{01B58EF0-ED9A-F9EE-E81D-2F425FC4F880}"/>
              </a:ext>
            </a:extLst>
          </p:cNvPr>
          <p:cNvSpPr txBox="1"/>
          <p:nvPr/>
        </p:nvSpPr>
        <p:spPr>
          <a:xfrm>
            <a:off x="540000" y="780514"/>
            <a:ext cx="4698750" cy="646331"/>
          </a:xfrm>
          <a:prstGeom prst="rect">
            <a:avLst/>
          </a:prstGeom>
          <a:noFill/>
        </p:spPr>
        <p:txBody>
          <a:bodyPr wrap="square" rtlCol="0">
            <a:spAutoFit/>
          </a:bodyPr>
          <a:lstStyle/>
          <a:p>
            <a:r>
              <a:rPr lang="de-DE" dirty="0"/>
              <a:t>Exkurs Reisernte</a:t>
            </a:r>
          </a:p>
          <a:p>
            <a:r>
              <a:rPr lang="de-DE" dirty="0"/>
              <a:t>Ernte mit dem Standardmähdrescher </a:t>
            </a:r>
          </a:p>
        </p:txBody>
      </p:sp>
      <p:sp>
        <p:nvSpPr>
          <p:cNvPr id="7" name="Textfeld 6">
            <a:extLst>
              <a:ext uri="{FF2B5EF4-FFF2-40B4-BE49-F238E27FC236}">
                <a16:creationId xmlns:a16="http://schemas.microsoft.com/office/drawing/2014/main" id="{719B8A0A-B9A2-F74B-05F3-D75B0CE94FC6}"/>
              </a:ext>
            </a:extLst>
          </p:cNvPr>
          <p:cNvSpPr txBox="1"/>
          <p:nvPr/>
        </p:nvSpPr>
        <p:spPr>
          <a:xfrm>
            <a:off x="540000" y="4480267"/>
            <a:ext cx="8060175" cy="1384995"/>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Standard Mähdrescher besitzen teilweise eine spezielle Reisausstattung </a:t>
            </a:r>
          </a:p>
          <a:p>
            <a:pPr marL="285750" indent="-285750">
              <a:buClr>
                <a:srgbClr val="92D050"/>
              </a:buClr>
              <a:buFont typeface="Wingdings" panose="05000000000000000000" pitchFamily="2" charset="2"/>
              <a:buChar char="Ø"/>
            </a:pPr>
            <a:r>
              <a:rPr lang="de-DE" sz="1400" dirty="0" err="1"/>
              <a:t>Stiftendreschtrommel</a:t>
            </a:r>
            <a:r>
              <a:rPr lang="de-DE" sz="1400" dirty="0"/>
              <a:t> und gezahnter Dreschkorb reiben Rispen aus </a:t>
            </a:r>
          </a:p>
          <a:p>
            <a:pPr marL="285750" indent="-285750">
              <a:buClr>
                <a:srgbClr val="92D050"/>
              </a:buClr>
              <a:buFont typeface="Wingdings" panose="05000000000000000000" pitchFamily="2" charset="2"/>
              <a:buChar char="Ø"/>
            </a:pPr>
            <a:r>
              <a:rPr lang="de-DE" sz="1400" dirty="0"/>
              <a:t>Besonders abgedichtete Achsen für feuchte Bedingungen zusätzlich Raupenlaufwerk</a:t>
            </a:r>
          </a:p>
          <a:p>
            <a:pPr marL="285750" indent="-285750">
              <a:buClr>
                <a:srgbClr val="92D050"/>
              </a:buClr>
              <a:buFont typeface="Wingdings" panose="05000000000000000000" pitchFamily="2" charset="2"/>
              <a:buChar char="Ø"/>
            </a:pPr>
            <a:r>
              <a:rPr lang="de-DE" sz="1400" dirty="0" err="1"/>
              <a:t>Korntank</a:t>
            </a:r>
            <a:r>
              <a:rPr lang="de-DE" sz="1400" dirty="0"/>
              <a:t> und Schnecken mit besonders verschleißfester Ausführung</a:t>
            </a:r>
          </a:p>
          <a:p>
            <a:pPr marL="285750" indent="-285750">
              <a:buClr>
                <a:srgbClr val="92D050"/>
              </a:buClr>
              <a:buFont typeface="Wingdings" panose="05000000000000000000" pitchFamily="2" charset="2"/>
              <a:buChar char="Ø"/>
            </a:pPr>
            <a:r>
              <a:rPr lang="de-DE" sz="1400" dirty="0"/>
              <a:t>Hohe Robustheit notwendig, da Reispflanzen Siliziumkristalle anlagern, welche den Verschleiß erhöhen </a:t>
            </a:r>
          </a:p>
        </p:txBody>
      </p:sp>
      <p:pic>
        <p:nvPicPr>
          <p:cNvPr id="4100" name="Picture 4" descr="Fendt Mähdrescher | Die Fendt L-Serie im Überblick">
            <a:extLst>
              <a:ext uri="{FF2B5EF4-FFF2-40B4-BE49-F238E27FC236}">
                <a16:creationId xmlns:a16="http://schemas.microsoft.com/office/drawing/2014/main" id="{4A12BF7F-E409-4BAE-7FFD-99D4077CFB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87"/>
          <a:stretch/>
        </p:blipFill>
        <p:spPr bwMode="auto">
          <a:xfrm>
            <a:off x="704851" y="1579781"/>
            <a:ext cx="3389370" cy="22845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ntitled">
            <a:extLst>
              <a:ext uri="{FF2B5EF4-FFF2-40B4-BE49-F238E27FC236}">
                <a16:creationId xmlns:a16="http://schemas.microsoft.com/office/drawing/2014/main" id="{D759AE84-AC22-1BC2-0200-3ACD14E73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1756222"/>
            <a:ext cx="2457450" cy="1857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3049CBAA-D157-BDC1-0B8B-060B68BC37C3}"/>
              </a:ext>
            </a:extLst>
          </p:cNvPr>
          <p:cNvSpPr txBox="1"/>
          <p:nvPr/>
        </p:nvSpPr>
        <p:spPr>
          <a:xfrm>
            <a:off x="704851" y="3864352"/>
            <a:ext cx="3554221" cy="184666"/>
          </a:xfrm>
          <a:prstGeom prst="rect">
            <a:avLst/>
          </a:prstGeom>
          <a:noFill/>
        </p:spPr>
        <p:txBody>
          <a:bodyPr wrap="square" rtlCol="0">
            <a:spAutoFit/>
          </a:bodyPr>
          <a:lstStyle/>
          <a:p>
            <a:r>
              <a:rPr lang="de-DE" sz="600" dirty="0"/>
              <a:t>Abbildung 112: www.fendt.com</a:t>
            </a:r>
          </a:p>
        </p:txBody>
      </p:sp>
      <p:sp>
        <p:nvSpPr>
          <p:cNvPr id="9" name="Textfeld 8">
            <a:extLst>
              <a:ext uri="{FF2B5EF4-FFF2-40B4-BE49-F238E27FC236}">
                <a16:creationId xmlns:a16="http://schemas.microsoft.com/office/drawing/2014/main" id="{D01CEF55-0949-F734-7F20-41B4A1534564}"/>
              </a:ext>
            </a:extLst>
          </p:cNvPr>
          <p:cNvSpPr txBox="1"/>
          <p:nvPr/>
        </p:nvSpPr>
        <p:spPr>
          <a:xfrm>
            <a:off x="4905376" y="3864353"/>
            <a:ext cx="3389370" cy="184666"/>
          </a:xfrm>
          <a:prstGeom prst="rect">
            <a:avLst/>
          </a:prstGeom>
          <a:noFill/>
        </p:spPr>
        <p:txBody>
          <a:bodyPr wrap="square" rtlCol="0">
            <a:spAutoFit/>
          </a:bodyPr>
          <a:lstStyle/>
          <a:p>
            <a:r>
              <a:rPr lang="de-DE" sz="600" dirty="0"/>
              <a:t>Abbildung 113 :www.fendt.com</a:t>
            </a:r>
          </a:p>
        </p:txBody>
      </p:sp>
    </p:spTree>
    <p:extLst>
      <p:ext uri="{BB962C8B-B14F-4D97-AF65-F5344CB8AC3E}">
        <p14:creationId xmlns:p14="http://schemas.microsoft.com/office/powerpoint/2010/main" val="72291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1000"/>
                                        <p:tgtEl>
                                          <p:spTgt spid="7">
                                            <p:txEl>
                                              <p:pRg st="2" end="2"/>
                                            </p:txEl>
                                          </p:spTgt>
                                        </p:tgtEl>
                                      </p:cBhvr>
                                    </p:animEffect>
                                    <p:anim calcmode="lin" valueType="num">
                                      <p:cBhvr>
                                        <p:cTn id="4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1000"/>
                                        <p:tgtEl>
                                          <p:spTgt spid="7">
                                            <p:txEl>
                                              <p:pRg st="3" end="3"/>
                                            </p:txEl>
                                          </p:spTgt>
                                        </p:tgtEl>
                                      </p:cBhvr>
                                    </p:animEffect>
                                    <p:anim calcmode="lin" valueType="num">
                                      <p:cBhvr>
                                        <p:cTn id="4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68</a:t>
            </a:fld>
            <a:endParaRPr lang="de-DE" dirty="0"/>
          </a:p>
        </p:txBody>
      </p:sp>
      <p:sp>
        <p:nvSpPr>
          <p:cNvPr id="6" name="Textfeld 5">
            <a:extLst>
              <a:ext uri="{FF2B5EF4-FFF2-40B4-BE49-F238E27FC236}">
                <a16:creationId xmlns:a16="http://schemas.microsoft.com/office/drawing/2014/main" id="{01B58EF0-ED9A-F9EE-E81D-2F425FC4F880}"/>
              </a:ext>
            </a:extLst>
          </p:cNvPr>
          <p:cNvSpPr txBox="1"/>
          <p:nvPr/>
        </p:nvSpPr>
        <p:spPr>
          <a:xfrm>
            <a:off x="540000" y="990600"/>
            <a:ext cx="4698750" cy="646331"/>
          </a:xfrm>
          <a:prstGeom prst="rect">
            <a:avLst/>
          </a:prstGeom>
          <a:noFill/>
        </p:spPr>
        <p:txBody>
          <a:bodyPr wrap="square" rtlCol="0">
            <a:spAutoFit/>
          </a:bodyPr>
          <a:lstStyle/>
          <a:p>
            <a:r>
              <a:rPr lang="de-DE" dirty="0"/>
              <a:t>Exkurs Reisernte</a:t>
            </a:r>
          </a:p>
          <a:p>
            <a:r>
              <a:rPr lang="de-DE" dirty="0"/>
              <a:t>Reismähdrescher Claas </a:t>
            </a:r>
            <a:r>
              <a:rPr lang="de-DE" dirty="0" err="1"/>
              <a:t>Crop</a:t>
            </a:r>
            <a:r>
              <a:rPr lang="de-DE" dirty="0"/>
              <a:t> Tiger: </a:t>
            </a:r>
          </a:p>
        </p:txBody>
      </p:sp>
      <p:pic>
        <p:nvPicPr>
          <p:cNvPr id="3074" name="Picture 2" descr="Claas Crop Tiger 30 Terra Trac Technische Daten, Datenblätter (2022-2023) |  LECTURA Specs">
            <a:extLst>
              <a:ext uri="{FF2B5EF4-FFF2-40B4-BE49-F238E27FC236}">
                <a16:creationId xmlns:a16="http://schemas.microsoft.com/office/drawing/2014/main" id="{E2F7AE4E-47EA-6A98-D5F6-52214D928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04393"/>
            <a:ext cx="3659882" cy="24369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chnik für Indien - Aktuelles &amp; Geschichten | CLAAS">
            <a:extLst>
              <a:ext uri="{FF2B5EF4-FFF2-40B4-BE49-F238E27FC236}">
                <a16:creationId xmlns:a16="http://schemas.microsoft.com/office/drawing/2014/main" id="{4E264686-D05A-2342-6778-411696015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835561"/>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FF4CFA55-1CFA-9567-98E0-D5774580D783}"/>
              </a:ext>
            </a:extLst>
          </p:cNvPr>
          <p:cNvSpPr txBox="1"/>
          <p:nvPr/>
        </p:nvSpPr>
        <p:spPr>
          <a:xfrm>
            <a:off x="304800" y="4514850"/>
            <a:ext cx="8389916" cy="116955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Einfacher, günstiger, leichter, robuster Mähdrescher für südliche Länder insbesondere Indien</a:t>
            </a:r>
          </a:p>
          <a:p>
            <a:pPr marL="285750" indent="-285750">
              <a:buClr>
                <a:srgbClr val="92D050"/>
              </a:buClr>
              <a:buFont typeface="Wingdings" panose="05000000000000000000" pitchFamily="2" charset="2"/>
              <a:buChar char="Ø"/>
            </a:pPr>
            <a:r>
              <a:rPr lang="de-DE" sz="1400" dirty="0"/>
              <a:t>Gebaut seit 1993</a:t>
            </a:r>
          </a:p>
          <a:p>
            <a:pPr marL="285750" indent="-285750">
              <a:buClr>
                <a:srgbClr val="92D050"/>
              </a:buClr>
              <a:buFont typeface="Wingdings" panose="05000000000000000000" pitchFamily="2" charset="2"/>
              <a:buChar char="Ø"/>
            </a:pPr>
            <a:r>
              <a:rPr lang="de-DE" sz="1400" dirty="0"/>
              <a:t>Besonderes Tangential-Axial-Flow (TAF) Dreschwerk für wenig Bruchkorn  </a:t>
            </a:r>
          </a:p>
          <a:p>
            <a:pPr marL="285750" indent="-285750">
              <a:buClr>
                <a:srgbClr val="92D050"/>
              </a:buClr>
              <a:buFont typeface="Wingdings" panose="05000000000000000000" pitchFamily="2" charset="2"/>
              <a:buChar char="Ø"/>
            </a:pPr>
            <a:r>
              <a:rPr lang="de-DE" sz="1400" dirty="0"/>
              <a:t>Zwei quer zur Fahrtrichtung angeordnete Dreschtrommeln mit Restkornabscheidung </a:t>
            </a:r>
          </a:p>
          <a:p>
            <a:pPr marL="285750" indent="-285750">
              <a:buClr>
                <a:srgbClr val="92D050"/>
              </a:buClr>
              <a:buFont typeface="Wingdings" panose="05000000000000000000" pitchFamily="2" charset="2"/>
              <a:buChar char="Ø"/>
            </a:pPr>
            <a:r>
              <a:rPr lang="de-DE" sz="1400" dirty="0"/>
              <a:t>2,10 Meter Arbeitsbreite, 1500 Liter Korntankvolumen, 76 PS Motorleistung  </a:t>
            </a:r>
          </a:p>
        </p:txBody>
      </p:sp>
      <p:pic>
        <p:nvPicPr>
          <p:cNvPr id="8" name="Grafik 7" descr="Filmstreifen Silhouette">
            <a:hlinkClick r:id="rId5"/>
            <a:extLst>
              <a:ext uri="{FF2B5EF4-FFF2-40B4-BE49-F238E27FC236}">
                <a16:creationId xmlns:a16="http://schemas.microsoft.com/office/drawing/2014/main" id="{5C2855DB-D97F-3A29-24C1-044FC0C08F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3850" y="212517"/>
            <a:ext cx="914400" cy="914400"/>
          </a:xfrm>
          <a:prstGeom prst="rect">
            <a:avLst/>
          </a:prstGeom>
        </p:spPr>
      </p:pic>
      <p:sp>
        <p:nvSpPr>
          <p:cNvPr id="7" name="Textfeld 6">
            <a:extLst>
              <a:ext uri="{FF2B5EF4-FFF2-40B4-BE49-F238E27FC236}">
                <a16:creationId xmlns:a16="http://schemas.microsoft.com/office/drawing/2014/main" id="{932F092C-7D54-54E0-CD63-AFED972E1B0F}"/>
              </a:ext>
            </a:extLst>
          </p:cNvPr>
          <p:cNvSpPr txBox="1"/>
          <p:nvPr/>
        </p:nvSpPr>
        <p:spPr>
          <a:xfrm>
            <a:off x="619125" y="4130482"/>
            <a:ext cx="2838450" cy="184666"/>
          </a:xfrm>
          <a:prstGeom prst="rect">
            <a:avLst/>
          </a:prstGeom>
          <a:noFill/>
        </p:spPr>
        <p:txBody>
          <a:bodyPr wrap="square" rtlCol="0">
            <a:spAutoFit/>
          </a:bodyPr>
          <a:lstStyle/>
          <a:p>
            <a:r>
              <a:rPr lang="de-DE" sz="600" dirty="0"/>
              <a:t>Abbildung 114: www.claas.de</a:t>
            </a:r>
          </a:p>
        </p:txBody>
      </p:sp>
      <p:sp>
        <p:nvSpPr>
          <p:cNvPr id="9" name="Textfeld 8">
            <a:extLst>
              <a:ext uri="{FF2B5EF4-FFF2-40B4-BE49-F238E27FC236}">
                <a16:creationId xmlns:a16="http://schemas.microsoft.com/office/drawing/2014/main" id="{89E62F6D-2570-5F8B-6ECF-1D6192C9B641}"/>
              </a:ext>
            </a:extLst>
          </p:cNvPr>
          <p:cNvSpPr txBox="1"/>
          <p:nvPr/>
        </p:nvSpPr>
        <p:spPr>
          <a:xfrm>
            <a:off x="4572000" y="4130482"/>
            <a:ext cx="3143250" cy="184666"/>
          </a:xfrm>
          <a:prstGeom prst="rect">
            <a:avLst/>
          </a:prstGeom>
          <a:noFill/>
        </p:spPr>
        <p:txBody>
          <a:bodyPr wrap="square" rtlCol="0">
            <a:spAutoFit/>
          </a:bodyPr>
          <a:lstStyle/>
          <a:p>
            <a:r>
              <a:rPr lang="de-DE" sz="600" dirty="0"/>
              <a:t>Abbildung 115: https:specs.lectura.de</a:t>
            </a:r>
          </a:p>
        </p:txBody>
      </p:sp>
      <p:pic>
        <p:nvPicPr>
          <p:cNvPr id="10" name="Grafik 9">
            <a:hlinkClick r:id="rId8"/>
          </p:cNvPr>
          <p:cNvPicPr>
            <a:picLocks noChangeAspect="1"/>
          </p:cNvPicPr>
          <p:nvPr/>
        </p:nvPicPr>
        <p:blipFill>
          <a:blip r:embed="rId9"/>
          <a:stretch>
            <a:fillRect/>
          </a:stretch>
        </p:blipFill>
        <p:spPr>
          <a:xfrm>
            <a:off x="8040357" y="5566698"/>
            <a:ext cx="914479" cy="914479"/>
          </a:xfrm>
          <a:prstGeom prst="rect">
            <a:avLst/>
          </a:prstGeom>
        </p:spPr>
      </p:pic>
    </p:spTree>
    <p:extLst>
      <p:ext uri="{BB962C8B-B14F-4D97-AF65-F5344CB8AC3E}">
        <p14:creationId xmlns:p14="http://schemas.microsoft.com/office/powerpoint/2010/main" val="22591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780 | S-Serie | Mähdrescher | John Deere DE">
            <a:extLst>
              <a:ext uri="{FF2B5EF4-FFF2-40B4-BE49-F238E27FC236}">
                <a16:creationId xmlns:a16="http://schemas.microsoft.com/office/drawing/2014/main" id="{E8177751-0E53-EDC8-0178-829EE2381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9" r="8265" b="-1"/>
          <a:stretch/>
        </p:blipFill>
        <p:spPr bwMode="auto">
          <a:xfrm>
            <a:off x="1027034" y="922773"/>
            <a:ext cx="6526649" cy="39620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737280"/>
          </a:xfrm>
        </p:spPr>
        <p:txBody>
          <a:bodyPr/>
          <a:lstStyle/>
          <a:p>
            <a:r>
              <a:rPr lang="de-DE" sz="2100" dirty="0"/>
              <a:t>Aufbau eines Mähdreschers - Dreschen und Abscheiden</a:t>
            </a:r>
            <a:br>
              <a:rPr lang="de-DE" sz="2100" dirty="0"/>
            </a:br>
            <a:r>
              <a:rPr lang="de-DE" sz="2100" dirty="0"/>
              <a:t>Rotormähdrescher</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69</a:t>
            </a:fld>
            <a:endParaRPr lang="de-DE" dirty="0"/>
          </a:p>
        </p:txBody>
      </p:sp>
      <p:sp>
        <p:nvSpPr>
          <p:cNvPr id="3" name="Ellipse 2"/>
          <p:cNvSpPr/>
          <p:nvPr/>
        </p:nvSpPr>
        <p:spPr bwMode="auto">
          <a:xfrm rot="20216152">
            <a:off x="3024972" y="2480698"/>
            <a:ext cx="2179383" cy="928337"/>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9" name="Textfeld 8"/>
          <p:cNvSpPr txBox="1"/>
          <p:nvPr/>
        </p:nvSpPr>
        <p:spPr>
          <a:xfrm>
            <a:off x="3459628" y="4087836"/>
            <a:ext cx="1661459" cy="184666"/>
          </a:xfrm>
          <a:prstGeom prst="rect">
            <a:avLst/>
          </a:prstGeom>
          <a:noFill/>
        </p:spPr>
        <p:txBody>
          <a:bodyPr wrap="square" rtlCol="0">
            <a:spAutoFit/>
          </a:bodyPr>
          <a:lstStyle/>
          <a:p>
            <a:r>
              <a:rPr lang="de-DE" sz="600" dirty="0"/>
              <a:t>Abbildung 116: www.deere.com</a:t>
            </a:r>
          </a:p>
        </p:txBody>
      </p:sp>
    </p:spTree>
    <p:extLst>
      <p:ext uri="{BB962C8B-B14F-4D97-AF65-F5344CB8AC3E}">
        <p14:creationId xmlns:p14="http://schemas.microsoft.com/office/powerpoint/2010/main" val="31373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Historische Entwicklung der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7</a:t>
            </a:fld>
            <a:endParaRPr lang="de-DE" dirty="0"/>
          </a:p>
        </p:txBody>
      </p:sp>
      <p:sp>
        <p:nvSpPr>
          <p:cNvPr id="6" name="Rechteck 3"/>
          <p:cNvSpPr>
            <a:spLocks noGrp="1" noChangeArrowheads="1"/>
          </p:cNvSpPr>
          <p:nvPr>
            <p:ph type="subTitle" idx="1"/>
          </p:nvPr>
        </p:nvSpPr>
        <p:spPr>
          <a:xfrm>
            <a:off x="318325" y="5454892"/>
            <a:ext cx="7332363" cy="393925"/>
          </a:xfrm>
        </p:spPr>
        <p:txBody>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2022 </a:t>
            </a:r>
            <a:r>
              <a:rPr lang="de-DE" sz="1400" dirty="0" err="1">
                <a:latin typeface="+mj-lt"/>
              </a:rPr>
              <a:t>NexCo</a:t>
            </a:r>
            <a:r>
              <a:rPr lang="de-DE" sz="1400" dirty="0">
                <a:latin typeface="+mj-lt"/>
              </a:rPr>
              <a:t>-Dreschmodul durch die Firma </a:t>
            </a:r>
            <a:r>
              <a:rPr lang="de-DE" sz="1400" dirty="0" err="1">
                <a:latin typeface="+mj-lt"/>
              </a:rPr>
              <a:t>Nexat</a:t>
            </a:r>
            <a:r>
              <a:rPr lang="de-DE" sz="1400" dirty="0">
                <a:latin typeface="+mj-lt"/>
              </a:rPr>
              <a:t>    							                                     wird vorgestellt </a:t>
            </a:r>
          </a:p>
          <a:p>
            <a:pPr marL="285750" indent="-285750" algn="l">
              <a:spcBef>
                <a:spcPts val="750"/>
              </a:spcBef>
              <a:spcAft>
                <a:spcPts val="0"/>
              </a:spcAft>
              <a:buClr>
                <a:srgbClr val="90C226"/>
              </a:buClr>
              <a:buSzPct val="80000"/>
              <a:buFont typeface="Wingdings" panose="05000000000000000000" pitchFamily="2" charset="2"/>
              <a:buChar char="Ø"/>
            </a:pPr>
            <a:endParaRPr lang="de-DE" sz="1350" dirty="0">
              <a:latin typeface="+mj-lt"/>
            </a:endParaRPr>
          </a:p>
          <a:p>
            <a:pPr algn="l">
              <a:spcBef>
                <a:spcPts val="750"/>
              </a:spcBef>
              <a:spcAft>
                <a:spcPts val="0"/>
              </a:spcAft>
              <a:buClr>
                <a:srgbClr val="90C226"/>
              </a:buClr>
              <a:buSzPct val="80000"/>
            </a:pPr>
            <a:endParaRPr lang="de-DE" sz="1350" dirty="0">
              <a:latin typeface="+mj-lt"/>
            </a:endParaRPr>
          </a:p>
        </p:txBody>
      </p:sp>
      <p:pic>
        <p:nvPicPr>
          <p:cNvPr id="7172" name="Picture 4">
            <a:extLst>
              <a:ext uri="{FF2B5EF4-FFF2-40B4-BE49-F238E27FC236}">
                <a16:creationId xmlns:a16="http://schemas.microsoft.com/office/drawing/2014/main" id="{EFE2133A-A49B-F5A5-F3E1-6CC77203C8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6" t="24879" r="19239" b="5862"/>
          <a:stretch/>
        </p:blipFill>
        <p:spPr bwMode="auto">
          <a:xfrm>
            <a:off x="5942046" y="4697812"/>
            <a:ext cx="2467629" cy="128427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5296BFF-6345-9A59-22D6-901CA37AEC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08" t="7807" r="14719" b="10347"/>
          <a:stretch/>
        </p:blipFill>
        <p:spPr bwMode="auto">
          <a:xfrm>
            <a:off x="808797" y="3069369"/>
            <a:ext cx="2781599" cy="114811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9D224257-5C62-11F1-0904-883A00344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258" y="441496"/>
            <a:ext cx="2838450" cy="1609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B686E41-14B7-F1CE-FEC8-6C806C0C42C0}"/>
              </a:ext>
            </a:extLst>
          </p:cNvPr>
          <p:cNvSpPr txBox="1"/>
          <p:nvPr/>
        </p:nvSpPr>
        <p:spPr>
          <a:xfrm>
            <a:off x="7061419" y="1963258"/>
            <a:ext cx="2257404" cy="184666"/>
          </a:xfrm>
          <a:prstGeom prst="rect">
            <a:avLst/>
          </a:prstGeom>
          <a:noFill/>
        </p:spPr>
        <p:txBody>
          <a:bodyPr wrap="square" rtlCol="0">
            <a:spAutoFit/>
          </a:bodyPr>
          <a:lstStyle/>
          <a:p>
            <a:r>
              <a:rPr lang="de-DE" sz="600" dirty="0"/>
              <a:t>Abbildung 11: www.profi.de</a:t>
            </a:r>
          </a:p>
        </p:txBody>
      </p:sp>
      <p:sp>
        <p:nvSpPr>
          <p:cNvPr id="9" name="Textfeld 8">
            <a:extLst>
              <a:ext uri="{FF2B5EF4-FFF2-40B4-BE49-F238E27FC236}">
                <a16:creationId xmlns:a16="http://schemas.microsoft.com/office/drawing/2014/main" id="{CAA9FC71-9B27-14F9-FEB1-FD81FF13FE5D}"/>
              </a:ext>
            </a:extLst>
          </p:cNvPr>
          <p:cNvSpPr txBox="1"/>
          <p:nvPr/>
        </p:nvSpPr>
        <p:spPr>
          <a:xfrm>
            <a:off x="807440" y="4253917"/>
            <a:ext cx="2782956" cy="184666"/>
          </a:xfrm>
          <a:prstGeom prst="rect">
            <a:avLst/>
          </a:prstGeom>
          <a:noFill/>
        </p:spPr>
        <p:txBody>
          <a:bodyPr wrap="square" rtlCol="0">
            <a:spAutoFit/>
          </a:bodyPr>
          <a:lstStyle/>
          <a:p>
            <a:r>
              <a:rPr lang="de-DE" sz="600" dirty="0"/>
              <a:t>Abbildung 12: www.claas.de</a:t>
            </a:r>
          </a:p>
        </p:txBody>
      </p:sp>
      <p:sp>
        <p:nvSpPr>
          <p:cNvPr id="10" name="Textfeld 9">
            <a:extLst>
              <a:ext uri="{FF2B5EF4-FFF2-40B4-BE49-F238E27FC236}">
                <a16:creationId xmlns:a16="http://schemas.microsoft.com/office/drawing/2014/main" id="{4C0B0B09-1E91-F87E-6B26-E15623BBE6DC}"/>
              </a:ext>
            </a:extLst>
          </p:cNvPr>
          <p:cNvSpPr txBox="1"/>
          <p:nvPr/>
        </p:nvSpPr>
        <p:spPr>
          <a:xfrm>
            <a:off x="5942046" y="5954043"/>
            <a:ext cx="2908584" cy="184666"/>
          </a:xfrm>
          <a:prstGeom prst="rect">
            <a:avLst/>
          </a:prstGeom>
          <a:noFill/>
        </p:spPr>
        <p:txBody>
          <a:bodyPr wrap="square" rtlCol="0">
            <a:spAutoFit/>
          </a:bodyPr>
          <a:lstStyle/>
          <a:p>
            <a:r>
              <a:rPr lang="de-DE" sz="600" dirty="0"/>
              <a:t>Abbildung 13: www.youtube.com</a:t>
            </a:r>
          </a:p>
        </p:txBody>
      </p:sp>
      <p:sp>
        <p:nvSpPr>
          <p:cNvPr id="8" name="Textfeld 7">
            <a:extLst>
              <a:ext uri="{FF2B5EF4-FFF2-40B4-BE49-F238E27FC236}">
                <a16:creationId xmlns:a16="http://schemas.microsoft.com/office/drawing/2014/main" id="{0D4714DB-C57F-4C4D-252F-516B8CD910D8}"/>
              </a:ext>
            </a:extLst>
          </p:cNvPr>
          <p:cNvSpPr txBox="1"/>
          <p:nvPr/>
        </p:nvSpPr>
        <p:spPr>
          <a:xfrm>
            <a:off x="318328" y="829267"/>
            <a:ext cx="5623717"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1967</a:t>
            </a:r>
            <a:r>
              <a:rPr lang="de-DE" sz="1400" dirty="0">
                <a:latin typeface="+mj-lt"/>
              </a:rPr>
              <a:t> Bereits 150.000 selbstfahrende Mähdrescher in Deutschland</a:t>
            </a:r>
          </a:p>
        </p:txBody>
      </p:sp>
      <p:sp>
        <p:nvSpPr>
          <p:cNvPr id="12" name="Textfeld 11">
            <a:extLst>
              <a:ext uri="{FF2B5EF4-FFF2-40B4-BE49-F238E27FC236}">
                <a16:creationId xmlns:a16="http://schemas.microsoft.com/office/drawing/2014/main" id="{514F64D9-64D4-B45D-5B30-B52A35F276CC}"/>
              </a:ext>
            </a:extLst>
          </p:cNvPr>
          <p:cNvSpPr txBox="1"/>
          <p:nvPr/>
        </p:nvSpPr>
        <p:spPr>
          <a:xfrm>
            <a:off x="318328" y="1251286"/>
            <a:ext cx="5505815"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1973</a:t>
            </a:r>
            <a:r>
              <a:rPr lang="de-DE" sz="1400" dirty="0">
                <a:latin typeface="+mj-lt"/>
              </a:rPr>
              <a:t> erster Mähdrescher mit Zentrifugal-Abscheider                                                                wird von New Holland vorgestellt</a:t>
            </a:r>
          </a:p>
        </p:txBody>
      </p:sp>
      <p:sp>
        <p:nvSpPr>
          <p:cNvPr id="14" name="Textfeld 13">
            <a:extLst>
              <a:ext uri="{FF2B5EF4-FFF2-40B4-BE49-F238E27FC236}">
                <a16:creationId xmlns:a16="http://schemas.microsoft.com/office/drawing/2014/main" id="{B3AC224E-B392-A0F3-ED19-657202E90447}"/>
              </a:ext>
            </a:extLst>
          </p:cNvPr>
          <p:cNvSpPr txBox="1"/>
          <p:nvPr/>
        </p:nvSpPr>
        <p:spPr>
          <a:xfrm>
            <a:off x="318328" y="1703055"/>
            <a:ext cx="5210426"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1974 </a:t>
            </a:r>
            <a:r>
              <a:rPr lang="de-DE" sz="1400" dirty="0">
                <a:latin typeface="+mj-lt"/>
              </a:rPr>
              <a:t>erster Mähdrescher mit Axialflussrotor wird von New Holland vorgestellt</a:t>
            </a:r>
            <a:endParaRPr lang="de-DE" sz="1400" b="1" dirty="0">
              <a:latin typeface="+mj-lt"/>
            </a:endParaRPr>
          </a:p>
        </p:txBody>
      </p:sp>
      <p:sp>
        <p:nvSpPr>
          <p:cNvPr id="16" name="Textfeld 15">
            <a:extLst>
              <a:ext uri="{FF2B5EF4-FFF2-40B4-BE49-F238E27FC236}">
                <a16:creationId xmlns:a16="http://schemas.microsoft.com/office/drawing/2014/main" id="{A7734936-320D-DF51-3775-610F4E58D336}"/>
              </a:ext>
            </a:extLst>
          </p:cNvPr>
          <p:cNvSpPr txBox="1"/>
          <p:nvPr/>
        </p:nvSpPr>
        <p:spPr>
          <a:xfrm>
            <a:off x="320564" y="2192526"/>
            <a:ext cx="8016875"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1990</a:t>
            </a:r>
            <a:r>
              <a:rPr lang="de-DE" sz="1400" dirty="0">
                <a:latin typeface="+mj-lt"/>
              </a:rPr>
              <a:t> </a:t>
            </a:r>
            <a:r>
              <a:rPr lang="de-DE" sz="1400" dirty="0" err="1">
                <a:latin typeface="+mj-lt"/>
              </a:rPr>
              <a:t>Dronnignborg</a:t>
            </a:r>
            <a:r>
              <a:rPr lang="de-DE" sz="1400" dirty="0">
                <a:latin typeface="+mj-lt"/>
              </a:rPr>
              <a:t> (dänischer Hersteller für Mähdrescher von Massey Ferguson) präsentiert die erste Ertragserfassung </a:t>
            </a:r>
          </a:p>
        </p:txBody>
      </p:sp>
      <p:sp>
        <p:nvSpPr>
          <p:cNvPr id="18" name="Textfeld 17">
            <a:extLst>
              <a:ext uri="{FF2B5EF4-FFF2-40B4-BE49-F238E27FC236}">
                <a16:creationId xmlns:a16="http://schemas.microsoft.com/office/drawing/2014/main" id="{6B30E63D-FE02-F329-0215-9F4DD182519F}"/>
              </a:ext>
            </a:extLst>
          </p:cNvPr>
          <p:cNvSpPr txBox="1"/>
          <p:nvPr/>
        </p:nvSpPr>
        <p:spPr>
          <a:xfrm>
            <a:off x="318327" y="2620287"/>
            <a:ext cx="8878911" cy="307777"/>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1995</a:t>
            </a:r>
            <a:r>
              <a:rPr lang="de-DE" sz="1400" dirty="0">
                <a:latin typeface="+mj-lt"/>
              </a:rPr>
              <a:t> Claas präsentiert mit dem </a:t>
            </a:r>
            <a:r>
              <a:rPr lang="de-DE" sz="1400" dirty="0" err="1">
                <a:latin typeface="+mj-lt"/>
              </a:rPr>
              <a:t>Lexion</a:t>
            </a:r>
            <a:r>
              <a:rPr lang="de-DE" sz="1400" dirty="0">
                <a:latin typeface="+mj-lt"/>
              </a:rPr>
              <a:t> das Hybrid-Dreschwerk </a:t>
            </a:r>
          </a:p>
        </p:txBody>
      </p:sp>
      <p:sp>
        <p:nvSpPr>
          <p:cNvPr id="20" name="Textfeld 19">
            <a:extLst>
              <a:ext uri="{FF2B5EF4-FFF2-40B4-BE49-F238E27FC236}">
                <a16:creationId xmlns:a16="http://schemas.microsoft.com/office/drawing/2014/main" id="{37B9F0D6-895B-FD09-E609-D5EBBAB95B80}"/>
              </a:ext>
            </a:extLst>
          </p:cNvPr>
          <p:cNvSpPr txBox="1"/>
          <p:nvPr/>
        </p:nvSpPr>
        <p:spPr>
          <a:xfrm>
            <a:off x="318326" y="4475511"/>
            <a:ext cx="5341693"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2017 </a:t>
            </a:r>
            <a:r>
              <a:rPr lang="de-DE" sz="1400" dirty="0">
                <a:latin typeface="+mj-lt"/>
              </a:rPr>
              <a:t>AGCO stellt einen neuen Großmähdrescher mit bisher unerreichten Dimensionen vor den Ideal</a:t>
            </a:r>
          </a:p>
        </p:txBody>
      </p:sp>
      <p:sp>
        <p:nvSpPr>
          <p:cNvPr id="22" name="Textfeld 21">
            <a:extLst>
              <a:ext uri="{FF2B5EF4-FFF2-40B4-BE49-F238E27FC236}">
                <a16:creationId xmlns:a16="http://schemas.microsoft.com/office/drawing/2014/main" id="{5B67E32E-E6A3-44FB-5387-F89CD06E9A02}"/>
              </a:ext>
            </a:extLst>
          </p:cNvPr>
          <p:cNvSpPr txBox="1"/>
          <p:nvPr/>
        </p:nvSpPr>
        <p:spPr>
          <a:xfrm>
            <a:off x="318325" y="4998731"/>
            <a:ext cx="5505815" cy="523220"/>
          </a:xfrm>
          <a:prstGeom prst="rect">
            <a:avLst/>
          </a:prstGeom>
          <a:noFill/>
        </p:spPr>
        <p:txBody>
          <a:bodyPr wrap="square">
            <a:spAutoFit/>
          </a:bodyPr>
          <a:lstStyle/>
          <a:p>
            <a:pPr marL="285750" indent="-285750" algn="l">
              <a:spcBef>
                <a:spcPts val="750"/>
              </a:spcBef>
              <a:spcAft>
                <a:spcPts val="0"/>
              </a:spcAft>
              <a:buClr>
                <a:srgbClr val="90C226"/>
              </a:buClr>
              <a:buSzPct val="80000"/>
              <a:buFont typeface="Wingdings" panose="05000000000000000000" pitchFamily="2" charset="2"/>
              <a:buChar char="Ø"/>
            </a:pPr>
            <a:r>
              <a:rPr lang="de-DE" sz="1400" b="1" dirty="0">
                <a:latin typeface="+mj-lt"/>
              </a:rPr>
              <a:t>2019</a:t>
            </a:r>
            <a:r>
              <a:rPr lang="de-DE" sz="1400" dirty="0">
                <a:latin typeface="+mj-lt"/>
              </a:rPr>
              <a:t> AGCO präsentiert mit dem Idealdrive einen Mähdrescher ohne Lenkrad </a:t>
            </a:r>
          </a:p>
        </p:txBody>
      </p:sp>
    </p:spTree>
    <p:extLst>
      <p:ext uri="{BB962C8B-B14F-4D97-AF65-F5344CB8AC3E}">
        <p14:creationId xmlns:p14="http://schemas.microsoft.com/office/powerpoint/2010/main" val="168215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fade">
                                      <p:cBhvr>
                                        <p:cTn id="19" dur="1000"/>
                                        <p:tgtEl>
                                          <p:spTgt spid="7176"/>
                                        </p:tgtEl>
                                      </p:cBhvr>
                                    </p:animEffect>
                                    <p:anim calcmode="lin" valueType="num">
                                      <p:cBhvr>
                                        <p:cTn id="20" dur="1000" fill="hold"/>
                                        <p:tgtEl>
                                          <p:spTgt spid="7176"/>
                                        </p:tgtEl>
                                        <p:attrNameLst>
                                          <p:attrName>ppt_x</p:attrName>
                                        </p:attrNameLst>
                                      </p:cBhvr>
                                      <p:tavLst>
                                        <p:tav tm="0">
                                          <p:val>
                                            <p:strVal val="#ppt_x"/>
                                          </p:val>
                                        </p:tav>
                                        <p:tav tm="100000">
                                          <p:val>
                                            <p:strVal val="#ppt_x"/>
                                          </p:val>
                                        </p:tav>
                                      </p:tavLst>
                                    </p:anim>
                                    <p:anim calcmode="lin" valueType="num">
                                      <p:cBhvr>
                                        <p:cTn id="21" dur="1000" fill="hold"/>
                                        <p:tgtEl>
                                          <p:spTgt spid="71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1000"/>
                                        <p:tgtEl>
                                          <p:spTgt spid="14">
                                            <p:txEl>
                                              <p:pRg st="0" end="0"/>
                                            </p:txEl>
                                          </p:spTgt>
                                        </p:tgtEl>
                                      </p:cBhvr>
                                    </p:animEffect>
                                    <p:anim calcmode="lin" valueType="num">
                                      <p:cBhvr>
                                        <p:cTn id="3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1000"/>
                                        <p:tgtEl>
                                          <p:spTgt spid="16">
                                            <p:txEl>
                                              <p:pRg st="0" end="0"/>
                                            </p:txEl>
                                          </p:spTgt>
                                        </p:tgtEl>
                                      </p:cBhvr>
                                    </p:animEffect>
                                    <p:anim calcmode="lin" valueType="num">
                                      <p:cBhvr>
                                        <p:cTn id="3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174"/>
                                        </p:tgtEl>
                                        <p:attrNameLst>
                                          <p:attrName>style.visibility</p:attrName>
                                        </p:attrNameLst>
                                      </p:cBhvr>
                                      <p:to>
                                        <p:strVal val="visible"/>
                                      </p:to>
                                    </p:set>
                                    <p:animEffect transition="in" filter="fade">
                                      <p:cBhvr>
                                        <p:cTn id="50" dur="1000"/>
                                        <p:tgtEl>
                                          <p:spTgt spid="7174"/>
                                        </p:tgtEl>
                                      </p:cBhvr>
                                    </p:animEffect>
                                    <p:anim calcmode="lin" valueType="num">
                                      <p:cBhvr>
                                        <p:cTn id="51" dur="1000" fill="hold"/>
                                        <p:tgtEl>
                                          <p:spTgt spid="7174"/>
                                        </p:tgtEl>
                                        <p:attrNameLst>
                                          <p:attrName>ppt_x</p:attrName>
                                        </p:attrNameLst>
                                      </p:cBhvr>
                                      <p:tavLst>
                                        <p:tav tm="0">
                                          <p:val>
                                            <p:strVal val="#ppt_x"/>
                                          </p:val>
                                        </p:tav>
                                        <p:tav tm="100000">
                                          <p:val>
                                            <p:strVal val="#ppt_x"/>
                                          </p:val>
                                        </p:tav>
                                      </p:tavLst>
                                    </p:anim>
                                    <p:anim calcmode="lin" valueType="num">
                                      <p:cBhvr>
                                        <p:cTn id="52" dur="1000" fill="hold"/>
                                        <p:tgtEl>
                                          <p:spTgt spid="717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xEl>
                                              <p:pRg st="0" end="0"/>
                                            </p:txEl>
                                          </p:spTgt>
                                        </p:tgtEl>
                                        <p:attrNameLst>
                                          <p:attrName>style.visibility</p:attrName>
                                        </p:attrNameLst>
                                      </p:cBhvr>
                                      <p:to>
                                        <p:strVal val="visible"/>
                                      </p:to>
                                    </p:set>
                                    <p:animEffect transition="in" filter="fade">
                                      <p:cBhvr>
                                        <p:cTn id="62" dur="1000"/>
                                        <p:tgtEl>
                                          <p:spTgt spid="20">
                                            <p:txEl>
                                              <p:pRg st="0" end="0"/>
                                            </p:txEl>
                                          </p:spTgt>
                                        </p:tgtEl>
                                      </p:cBhvr>
                                    </p:animEffect>
                                    <p:anim calcmode="lin" valueType="num">
                                      <p:cBhvr>
                                        <p:cTn id="6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2">
                                            <p:txEl>
                                              <p:pRg st="0" end="0"/>
                                            </p:txEl>
                                          </p:spTgt>
                                        </p:tgtEl>
                                        <p:attrNameLst>
                                          <p:attrName>style.visibility</p:attrName>
                                        </p:attrNameLst>
                                      </p:cBhvr>
                                      <p:to>
                                        <p:strVal val="visible"/>
                                      </p:to>
                                    </p:set>
                                    <p:animEffect transition="in" filter="fade">
                                      <p:cBhvr>
                                        <p:cTn id="69" dur="1000"/>
                                        <p:tgtEl>
                                          <p:spTgt spid="22">
                                            <p:txEl>
                                              <p:pRg st="0" end="0"/>
                                            </p:txEl>
                                          </p:spTgt>
                                        </p:tgtEl>
                                      </p:cBhvr>
                                    </p:animEffect>
                                    <p:anim calcmode="lin" valueType="num">
                                      <p:cBhvr>
                                        <p:cTn id="7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1000"/>
                                        <p:tgtEl>
                                          <p:spTgt spid="6">
                                            <p:txEl>
                                              <p:pRg st="0" end="0"/>
                                            </p:txEl>
                                          </p:spTgt>
                                        </p:tgtEl>
                                      </p:cBhvr>
                                    </p:animEffect>
                                    <p:anim calcmode="lin" valueType="num">
                                      <p:cBhvr>
                                        <p:cTn id="7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0" end="0"/>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1000" fill="hold"/>
                                        <p:tgtEl>
                                          <p:spTgt spid="10"/>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7172"/>
                                        </p:tgtEl>
                                        <p:attrNameLst>
                                          <p:attrName>style.visibility</p:attrName>
                                        </p:attrNameLst>
                                      </p:cBhvr>
                                      <p:to>
                                        <p:strVal val="visible"/>
                                      </p:to>
                                    </p:set>
                                    <p:animEffect transition="in" filter="fade">
                                      <p:cBhvr>
                                        <p:cTn id="86" dur="1000"/>
                                        <p:tgtEl>
                                          <p:spTgt spid="7172"/>
                                        </p:tgtEl>
                                      </p:cBhvr>
                                    </p:animEffect>
                                    <p:anim calcmode="lin" valueType="num">
                                      <p:cBhvr>
                                        <p:cTn id="87" dur="1000" fill="hold"/>
                                        <p:tgtEl>
                                          <p:spTgt spid="7172"/>
                                        </p:tgtEl>
                                        <p:attrNameLst>
                                          <p:attrName>ppt_x</p:attrName>
                                        </p:attrNameLst>
                                      </p:cBhvr>
                                      <p:tavLst>
                                        <p:tav tm="0">
                                          <p:val>
                                            <p:strVal val="#ppt_x"/>
                                          </p:val>
                                        </p:tav>
                                        <p:tav tm="100000">
                                          <p:val>
                                            <p:strVal val="#ppt_x"/>
                                          </p:val>
                                        </p:tav>
                                      </p:tavLst>
                                    </p:anim>
                                    <p:anim calcmode="lin" valueType="num">
                                      <p:cBhvr>
                                        <p:cTn id="88"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9" grpId="0"/>
      <p:bldP spid="10" grpId="0"/>
      <p:bldP spid="12"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in Rotor. Viele Aufgaben: Dres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5188">
            <a:off x="1773213" y="1863966"/>
            <a:ext cx="6543178" cy="44235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70</a:t>
            </a:fld>
            <a:endParaRPr lang="de-DE" dirty="0"/>
          </a:p>
        </p:txBody>
      </p:sp>
      <p:sp>
        <p:nvSpPr>
          <p:cNvPr id="7" name="Textfeld 6"/>
          <p:cNvSpPr txBox="1"/>
          <p:nvPr/>
        </p:nvSpPr>
        <p:spPr>
          <a:xfrm>
            <a:off x="522588" y="846007"/>
            <a:ext cx="6419584" cy="307777"/>
          </a:xfrm>
          <a:prstGeom prst="rect">
            <a:avLst/>
          </a:prstGeom>
          <a:noFill/>
        </p:spPr>
        <p:txBody>
          <a:bodyPr wrap="square" rtlCol="0">
            <a:spAutoFit/>
          </a:bodyPr>
          <a:lstStyle/>
          <a:p>
            <a:r>
              <a:rPr lang="de-DE" sz="1400" dirty="0"/>
              <a:t>Ein </a:t>
            </a:r>
            <a:r>
              <a:rPr lang="de-DE" sz="1400" b="1" dirty="0"/>
              <a:t>Dresch- und Abscheiderotor </a:t>
            </a:r>
            <a:r>
              <a:rPr lang="de-DE" sz="1400" dirty="0"/>
              <a:t>am Beispiel eines John Deere S 790 </a:t>
            </a:r>
          </a:p>
        </p:txBody>
      </p:sp>
      <p:cxnSp>
        <p:nvCxnSpPr>
          <p:cNvPr id="6" name="Gerader Verbinder 5"/>
          <p:cNvCxnSpPr/>
          <p:nvPr/>
        </p:nvCxnSpPr>
        <p:spPr bwMode="auto">
          <a:xfrm>
            <a:off x="4813200" y="3348096"/>
            <a:ext cx="500514" cy="1589655"/>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p:cNvCxnSpPr/>
          <p:nvPr/>
        </p:nvCxnSpPr>
        <p:spPr bwMode="auto">
          <a:xfrm>
            <a:off x="7787205" y="3936399"/>
            <a:ext cx="54958" cy="996476"/>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p:cNvCxnSpPr/>
          <p:nvPr/>
        </p:nvCxnSpPr>
        <p:spPr bwMode="auto">
          <a:xfrm flipH="1" flipV="1">
            <a:off x="4285974" y="4088955"/>
            <a:ext cx="251334" cy="991883"/>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p:cNvCxnSpPr/>
          <p:nvPr/>
        </p:nvCxnSpPr>
        <p:spPr bwMode="auto">
          <a:xfrm>
            <a:off x="1159688" y="3579580"/>
            <a:ext cx="925033" cy="36935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a:off x="359911" y="3259820"/>
            <a:ext cx="1414287" cy="300082"/>
          </a:xfrm>
          <a:prstGeom prst="rect">
            <a:avLst/>
          </a:prstGeom>
          <a:noFill/>
        </p:spPr>
        <p:txBody>
          <a:bodyPr wrap="square" rtlCol="0">
            <a:spAutoFit/>
          </a:bodyPr>
          <a:lstStyle/>
          <a:p>
            <a:r>
              <a:rPr lang="de-DE" sz="1350" dirty="0"/>
              <a:t>Zuführtrommel</a:t>
            </a:r>
          </a:p>
        </p:txBody>
      </p:sp>
      <p:sp>
        <p:nvSpPr>
          <p:cNvPr id="29" name="Textfeld 28"/>
          <p:cNvSpPr txBox="1"/>
          <p:nvPr/>
        </p:nvSpPr>
        <p:spPr>
          <a:xfrm>
            <a:off x="7277655" y="4899274"/>
            <a:ext cx="1520162" cy="300082"/>
          </a:xfrm>
          <a:prstGeom prst="rect">
            <a:avLst/>
          </a:prstGeom>
          <a:noFill/>
        </p:spPr>
        <p:txBody>
          <a:bodyPr wrap="square" rtlCol="0">
            <a:spAutoFit/>
          </a:bodyPr>
          <a:lstStyle/>
          <a:p>
            <a:r>
              <a:rPr lang="de-DE" sz="1350" dirty="0"/>
              <a:t>Auswurftrommel</a:t>
            </a:r>
          </a:p>
        </p:txBody>
      </p:sp>
      <p:sp>
        <p:nvSpPr>
          <p:cNvPr id="31" name="Textfeld 30"/>
          <p:cNvSpPr txBox="1"/>
          <p:nvPr/>
        </p:nvSpPr>
        <p:spPr>
          <a:xfrm>
            <a:off x="5131256" y="4924895"/>
            <a:ext cx="1414287" cy="300082"/>
          </a:xfrm>
          <a:prstGeom prst="rect">
            <a:avLst/>
          </a:prstGeom>
          <a:noFill/>
        </p:spPr>
        <p:txBody>
          <a:bodyPr wrap="square" rtlCol="0">
            <a:spAutoFit/>
          </a:bodyPr>
          <a:lstStyle/>
          <a:p>
            <a:r>
              <a:rPr lang="de-DE" sz="1350" dirty="0"/>
              <a:t>Rotor</a:t>
            </a:r>
          </a:p>
        </p:txBody>
      </p:sp>
      <p:sp>
        <p:nvSpPr>
          <p:cNvPr id="32" name="Textfeld 31"/>
          <p:cNvSpPr txBox="1"/>
          <p:nvPr/>
        </p:nvSpPr>
        <p:spPr>
          <a:xfrm>
            <a:off x="4090934" y="5070215"/>
            <a:ext cx="1414287" cy="300082"/>
          </a:xfrm>
          <a:prstGeom prst="rect">
            <a:avLst/>
          </a:prstGeom>
          <a:noFill/>
        </p:spPr>
        <p:txBody>
          <a:bodyPr wrap="square" rtlCol="0">
            <a:spAutoFit/>
          </a:bodyPr>
          <a:lstStyle/>
          <a:p>
            <a:r>
              <a:rPr lang="de-DE" sz="1350" dirty="0"/>
              <a:t>Dreschkorb</a:t>
            </a:r>
          </a:p>
        </p:txBody>
      </p:sp>
      <p:sp>
        <p:nvSpPr>
          <p:cNvPr id="36" name="Textfeld 35"/>
          <p:cNvSpPr txBox="1"/>
          <p:nvPr/>
        </p:nvSpPr>
        <p:spPr>
          <a:xfrm>
            <a:off x="540000" y="5484495"/>
            <a:ext cx="8946900" cy="738664"/>
          </a:xfrm>
          <a:prstGeom prst="rect">
            <a:avLst/>
          </a:prstGeom>
          <a:noFill/>
        </p:spPr>
        <p:txBody>
          <a:bodyPr wrap="square" rtlCol="0">
            <a:spAutoFit/>
          </a:bodyPr>
          <a:lstStyle/>
          <a:p>
            <a:r>
              <a:rPr lang="de-DE" sz="1400" dirty="0"/>
              <a:t>Rotordurchmesser: 762mm		Effektive Dreschfläche 2,75m²</a:t>
            </a:r>
          </a:p>
          <a:p>
            <a:r>
              <a:rPr lang="de-DE" sz="1400" dirty="0"/>
              <a:t>Rotorlänge: 3.124 mm			Abscheidefläche: 1,54 m²</a:t>
            </a:r>
          </a:p>
          <a:p>
            <a:r>
              <a:rPr lang="de-DE" sz="1400" dirty="0"/>
              <a:t>Rotordrehzahl: 210 – 1000 U/min		Abscheidefläche Auswurftrommel: 0,36 m²</a:t>
            </a:r>
          </a:p>
        </p:txBody>
      </p:sp>
      <p:cxnSp>
        <p:nvCxnSpPr>
          <p:cNvPr id="39" name="Gerader Verbinder 38"/>
          <p:cNvCxnSpPr>
            <a:stCxn id="44" idx="0"/>
          </p:cNvCxnSpPr>
          <p:nvPr/>
        </p:nvCxnSpPr>
        <p:spPr bwMode="auto">
          <a:xfrm flipH="1" flipV="1">
            <a:off x="6100482" y="3745553"/>
            <a:ext cx="614380" cy="1037445"/>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feld 43"/>
          <p:cNvSpPr txBox="1"/>
          <p:nvPr/>
        </p:nvSpPr>
        <p:spPr>
          <a:xfrm>
            <a:off x="6007718" y="4782998"/>
            <a:ext cx="1414287" cy="300082"/>
          </a:xfrm>
          <a:prstGeom prst="rect">
            <a:avLst/>
          </a:prstGeom>
          <a:noFill/>
        </p:spPr>
        <p:txBody>
          <a:bodyPr wrap="square" rtlCol="0">
            <a:spAutoFit/>
          </a:bodyPr>
          <a:lstStyle/>
          <a:p>
            <a:r>
              <a:rPr lang="de-DE" sz="1350" dirty="0"/>
              <a:t>Abscheidekorb</a:t>
            </a:r>
          </a:p>
        </p:txBody>
      </p:sp>
      <p:sp>
        <p:nvSpPr>
          <p:cNvPr id="3" name="Rechteck 2"/>
          <p:cNvSpPr/>
          <p:nvPr/>
        </p:nvSpPr>
        <p:spPr>
          <a:xfrm>
            <a:off x="2758802" y="5204105"/>
            <a:ext cx="4572000" cy="184666"/>
          </a:xfrm>
          <a:prstGeom prst="rect">
            <a:avLst/>
          </a:prstGeom>
        </p:spPr>
        <p:txBody>
          <a:bodyPr>
            <a:spAutoFit/>
          </a:bodyPr>
          <a:lstStyle/>
          <a:p>
            <a:r>
              <a:rPr lang="de-DE" sz="600" dirty="0"/>
              <a:t>Abbildung 117: www.deere.de</a:t>
            </a:r>
          </a:p>
        </p:txBody>
      </p:sp>
      <p:sp>
        <p:nvSpPr>
          <p:cNvPr id="11" name="Geschweifte Klammer links 10">
            <a:extLst>
              <a:ext uri="{FF2B5EF4-FFF2-40B4-BE49-F238E27FC236}">
                <a16:creationId xmlns:a16="http://schemas.microsoft.com/office/drawing/2014/main" id="{64C77313-E068-4C21-2D79-5DF1EDAA95E8}"/>
              </a:ext>
            </a:extLst>
          </p:cNvPr>
          <p:cNvSpPr/>
          <p:nvPr/>
        </p:nvSpPr>
        <p:spPr bwMode="auto">
          <a:xfrm rot="5400000">
            <a:off x="2759959" y="1800110"/>
            <a:ext cx="436568" cy="1113510"/>
          </a:xfrm>
          <a:prstGeom prst="leftBrace">
            <a:avLst>
              <a:gd name="adj1" fmla="val 46275"/>
              <a:gd name="adj2" fmla="val 50000"/>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2" name="Geschweifte Klammer links 11">
            <a:extLst>
              <a:ext uri="{FF2B5EF4-FFF2-40B4-BE49-F238E27FC236}">
                <a16:creationId xmlns:a16="http://schemas.microsoft.com/office/drawing/2014/main" id="{F16FAB9C-830F-A094-B076-8565A942B294}"/>
              </a:ext>
            </a:extLst>
          </p:cNvPr>
          <p:cNvSpPr/>
          <p:nvPr/>
        </p:nvSpPr>
        <p:spPr bwMode="auto">
          <a:xfrm rot="5400000">
            <a:off x="4056322" y="1627947"/>
            <a:ext cx="371637" cy="1414287"/>
          </a:xfrm>
          <a:prstGeom prst="leftBrace">
            <a:avLst>
              <a:gd name="adj1" fmla="val 46275"/>
              <a:gd name="adj2" fmla="val 50000"/>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3" name="Geschweifte Klammer links 12">
            <a:extLst>
              <a:ext uri="{FF2B5EF4-FFF2-40B4-BE49-F238E27FC236}">
                <a16:creationId xmlns:a16="http://schemas.microsoft.com/office/drawing/2014/main" id="{71D683FA-6AC1-7D94-2F20-64461BCF1AF6}"/>
              </a:ext>
            </a:extLst>
          </p:cNvPr>
          <p:cNvSpPr/>
          <p:nvPr/>
        </p:nvSpPr>
        <p:spPr bwMode="auto">
          <a:xfrm rot="5400000">
            <a:off x="5602753" y="1537760"/>
            <a:ext cx="315678" cy="1622617"/>
          </a:xfrm>
          <a:prstGeom prst="leftBrace">
            <a:avLst>
              <a:gd name="adj1" fmla="val 46275"/>
              <a:gd name="adj2" fmla="val 50000"/>
            </a:avLst>
          </a:prstGeom>
          <a:ln w="19050">
            <a:solidFill>
              <a:srgbClr val="FF0000"/>
            </a:solid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4" name="Textfeld 13">
            <a:extLst>
              <a:ext uri="{FF2B5EF4-FFF2-40B4-BE49-F238E27FC236}">
                <a16:creationId xmlns:a16="http://schemas.microsoft.com/office/drawing/2014/main" id="{42969CA6-16FB-1C23-1232-15BE36D047C5}"/>
              </a:ext>
            </a:extLst>
          </p:cNvPr>
          <p:cNvSpPr txBox="1"/>
          <p:nvPr/>
        </p:nvSpPr>
        <p:spPr>
          <a:xfrm>
            <a:off x="2240798" y="1843492"/>
            <a:ext cx="1527339" cy="307777"/>
          </a:xfrm>
          <a:prstGeom prst="rect">
            <a:avLst/>
          </a:prstGeom>
          <a:noFill/>
        </p:spPr>
        <p:txBody>
          <a:bodyPr wrap="square" rtlCol="0">
            <a:spAutoFit/>
          </a:bodyPr>
          <a:lstStyle/>
          <a:p>
            <a:r>
              <a:rPr lang="de-DE" sz="1400" dirty="0"/>
              <a:t>Annahmebereich</a:t>
            </a:r>
          </a:p>
        </p:txBody>
      </p:sp>
      <p:sp>
        <p:nvSpPr>
          <p:cNvPr id="15" name="Textfeld 14">
            <a:extLst>
              <a:ext uri="{FF2B5EF4-FFF2-40B4-BE49-F238E27FC236}">
                <a16:creationId xmlns:a16="http://schemas.microsoft.com/office/drawing/2014/main" id="{4990BB5D-548A-9002-3DAE-036D38DE9174}"/>
              </a:ext>
            </a:extLst>
          </p:cNvPr>
          <p:cNvSpPr txBox="1"/>
          <p:nvPr/>
        </p:nvSpPr>
        <p:spPr>
          <a:xfrm>
            <a:off x="3698481" y="1841495"/>
            <a:ext cx="1527339" cy="307777"/>
          </a:xfrm>
          <a:prstGeom prst="rect">
            <a:avLst/>
          </a:prstGeom>
          <a:noFill/>
        </p:spPr>
        <p:txBody>
          <a:bodyPr wrap="square" rtlCol="0">
            <a:spAutoFit/>
          </a:bodyPr>
          <a:lstStyle/>
          <a:p>
            <a:r>
              <a:rPr lang="de-DE" sz="1400" dirty="0"/>
              <a:t>Dreschbereich</a:t>
            </a:r>
          </a:p>
        </p:txBody>
      </p:sp>
      <p:sp>
        <p:nvSpPr>
          <p:cNvPr id="19" name="Textfeld 18">
            <a:extLst>
              <a:ext uri="{FF2B5EF4-FFF2-40B4-BE49-F238E27FC236}">
                <a16:creationId xmlns:a16="http://schemas.microsoft.com/office/drawing/2014/main" id="{07463B5E-B461-D1C8-18DA-C63C2A419DC4}"/>
              </a:ext>
            </a:extLst>
          </p:cNvPr>
          <p:cNvSpPr txBox="1"/>
          <p:nvPr/>
        </p:nvSpPr>
        <p:spPr>
          <a:xfrm>
            <a:off x="4980940" y="1852610"/>
            <a:ext cx="1634838" cy="307777"/>
          </a:xfrm>
          <a:prstGeom prst="rect">
            <a:avLst/>
          </a:prstGeom>
          <a:noFill/>
        </p:spPr>
        <p:txBody>
          <a:bodyPr wrap="square" rtlCol="0">
            <a:spAutoFit/>
          </a:bodyPr>
          <a:lstStyle/>
          <a:p>
            <a:r>
              <a:rPr lang="de-DE" sz="1400" dirty="0"/>
              <a:t>Abscheidebereich</a:t>
            </a:r>
          </a:p>
        </p:txBody>
      </p:sp>
      <p:sp>
        <p:nvSpPr>
          <p:cNvPr id="21" name="Textfeld 20">
            <a:extLst>
              <a:ext uri="{FF2B5EF4-FFF2-40B4-BE49-F238E27FC236}">
                <a16:creationId xmlns:a16="http://schemas.microsoft.com/office/drawing/2014/main" id="{C414DDD3-0DE8-EB54-A09E-D72F33C3B785}"/>
              </a:ext>
            </a:extLst>
          </p:cNvPr>
          <p:cNvSpPr txBox="1"/>
          <p:nvPr/>
        </p:nvSpPr>
        <p:spPr>
          <a:xfrm>
            <a:off x="522588" y="1080057"/>
            <a:ext cx="7008342" cy="307777"/>
          </a:xfrm>
          <a:prstGeom prst="rect">
            <a:avLst/>
          </a:prstGeom>
          <a:noFill/>
        </p:spPr>
        <p:txBody>
          <a:bodyPr wrap="square">
            <a:spAutoFit/>
          </a:bodyPr>
          <a:lstStyle/>
          <a:p>
            <a:r>
              <a:rPr lang="de-DE" sz="1400" b="1" dirty="0"/>
              <a:t>John Deere 3-Stufen-Dresch- und Abscheidesystem </a:t>
            </a:r>
          </a:p>
        </p:txBody>
      </p:sp>
      <p:pic>
        <p:nvPicPr>
          <p:cNvPr id="25" name="Grafik 24" descr="Filmstreifen Silhouette">
            <a:hlinkClick r:id="rId4"/>
            <a:extLst>
              <a:ext uri="{FF2B5EF4-FFF2-40B4-BE49-F238E27FC236}">
                <a16:creationId xmlns:a16="http://schemas.microsoft.com/office/drawing/2014/main" id="{B7DB0117-FFD5-AE62-CD9A-64B1FD36DC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8804" y="301968"/>
            <a:ext cx="914400" cy="914400"/>
          </a:xfrm>
          <a:prstGeom prst="rect">
            <a:avLst/>
          </a:prstGeom>
        </p:spPr>
      </p:pic>
    </p:spTree>
    <p:extLst>
      <p:ext uri="{BB962C8B-B14F-4D97-AF65-F5344CB8AC3E}">
        <p14:creationId xmlns:p14="http://schemas.microsoft.com/office/powerpoint/2010/main" val="40825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anim calcmode="lin" valueType="num">
                                      <p:cBhvr>
                                        <p:cTn id="69" dur="1000" fill="hold"/>
                                        <p:tgtEl>
                                          <p:spTgt spid="32"/>
                                        </p:tgtEl>
                                        <p:attrNameLst>
                                          <p:attrName>ppt_x</p:attrName>
                                        </p:attrNameLst>
                                      </p:cBhvr>
                                      <p:tavLst>
                                        <p:tav tm="0">
                                          <p:val>
                                            <p:strVal val="#ppt_x"/>
                                          </p:val>
                                        </p:tav>
                                        <p:tav tm="100000">
                                          <p:val>
                                            <p:strVal val="#ppt_x"/>
                                          </p:val>
                                        </p:tav>
                                      </p:tavLst>
                                    </p:anim>
                                    <p:anim calcmode="lin" valueType="num">
                                      <p:cBhvr>
                                        <p:cTn id="7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1000"/>
                                        <p:tgtEl>
                                          <p:spTgt spid="44"/>
                                        </p:tgtEl>
                                      </p:cBhvr>
                                    </p:animEffect>
                                    <p:anim calcmode="lin" valueType="num">
                                      <p:cBhvr>
                                        <p:cTn id="93" dur="1000" fill="hold"/>
                                        <p:tgtEl>
                                          <p:spTgt spid="44"/>
                                        </p:tgtEl>
                                        <p:attrNameLst>
                                          <p:attrName>ppt_x</p:attrName>
                                        </p:attrNameLst>
                                      </p:cBhvr>
                                      <p:tavLst>
                                        <p:tav tm="0">
                                          <p:val>
                                            <p:strVal val="#ppt_x"/>
                                          </p:val>
                                        </p:tav>
                                        <p:tav tm="100000">
                                          <p:val>
                                            <p:strVal val="#ppt_x"/>
                                          </p:val>
                                        </p:tav>
                                      </p:tavLst>
                                    </p:anim>
                                    <p:anim calcmode="lin" valueType="num">
                                      <p:cBhvr>
                                        <p:cTn id="9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1000"/>
                                        <p:tgtEl>
                                          <p:spTgt spid="16"/>
                                        </p:tgtEl>
                                      </p:cBhvr>
                                    </p:animEffect>
                                    <p:anim calcmode="lin" valueType="num">
                                      <p:cBhvr>
                                        <p:cTn id="100" dur="1000" fill="hold"/>
                                        <p:tgtEl>
                                          <p:spTgt spid="16"/>
                                        </p:tgtEl>
                                        <p:attrNameLst>
                                          <p:attrName>ppt_x</p:attrName>
                                        </p:attrNameLst>
                                      </p:cBhvr>
                                      <p:tavLst>
                                        <p:tav tm="0">
                                          <p:val>
                                            <p:strVal val="#ppt_x"/>
                                          </p:val>
                                        </p:tav>
                                        <p:tav tm="100000">
                                          <p:val>
                                            <p:strVal val="#ppt_x"/>
                                          </p:val>
                                        </p:tav>
                                      </p:tavLst>
                                    </p:anim>
                                    <p:anim calcmode="lin" valueType="num">
                                      <p:cBhvr>
                                        <p:cTn id="101" dur="1000" fill="hold"/>
                                        <p:tgtEl>
                                          <p:spTgt spid="1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1000"/>
                                        <p:tgtEl>
                                          <p:spTgt spid="29"/>
                                        </p:tgtEl>
                                      </p:cBhvr>
                                    </p:animEffect>
                                    <p:anim calcmode="lin" valueType="num">
                                      <p:cBhvr>
                                        <p:cTn id="105" dur="1000" fill="hold"/>
                                        <p:tgtEl>
                                          <p:spTgt spid="29"/>
                                        </p:tgtEl>
                                        <p:attrNameLst>
                                          <p:attrName>ppt_x</p:attrName>
                                        </p:attrNameLst>
                                      </p:cBhvr>
                                      <p:tavLst>
                                        <p:tav tm="0">
                                          <p:val>
                                            <p:strVal val="#ppt_x"/>
                                          </p:val>
                                        </p:tav>
                                        <p:tav tm="100000">
                                          <p:val>
                                            <p:strVal val="#ppt_x"/>
                                          </p:val>
                                        </p:tav>
                                      </p:tavLst>
                                    </p:anim>
                                    <p:anim calcmode="lin" valueType="num">
                                      <p:cBhvr>
                                        <p:cTn id="10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1000"/>
                                        <p:tgtEl>
                                          <p:spTgt spid="36"/>
                                        </p:tgtEl>
                                      </p:cBhvr>
                                    </p:animEffect>
                                    <p:anim calcmode="lin" valueType="num">
                                      <p:cBhvr>
                                        <p:cTn id="112" dur="1000" fill="hold"/>
                                        <p:tgtEl>
                                          <p:spTgt spid="36"/>
                                        </p:tgtEl>
                                        <p:attrNameLst>
                                          <p:attrName>ppt_x</p:attrName>
                                        </p:attrNameLst>
                                      </p:cBhvr>
                                      <p:tavLst>
                                        <p:tav tm="0">
                                          <p:val>
                                            <p:strVal val="#ppt_x"/>
                                          </p:val>
                                        </p:tav>
                                        <p:tav tm="100000">
                                          <p:val>
                                            <p:strVal val="#ppt_x"/>
                                          </p:val>
                                        </p:tav>
                                      </p:tavLst>
                                    </p:anim>
                                    <p:anim calcmode="lin" valueType="num">
                                      <p:cBhvr>
                                        <p:cTn id="11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1" grpId="0"/>
      <p:bldP spid="32" grpId="0"/>
      <p:bldP spid="36" grpId="0"/>
      <p:bldP spid="44" grpId="0"/>
      <p:bldP spid="3" grpId="0"/>
      <p:bldP spid="11" grpId="0" animBg="1"/>
      <p:bldP spid="12" grpId="0" animBg="1"/>
      <p:bldP spid="13" grpId="0" animBg="1"/>
      <p:bldP spid="14" grpId="0"/>
      <p:bldP spid="15"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71</a:t>
            </a:fld>
            <a:endParaRPr lang="de-DE" dirty="0"/>
          </a:p>
        </p:txBody>
      </p:sp>
      <p:sp>
        <p:nvSpPr>
          <p:cNvPr id="7" name="Textfeld 6"/>
          <p:cNvSpPr txBox="1"/>
          <p:nvPr/>
        </p:nvSpPr>
        <p:spPr>
          <a:xfrm>
            <a:off x="540000" y="1080000"/>
            <a:ext cx="7397776" cy="369332"/>
          </a:xfrm>
          <a:prstGeom prst="rect">
            <a:avLst/>
          </a:prstGeom>
          <a:noFill/>
        </p:spPr>
        <p:txBody>
          <a:bodyPr wrap="square" rtlCol="0">
            <a:spAutoFit/>
          </a:bodyPr>
          <a:lstStyle/>
          <a:p>
            <a:r>
              <a:rPr lang="de-DE" dirty="0"/>
              <a:t>Zwei Dresch- und Abscheiderotoren</a:t>
            </a:r>
            <a:r>
              <a:rPr lang="de-DE" sz="1350" dirty="0"/>
              <a:t> </a:t>
            </a:r>
            <a:r>
              <a:rPr lang="de-DE" sz="1400" dirty="0"/>
              <a:t>am Beispiel eines New Holland CR 10.90</a:t>
            </a:r>
          </a:p>
        </p:txBody>
      </p:sp>
      <p:pic>
        <p:nvPicPr>
          <p:cNvPr id="4100" name="Picture 4" descr="http://www.newholland.co.nz/i/images/press%20releases/2014/crdynamicfeedro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265" y="2048447"/>
            <a:ext cx="5236359" cy="29133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r Verbinder 14"/>
          <p:cNvCxnSpPr/>
          <p:nvPr/>
        </p:nvCxnSpPr>
        <p:spPr bwMode="auto">
          <a:xfrm>
            <a:off x="4179838" y="2241793"/>
            <a:ext cx="703475" cy="515146"/>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p:cNvCxnSpPr/>
          <p:nvPr/>
        </p:nvCxnSpPr>
        <p:spPr bwMode="auto">
          <a:xfrm flipH="1" flipV="1">
            <a:off x="6528392" y="2756939"/>
            <a:ext cx="786808" cy="111792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p:cNvCxnSpPr/>
          <p:nvPr/>
        </p:nvCxnSpPr>
        <p:spPr bwMode="auto">
          <a:xfrm>
            <a:off x="3053023" y="2916146"/>
            <a:ext cx="925033" cy="36935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p:cNvSpPr txBox="1"/>
          <p:nvPr/>
        </p:nvSpPr>
        <p:spPr>
          <a:xfrm>
            <a:off x="1838602" y="2594761"/>
            <a:ext cx="1414287" cy="307777"/>
          </a:xfrm>
          <a:prstGeom prst="rect">
            <a:avLst/>
          </a:prstGeom>
          <a:noFill/>
        </p:spPr>
        <p:txBody>
          <a:bodyPr wrap="square" rtlCol="0">
            <a:spAutoFit/>
          </a:bodyPr>
          <a:lstStyle/>
          <a:p>
            <a:r>
              <a:rPr lang="de-DE" sz="1400" dirty="0"/>
              <a:t>Zuführtrommel</a:t>
            </a:r>
          </a:p>
        </p:txBody>
      </p:sp>
      <p:sp>
        <p:nvSpPr>
          <p:cNvPr id="19" name="Textfeld 18"/>
          <p:cNvSpPr txBox="1"/>
          <p:nvPr/>
        </p:nvSpPr>
        <p:spPr>
          <a:xfrm>
            <a:off x="6669543" y="3874868"/>
            <a:ext cx="1520162" cy="307777"/>
          </a:xfrm>
          <a:prstGeom prst="rect">
            <a:avLst/>
          </a:prstGeom>
          <a:noFill/>
        </p:spPr>
        <p:txBody>
          <a:bodyPr wrap="square" rtlCol="0">
            <a:spAutoFit/>
          </a:bodyPr>
          <a:lstStyle/>
          <a:p>
            <a:r>
              <a:rPr lang="de-DE" sz="1400" dirty="0"/>
              <a:t>Auswurftrommel</a:t>
            </a:r>
          </a:p>
        </p:txBody>
      </p:sp>
      <p:sp>
        <p:nvSpPr>
          <p:cNvPr id="20" name="Textfeld 19"/>
          <p:cNvSpPr txBox="1"/>
          <p:nvPr/>
        </p:nvSpPr>
        <p:spPr>
          <a:xfrm>
            <a:off x="3252889" y="1942441"/>
            <a:ext cx="1903228" cy="307777"/>
          </a:xfrm>
          <a:prstGeom prst="rect">
            <a:avLst/>
          </a:prstGeom>
          <a:noFill/>
        </p:spPr>
        <p:txBody>
          <a:bodyPr wrap="square" rtlCol="0">
            <a:spAutoFit/>
          </a:bodyPr>
          <a:lstStyle/>
          <a:p>
            <a:r>
              <a:rPr lang="de-DE" sz="1400" dirty="0" err="1">
                <a:solidFill>
                  <a:srgbClr val="000000"/>
                </a:solidFill>
                <a:latin typeface="Arial" panose="020B0604020202020204" pitchFamily="34" charset="0"/>
              </a:rPr>
              <a:t>Twin</a:t>
            </a:r>
            <a:r>
              <a:rPr lang="de-DE" sz="1400" dirty="0">
                <a:solidFill>
                  <a:srgbClr val="000000"/>
                </a:solidFill>
                <a:latin typeface="Arial" panose="020B0604020202020204" pitchFamily="34" charset="0"/>
              </a:rPr>
              <a:t> Pitch - Rotoren</a:t>
            </a:r>
            <a:endParaRPr lang="de-DE" sz="1400" dirty="0"/>
          </a:p>
        </p:txBody>
      </p:sp>
      <p:sp>
        <p:nvSpPr>
          <p:cNvPr id="23" name="Textfeld 22"/>
          <p:cNvSpPr txBox="1"/>
          <p:nvPr/>
        </p:nvSpPr>
        <p:spPr>
          <a:xfrm>
            <a:off x="374559" y="5229332"/>
            <a:ext cx="7610557" cy="738664"/>
          </a:xfrm>
          <a:prstGeom prst="rect">
            <a:avLst/>
          </a:prstGeom>
          <a:noFill/>
        </p:spPr>
        <p:txBody>
          <a:bodyPr wrap="square" rtlCol="0">
            <a:spAutoFit/>
          </a:bodyPr>
          <a:lstStyle/>
          <a:p>
            <a:r>
              <a:rPr lang="de-DE" sz="1400" dirty="0"/>
              <a:t>Rotordurchmesser: 559 mm	</a:t>
            </a:r>
          </a:p>
          <a:p>
            <a:r>
              <a:rPr lang="de-DE" sz="1400" dirty="0"/>
              <a:t>Rotorlänge: 2.638 mm			</a:t>
            </a:r>
          </a:p>
          <a:p>
            <a:r>
              <a:rPr lang="de-DE" sz="1400" dirty="0"/>
              <a:t>Gesamte Dresch- und Abscheidefläche: 3,06 m²	</a:t>
            </a:r>
          </a:p>
        </p:txBody>
      </p:sp>
      <p:sp>
        <p:nvSpPr>
          <p:cNvPr id="3" name="Rechteck 2"/>
          <p:cNvSpPr/>
          <p:nvPr/>
        </p:nvSpPr>
        <p:spPr>
          <a:xfrm>
            <a:off x="1956392" y="5051065"/>
            <a:ext cx="4572000" cy="184666"/>
          </a:xfrm>
          <a:prstGeom prst="rect">
            <a:avLst/>
          </a:prstGeom>
        </p:spPr>
        <p:txBody>
          <a:bodyPr>
            <a:spAutoFit/>
          </a:bodyPr>
          <a:lstStyle/>
          <a:p>
            <a:r>
              <a:rPr lang="de-DE" sz="600" dirty="0"/>
              <a:t>Abbildung 118: www.agriculture.newholland.com</a:t>
            </a:r>
          </a:p>
        </p:txBody>
      </p:sp>
      <p:pic>
        <p:nvPicPr>
          <p:cNvPr id="8" name="Grafik 7" descr="Filmstreifen Silhouette">
            <a:hlinkClick r:id="rId4"/>
            <a:extLst>
              <a:ext uri="{FF2B5EF4-FFF2-40B4-BE49-F238E27FC236}">
                <a16:creationId xmlns:a16="http://schemas.microsoft.com/office/drawing/2014/main" id="{26029A98-868C-284C-AD7E-C938868A04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37776" y="350266"/>
            <a:ext cx="914400" cy="914400"/>
          </a:xfrm>
          <a:prstGeom prst="rect">
            <a:avLst/>
          </a:prstGeom>
        </p:spPr>
      </p:pic>
    </p:spTree>
    <p:extLst>
      <p:ext uri="{BB962C8B-B14F-4D97-AF65-F5344CB8AC3E}">
        <p14:creationId xmlns:p14="http://schemas.microsoft.com/office/powerpoint/2010/main" val="30329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P spid="23"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72</a:t>
            </a:fld>
            <a:endParaRPr lang="de-DE" dirty="0"/>
          </a:p>
        </p:txBody>
      </p:sp>
      <p:pic>
        <p:nvPicPr>
          <p:cNvPr id="10" name="Grafik 9">
            <a:extLst>
              <a:ext uri="{FF2B5EF4-FFF2-40B4-BE49-F238E27FC236}">
                <a16:creationId xmlns:a16="http://schemas.microsoft.com/office/drawing/2014/main" id="{426E7A30-147F-C62C-114E-75B338F5B979}"/>
              </a:ext>
            </a:extLst>
          </p:cNvPr>
          <p:cNvPicPr>
            <a:picLocks noChangeAspect="1"/>
          </p:cNvPicPr>
          <p:nvPr/>
        </p:nvPicPr>
        <p:blipFill rotWithShape="1">
          <a:blip r:embed="rId3"/>
          <a:srcRect l="27292" t="27281" r="28257" b="19321"/>
          <a:stretch/>
        </p:blipFill>
        <p:spPr>
          <a:xfrm>
            <a:off x="2114550" y="3809934"/>
            <a:ext cx="3524250" cy="2271152"/>
          </a:xfrm>
          <a:prstGeom prst="rect">
            <a:avLst/>
          </a:prstGeom>
        </p:spPr>
      </p:pic>
      <p:sp>
        <p:nvSpPr>
          <p:cNvPr id="11" name="Textfeld 10">
            <a:extLst>
              <a:ext uri="{FF2B5EF4-FFF2-40B4-BE49-F238E27FC236}">
                <a16:creationId xmlns:a16="http://schemas.microsoft.com/office/drawing/2014/main" id="{FA5E009C-8221-AE15-5C61-FA07AF154A96}"/>
              </a:ext>
            </a:extLst>
          </p:cNvPr>
          <p:cNvSpPr txBox="1"/>
          <p:nvPr/>
        </p:nvSpPr>
        <p:spPr>
          <a:xfrm>
            <a:off x="540000" y="779270"/>
            <a:ext cx="7397776" cy="646331"/>
          </a:xfrm>
          <a:prstGeom prst="rect">
            <a:avLst/>
          </a:prstGeom>
          <a:noFill/>
        </p:spPr>
        <p:txBody>
          <a:bodyPr wrap="square" rtlCol="0">
            <a:spAutoFit/>
          </a:bodyPr>
          <a:lstStyle/>
          <a:p>
            <a:r>
              <a:rPr lang="de-DE" b="1" dirty="0" err="1"/>
              <a:t>Agritechnica</a:t>
            </a:r>
            <a:r>
              <a:rPr lang="de-DE" b="1" dirty="0"/>
              <a:t> Gold-Gewinner: </a:t>
            </a:r>
            <a:r>
              <a:rPr lang="de-DE" dirty="0"/>
              <a:t>New Holland CR 11 neuer Doppel Axial Rotor Mähdrescher</a:t>
            </a:r>
          </a:p>
        </p:txBody>
      </p:sp>
      <p:sp>
        <p:nvSpPr>
          <p:cNvPr id="12" name="Textfeld 11">
            <a:extLst>
              <a:ext uri="{FF2B5EF4-FFF2-40B4-BE49-F238E27FC236}">
                <a16:creationId xmlns:a16="http://schemas.microsoft.com/office/drawing/2014/main" id="{2DAECFEB-89C1-8E2C-A6D7-9649D0C9FC6C}"/>
              </a:ext>
            </a:extLst>
          </p:cNvPr>
          <p:cNvSpPr txBox="1"/>
          <p:nvPr/>
        </p:nvSpPr>
        <p:spPr>
          <a:xfrm>
            <a:off x="2114550" y="6047611"/>
            <a:ext cx="4914900" cy="184666"/>
          </a:xfrm>
          <a:prstGeom prst="rect">
            <a:avLst/>
          </a:prstGeom>
          <a:noFill/>
        </p:spPr>
        <p:txBody>
          <a:bodyPr wrap="square" rtlCol="0">
            <a:spAutoFit/>
          </a:bodyPr>
          <a:lstStyle/>
          <a:p>
            <a:r>
              <a:rPr lang="de-DE" sz="600" dirty="0"/>
              <a:t>Abbildung 119: www.topagrar.com</a:t>
            </a:r>
          </a:p>
        </p:txBody>
      </p:sp>
      <p:sp>
        <p:nvSpPr>
          <p:cNvPr id="13" name="Textfeld 12">
            <a:extLst>
              <a:ext uri="{FF2B5EF4-FFF2-40B4-BE49-F238E27FC236}">
                <a16:creationId xmlns:a16="http://schemas.microsoft.com/office/drawing/2014/main" id="{71903B02-8739-0786-3A41-1D31BFA06DC1}"/>
              </a:ext>
            </a:extLst>
          </p:cNvPr>
          <p:cNvSpPr txBox="1"/>
          <p:nvPr/>
        </p:nvSpPr>
        <p:spPr>
          <a:xfrm>
            <a:off x="446212" y="1378518"/>
            <a:ext cx="8251575" cy="2246769"/>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Weiterentwicklung der Druschleistung zunehmend von der Größe beschränkt</a:t>
            </a:r>
          </a:p>
          <a:p>
            <a:pPr marL="285750" indent="-285750">
              <a:buClr>
                <a:srgbClr val="92D050"/>
              </a:buClr>
              <a:buFont typeface="Wingdings" panose="05000000000000000000" pitchFamily="2" charset="2"/>
              <a:buChar char="Ø"/>
            </a:pPr>
            <a:r>
              <a:rPr lang="de-DE" sz="1400" dirty="0"/>
              <a:t>Kernstück des neuen CR-Mähdreschers ist das neue Antriebskonzept</a:t>
            </a:r>
          </a:p>
          <a:p>
            <a:pPr marL="285750" indent="-285750">
              <a:buClr>
                <a:srgbClr val="92D050"/>
              </a:buClr>
              <a:buFont typeface="Wingdings" panose="05000000000000000000" pitchFamily="2" charset="2"/>
              <a:buChar char="Ø"/>
            </a:pPr>
            <a:r>
              <a:rPr lang="de-DE" sz="1400" dirty="0"/>
              <a:t>Antrieb zentral über Leistungsverzweigtes Getriebe und Kardanwelle, linker Rotor dient als Vorgelegewelle </a:t>
            </a:r>
          </a:p>
          <a:p>
            <a:pPr marL="285750" indent="-285750">
              <a:buClr>
                <a:srgbClr val="92D050"/>
              </a:buClr>
              <a:buFont typeface="Wingdings" panose="05000000000000000000" pitchFamily="2" charset="2"/>
              <a:buChar char="Ø"/>
            </a:pPr>
            <a:r>
              <a:rPr lang="de-DE" sz="1400" dirty="0"/>
              <a:t>Keine Antriebe zwischen Chassis und Fahrwerk dadurch ist </a:t>
            </a:r>
            <a:r>
              <a:rPr lang="de-DE" sz="1400" dirty="0" err="1"/>
              <a:t>Chassisbreite</a:t>
            </a:r>
            <a:r>
              <a:rPr lang="de-DE" sz="1400" dirty="0"/>
              <a:t> gestiegen</a:t>
            </a:r>
          </a:p>
          <a:p>
            <a:pPr marL="285750" indent="-285750">
              <a:buClr>
                <a:srgbClr val="92D050"/>
              </a:buClr>
              <a:buFont typeface="Wingdings" panose="05000000000000000000" pitchFamily="2" charset="2"/>
              <a:buChar char="Ø"/>
            </a:pPr>
            <a:r>
              <a:rPr lang="de-DE" sz="1400" dirty="0"/>
              <a:t>Der Freiraum dient zur Verbreiterung des Dreschkanals somit höhere installierte Leistung </a:t>
            </a:r>
          </a:p>
          <a:p>
            <a:pPr marL="285750" indent="-285750">
              <a:buClr>
                <a:srgbClr val="92D050"/>
              </a:buClr>
              <a:buFont typeface="Wingdings" panose="05000000000000000000" pitchFamily="2" charset="2"/>
              <a:buChar char="Ø"/>
            </a:pPr>
            <a:r>
              <a:rPr lang="de-DE" sz="1400" dirty="0"/>
              <a:t>Kann sich automatisch von Verstopfungen befreien. </a:t>
            </a:r>
          </a:p>
          <a:p>
            <a:pPr marL="285750" indent="-285750">
              <a:buClr>
                <a:srgbClr val="92D050"/>
              </a:buClr>
              <a:buFont typeface="Wingdings" panose="05000000000000000000" pitchFamily="2" charset="2"/>
              <a:buChar char="Ø"/>
            </a:pPr>
            <a:r>
              <a:rPr lang="de-DE" sz="1400" dirty="0"/>
              <a:t>Reinigung wurde ebenfalls um 13% verbreitert und kann durch Querschütteln Fehlstellen vermeiden </a:t>
            </a:r>
          </a:p>
          <a:p>
            <a:pPr marL="285750" indent="-285750">
              <a:buClr>
                <a:srgbClr val="92D050"/>
              </a:buClr>
              <a:buFont typeface="Wingdings" panose="05000000000000000000" pitchFamily="2" charset="2"/>
              <a:buChar char="Ø"/>
            </a:pPr>
            <a:r>
              <a:rPr lang="de-DE" sz="1400" dirty="0"/>
              <a:t>Strohverteilung ist für eine optimale Häcksellänge kameragesteuert </a:t>
            </a:r>
          </a:p>
        </p:txBody>
      </p:sp>
    </p:spTree>
    <p:extLst>
      <p:ext uri="{BB962C8B-B14F-4D97-AF65-F5344CB8AC3E}">
        <p14:creationId xmlns:p14="http://schemas.microsoft.com/office/powerpoint/2010/main" val="8943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in Rotor. Viele Aufgaben: Dreschen">
            <a:extLst>
              <a:ext uri="{FF2B5EF4-FFF2-40B4-BE49-F238E27FC236}">
                <a16:creationId xmlns:a16="http://schemas.microsoft.com/office/drawing/2014/main" id="{A81BF26E-87A4-8B1C-299D-608FCDC15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5188">
            <a:off x="4806142" y="525116"/>
            <a:ext cx="1962063" cy="132646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51326" y="203198"/>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73</a:t>
            </a:fld>
            <a:endParaRPr lang="de-DE" dirty="0"/>
          </a:p>
        </p:txBody>
      </p:sp>
      <p:sp>
        <p:nvSpPr>
          <p:cNvPr id="7" name="Textfeld 6"/>
          <p:cNvSpPr txBox="1"/>
          <p:nvPr/>
        </p:nvSpPr>
        <p:spPr>
          <a:xfrm>
            <a:off x="540000" y="612343"/>
            <a:ext cx="7397776" cy="369332"/>
          </a:xfrm>
          <a:prstGeom prst="rect">
            <a:avLst/>
          </a:prstGeom>
          <a:noFill/>
        </p:spPr>
        <p:txBody>
          <a:bodyPr wrap="square" rtlCol="0">
            <a:spAutoFit/>
          </a:bodyPr>
          <a:lstStyle/>
          <a:p>
            <a:r>
              <a:rPr lang="de-DE" dirty="0"/>
              <a:t>Ein bzw. zwei Dresch- und Abscheiderotoren</a:t>
            </a:r>
          </a:p>
        </p:txBody>
      </p:sp>
      <p:sp>
        <p:nvSpPr>
          <p:cNvPr id="3" name="Untertitel 2">
            <a:extLst>
              <a:ext uri="{FF2B5EF4-FFF2-40B4-BE49-F238E27FC236}">
                <a16:creationId xmlns:a16="http://schemas.microsoft.com/office/drawing/2014/main" id="{C524E360-C501-835F-4925-31024F908231}"/>
              </a:ext>
            </a:extLst>
          </p:cNvPr>
          <p:cNvSpPr txBox="1">
            <a:spLocks/>
          </p:cNvSpPr>
          <p:nvPr/>
        </p:nvSpPr>
        <p:spPr bwMode="auto">
          <a:xfrm>
            <a:off x="4968852" y="1806862"/>
            <a:ext cx="3961064" cy="4673138"/>
          </a:xfrm>
          <a:prstGeom prst="rect">
            <a:avLst/>
          </a:prstGeom>
          <a:ln w="25400" cap="flat" cmpd="sng" algn="ctr">
            <a:solidFill>
              <a:srgbClr val="92D050"/>
            </a:solidFill>
            <a:prstDash val="soli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lgn="ctr" defTabSz="342892" rtl="0" eaLnBrk="1" fontAlgn="base" hangingPunct="1">
              <a:spcBef>
                <a:spcPct val="20000"/>
              </a:spcBef>
              <a:spcAft>
                <a:spcPct val="0"/>
              </a:spcAft>
              <a:buClr>
                <a:srgbClr val="71AD2A"/>
              </a:buClr>
              <a:buFont typeface="Arial Unicode MS" pitchFamily="34" charset="-128"/>
              <a:buNone/>
              <a:defRPr sz="1800">
                <a:solidFill>
                  <a:schemeClr val="dk1"/>
                </a:solidFill>
                <a:latin typeface="+mn-lt"/>
                <a:ea typeface="+mn-ea"/>
                <a:cs typeface="+mn-cs"/>
              </a:defRPr>
            </a:lvl1pPr>
            <a:lvl2pPr marL="342892" indent="0" algn="ctr" defTabSz="342892" rtl="0" eaLnBrk="1" fontAlgn="base" hangingPunct="1">
              <a:spcBef>
                <a:spcPct val="20000"/>
              </a:spcBef>
              <a:spcAft>
                <a:spcPct val="0"/>
              </a:spcAft>
              <a:buClr>
                <a:srgbClr val="71AD2A"/>
              </a:buClr>
              <a:buFont typeface="Univers" pitchFamily="34" charset="0"/>
              <a:buNone/>
              <a:defRPr sz="1500">
                <a:solidFill>
                  <a:schemeClr val="dk1"/>
                </a:solidFill>
                <a:latin typeface="+mn-lt"/>
                <a:ea typeface="+mn-ea"/>
                <a:cs typeface="+mn-cs"/>
              </a:defRPr>
            </a:lvl2pPr>
            <a:lvl3pPr marL="685783" indent="0" algn="ctr" defTabSz="342892" rtl="0" eaLnBrk="1" fontAlgn="base" hangingPunct="1">
              <a:spcBef>
                <a:spcPct val="20000"/>
              </a:spcBef>
              <a:spcAft>
                <a:spcPct val="0"/>
              </a:spcAft>
              <a:buClr>
                <a:srgbClr val="71AD2A"/>
              </a:buClr>
              <a:buFont typeface="Arial Unicode MS" pitchFamily="34" charset="-128"/>
              <a:buNone/>
              <a:defRPr sz="1350">
                <a:solidFill>
                  <a:schemeClr val="dk1"/>
                </a:solidFill>
                <a:latin typeface="+mn-lt"/>
                <a:ea typeface="+mn-ea"/>
                <a:cs typeface="+mn-cs"/>
              </a:defRPr>
            </a:lvl3pPr>
            <a:lvl4pPr marL="1028675" indent="0" algn="ctr" defTabSz="342892" rtl="0" eaLnBrk="1" fontAlgn="base" hangingPunct="1">
              <a:spcBef>
                <a:spcPct val="20000"/>
              </a:spcBef>
              <a:spcAft>
                <a:spcPct val="0"/>
              </a:spcAft>
              <a:buClr>
                <a:srgbClr val="71AD2A"/>
              </a:buClr>
              <a:buFont typeface="Arial Unicode MS" pitchFamily="34" charset="-128"/>
              <a:buNone/>
              <a:defRPr sz="1200">
                <a:solidFill>
                  <a:schemeClr val="dk1"/>
                </a:solidFill>
                <a:latin typeface="+mn-lt"/>
                <a:ea typeface="+mn-ea"/>
                <a:cs typeface="+mn-cs"/>
              </a:defRPr>
            </a:lvl4pPr>
            <a:lvl5pPr marL="1371566"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5pPr>
            <a:lvl6pPr marL="1714457"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6pPr>
            <a:lvl7pPr marL="2057348"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7pPr>
            <a:lvl8pPr marL="2400240"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8pPr>
            <a:lvl9pPr marL="2743132" indent="0" algn="ctr" defTabSz="342892" rtl="0" eaLnBrk="1" fontAlgn="base" hangingPunct="1">
              <a:spcBef>
                <a:spcPct val="20000"/>
              </a:spcBef>
              <a:spcAft>
                <a:spcPct val="0"/>
              </a:spcAft>
              <a:buClr>
                <a:srgbClr val="71AD2A"/>
              </a:buClr>
              <a:buFont typeface="Wingdings" pitchFamily="2" charset="2"/>
              <a:buNone/>
              <a:defRPr sz="1200">
                <a:solidFill>
                  <a:schemeClr val="dk1"/>
                </a:solidFill>
                <a:latin typeface="+mn-lt"/>
                <a:ea typeface="+mn-ea"/>
                <a:cs typeface="+mn-cs"/>
              </a:defRPr>
            </a:lvl9pPr>
          </a:lstStyle>
          <a:p>
            <a:pPr algn="l">
              <a:buClr>
                <a:srgbClr val="92D050"/>
              </a:buClr>
            </a:pPr>
            <a:r>
              <a:rPr lang="de-DE" b="1" dirty="0"/>
              <a:t>Nachteile:</a:t>
            </a:r>
          </a:p>
          <a:p>
            <a:pPr marL="285750" indent="-285750" algn="l">
              <a:buClr>
                <a:srgbClr val="92D050"/>
              </a:buClr>
              <a:buFont typeface="Wingdings" panose="05000000000000000000" pitchFamily="2" charset="2"/>
              <a:buChar char="Ø"/>
            </a:pPr>
            <a:r>
              <a:rPr lang="de-DE" dirty="0"/>
              <a:t>Trockenes, brüchiges Stroh wird stark zerstört, was die Abscheidung an der Reinigung beeinträchtigen kann</a:t>
            </a:r>
          </a:p>
          <a:p>
            <a:pPr marL="285750" indent="-285750" algn="l">
              <a:buClr>
                <a:srgbClr val="92D050"/>
              </a:buClr>
              <a:buFont typeface="Wingdings" panose="05000000000000000000" pitchFamily="2" charset="2"/>
              <a:buChar char="Ø"/>
            </a:pPr>
            <a:r>
              <a:rPr lang="de-DE" dirty="0"/>
              <a:t>Probleme bei feuchtem und langem Stroh</a:t>
            </a:r>
          </a:p>
          <a:p>
            <a:pPr marL="285750" indent="-285750" algn="l">
              <a:buClr>
                <a:srgbClr val="92D050"/>
              </a:buClr>
              <a:buFont typeface="Wingdings" panose="05000000000000000000" pitchFamily="2" charset="2"/>
              <a:buChar char="Ø"/>
            </a:pPr>
            <a:r>
              <a:rPr lang="de-DE" dirty="0"/>
              <a:t>Aggressive Strohbehandlung</a:t>
            </a:r>
          </a:p>
          <a:p>
            <a:pPr marL="285750" indent="-285750" algn="l">
              <a:buClr>
                <a:srgbClr val="92D050"/>
              </a:buClr>
              <a:buFont typeface="Wingdings" panose="05000000000000000000" pitchFamily="2" charset="2"/>
              <a:buChar char="Ø"/>
            </a:pPr>
            <a:r>
              <a:rPr lang="de-DE" dirty="0"/>
              <a:t>Strohbergung kaum mehr möglich, Stroh stark zerrieben</a:t>
            </a:r>
          </a:p>
          <a:p>
            <a:pPr marL="285750" indent="-285750" algn="l">
              <a:buClr>
                <a:srgbClr val="92D050"/>
              </a:buClr>
              <a:buFont typeface="Wingdings" panose="05000000000000000000" pitchFamily="2" charset="2"/>
              <a:buChar char="Ø"/>
            </a:pPr>
            <a:r>
              <a:rPr lang="de-DE" dirty="0"/>
              <a:t>Vollständige Rotorfüllung immer nötig, ansonsten steigende Verluste</a:t>
            </a:r>
          </a:p>
          <a:p>
            <a:pPr marL="285750" indent="-285750" algn="l">
              <a:buClr>
                <a:srgbClr val="92D050"/>
              </a:buClr>
              <a:buFont typeface="Wingdings" panose="05000000000000000000" pitchFamily="2" charset="2"/>
              <a:buChar char="Ø"/>
            </a:pPr>
            <a:r>
              <a:rPr lang="de-DE" dirty="0"/>
              <a:t>Höherer Treibstoffbedarf</a:t>
            </a:r>
          </a:p>
        </p:txBody>
      </p:sp>
      <p:sp>
        <p:nvSpPr>
          <p:cNvPr id="6" name="Untertitel 2">
            <a:extLst>
              <a:ext uri="{FF2B5EF4-FFF2-40B4-BE49-F238E27FC236}">
                <a16:creationId xmlns:a16="http://schemas.microsoft.com/office/drawing/2014/main" id="{AFCE8B4A-3998-A63A-4A1D-2CF5631B0907}"/>
              </a:ext>
            </a:extLst>
          </p:cNvPr>
          <p:cNvSpPr>
            <a:spLocks noGrp="1"/>
          </p:cNvSpPr>
          <p:nvPr>
            <p:ph type="subTitle" idx="1"/>
          </p:nvPr>
        </p:nvSpPr>
        <p:spPr>
          <a:xfrm>
            <a:off x="41507" y="1841016"/>
            <a:ext cx="4109624" cy="4559783"/>
          </a:xfrm>
          <a:ln>
            <a:solidFill>
              <a:srgbClr val="92D050"/>
            </a:solidFill>
          </a:ln>
        </p:spPr>
        <p:style>
          <a:lnRef idx="2">
            <a:schemeClr val="dk1"/>
          </a:lnRef>
          <a:fillRef idx="1">
            <a:schemeClr val="lt1"/>
          </a:fillRef>
          <a:effectRef idx="0">
            <a:schemeClr val="dk1"/>
          </a:effectRef>
          <a:fontRef idx="minor">
            <a:schemeClr val="dk1"/>
          </a:fontRef>
        </p:style>
        <p:txBody>
          <a:bodyPr/>
          <a:lstStyle/>
          <a:p>
            <a:pPr algn="l">
              <a:buClr>
                <a:srgbClr val="92D050"/>
              </a:buClr>
            </a:pPr>
            <a:r>
              <a:rPr lang="de-DE" b="1" dirty="0"/>
              <a:t>Vorteile:</a:t>
            </a:r>
          </a:p>
          <a:p>
            <a:pPr marL="285750" indent="-285750" algn="l">
              <a:buClr>
                <a:srgbClr val="92D050"/>
              </a:buClr>
              <a:buFont typeface="Wingdings" panose="05000000000000000000" pitchFamily="2" charset="2"/>
              <a:buChar char="Ø"/>
            </a:pPr>
            <a:r>
              <a:rPr lang="de-DE" dirty="0"/>
              <a:t>Sehr hohe Druschleistung</a:t>
            </a:r>
          </a:p>
          <a:p>
            <a:pPr marL="285750" indent="-285750" algn="l">
              <a:buClr>
                <a:srgbClr val="92D050"/>
              </a:buClr>
              <a:buFont typeface="Wingdings" panose="05000000000000000000" pitchFamily="2" charset="2"/>
              <a:buChar char="Ø"/>
            </a:pPr>
            <a:r>
              <a:rPr lang="de-DE" dirty="0"/>
              <a:t>Schonenderer Drusch als bei Tangential-Dreschwerk, da reibender Drusch, anstatt schlagendem Drusch</a:t>
            </a:r>
          </a:p>
          <a:p>
            <a:pPr marL="285750" indent="-285750" algn="l">
              <a:buClr>
                <a:srgbClr val="92D050"/>
              </a:buClr>
              <a:buFont typeface="Wingdings" panose="05000000000000000000" pitchFamily="2" charset="2"/>
              <a:buChar char="Ø"/>
            </a:pPr>
            <a:r>
              <a:rPr lang="de-DE" dirty="0"/>
              <a:t>Weniger Bruchkorn</a:t>
            </a:r>
          </a:p>
          <a:p>
            <a:pPr marL="285750" indent="-285750" algn="l">
              <a:buClr>
                <a:srgbClr val="92D050"/>
              </a:buClr>
              <a:buFont typeface="Wingdings" panose="05000000000000000000" pitchFamily="2" charset="2"/>
              <a:buChar char="Ø"/>
            </a:pPr>
            <a:r>
              <a:rPr lang="de-DE" dirty="0"/>
              <a:t>Einfachere Bauweise als bei Tangential-Mähdrescher</a:t>
            </a:r>
          </a:p>
          <a:p>
            <a:pPr marL="285750" indent="-285750" algn="l">
              <a:buClr>
                <a:srgbClr val="92D050"/>
              </a:buClr>
              <a:buFont typeface="Wingdings" panose="05000000000000000000" pitchFamily="2" charset="2"/>
              <a:buChar char="Ø"/>
            </a:pPr>
            <a:r>
              <a:rPr lang="de-DE" dirty="0"/>
              <a:t>Geringeres Verlustniveau bei hoher Druschleistung</a:t>
            </a:r>
          </a:p>
          <a:p>
            <a:pPr marL="285750" indent="-285750" algn="l">
              <a:buClr>
                <a:srgbClr val="92D050"/>
              </a:buClr>
              <a:buFont typeface="Wingdings" panose="05000000000000000000" pitchFamily="2" charset="2"/>
              <a:buChar char="Ø"/>
            </a:pPr>
            <a:r>
              <a:rPr lang="de-DE" dirty="0"/>
              <a:t>Sehr kurze und kompakte Bauweise</a:t>
            </a:r>
          </a:p>
          <a:p>
            <a:pPr marL="285750" indent="-285750" algn="l">
              <a:buClr>
                <a:srgbClr val="92D050"/>
              </a:buClr>
              <a:buFont typeface="Wingdings" panose="05000000000000000000" pitchFamily="2" charset="2"/>
              <a:buChar char="Ø"/>
            </a:pPr>
            <a:r>
              <a:rPr lang="de-DE" dirty="0"/>
              <a:t>Bis zu 100 t/h Korndurchsatz bei trockenen Verhältnissen</a:t>
            </a:r>
          </a:p>
        </p:txBody>
      </p:sp>
      <p:sp>
        <p:nvSpPr>
          <p:cNvPr id="8" name="Rechteck: abgerundete Ecken 7">
            <a:extLst>
              <a:ext uri="{FF2B5EF4-FFF2-40B4-BE49-F238E27FC236}">
                <a16:creationId xmlns:a16="http://schemas.microsoft.com/office/drawing/2014/main" id="{BE0A3D98-CC81-38F2-D67D-7FF451480BBF}"/>
              </a:ext>
            </a:extLst>
          </p:cNvPr>
          <p:cNvSpPr/>
          <p:nvPr/>
        </p:nvSpPr>
        <p:spPr bwMode="auto">
          <a:xfrm>
            <a:off x="1765691" y="4081564"/>
            <a:ext cx="4457700" cy="6318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pic>
        <p:nvPicPr>
          <p:cNvPr id="9" name="Grafik 8" descr="Übertragen mit einfarbiger Füllung">
            <a:extLst>
              <a:ext uri="{FF2B5EF4-FFF2-40B4-BE49-F238E27FC236}">
                <a16:creationId xmlns:a16="http://schemas.microsoft.com/office/drawing/2014/main" id="{9A4B3D18-CE9B-0FD8-DD17-97B79BF03A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9313" y="3800404"/>
            <a:ext cx="686054" cy="686054"/>
          </a:xfrm>
          <a:prstGeom prst="rect">
            <a:avLst/>
          </a:prstGeom>
        </p:spPr>
      </p:pic>
      <p:pic>
        <p:nvPicPr>
          <p:cNvPr id="10" name="Grafik 9" descr="Daumen runter mit einfarbiger Füllung">
            <a:extLst>
              <a:ext uri="{FF2B5EF4-FFF2-40B4-BE49-F238E27FC236}">
                <a16:creationId xmlns:a16="http://schemas.microsoft.com/office/drawing/2014/main" id="{8D5A1081-DD9D-0171-BDE3-F274FBCE82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2800" y="892462"/>
            <a:ext cx="914400" cy="914400"/>
          </a:xfrm>
          <a:prstGeom prst="rect">
            <a:avLst/>
          </a:prstGeom>
        </p:spPr>
      </p:pic>
      <p:pic>
        <p:nvPicPr>
          <p:cNvPr id="11" name="Grafik 10" descr="Daumen hoch-Zeichen mit einfarbiger Füllung">
            <a:extLst>
              <a:ext uri="{FF2B5EF4-FFF2-40B4-BE49-F238E27FC236}">
                <a16:creationId xmlns:a16="http://schemas.microsoft.com/office/drawing/2014/main" id="{45E5E9E6-5F1E-497D-D872-423FAA87735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8491" y="892462"/>
            <a:ext cx="914400" cy="914400"/>
          </a:xfrm>
          <a:prstGeom prst="rect">
            <a:avLst/>
          </a:prstGeom>
        </p:spPr>
      </p:pic>
      <p:sp>
        <p:nvSpPr>
          <p:cNvPr id="13" name="Rechteck 12">
            <a:extLst>
              <a:ext uri="{FF2B5EF4-FFF2-40B4-BE49-F238E27FC236}">
                <a16:creationId xmlns:a16="http://schemas.microsoft.com/office/drawing/2014/main" id="{5EEECE10-1052-E729-5C5E-B9C0FE2D40BA}"/>
              </a:ext>
            </a:extLst>
          </p:cNvPr>
          <p:cNvSpPr/>
          <p:nvPr/>
        </p:nvSpPr>
        <p:spPr>
          <a:xfrm>
            <a:off x="5338533" y="1381808"/>
            <a:ext cx="4572000" cy="184666"/>
          </a:xfrm>
          <a:prstGeom prst="rect">
            <a:avLst/>
          </a:prstGeom>
        </p:spPr>
        <p:txBody>
          <a:bodyPr>
            <a:spAutoFit/>
          </a:bodyPr>
          <a:lstStyle/>
          <a:p>
            <a:r>
              <a:rPr lang="de-DE" sz="600" dirty="0"/>
              <a:t>Abbildung 117: www.deere.de</a:t>
            </a:r>
          </a:p>
        </p:txBody>
      </p:sp>
    </p:spTree>
    <p:extLst>
      <p:ext uri="{BB962C8B-B14F-4D97-AF65-F5344CB8AC3E}">
        <p14:creationId xmlns:p14="http://schemas.microsoft.com/office/powerpoint/2010/main" val="41035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anim calcmode="lin" valueType="num">
                                      <p:cBhvr>
                                        <p:cTn id="3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anim calcmode="lin" valueType="num">
                                      <p:cBhvr>
                                        <p:cTn id="3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anim calcmode="lin" valueType="num">
                                      <p:cBhvr>
                                        <p:cTn id="4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fade">
                                      <p:cBhvr>
                                        <p:cTn id="49" dur="1000"/>
                                        <p:tgtEl>
                                          <p:spTgt spid="3">
                                            <p:txEl>
                                              <p:pRg st="0" end="0"/>
                                            </p:txEl>
                                          </p:spTgt>
                                        </p:tgtEl>
                                      </p:cBhvr>
                                    </p:animEffect>
                                    <p:anim calcmode="lin" valueType="num">
                                      <p:cBhvr>
                                        <p:cTn id="5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fade">
                                      <p:cBhvr>
                                        <p:cTn id="54" dur="1000"/>
                                        <p:tgtEl>
                                          <p:spTgt spid="3">
                                            <p:txEl>
                                              <p:pRg st="1" end="1"/>
                                            </p:txEl>
                                          </p:spTgt>
                                        </p:tgtEl>
                                      </p:cBhvr>
                                    </p:animEffect>
                                    <p:anim calcmode="lin" valueType="num">
                                      <p:cBhvr>
                                        <p:cTn id="5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1000"/>
                                        <p:tgtEl>
                                          <p:spTgt spid="3">
                                            <p:txEl>
                                              <p:pRg st="3" end="3"/>
                                            </p:txEl>
                                          </p:spTgt>
                                        </p:tgtEl>
                                      </p:cBhvr>
                                    </p:animEffect>
                                    <p:anim calcmode="lin" valueType="num">
                                      <p:cBhvr>
                                        <p:cTn id="6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1000"/>
                                        <p:tgtEl>
                                          <p:spTgt spid="3">
                                            <p:txEl>
                                              <p:pRg st="4" end="4"/>
                                            </p:txEl>
                                          </p:spTgt>
                                        </p:tgtEl>
                                      </p:cBhvr>
                                    </p:animEffect>
                                    <p:anim calcmode="lin" valueType="num">
                                      <p:cBhvr>
                                        <p:cTn id="7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Effect transition="in" filter="fade">
                                      <p:cBhvr>
                                        <p:cTn id="74" dur="1000"/>
                                        <p:tgtEl>
                                          <p:spTgt spid="3">
                                            <p:txEl>
                                              <p:pRg st="5" end="5"/>
                                            </p:txEl>
                                          </p:spTgt>
                                        </p:tgtEl>
                                      </p:cBhvr>
                                    </p:animEffect>
                                    <p:anim calcmode="lin" valueType="num">
                                      <p:cBhvr>
                                        <p:cTn id="7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1000"/>
                                        <p:tgtEl>
                                          <p:spTgt spid="3">
                                            <p:txEl>
                                              <p:pRg st="6" end="6"/>
                                            </p:txEl>
                                          </p:spTgt>
                                        </p:tgtEl>
                                      </p:cBhvr>
                                    </p:animEffect>
                                    <p:anim calcmode="lin" valueType="num">
                                      <p:cBhvr>
                                        <p:cTn id="8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74</a:t>
            </a:fld>
            <a:endParaRPr lang="de-DE" dirty="0"/>
          </a:p>
        </p:txBody>
      </p:sp>
      <p:sp>
        <p:nvSpPr>
          <p:cNvPr id="3" name="Rechteck 2"/>
          <p:cNvSpPr/>
          <p:nvPr/>
        </p:nvSpPr>
        <p:spPr bwMode="auto">
          <a:xfrm>
            <a:off x="729864" y="971469"/>
            <a:ext cx="7740000" cy="808074"/>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b="0" i="0" u="none" strike="noStrike" cap="none" normalizeH="0" baseline="0" dirty="0">
                <a:ln>
                  <a:noFill/>
                </a:ln>
                <a:solidFill>
                  <a:schemeClr val="tx1"/>
                </a:solidFill>
                <a:effectLst/>
                <a:latin typeface="Arial" pitchFamily="34" charset="0"/>
              </a:rPr>
              <a:t>Dresch- und Abscheidesysteme in </a:t>
            </a:r>
            <a:r>
              <a:rPr kumimoji="0" lang="de-DE" i="0" u="none" strike="noStrike" cap="none" normalizeH="0" baseline="0" dirty="0">
                <a:ln>
                  <a:noFill/>
                </a:ln>
                <a:solidFill>
                  <a:schemeClr val="tx1"/>
                </a:solidFill>
                <a:effectLst/>
                <a:latin typeface="Arial" pitchFamily="34" charset="0"/>
              </a:rPr>
              <a:t>aktuell</a:t>
            </a:r>
            <a:r>
              <a:rPr kumimoji="0" lang="de-DE" b="0" i="0" u="none" strike="noStrike" cap="none" normalizeH="0" baseline="0" dirty="0">
                <a:ln>
                  <a:noFill/>
                </a:ln>
                <a:solidFill>
                  <a:schemeClr val="tx1"/>
                </a:solidFill>
                <a:effectLst/>
                <a:latin typeface="Arial" pitchFamily="34" charset="0"/>
              </a:rPr>
              <a:t> vermarkteten Mähdreschern nach dem Gutfluss</a:t>
            </a:r>
          </a:p>
        </p:txBody>
      </p:sp>
      <p:sp>
        <p:nvSpPr>
          <p:cNvPr id="6" name="Rechteck 5"/>
          <p:cNvSpPr/>
          <p:nvPr/>
        </p:nvSpPr>
        <p:spPr bwMode="auto">
          <a:xfrm>
            <a:off x="731133" y="1850520"/>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Tangentialfluss-System</a:t>
            </a:r>
          </a:p>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„Schüttler-Mähdrescher</a:t>
            </a:r>
            <a:r>
              <a:rPr lang="de-DE" sz="1350" dirty="0">
                <a:solidFill>
                  <a:schemeClr val="tx1"/>
                </a:solidFill>
                <a:latin typeface="Arial" pitchFamily="34" charset="0"/>
              </a:rPr>
              <a:t>“</a:t>
            </a:r>
            <a:endParaRPr kumimoji="0" lang="de-DE" sz="1350" b="0" i="0" u="none" strike="noStrike" cap="none" normalizeH="0" baseline="0" dirty="0">
              <a:ln>
                <a:noFill/>
              </a:ln>
              <a:solidFill>
                <a:schemeClr val="tx1"/>
              </a:solidFill>
              <a:effectLst/>
              <a:latin typeface="Arial" pitchFamily="34" charset="0"/>
            </a:endParaRPr>
          </a:p>
        </p:txBody>
      </p:sp>
      <p:sp>
        <p:nvSpPr>
          <p:cNvPr id="7" name="Rechteck 6"/>
          <p:cNvSpPr/>
          <p:nvPr/>
        </p:nvSpPr>
        <p:spPr bwMode="auto">
          <a:xfrm>
            <a:off x="3377137" y="1850308"/>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1" i="0" u="none" strike="noStrike" cap="none" normalizeH="0" baseline="0" dirty="0">
                <a:ln>
                  <a:noFill/>
                </a:ln>
                <a:solidFill>
                  <a:schemeClr val="tx1"/>
                </a:solidFill>
                <a:effectLst/>
                <a:latin typeface="Arial" pitchFamily="34" charset="0"/>
              </a:rPr>
              <a:t>Tangential-Axialfluss-System</a:t>
            </a:r>
          </a:p>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„Hybrid-Mähdrescher</a:t>
            </a:r>
            <a:r>
              <a:rPr lang="de-DE" sz="1350" dirty="0">
                <a:solidFill>
                  <a:schemeClr val="tx1"/>
                </a:solidFill>
                <a:latin typeface="Arial" pitchFamily="34" charset="0"/>
              </a:rPr>
              <a:t>“</a:t>
            </a:r>
            <a:endParaRPr kumimoji="0" lang="de-DE" sz="1350" b="0" i="0" u="none" strike="noStrike" cap="none" normalizeH="0" baseline="0" dirty="0">
              <a:ln>
                <a:noFill/>
              </a:ln>
              <a:solidFill>
                <a:schemeClr val="tx1"/>
              </a:solidFill>
              <a:effectLst/>
              <a:latin typeface="Arial" pitchFamily="34" charset="0"/>
            </a:endParaRPr>
          </a:p>
        </p:txBody>
      </p:sp>
      <p:sp>
        <p:nvSpPr>
          <p:cNvPr id="8" name="Rechteck 7"/>
          <p:cNvSpPr/>
          <p:nvPr/>
        </p:nvSpPr>
        <p:spPr bwMode="auto">
          <a:xfrm>
            <a:off x="6023141" y="1860165"/>
            <a:ext cx="2412000" cy="68048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b="1" dirty="0">
                <a:solidFill>
                  <a:schemeClr val="tx1"/>
                </a:solidFill>
                <a:latin typeface="Arial" pitchFamily="34" charset="0"/>
              </a:rPr>
              <a:t>Axialfluss-System</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1350" b="1" i="0" u="none" strike="noStrike" cap="none" normalizeH="0" baseline="0" dirty="0">
                <a:ln>
                  <a:noFill/>
                </a:ln>
                <a:solidFill>
                  <a:schemeClr val="tx1"/>
                </a:solidFill>
                <a:effectLst/>
                <a:latin typeface="Arial" pitchFamily="34" charset="0"/>
              </a:rPr>
              <a:t>„Axial-Mähdrescher“</a:t>
            </a:r>
          </a:p>
        </p:txBody>
      </p:sp>
      <p:cxnSp>
        <p:nvCxnSpPr>
          <p:cNvPr id="10" name="Gerader Verbinder 9"/>
          <p:cNvCxnSpPr>
            <a:cxnSpLocks/>
            <a:stCxn id="7" idx="0"/>
            <a:endCxn id="7" idx="0"/>
          </p:cNvCxnSpPr>
          <p:nvPr/>
        </p:nvCxnSpPr>
        <p:spPr bwMode="auto">
          <a:xfrm>
            <a:off x="4583137" y="1850308"/>
            <a:ext cx="0" cy="0"/>
          </a:xfrm>
          <a:prstGeom prst="line">
            <a:avLst/>
          </a:prstGeom>
          <a:ln/>
        </p:spPr>
        <p:style>
          <a:lnRef idx="1">
            <a:schemeClr val="dk1"/>
          </a:lnRef>
          <a:fillRef idx="0">
            <a:schemeClr val="dk1"/>
          </a:fillRef>
          <a:effectRef idx="0">
            <a:schemeClr val="dk1"/>
          </a:effectRef>
          <a:fontRef idx="minor">
            <a:schemeClr val="tx1"/>
          </a:fontRef>
        </p:style>
      </p:cxnSp>
      <p:sp>
        <p:nvSpPr>
          <p:cNvPr id="21" name="Rechteck 20"/>
          <p:cNvSpPr/>
          <p:nvPr/>
        </p:nvSpPr>
        <p:spPr bwMode="auto">
          <a:xfrm>
            <a:off x="742519" y="3400602"/>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dirty="0">
                <a:solidFill>
                  <a:schemeClr val="tx1"/>
                </a:solidFill>
                <a:latin typeface="Arial" pitchFamily="34" charset="0"/>
              </a:rPr>
              <a:t>Zentrifugalabscheider Dreschwerk</a:t>
            </a:r>
            <a:endParaRPr kumimoji="0" lang="de-DE" sz="1350" b="0" i="0" u="none" strike="noStrike" cap="none" normalizeH="0" baseline="0" dirty="0">
              <a:ln>
                <a:noFill/>
              </a:ln>
              <a:solidFill>
                <a:schemeClr val="tx1"/>
              </a:solidFill>
              <a:effectLst/>
              <a:latin typeface="Arial" pitchFamily="34" charset="0"/>
            </a:endParaRPr>
          </a:p>
        </p:txBody>
      </p:sp>
      <p:sp>
        <p:nvSpPr>
          <p:cNvPr id="19" name="Rechteck 18"/>
          <p:cNvSpPr/>
          <p:nvPr/>
        </p:nvSpPr>
        <p:spPr bwMode="auto">
          <a:xfrm>
            <a:off x="742519" y="2627873"/>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350" dirty="0">
                <a:solidFill>
                  <a:schemeClr val="tx1"/>
                </a:solidFill>
                <a:latin typeface="Arial" pitchFamily="34" charset="0"/>
              </a:rPr>
              <a:t>Konventionelles Dreschwerk</a:t>
            </a:r>
            <a:endParaRPr kumimoji="0" lang="de-DE" sz="1350" b="0" i="0" u="none" strike="noStrike" cap="none" normalizeH="0" baseline="0" dirty="0">
              <a:ln>
                <a:noFill/>
              </a:ln>
              <a:solidFill>
                <a:schemeClr val="tx1"/>
              </a:solidFill>
              <a:effectLst/>
              <a:latin typeface="Arial" pitchFamily="34" charset="0"/>
            </a:endParaRPr>
          </a:p>
        </p:txBody>
      </p:sp>
      <p:sp>
        <p:nvSpPr>
          <p:cNvPr id="20" name="Rechteck 19"/>
          <p:cNvSpPr/>
          <p:nvPr/>
        </p:nvSpPr>
        <p:spPr bwMode="auto">
          <a:xfrm>
            <a:off x="742519" y="4166382"/>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a:t>
            </a:r>
            <a:r>
              <a:rPr kumimoji="0" lang="de-DE" sz="1350" b="0" i="0" u="none" strike="noStrike" cap="none" normalizeH="0" dirty="0">
                <a:ln>
                  <a:noFill/>
                </a:ln>
                <a:solidFill>
                  <a:schemeClr val="tx1"/>
                </a:solidFill>
                <a:effectLst/>
                <a:latin typeface="Arial" pitchFamily="34" charset="0"/>
              </a:rPr>
              <a:t> </a:t>
            </a:r>
            <a:r>
              <a:rPr lang="de-DE" sz="1350" dirty="0">
                <a:solidFill>
                  <a:schemeClr val="tx1"/>
                </a:solidFill>
                <a:latin typeface="Arial" pitchFamily="34" charset="0"/>
              </a:rPr>
              <a:t>Dreschwerk</a:t>
            </a:r>
            <a:endParaRPr kumimoji="0" lang="de-DE" sz="1350" b="0" i="0" u="none" strike="noStrike" cap="none" normalizeH="0" baseline="0" dirty="0">
              <a:ln>
                <a:noFill/>
              </a:ln>
              <a:solidFill>
                <a:schemeClr val="tx1"/>
              </a:solidFill>
              <a:effectLst/>
              <a:latin typeface="Arial" pitchFamily="34" charset="0"/>
            </a:endParaRPr>
          </a:p>
        </p:txBody>
      </p:sp>
      <p:sp>
        <p:nvSpPr>
          <p:cNvPr id="31" name="Rechteck 30"/>
          <p:cNvSpPr/>
          <p:nvPr/>
        </p:nvSpPr>
        <p:spPr bwMode="auto">
          <a:xfrm>
            <a:off x="3377137" y="2627873"/>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Konventionelles Dreschwerk mit zwei Abscheiderotoren</a:t>
            </a:r>
          </a:p>
        </p:txBody>
      </p:sp>
      <p:sp>
        <p:nvSpPr>
          <p:cNvPr id="32" name="Rechteck 31"/>
          <p:cNvSpPr/>
          <p:nvPr/>
        </p:nvSpPr>
        <p:spPr bwMode="auto">
          <a:xfrm>
            <a:off x="3377137" y="4163855"/>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 Dreschwerk mit zwei Abscheiderotoren</a:t>
            </a:r>
          </a:p>
        </p:txBody>
      </p:sp>
      <p:sp>
        <p:nvSpPr>
          <p:cNvPr id="33" name="Rechteck 32"/>
          <p:cNvSpPr/>
          <p:nvPr/>
        </p:nvSpPr>
        <p:spPr bwMode="auto">
          <a:xfrm>
            <a:off x="6023141" y="3395581"/>
            <a:ext cx="2412000" cy="68048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Zwei Dresch-</a:t>
            </a:r>
            <a:r>
              <a:rPr kumimoji="0" lang="de-DE" sz="1350" b="0" i="0" u="none" strike="noStrike" cap="none" normalizeH="0" dirty="0">
                <a:ln>
                  <a:noFill/>
                </a:ln>
                <a:solidFill>
                  <a:schemeClr val="tx1"/>
                </a:solidFill>
                <a:effectLst/>
                <a:latin typeface="Arial" pitchFamily="34" charset="0"/>
              </a:rPr>
              <a:t> und Abscheiderotoren</a:t>
            </a:r>
            <a:endParaRPr kumimoji="0" lang="de-DE" sz="1350" b="0" i="0" u="none" strike="noStrike" cap="none" normalizeH="0" baseline="0" dirty="0">
              <a:ln>
                <a:noFill/>
              </a:ln>
              <a:solidFill>
                <a:schemeClr val="tx1"/>
              </a:solidFill>
              <a:effectLst/>
              <a:latin typeface="Arial" pitchFamily="34" charset="0"/>
            </a:endParaRPr>
          </a:p>
        </p:txBody>
      </p:sp>
      <p:sp>
        <p:nvSpPr>
          <p:cNvPr id="34" name="Rechteck 33"/>
          <p:cNvSpPr/>
          <p:nvPr/>
        </p:nvSpPr>
        <p:spPr bwMode="auto">
          <a:xfrm>
            <a:off x="6023141" y="2627873"/>
            <a:ext cx="2412000" cy="68048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Ein Dresch- und Abscheiderotor</a:t>
            </a:r>
          </a:p>
        </p:txBody>
      </p:sp>
      <p:pic>
        <p:nvPicPr>
          <p:cNvPr id="5122" name="Picture 2" descr="http://www.topagrar.com/imgs/4/4/7/0/7/6/bee87669aef560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49" y="5670677"/>
            <a:ext cx="1494706" cy="80714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agrall.cz/upload/12816868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0" t="2097" r="904" b="2051"/>
          <a:stretch/>
        </p:blipFill>
        <p:spPr bwMode="auto">
          <a:xfrm>
            <a:off x="4023426" y="5607592"/>
            <a:ext cx="1191496" cy="7739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beredandready.com/wp-content/uploads/AFX-rotor-for-Case-IH-axial-flow-combi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8976" y="5403138"/>
            <a:ext cx="1302047" cy="1076359"/>
          </a:xfrm>
          <a:prstGeom prst="rect">
            <a:avLst/>
          </a:prstGeom>
          <a:noFill/>
          <a:extLst>
            <a:ext uri="{909E8E84-426E-40DD-AFC4-6F175D3DCCD1}">
              <a14:hiddenFill xmlns:a14="http://schemas.microsoft.com/office/drawing/2010/main">
                <a:solidFill>
                  <a:srgbClr val="FFFFFF"/>
                </a:solidFill>
              </a14:hiddenFill>
            </a:ext>
          </a:extLst>
        </p:spPr>
      </p:pic>
      <p:sp>
        <p:nvSpPr>
          <p:cNvPr id="35" name="Rechteck 34"/>
          <p:cNvSpPr/>
          <p:nvPr/>
        </p:nvSpPr>
        <p:spPr>
          <a:xfrm>
            <a:off x="6612840" y="6375020"/>
            <a:ext cx="2276475" cy="184666"/>
          </a:xfrm>
          <a:prstGeom prst="rect">
            <a:avLst/>
          </a:prstGeom>
        </p:spPr>
        <p:txBody>
          <a:bodyPr wrap="square">
            <a:spAutoFit/>
          </a:bodyPr>
          <a:lstStyle/>
          <a:p>
            <a:r>
              <a:rPr lang="de-DE" sz="600" dirty="0"/>
              <a:t>Abbildung 95: www.beredandready.com</a:t>
            </a:r>
          </a:p>
        </p:txBody>
      </p:sp>
      <p:sp>
        <p:nvSpPr>
          <p:cNvPr id="9" name="Rechteck 8"/>
          <p:cNvSpPr/>
          <p:nvPr/>
        </p:nvSpPr>
        <p:spPr>
          <a:xfrm>
            <a:off x="3668746" y="6375020"/>
            <a:ext cx="1715603" cy="184666"/>
          </a:xfrm>
          <a:prstGeom prst="rect">
            <a:avLst/>
          </a:prstGeom>
        </p:spPr>
        <p:txBody>
          <a:bodyPr wrap="square">
            <a:spAutoFit/>
          </a:bodyPr>
          <a:lstStyle/>
          <a:p>
            <a:r>
              <a:rPr lang="de-DE" sz="600" dirty="0"/>
              <a:t>Abbildung 94: www.agrall.cz</a:t>
            </a:r>
          </a:p>
        </p:txBody>
      </p:sp>
      <p:sp>
        <p:nvSpPr>
          <p:cNvPr id="11" name="Rechteck 10"/>
          <p:cNvSpPr/>
          <p:nvPr/>
        </p:nvSpPr>
        <p:spPr>
          <a:xfrm>
            <a:off x="1186045" y="6375020"/>
            <a:ext cx="1432778" cy="184666"/>
          </a:xfrm>
          <a:prstGeom prst="rect">
            <a:avLst/>
          </a:prstGeom>
        </p:spPr>
        <p:txBody>
          <a:bodyPr wrap="square">
            <a:spAutoFit/>
          </a:bodyPr>
          <a:lstStyle/>
          <a:p>
            <a:r>
              <a:rPr lang="de-DE" sz="600" dirty="0"/>
              <a:t>Abbildung 93: www.topagrar.com</a:t>
            </a:r>
          </a:p>
        </p:txBody>
      </p:sp>
      <p:sp>
        <p:nvSpPr>
          <p:cNvPr id="22" name="Rechteck 21">
            <a:extLst>
              <a:ext uri="{FF2B5EF4-FFF2-40B4-BE49-F238E27FC236}">
                <a16:creationId xmlns:a16="http://schemas.microsoft.com/office/drawing/2014/main" id="{DD6F7827-F9C5-7379-2B75-E7A0A6E83E8C}"/>
              </a:ext>
            </a:extLst>
          </p:cNvPr>
          <p:cNvSpPr/>
          <p:nvPr/>
        </p:nvSpPr>
        <p:spPr bwMode="auto">
          <a:xfrm>
            <a:off x="742519" y="4917183"/>
            <a:ext cx="2412000" cy="680484"/>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a:t>
            </a:r>
            <a:r>
              <a:rPr kumimoji="0" lang="de-DE" sz="1350" b="0" i="0" u="none" strike="noStrike" cap="none" normalizeH="0" dirty="0">
                <a:ln>
                  <a:noFill/>
                </a:ln>
                <a:solidFill>
                  <a:schemeClr val="tx1"/>
                </a:solidFill>
                <a:effectLst/>
                <a:latin typeface="Arial" pitchFamily="34" charset="0"/>
              </a:rPr>
              <a:t> </a:t>
            </a:r>
            <a:r>
              <a:rPr lang="de-DE" sz="1350" dirty="0">
                <a:solidFill>
                  <a:schemeClr val="tx1"/>
                </a:solidFill>
                <a:latin typeface="Arial" pitchFamily="34" charset="0"/>
              </a:rPr>
              <a:t>Dreschwerk mit Zentrifugalabscheider</a:t>
            </a:r>
            <a:endParaRPr kumimoji="0" lang="de-DE" sz="1350" b="0" i="0" u="none" strike="noStrike" cap="none" normalizeH="0" baseline="0" dirty="0">
              <a:ln>
                <a:noFill/>
              </a:ln>
              <a:solidFill>
                <a:schemeClr val="tx1"/>
              </a:solidFill>
              <a:effectLst/>
              <a:latin typeface="Arial" pitchFamily="34" charset="0"/>
            </a:endParaRPr>
          </a:p>
        </p:txBody>
      </p:sp>
      <p:sp>
        <p:nvSpPr>
          <p:cNvPr id="12" name="Rechteck 11">
            <a:extLst>
              <a:ext uri="{FF2B5EF4-FFF2-40B4-BE49-F238E27FC236}">
                <a16:creationId xmlns:a16="http://schemas.microsoft.com/office/drawing/2014/main" id="{54C92DBA-1647-509E-34EF-F8E0548782DD}"/>
              </a:ext>
            </a:extLst>
          </p:cNvPr>
          <p:cNvSpPr/>
          <p:nvPr/>
        </p:nvSpPr>
        <p:spPr bwMode="auto">
          <a:xfrm>
            <a:off x="3377137" y="3400602"/>
            <a:ext cx="2412000" cy="68048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350" b="0" i="0" u="none" strike="noStrike" cap="none" normalizeH="0" baseline="0" dirty="0">
                <a:ln>
                  <a:noFill/>
                </a:ln>
                <a:solidFill>
                  <a:schemeClr val="tx1"/>
                </a:solidFill>
                <a:effectLst/>
                <a:latin typeface="Arial" pitchFamily="34" charset="0"/>
              </a:rPr>
              <a:t>Beschleuniger Dreschwerk mit </a:t>
            </a:r>
            <a:r>
              <a:rPr lang="de-DE" sz="1350" dirty="0">
                <a:solidFill>
                  <a:schemeClr val="tx1"/>
                </a:solidFill>
                <a:latin typeface="Arial" pitchFamily="34" charset="0"/>
              </a:rPr>
              <a:t>einem</a:t>
            </a:r>
            <a:r>
              <a:rPr kumimoji="0" lang="de-DE" sz="1350" b="0" i="0" u="none" strike="noStrike" cap="none" normalizeH="0" baseline="0" dirty="0">
                <a:ln>
                  <a:noFill/>
                </a:ln>
                <a:solidFill>
                  <a:schemeClr val="tx1"/>
                </a:solidFill>
                <a:effectLst/>
                <a:latin typeface="Arial" pitchFamily="34" charset="0"/>
              </a:rPr>
              <a:t> Abscheiderotor</a:t>
            </a:r>
          </a:p>
        </p:txBody>
      </p:sp>
    </p:spTree>
    <p:extLst>
      <p:ext uri="{BB962C8B-B14F-4D97-AF65-F5344CB8AC3E}">
        <p14:creationId xmlns:p14="http://schemas.microsoft.com/office/powerpoint/2010/main" val="204533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122"/>
                                        </p:tgtEl>
                                        <p:attrNameLst>
                                          <p:attrName>style.visibility</p:attrName>
                                        </p:attrNameLst>
                                      </p:cBhvr>
                                      <p:to>
                                        <p:strVal val="visible"/>
                                      </p:to>
                                    </p:set>
                                    <p:animEffect transition="in" filter="fade">
                                      <p:cBhvr>
                                        <p:cTn id="39" dur="1000"/>
                                        <p:tgtEl>
                                          <p:spTgt spid="5122"/>
                                        </p:tgtEl>
                                      </p:cBhvr>
                                    </p:animEffect>
                                    <p:anim calcmode="lin" valueType="num">
                                      <p:cBhvr>
                                        <p:cTn id="40" dur="1000" fill="hold"/>
                                        <p:tgtEl>
                                          <p:spTgt spid="5122"/>
                                        </p:tgtEl>
                                        <p:attrNameLst>
                                          <p:attrName>ppt_x</p:attrName>
                                        </p:attrNameLst>
                                      </p:cBhvr>
                                      <p:tavLst>
                                        <p:tav tm="0">
                                          <p:val>
                                            <p:strVal val="#ppt_x"/>
                                          </p:val>
                                        </p:tav>
                                        <p:tav tm="100000">
                                          <p:val>
                                            <p:strVal val="#ppt_x"/>
                                          </p:val>
                                        </p:tav>
                                      </p:tavLst>
                                    </p:anim>
                                    <p:anim calcmode="lin" valueType="num">
                                      <p:cBhvr>
                                        <p:cTn id="41" dur="1000" fill="hold"/>
                                        <p:tgtEl>
                                          <p:spTgt spid="51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170"/>
                                        </p:tgtEl>
                                        <p:attrNameLst>
                                          <p:attrName>style.visibility</p:attrName>
                                        </p:attrNameLst>
                                      </p:cBhvr>
                                      <p:to>
                                        <p:strVal val="visible"/>
                                      </p:to>
                                    </p:set>
                                    <p:animEffect transition="in" filter="fade">
                                      <p:cBhvr>
                                        <p:cTn id="66" dur="1000"/>
                                        <p:tgtEl>
                                          <p:spTgt spid="7170"/>
                                        </p:tgtEl>
                                      </p:cBhvr>
                                    </p:animEffect>
                                    <p:anim calcmode="lin" valueType="num">
                                      <p:cBhvr>
                                        <p:cTn id="67" dur="1000" fill="hold"/>
                                        <p:tgtEl>
                                          <p:spTgt spid="7170"/>
                                        </p:tgtEl>
                                        <p:attrNameLst>
                                          <p:attrName>ppt_x</p:attrName>
                                        </p:attrNameLst>
                                      </p:cBhvr>
                                      <p:tavLst>
                                        <p:tav tm="0">
                                          <p:val>
                                            <p:strVal val="#ppt_x"/>
                                          </p:val>
                                        </p:tav>
                                        <p:tav tm="100000">
                                          <p:val>
                                            <p:strVal val="#ppt_x"/>
                                          </p:val>
                                        </p:tav>
                                      </p:tavLst>
                                    </p:anim>
                                    <p:anim calcmode="lin" valueType="num">
                                      <p:cBhvr>
                                        <p:cTn id="68" dur="1000" fill="hold"/>
                                        <p:tgtEl>
                                          <p:spTgt spid="717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anim calcmode="lin" valueType="num">
                                      <p:cBhvr>
                                        <p:cTn id="89" dur="1000" fill="hold"/>
                                        <p:tgtEl>
                                          <p:spTgt spid="8"/>
                                        </p:tgtEl>
                                        <p:attrNameLst>
                                          <p:attrName>ppt_x</p:attrName>
                                        </p:attrNameLst>
                                      </p:cBhvr>
                                      <p:tavLst>
                                        <p:tav tm="0">
                                          <p:val>
                                            <p:strVal val="#ppt_x"/>
                                          </p:val>
                                        </p:tav>
                                        <p:tav tm="100000">
                                          <p:val>
                                            <p:strVal val="#ppt_x"/>
                                          </p:val>
                                        </p:tav>
                                      </p:tavLst>
                                    </p:anim>
                                    <p:anim calcmode="lin" valueType="num">
                                      <p:cBhvr>
                                        <p:cTn id="90" dur="1000" fill="hold"/>
                                        <p:tgtEl>
                                          <p:spTgt spid="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1000"/>
                                        <p:tgtEl>
                                          <p:spTgt spid="35"/>
                                        </p:tgtEl>
                                      </p:cBhvr>
                                    </p:animEffect>
                                    <p:anim calcmode="lin" valueType="num">
                                      <p:cBhvr>
                                        <p:cTn id="94" dur="1000" fill="hold"/>
                                        <p:tgtEl>
                                          <p:spTgt spid="35"/>
                                        </p:tgtEl>
                                        <p:attrNameLst>
                                          <p:attrName>ppt_x</p:attrName>
                                        </p:attrNameLst>
                                      </p:cBhvr>
                                      <p:tavLst>
                                        <p:tav tm="0">
                                          <p:val>
                                            <p:strVal val="#ppt_x"/>
                                          </p:val>
                                        </p:tav>
                                        <p:tav tm="100000">
                                          <p:val>
                                            <p:strVal val="#ppt_x"/>
                                          </p:val>
                                        </p:tav>
                                      </p:tavLst>
                                    </p:anim>
                                    <p:anim calcmode="lin" valueType="num">
                                      <p:cBhvr>
                                        <p:cTn id="95" dur="1000" fill="hold"/>
                                        <p:tgtEl>
                                          <p:spTgt spid="35"/>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7172"/>
                                        </p:tgtEl>
                                        <p:attrNameLst>
                                          <p:attrName>style.visibility</p:attrName>
                                        </p:attrNameLst>
                                      </p:cBhvr>
                                      <p:to>
                                        <p:strVal val="visible"/>
                                      </p:to>
                                    </p:set>
                                    <p:animEffect transition="in" filter="fade">
                                      <p:cBhvr>
                                        <p:cTn id="98" dur="1000"/>
                                        <p:tgtEl>
                                          <p:spTgt spid="7172"/>
                                        </p:tgtEl>
                                      </p:cBhvr>
                                    </p:animEffect>
                                    <p:anim calcmode="lin" valueType="num">
                                      <p:cBhvr>
                                        <p:cTn id="99" dur="1000" fill="hold"/>
                                        <p:tgtEl>
                                          <p:spTgt spid="7172"/>
                                        </p:tgtEl>
                                        <p:attrNameLst>
                                          <p:attrName>ppt_x</p:attrName>
                                        </p:attrNameLst>
                                      </p:cBhvr>
                                      <p:tavLst>
                                        <p:tav tm="0">
                                          <p:val>
                                            <p:strVal val="#ppt_x"/>
                                          </p:val>
                                        </p:tav>
                                        <p:tav tm="100000">
                                          <p:val>
                                            <p:strVal val="#ppt_x"/>
                                          </p:val>
                                        </p:tav>
                                      </p:tavLst>
                                    </p:anim>
                                    <p:anim calcmode="lin" valueType="num">
                                      <p:cBhvr>
                                        <p:cTn id="100" dur="1000" fill="hold"/>
                                        <p:tgtEl>
                                          <p:spTgt spid="717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21" grpId="0" animBg="1"/>
      <p:bldP spid="19" grpId="0" animBg="1"/>
      <p:bldP spid="20" grpId="0" animBg="1"/>
      <p:bldP spid="31" grpId="0" animBg="1"/>
      <p:bldP spid="32" grpId="0" animBg="1"/>
      <p:bldP spid="33" grpId="0" animBg="1"/>
      <p:bldP spid="34" grpId="0" animBg="1"/>
      <p:bldP spid="35" grpId="0"/>
      <p:bldP spid="9" grpId="0"/>
      <p:bldP spid="11" grpId="0"/>
      <p:bldP spid="22"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a:t>Aufbau eines Mähdreschers - Dreschen und Abscheiden</a:t>
            </a:r>
            <a:endParaRPr lang="de-DE" sz="2100" dirty="0"/>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75</a:t>
            </a:fld>
            <a:endParaRPr lang="de-DE" dirty="0"/>
          </a:p>
        </p:txBody>
      </p:sp>
      <p:pic>
        <p:nvPicPr>
          <p:cNvPr id="6" name="Grafik 5"/>
          <p:cNvPicPr>
            <a:picLocks noChangeAspect="1"/>
          </p:cNvPicPr>
          <p:nvPr/>
        </p:nvPicPr>
        <p:blipFill>
          <a:blip r:embed="rId3"/>
          <a:stretch>
            <a:fillRect/>
          </a:stretch>
        </p:blipFill>
        <p:spPr>
          <a:xfrm>
            <a:off x="540000" y="1080000"/>
            <a:ext cx="8129587" cy="5134020"/>
          </a:xfrm>
          <a:prstGeom prst="rect">
            <a:avLst/>
          </a:prstGeom>
        </p:spPr>
      </p:pic>
      <p:sp>
        <p:nvSpPr>
          <p:cNvPr id="3" name="Rechteck 2"/>
          <p:cNvSpPr/>
          <p:nvPr/>
        </p:nvSpPr>
        <p:spPr>
          <a:xfrm>
            <a:off x="616200" y="5843229"/>
            <a:ext cx="4572000" cy="184666"/>
          </a:xfrm>
          <a:prstGeom prst="rect">
            <a:avLst/>
          </a:prstGeom>
        </p:spPr>
        <p:txBody>
          <a:bodyPr>
            <a:spAutoFit/>
          </a:bodyPr>
          <a:lstStyle/>
          <a:p>
            <a:r>
              <a:rPr lang="de-DE" sz="600" dirty="0"/>
              <a:t>Abbildung 120: FH Bingen</a:t>
            </a:r>
          </a:p>
        </p:txBody>
      </p:sp>
    </p:spTree>
    <p:extLst>
      <p:ext uri="{BB962C8B-B14F-4D97-AF65-F5344CB8AC3E}">
        <p14:creationId xmlns:p14="http://schemas.microsoft.com/office/powerpoint/2010/main" val="14306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76</a:t>
            </a:fld>
            <a:endParaRPr lang="de-DE" dirty="0"/>
          </a:p>
        </p:txBody>
      </p:sp>
      <p:grpSp>
        <p:nvGrpSpPr>
          <p:cNvPr id="17" name="Gruppieren 16"/>
          <p:cNvGrpSpPr/>
          <p:nvPr/>
        </p:nvGrpSpPr>
        <p:grpSpPr>
          <a:xfrm>
            <a:off x="-860543" y="-32076"/>
            <a:ext cx="10865086" cy="5813631"/>
            <a:chOff x="-872419" y="0"/>
            <a:chExt cx="10865086" cy="5813631"/>
          </a:xfrm>
        </p:grpSpPr>
        <p:sp>
          <p:nvSpPr>
            <p:cNvPr id="7" name="Bogen 6"/>
            <p:cNvSpPr/>
            <p:nvPr/>
          </p:nvSpPr>
          <p:spPr bwMode="auto">
            <a:xfrm rot="8032479">
              <a:off x="971016" y="997795"/>
              <a:ext cx="4796067" cy="2800477"/>
            </a:xfrm>
            <a:prstGeom prst="arc">
              <a:avLst>
                <a:gd name="adj1" fmla="val 12904093"/>
                <a:gd name="adj2" fmla="val 19694799"/>
              </a:avLst>
            </a:prstGeom>
            <a:ln w="38100"/>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8" name="Bogen 7"/>
            <p:cNvSpPr/>
            <p:nvPr/>
          </p:nvSpPr>
          <p:spPr bwMode="auto">
            <a:xfrm rot="10490309">
              <a:off x="-872419" y="1814331"/>
              <a:ext cx="10865086" cy="2816657"/>
            </a:xfrm>
            <a:prstGeom prst="arc">
              <a:avLst>
                <a:gd name="adj1" fmla="val 12226717"/>
                <a:gd name="adj2" fmla="val 19324279"/>
              </a:avLst>
            </a:prstGeom>
            <a:ln w="38100"/>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0" name="Textfeld 9"/>
            <p:cNvSpPr txBox="1"/>
            <p:nvPr/>
          </p:nvSpPr>
          <p:spPr>
            <a:xfrm rot="16200000">
              <a:off x="-116433" y="2477248"/>
              <a:ext cx="3834863" cy="553998"/>
            </a:xfrm>
            <a:prstGeom prst="rect">
              <a:avLst/>
            </a:prstGeom>
            <a:noFill/>
          </p:spPr>
          <p:txBody>
            <a:bodyPr wrap="square" rtlCol="0">
              <a:spAutoFit/>
            </a:bodyPr>
            <a:lstStyle/>
            <a:p>
              <a:r>
                <a:rPr lang="de-DE" sz="1500" dirty="0"/>
                <a:t>Abscheideverluste in %   </a:t>
              </a:r>
              <a:r>
                <a:rPr lang="de-DE" sz="3000" dirty="0"/>
                <a:t>→</a:t>
              </a:r>
              <a:r>
                <a:rPr lang="de-DE" dirty="0"/>
                <a:t> </a:t>
              </a:r>
            </a:p>
          </p:txBody>
        </p:sp>
        <p:sp>
          <p:nvSpPr>
            <p:cNvPr id="11" name="Textfeld 10"/>
            <p:cNvSpPr txBox="1"/>
            <p:nvPr/>
          </p:nvSpPr>
          <p:spPr>
            <a:xfrm>
              <a:off x="3288985" y="5259633"/>
              <a:ext cx="2518526" cy="553998"/>
            </a:xfrm>
            <a:prstGeom prst="rect">
              <a:avLst/>
            </a:prstGeom>
            <a:noFill/>
          </p:spPr>
          <p:txBody>
            <a:bodyPr wrap="square" rtlCol="0">
              <a:spAutoFit/>
            </a:bodyPr>
            <a:lstStyle/>
            <a:p>
              <a:r>
                <a:rPr lang="de-DE" sz="1500" dirty="0"/>
                <a:t>Korndurchsatz in t/h   </a:t>
              </a:r>
              <a:r>
                <a:rPr lang="de-DE" sz="3000" dirty="0"/>
                <a:t>→</a:t>
              </a:r>
              <a:r>
                <a:rPr lang="de-DE" sz="1500" dirty="0"/>
                <a:t> </a:t>
              </a:r>
            </a:p>
          </p:txBody>
        </p:sp>
      </p:grpSp>
      <p:graphicFrame>
        <p:nvGraphicFramePr>
          <p:cNvPr id="14" name="Tabelle 13"/>
          <p:cNvGraphicFramePr>
            <a:graphicFrameLocks noGrp="1"/>
          </p:cNvGraphicFramePr>
          <p:nvPr>
            <p:extLst>
              <p:ext uri="{D42A27DB-BD31-4B8C-83A1-F6EECF244321}">
                <p14:modId xmlns:p14="http://schemas.microsoft.com/office/powerpoint/2010/main" val="630426588"/>
              </p:ext>
            </p:extLst>
          </p:nvPr>
        </p:nvGraphicFramePr>
        <p:xfrm>
          <a:off x="1524000" y="1397000"/>
          <a:ext cx="6096000" cy="370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4048720781"/>
                    </a:ext>
                  </a:extLst>
                </a:gridCol>
              </a:tblGrid>
              <a:tr h="370840">
                <a:tc>
                  <a:txBody>
                    <a:bodyPr/>
                    <a:lstStyle/>
                    <a:p>
                      <a:pPr algn="ctr"/>
                      <a:r>
                        <a:rPr lang="de-DE" sz="1800" dirty="0"/>
                        <a:t>Körnerverlustkennlinie</a:t>
                      </a:r>
                    </a:p>
                  </a:txBody>
                  <a:tcPr/>
                </a:tc>
                <a:extLst>
                  <a:ext uri="{0D108BD9-81ED-4DB2-BD59-A6C34878D82A}">
                    <a16:rowId xmlns:a16="http://schemas.microsoft.com/office/drawing/2014/main" val="3609909511"/>
                  </a:ext>
                </a:extLst>
              </a:tr>
            </a:tbl>
          </a:graphicData>
        </a:graphic>
      </p:graphicFrame>
      <p:sp>
        <p:nvSpPr>
          <p:cNvPr id="15" name="Textfeld 14"/>
          <p:cNvSpPr txBox="1"/>
          <p:nvPr/>
        </p:nvSpPr>
        <p:spPr>
          <a:xfrm>
            <a:off x="5101292" y="2378211"/>
            <a:ext cx="2688609" cy="300082"/>
          </a:xfrm>
          <a:prstGeom prst="rect">
            <a:avLst/>
          </a:prstGeom>
          <a:noFill/>
        </p:spPr>
        <p:txBody>
          <a:bodyPr wrap="square" rtlCol="0">
            <a:spAutoFit/>
          </a:bodyPr>
          <a:lstStyle/>
          <a:p>
            <a:r>
              <a:rPr lang="de-DE" sz="1350" dirty="0"/>
              <a:t>Schüttler-Mähdrescher</a:t>
            </a:r>
          </a:p>
        </p:txBody>
      </p:sp>
      <p:sp>
        <p:nvSpPr>
          <p:cNvPr id="16" name="Textfeld 15"/>
          <p:cNvSpPr txBox="1"/>
          <p:nvPr/>
        </p:nvSpPr>
        <p:spPr>
          <a:xfrm>
            <a:off x="6572795" y="4392999"/>
            <a:ext cx="2688609" cy="507831"/>
          </a:xfrm>
          <a:prstGeom prst="rect">
            <a:avLst/>
          </a:prstGeom>
          <a:noFill/>
        </p:spPr>
        <p:txBody>
          <a:bodyPr wrap="square" rtlCol="0">
            <a:spAutoFit/>
          </a:bodyPr>
          <a:lstStyle/>
          <a:p>
            <a:r>
              <a:rPr lang="de-DE" sz="1350" dirty="0"/>
              <a:t>Tangentialdreschwerk mit </a:t>
            </a:r>
          </a:p>
          <a:p>
            <a:r>
              <a:rPr lang="de-DE" sz="1350" dirty="0"/>
              <a:t>Abscheiderotoren</a:t>
            </a:r>
          </a:p>
        </p:txBody>
      </p:sp>
    </p:spTree>
    <p:extLst>
      <p:ext uri="{BB962C8B-B14F-4D97-AF65-F5344CB8AC3E}">
        <p14:creationId xmlns:p14="http://schemas.microsoft.com/office/powerpoint/2010/main" val="334935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Dreschen und Abscheiden</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77</a:t>
            </a:fld>
            <a:endParaRPr lang="de-DE" dirty="0"/>
          </a:p>
        </p:txBody>
      </p:sp>
      <p:pic>
        <p:nvPicPr>
          <p:cNvPr id="6" name="Grafik 5"/>
          <p:cNvPicPr>
            <a:picLocks noChangeAspect="1"/>
          </p:cNvPicPr>
          <p:nvPr/>
        </p:nvPicPr>
        <p:blipFill rotWithShape="1">
          <a:blip r:embed="rId3"/>
          <a:srcRect b="13238"/>
          <a:stretch/>
        </p:blipFill>
        <p:spPr>
          <a:xfrm>
            <a:off x="845069" y="1031453"/>
            <a:ext cx="4299845" cy="2600505"/>
          </a:xfrm>
          <a:prstGeom prst="rect">
            <a:avLst/>
          </a:prstGeom>
        </p:spPr>
      </p:pic>
      <p:sp>
        <p:nvSpPr>
          <p:cNvPr id="7" name="Textfeld 6"/>
          <p:cNvSpPr txBox="1"/>
          <p:nvPr/>
        </p:nvSpPr>
        <p:spPr>
          <a:xfrm>
            <a:off x="845069" y="3749965"/>
            <a:ext cx="2117475" cy="715581"/>
          </a:xfrm>
          <a:prstGeom prst="rect">
            <a:avLst/>
          </a:prstGeom>
          <a:noFill/>
        </p:spPr>
        <p:txBody>
          <a:bodyPr wrap="square" rtlCol="0">
            <a:spAutoFit/>
          </a:bodyPr>
          <a:lstStyle/>
          <a:p>
            <a:r>
              <a:rPr lang="de-DE" sz="1350" dirty="0" err="1"/>
              <a:t>Strohschwad</a:t>
            </a:r>
            <a:r>
              <a:rPr lang="de-DE" sz="1350" dirty="0"/>
              <a:t>: </a:t>
            </a:r>
            <a:r>
              <a:rPr lang="de-DE" sz="1350" dirty="0" err="1"/>
              <a:t>Schüttlermähdrescher</a:t>
            </a:r>
            <a:endParaRPr lang="de-DE" sz="1350" dirty="0"/>
          </a:p>
          <a:p>
            <a:r>
              <a:rPr lang="de-DE" sz="1350" dirty="0"/>
              <a:t>6,10 m Schnittbreite</a:t>
            </a:r>
          </a:p>
        </p:txBody>
      </p:sp>
      <p:sp>
        <p:nvSpPr>
          <p:cNvPr id="8" name="Textfeld 7"/>
          <p:cNvSpPr txBox="1"/>
          <p:nvPr/>
        </p:nvSpPr>
        <p:spPr>
          <a:xfrm>
            <a:off x="3131069" y="3783295"/>
            <a:ext cx="2013845" cy="715581"/>
          </a:xfrm>
          <a:prstGeom prst="rect">
            <a:avLst/>
          </a:prstGeom>
          <a:noFill/>
        </p:spPr>
        <p:txBody>
          <a:bodyPr wrap="square" rtlCol="0">
            <a:spAutoFit/>
          </a:bodyPr>
          <a:lstStyle/>
          <a:p>
            <a:r>
              <a:rPr lang="de-DE" sz="1350" dirty="0" err="1"/>
              <a:t>Strohschwad</a:t>
            </a:r>
            <a:r>
              <a:rPr lang="de-DE" sz="1350" dirty="0"/>
              <a:t>: Axialmähdrescher</a:t>
            </a:r>
          </a:p>
          <a:p>
            <a:r>
              <a:rPr lang="de-DE" sz="1350" dirty="0"/>
              <a:t>7,32 m Schnittbreite</a:t>
            </a:r>
          </a:p>
        </p:txBody>
      </p:sp>
      <p:sp>
        <p:nvSpPr>
          <p:cNvPr id="3" name="Rechteck 2"/>
          <p:cNvSpPr/>
          <p:nvPr/>
        </p:nvSpPr>
        <p:spPr>
          <a:xfrm>
            <a:off x="845069" y="3631958"/>
            <a:ext cx="4572000" cy="184666"/>
          </a:xfrm>
          <a:prstGeom prst="rect">
            <a:avLst/>
          </a:prstGeom>
        </p:spPr>
        <p:txBody>
          <a:bodyPr>
            <a:spAutoFit/>
          </a:bodyPr>
          <a:lstStyle/>
          <a:p>
            <a:r>
              <a:rPr lang="de-DE" sz="600" dirty="0"/>
              <a:t>Abbildung 121: www.agri-broker.de</a:t>
            </a:r>
          </a:p>
        </p:txBody>
      </p:sp>
      <p:pic>
        <p:nvPicPr>
          <p:cNvPr id="9" name="Picture 2" descr="http://www.topagrar.com/imgs/1/9/1/8/5/9/image009.png-3970b1addb41afb0.jpg">
            <a:extLst>
              <a:ext uri="{FF2B5EF4-FFF2-40B4-BE49-F238E27FC236}">
                <a16:creationId xmlns:a16="http://schemas.microsoft.com/office/drawing/2014/main" id="{19FC382B-54D6-1295-B119-7659B3960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594" y="1031453"/>
            <a:ext cx="2919413" cy="3870534"/>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6B1401B9-EACA-99C7-0D53-513E920E9BD3}"/>
              </a:ext>
            </a:extLst>
          </p:cNvPr>
          <p:cNvSpPr/>
          <p:nvPr/>
        </p:nvSpPr>
        <p:spPr>
          <a:xfrm>
            <a:off x="5585594" y="4964235"/>
            <a:ext cx="4572000" cy="184666"/>
          </a:xfrm>
          <a:prstGeom prst="rect">
            <a:avLst/>
          </a:prstGeom>
        </p:spPr>
        <p:txBody>
          <a:bodyPr>
            <a:spAutoFit/>
          </a:bodyPr>
          <a:lstStyle/>
          <a:p>
            <a:r>
              <a:rPr lang="de-DE" sz="600" dirty="0"/>
              <a:t>Abbildung 122: www.topagrar.com</a:t>
            </a:r>
          </a:p>
        </p:txBody>
      </p:sp>
    </p:spTree>
    <p:extLst>
      <p:ext uri="{BB962C8B-B14F-4D97-AF65-F5344CB8AC3E}">
        <p14:creationId xmlns:p14="http://schemas.microsoft.com/office/powerpoint/2010/main" val="273668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F338CC67-BDBD-F1F8-719B-230EAF0CA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96" y="1418836"/>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78</a:t>
            </a:fld>
            <a:endParaRPr lang="de-DE" dirty="0"/>
          </a:p>
        </p:txBody>
      </p:sp>
      <p:sp>
        <p:nvSpPr>
          <p:cNvPr id="3" name="Ellipse 2"/>
          <p:cNvSpPr/>
          <p:nvPr/>
        </p:nvSpPr>
        <p:spPr bwMode="auto">
          <a:xfrm rot="20822745">
            <a:off x="4166005" y="2964629"/>
            <a:ext cx="2464946" cy="12580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CF012680-375C-09C3-FF65-D5E2724723E3}"/>
              </a:ext>
            </a:extLst>
          </p:cNvPr>
          <p:cNvSpPr txBox="1"/>
          <p:nvPr/>
        </p:nvSpPr>
        <p:spPr>
          <a:xfrm>
            <a:off x="660679" y="5670035"/>
            <a:ext cx="4737798" cy="215444"/>
          </a:xfrm>
          <a:prstGeom prst="rect">
            <a:avLst/>
          </a:prstGeom>
          <a:noFill/>
        </p:spPr>
        <p:txBody>
          <a:bodyPr wrap="square">
            <a:spAutoFit/>
          </a:bodyPr>
          <a:lstStyle/>
          <a:p>
            <a:pPr lvl="0" algn="l" defTabSz="914400" fontAlgn="auto">
              <a:spcBef>
                <a:spcPts val="0"/>
              </a:spcBef>
              <a:spcAft>
                <a:spcPts val="0"/>
              </a:spcAft>
              <a:buClrTx/>
            </a:pPr>
            <a:r>
              <a:rPr lang="de-DE" sz="800" kern="1200" dirty="0">
                <a:solidFill>
                  <a:srgbClr val="000000"/>
                </a:solidFill>
              </a:rPr>
              <a:t>Abbildung </a:t>
            </a:r>
            <a:r>
              <a:rPr lang="de-DE" sz="800" dirty="0">
                <a:solidFill>
                  <a:srgbClr val="000000"/>
                </a:solidFill>
              </a:rPr>
              <a:t>37</a:t>
            </a:r>
            <a:r>
              <a:rPr lang="de-DE" sz="800" kern="1200" dirty="0">
                <a:solidFill>
                  <a:srgbClr val="000000"/>
                </a:solidFill>
              </a:rPr>
              <a:t>: www.claas.de</a:t>
            </a:r>
          </a:p>
        </p:txBody>
      </p:sp>
    </p:spTree>
    <p:extLst>
      <p:ext uri="{BB962C8B-B14F-4D97-AF65-F5344CB8AC3E}">
        <p14:creationId xmlns:p14="http://schemas.microsoft.com/office/powerpoint/2010/main" val="13151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79</a:t>
            </a:fld>
            <a:endParaRPr lang="de-DE" dirty="0"/>
          </a:p>
        </p:txBody>
      </p:sp>
      <p:pic>
        <p:nvPicPr>
          <p:cNvPr id="6146" name="Picture 2" descr="http://www.bs-wiki.de/mediawiki/images/Gebl%C3%A4se.jpg"/>
          <p:cNvPicPr>
            <a:picLocks noChangeAspect="1" noChangeArrowheads="1"/>
          </p:cNvPicPr>
          <p:nvPr/>
        </p:nvPicPr>
        <p:blipFill rotWithShape="1">
          <a:blip r:embed="rId3">
            <a:extLst>
              <a:ext uri="{28A0092B-C50C-407E-A947-70E740481C1C}">
                <a14:useLocalDpi xmlns:a14="http://schemas.microsoft.com/office/drawing/2010/main" val="0"/>
              </a:ext>
            </a:extLst>
          </a:blip>
          <a:srcRect l="616" t="967" r="744" b="1363"/>
          <a:stretch/>
        </p:blipFill>
        <p:spPr bwMode="auto">
          <a:xfrm>
            <a:off x="1550434" y="1933002"/>
            <a:ext cx="6305108" cy="27673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r Verbinder 5"/>
          <p:cNvCxnSpPr/>
          <p:nvPr/>
        </p:nvCxnSpPr>
        <p:spPr bwMode="auto">
          <a:xfrm>
            <a:off x="1675320" y="2534341"/>
            <a:ext cx="552894" cy="791813"/>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8"/>
          <p:cNvCxnSpPr/>
          <p:nvPr/>
        </p:nvCxnSpPr>
        <p:spPr bwMode="auto">
          <a:xfrm>
            <a:off x="5963059" y="3929390"/>
            <a:ext cx="804013" cy="654813"/>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r Verbinder 9"/>
          <p:cNvCxnSpPr/>
          <p:nvPr/>
        </p:nvCxnSpPr>
        <p:spPr bwMode="auto">
          <a:xfrm flipH="1">
            <a:off x="6661941" y="1897623"/>
            <a:ext cx="739935" cy="1710737"/>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p:cNvCxnSpPr/>
          <p:nvPr/>
        </p:nvCxnSpPr>
        <p:spPr bwMode="auto">
          <a:xfrm>
            <a:off x="5810394" y="1897623"/>
            <a:ext cx="142032" cy="1599921"/>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p:cNvCxnSpPr/>
          <p:nvPr/>
        </p:nvCxnSpPr>
        <p:spPr bwMode="auto">
          <a:xfrm>
            <a:off x="4302445" y="2384098"/>
            <a:ext cx="191964" cy="118631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p:cNvCxnSpPr/>
          <p:nvPr/>
        </p:nvCxnSpPr>
        <p:spPr bwMode="auto">
          <a:xfrm>
            <a:off x="3222036" y="2705731"/>
            <a:ext cx="458870" cy="697457"/>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p:cNvCxnSpPr/>
          <p:nvPr/>
        </p:nvCxnSpPr>
        <p:spPr bwMode="auto">
          <a:xfrm>
            <a:off x="2316806" y="4058373"/>
            <a:ext cx="88532" cy="1097212"/>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p:cNvCxnSpPr>
            <a:endCxn id="26" idx="0"/>
          </p:cNvCxnSpPr>
          <p:nvPr/>
        </p:nvCxnSpPr>
        <p:spPr bwMode="auto">
          <a:xfrm flipH="1">
            <a:off x="4037548" y="4364310"/>
            <a:ext cx="341146" cy="791275"/>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p:cNvCxnSpPr/>
          <p:nvPr/>
        </p:nvCxnSpPr>
        <p:spPr bwMode="auto">
          <a:xfrm>
            <a:off x="5348109" y="4478390"/>
            <a:ext cx="266082" cy="676926"/>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p:cNvSpPr txBox="1"/>
          <p:nvPr/>
        </p:nvSpPr>
        <p:spPr>
          <a:xfrm>
            <a:off x="2063074" y="5159402"/>
            <a:ext cx="1213376" cy="300082"/>
          </a:xfrm>
          <a:prstGeom prst="rect">
            <a:avLst/>
          </a:prstGeom>
          <a:noFill/>
        </p:spPr>
        <p:txBody>
          <a:bodyPr wrap="square" rtlCol="0">
            <a:spAutoFit/>
          </a:bodyPr>
          <a:lstStyle/>
          <a:p>
            <a:r>
              <a:rPr lang="de-DE" sz="1350" dirty="0"/>
              <a:t>Gebläse</a:t>
            </a:r>
          </a:p>
        </p:txBody>
      </p:sp>
      <p:sp>
        <p:nvSpPr>
          <p:cNvPr id="21" name="Textfeld 20"/>
          <p:cNvSpPr txBox="1"/>
          <p:nvPr/>
        </p:nvSpPr>
        <p:spPr>
          <a:xfrm>
            <a:off x="781552" y="2234057"/>
            <a:ext cx="1787535" cy="300082"/>
          </a:xfrm>
          <a:prstGeom prst="rect">
            <a:avLst/>
          </a:prstGeom>
          <a:noFill/>
        </p:spPr>
        <p:txBody>
          <a:bodyPr wrap="square" rtlCol="0">
            <a:spAutoFit/>
          </a:bodyPr>
          <a:lstStyle/>
          <a:p>
            <a:r>
              <a:rPr lang="de-DE" sz="1350" dirty="0"/>
              <a:t>Vorbereitungsboden</a:t>
            </a:r>
          </a:p>
        </p:txBody>
      </p:sp>
      <p:sp>
        <p:nvSpPr>
          <p:cNvPr id="22" name="Textfeld 21"/>
          <p:cNvSpPr txBox="1"/>
          <p:nvPr/>
        </p:nvSpPr>
        <p:spPr>
          <a:xfrm>
            <a:off x="2600497" y="2234057"/>
            <a:ext cx="1213376" cy="507831"/>
          </a:xfrm>
          <a:prstGeom prst="rect">
            <a:avLst/>
          </a:prstGeom>
          <a:noFill/>
        </p:spPr>
        <p:txBody>
          <a:bodyPr wrap="square" rtlCol="0">
            <a:spAutoFit/>
          </a:bodyPr>
          <a:lstStyle/>
          <a:p>
            <a:r>
              <a:rPr lang="de-DE" sz="1350" dirty="0"/>
              <a:t>1. belüftete Fallstufe</a:t>
            </a:r>
          </a:p>
        </p:txBody>
      </p:sp>
      <p:sp>
        <p:nvSpPr>
          <p:cNvPr id="23" name="Textfeld 22"/>
          <p:cNvSpPr txBox="1"/>
          <p:nvPr/>
        </p:nvSpPr>
        <p:spPr>
          <a:xfrm>
            <a:off x="3807333" y="1784279"/>
            <a:ext cx="1213376" cy="507831"/>
          </a:xfrm>
          <a:prstGeom prst="rect">
            <a:avLst/>
          </a:prstGeom>
          <a:noFill/>
        </p:spPr>
        <p:txBody>
          <a:bodyPr wrap="square" rtlCol="0">
            <a:spAutoFit/>
          </a:bodyPr>
          <a:lstStyle/>
          <a:p>
            <a:r>
              <a:rPr lang="de-DE" sz="1350" dirty="0"/>
              <a:t>2. belüftete</a:t>
            </a:r>
          </a:p>
          <a:p>
            <a:r>
              <a:rPr lang="de-DE" sz="1350" dirty="0"/>
              <a:t>Fallstufe</a:t>
            </a:r>
          </a:p>
        </p:txBody>
      </p:sp>
      <p:sp>
        <p:nvSpPr>
          <p:cNvPr id="24" name="Textfeld 23"/>
          <p:cNvSpPr txBox="1"/>
          <p:nvPr/>
        </p:nvSpPr>
        <p:spPr>
          <a:xfrm>
            <a:off x="6375092" y="4562937"/>
            <a:ext cx="1519420" cy="507831"/>
          </a:xfrm>
          <a:prstGeom prst="rect">
            <a:avLst/>
          </a:prstGeom>
          <a:noFill/>
        </p:spPr>
        <p:txBody>
          <a:bodyPr wrap="square" rtlCol="0">
            <a:spAutoFit/>
          </a:bodyPr>
          <a:lstStyle/>
          <a:p>
            <a:r>
              <a:rPr lang="de-DE" sz="1350" dirty="0"/>
              <a:t>Rücklaufboden</a:t>
            </a:r>
          </a:p>
          <a:p>
            <a:r>
              <a:rPr lang="de-DE" sz="1350" dirty="0"/>
              <a:t>Korn</a:t>
            </a:r>
          </a:p>
        </p:txBody>
      </p:sp>
      <p:sp>
        <p:nvSpPr>
          <p:cNvPr id="25" name="Textfeld 24"/>
          <p:cNvSpPr txBox="1"/>
          <p:nvPr/>
        </p:nvSpPr>
        <p:spPr>
          <a:xfrm>
            <a:off x="5148413" y="5155316"/>
            <a:ext cx="1608026" cy="507831"/>
          </a:xfrm>
          <a:prstGeom prst="rect">
            <a:avLst/>
          </a:prstGeom>
          <a:noFill/>
        </p:spPr>
        <p:txBody>
          <a:bodyPr wrap="square" rtlCol="0">
            <a:spAutoFit/>
          </a:bodyPr>
          <a:lstStyle/>
          <a:p>
            <a:r>
              <a:rPr lang="de-DE" sz="1350" dirty="0"/>
              <a:t>Körnerschnecke</a:t>
            </a:r>
          </a:p>
          <a:p>
            <a:r>
              <a:rPr lang="de-DE" sz="1350" dirty="0" err="1"/>
              <a:t>Überkehr</a:t>
            </a:r>
            <a:endParaRPr lang="de-DE" sz="1350" dirty="0"/>
          </a:p>
        </p:txBody>
      </p:sp>
      <p:sp>
        <p:nvSpPr>
          <p:cNvPr id="26" name="Textfeld 25"/>
          <p:cNvSpPr txBox="1"/>
          <p:nvPr/>
        </p:nvSpPr>
        <p:spPr>
          <a:xfrm>
            <a:off x="3316193" y="5155585"/>
            <a:ext cx="1442709" cy="507831"/>
          </a:xfrm>
          <a:prstGeom prst="rect">
            <a:avLst/>
          </a:prstGeom>
          <a:noFill/>
        </p:spPr>
        <p:txBody>
          <a:bodyPr wrap="square" rtlCol="0">
            <a:spAutoFit/>
          </a:bodyPr>
          <a:lstStyle/>
          <a:p>
            <a:r>
              <a:rPr lang="de-DE" sz="1350" dirty="0"/>
              <a:t>Körnerschnecke</a:t>
            </a:r>
          </a:p>
          <a:p>
            <a:r>
              <a:rPr lang="de-DE" sz="1350" dirty="0" err="1"/>
              <a:t>Korntank</a:t>
            </a:r>
            <a:endParaRPr lang="de-DE" sz="1350" dirty="0"/>
          </a:p>
        </p:txBody>
      </p:sp>
      <p:sp>
        <p:nvSpPr>
          <p:cNvPr id="39" name="Textfeld 38"/>
          <p:cNvSpPr txBox="1"/>
          <p:nvPr/>
        </p:nvSpPr>
        <p:spPr>
          <a:xfrm>
            <a:off x="7018858" y="1577497"/>
            <a:ext cx="1213376" cy="300082"/>
          </a:xfrm>
          <a:prstGeom prst="rect">
            <a:avLst/>
          </a:prstGeom>
          <a:noFill/>
        </p:spPr>
        <p:txBody>
          <a:bodyPr wrap="square" rtlCol="0">
            <a:spAutoFit/>
          </a:bodyPr>
          <a:lstStyle/>
          <a:p>
            <a:r>
              <a:rPr lang="de-DE" sz="1350" dirty="0"/>
              <a:t>Untersieb</a:t>
            </a:r>
          </a:p>
        </p:txBody>
      </p:sp>
      <p:sp>
        <p:nvSpPr>
          <p:cNvPr id="40" name="Textfeld 39"/>
          <p:cNvSpPr txBox="1"/>
          <p:nvPr/>
        </p:nvSpPr>
        <p:spPr>
          <a:xfrm>
            <a:off x="5348109" y="1555465"/>
            <a:ext cx="1213376" cy="300082"/>
          </a:xfrm>
          <a:prstGeom prst="rect">
            <a:avLst/>
          </a:prstGeom>
          <a:noFill/>
        </p:spPr>
        <p:txBody>
          <a:bodyPr wrap="square" rtlCol="0">
            <a:spAutoFit/>
          </a:bodyPr>
          <a:lstStyle/>
          <a:p>
            <a:r>
              <a:rPr lang="de-DE" sz="1350" dirty="0" err="1"/>
              <a:t>Obersieb</a:t>
            </a:r>
            <a:endParaRPr lang="de-DE" sz="1350" dirty="0"/>
          </a:p>
        </p:txBody>
      </p:sp>
      <p:sp>
        <p:nvSpPr>
          <p:cNvPr id="43" name="Textfeld 42"/>
          <p:cNvSpPr txBox="1"/>
          <p:nvPr/>
        </p:nvSpPr>
        <p:spPr>
          <a:xfrm>
            <a:off x="7539425" y="4859737"/>
            <a:ext cx="1519420" cy="507831"/>
          </a:xfrm>
          <a:prstGeom prst="rect">
            <a:avLst/>
          </a:prstGeom>
          <a:noFill/>
        </p:spPr>
        <p:txBody>
          <a:bodyPr wrap="square" rtlCol="0">
            <a:spAutoFit/>
          </a:bodyPr>
          <a:lstStyle/>
          <a:p>
            <a:r>
              <a:rPr lang="de-DE" sz="1350" dirty="0"/>
              <a:t>Rücklaufboden</a:t>
            </a:r>
          </a:p>
          <a:p>
            <a:r>
              <a:rPr lang="de-DE" sz="1350" dirty="0" err="1"/>
              <a:t>Überkehr</a:t>
            </a:r>
            <a:endParaRPr lang="de-DE" sz="1350" dirty="0"/>
          </a:p>
        </p:txBody>
      </p:sp>
      <p:cxnSp>
        <p:nvCxnSpPr>
          <p:cNvPr id="46" name="Gerader Verbinder 45"/>
          <p:cNvCxnSpPr/>
          <p:nvPr/>
        </p:nvCxnSpPr>
        <p:spPr bwMode="auto">
          <a:xfrm>
            <a:off x="6756439" y="3890902"/>
            <a:ext cx="1475795" cy="981896"/>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hteck 2"/>
          <p:cNvSpPr/>
          <p:nvPr/>
        </p:nvSpPr>
        <p:spPr>
          <a:xfrm>
            <a:off x="2586975" y="4767404"/>
            <a:ext cx="4572000" cy="184666"/>
          </a:xfrm>
          <a:prstGeom prst="rect">
            <a:avLst/>
          </a:prstGeom>
        </p:spPr>
        <p:txBody>
          <a:bodyPr>
            <a:spAutoFit/>
          </a:bodyPr>
          <a:lstStyle/>
          <a:p>
            <a:r>
              <a:rPr lang="de-DE" sz="600" dirty="0"/>
              <a:t>Abbildung 123: www.bs-wiki.de</a:t>
            </a:r>
          </a:p>
        </p:txBody>
      </p:sp>
    </p:spTree>
    <p:extLst>
      <p:ext uri="{BB962C8B-B14F-4D97-AF65-F5344CB8AC3E}">
        <p14:creationId xmlns:p14="http://schemas.microsoft.com/office/powerpoint/2010/main" val="40104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anim calcmode="lin" valueType="num">
                                      <p:cBhvr>
                                        <p:cTn id="104" dur="1000" fill="hold"/>
                                        <p:tgtEl>
                                          <p:spTgt spid="25"/>
                                        </p:tgtEl>
                                        <p:attrNameLst>
                                          <p:attrName>ppt_x</p:attrName>
                                        </p:attrNameLst>
                                      </p:cBhvr>
                                      <p:tavLst>
                                        <p:tav tm="0">
                                          <p:val>
                                            <p:strVal val="#ppt_x"/>
                                          </p:val>
                                        </p:tav>
                                        <p:tav tm="100000">
                                          <p:val>
                                            <p:strVal val="#ppt_x"/>
                                          </p:val>
                                        </p:tav>
                                      </p:tavLst>
                                    </p:anim>
                                    <p:anim calcmode="lin" valueType="num">
                                      <p:cBhvr>
                                        <p:cTn id="105" dur="1000" fill="hold"/>
                                        <p:tgtEl>
                                          <p:spTgt spid="25"/>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1000"/>
                                        <p:tgtEl>
                                          <p:spTgt spid="16"/>
                                        </p:tgtEl>
                                      </p:cBhvr>
                                    </p:animEffect>
                                    <p:anim calcmode="lin" valueType="num">
                                      <p:cBhvr>
                                        <p:cTn id="109" dur="1000" fill="hold"/>
                                        <p:tgtEl>
                                          <p:spTgt spid="16"/>
                                        </p:tgtEl>
                                        <p:attrNameLst>
                                          <p:attrName>ppt_x</p:attrName>
                                        </p:attrNameLst>
                                      </p:cBhvr>
                                      <p:tavLst>
                                        <p:tav tm="0">
                                          <p:val>
                                            <p:strVal val="#ppt_x"/>
                                          </p:val>
                                        </p:tav>
                                        <p:tav tm="100000">
                                          <p:val>
                                            <p:strVal val="#ppt_x"/>
                                          </p:val>
                                        </p:tav>
                                      </p:tavLst>
                                    </p:anim>
                                    <p:anim calcmode="lin" valueType="num">
                                      <p:cBhvr>
                                        <p:cTn id="11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1000"/>
                                        <p:tgtEl>
                                          <p:spTgt spid="24"/>
                                        </p:tgtEl>
                                      </p:cBhvr>
                                    </p:animEffect>
                                    <p:anim calcmode="lin" valueType="num">
                                      <p:cBhvr>
                                        <p:cTn id="116" dur="1000" fill="hold"/>
                                        <p:tgtEl>
                                          <p:spTgt spid="24"/>
                                        </p:tgtEl>
                                        <p:attrNameLst>
                                          <p:attrName>ppt_x</p:attrName>
                                        </p:attrNameLst>
                                      </p:cBhvr>
                                      <p:tavLst>
                                        <p:tav tm="0">
                                          <p:val>
                                            <p:strVal val="#ppt_x"/>
                                          </p:val>
                                        </p:tav>
                                        <p:tav tm="100000">
                                          <p:val>
                                            <p:strVal val="#ppt_x"/>
                                          </p:val>
                                        </p:tav>
                                      </p:tavLst>
                                    </p:anim>
                                    <p:anim calcmode="lin" valueType="num">
                                      <p:cBhvr>
                                        <p:cTn id="117" dur="1000" fill="hold"/>
                                        <p:tgtEl>
                                          <p:spTgt spid="24"/>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fade">
                                      <p:cBhvr>
                                        <p:cTn id="120" dur="1000"/>
                                        <p:tgtEl>
                                          <p:spTgt spid="9"/>
                                        </p:tgtEl>
                                      </p:cBhvr>
                                    </p:animEffect>
                                    <p:anim calcmode="lin" valueType="num">
                                      <p:cBhvr>
                                        <p:cTn id="121" dur="1000" fill="hold"/>
                                        <p:tgtEl>
                                          <p:spTgt spid="9"/>
                                        </p:tgtEl>
                                        <p:attrNameLst>
                                          <p:attrName>ppt_x</p:attrName>
                                        </p:attrNameLst>
                                      </p:cBhvr>
                                      <p:tavLst>
                                        <p:tav tm="0">
                                          <p:val>
                                            <p:strVal val="#ppt_x"/>
                                          </p:val>
                                        </p:tav>
                                        <p:tav tm="100000">
                                          <p:val>
                                            <p:strVal val="#ppt_x"/>
                                          </p:val>
                                        </p:tav>
                                      </p:tavLst>
                                    </p:anim>
                                    <p:anim calcmode="lin" valueType="num">
                                      <p:cBhvr>
                                        <p:cTn id="1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1000"/>
                                        <p:tgtEl>
                                          <p:spTgt spid="43"/>
                                        </p:tgtEl>
                                      </p:cBhvr>
                                    </p:animEffect>
                                    <p:anim calcmode="lin" valueType="num">
                                      <p:cBhvr>
                                        <p:cTn id="128" dur="1000" fill="hold"/>
                                        <p:tgtEl>
                                          <p:spTgt spid="43"/>
                                        </p:tgtEl>
                                        <p:attrNameLst>
                                          <p:attrName>ppt_x</p:attrName>
                                        </p:attrNameLst>
                                      </p:cBhvr>
                                      <p:tavLst>
                                        <p:tav tm="0">
                                          <p:val>
                                            <p:strVal val="#ppt_x"/>
                                          </p:val>
                                        </p:tav>
                                        <p:tav tm="100000">
                                          <p:val>
                                            <p:strVal val="#ppt_x"/>
                                          </p:val>
                                        </p:tav>
                                      </p:tavLst>
                                    </p:anim>
                                    <p:anim calcmode="lin" valueType="num">
                                      <p:cBhvr>
                                        <p:cTn id="129" dur="1000" fill="hold"/>
                                        <p:tgtEl>
                                          <p:spTgt spid="43"/>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1000"/>
                                        <p:tgtEl>
                                          <p:spTgt spid="46"/>
                                        </p:tgtEl>
                                      </p:cBhvr>
                                    </p:animEffect>
                                    <p:anim calcmode="lin" valueType="num">
                                      <p:cBhvr>
                                        <p:cTn id="133" dur="1000" fill="hold"/>
                                        <p:tgtEl>
                                          <p:spTgt spid="46"/>
                                        </p:tgtEl>
                                        <p:attrNameLst>
                                          <p:attrName>ppt_x</p:attrName>
                                        </p:attrNameLst>
                                      </p:cBhvr>
                                      <p:tavLst>
                                        <p:tav tm="0">
                                          <p:val>
                                            <p:strVal val="#ppt_x"/>
                                          </p:val>
                                        </p:tav>
                                        <p:tav tm="100000">
                                          <p:val>
                                            <p:strVal val="#ppt_x"/>
                                          </p:val>
                                        </p:tav>
                                      </p:tavLst>
                                    </p:anim>
                                    <p:anim calcmode="lin" valueType="num">
                                      <p:cBhvr>
                                        <p:cTn id="13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P spid="26" grpId="0"/>
      <p:bldP spid="39" grpId="0"/>
      <p:bldP spid="40" grpId="0"/>
      <p:bldP spid="43"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Historische Entwicklung der Getreideernte</a:t>
            </a:r>
          </a:p>
        </p:txBody>
      </p:sp>
      <p:sp>
        <p:nvSpPr>
          <p:cNvPr id="4" name="Fußzeilenplatzhalter 3"/>
          <p:cNvSpPr>
            <a:spLocks noGrp="1"/>
          </p:cNvSpPr>
          <p:nvPr>
            <p:ph type="ftr" sz="quarter" idx="11"/>
          </p:nvPr>
        </p:nvSpPr>
        <p:spPr>
          <a:xfrm>
            <a:off x="540000" y="6480000"/>
            <a:ext cx="8389916" cy="178130"/>
          </a:xfrm>
        </p:spPr>
        <p:txBody>
          <a:bodyPr/>
          <a:lstStyle/>
          <a:p>
            <a:r>
              <a:rPr lang="de-DE"/>
              <a:t>HSWT                                    Prof. Dr. Ulrich Groß                                    Modul: Grundlagen Agrartechnik 3. Sem                                    LE: Mähdrescher</a:t>
            </a:r>
            <a:endParaRPr lang="de-DE" dirty="0"/>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8</a:t>
            </a:fld>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3359782691"/>
              </p:ext>
            </p:extLst>
          </p:nvPr>
        </p:nvGraphicFramePr>
        <p:xfrm>
          <a:off x="492823" y="1578380"/>
          <a:ext cx="8158353" cy="2435854"/>
        </p:xfrm>
        <a:graphic>
          <a:graphicData uri="http://schemas.openxmlformats.org/drawingml/2006/table">
            <a:tbl>
              <a:tblPr firstRow="1" bandRow="1">
                <a:tableStyleId>{5C22544A-7EE6-4342-B048-85BDC9FD1C3A}</a:tableStyleId>
              </a:tblPr>
              <a:tblGrid>
                <a:gridCol w="1610321">
                  <a:extLst>
                    <a:ext uri="{9D8B030D-6E8A-4147-A177-3AD203B41FA5}">
                      <a16:colId xmlns:a16="http://schemas.microsoft.com/office/drawing/2014/main" val="20000"/>
                    </a:ext>
                  </a:extLst>
                </a:gridCol>
                <a:gridCol w="686288">
                  <a:extLst>
                    <a:ext uri="{9D8B030D-6E8A-4147-A177-3AD203B41FA5}">
                      <a16:colId xmlns:a16="http://schemas.microsoft.com/office/drawing/2014/main" val="70823017"/>
                    </a:ext>
                  </a:extLst>
                </a:gridCol>
                <a:gridCol w="662536">
                  <a:extLst>
                    <a:ext uri="{9D8B030D-6E8A-4147-A177-3AD203B41FA5}">
                      <a16:colId xmlns:a16="http://schemas.microsoft.com/office/drawing/2014/main" val="925440164"/>
                    </a:ext>
                  </a:extLst>
                </a:gridCol>
                <a:gridCol w="804506">
                  <a:extLst>
                    <a:ext uri="{9D8B030D-6E8A-4147-A177-3AD203B41FA5}">
                      <a16:colId xmlns:a16="http://schemas.microsoft.com/office/drawing/2014/main" val="870173133"/>
                    </a:ext>
                  </a:extLst>
                </a:gridCol>
                <a:gridCol w="745354">
                  <a:extLst>
                    <a:ext uri="{9D8B030D-6E8A-4147-A177-3AD203B41FA5}">
                      <a16:colId xmlns:a16="http://schemas.microsoft.com/office/drawing/2014/main" val="1811740322"/>
                    </a:ext>
                  </a:extLst>
                </a:gridCol>
                <a:gridCol w="709858">
                  <a:extLst>
                    <a:ext uri="{9D8B030D-6E8A-4147-A177-3AD203B41FA5}">
                      <a16:colId xmlns:a16="http://schemas.microsoft.com/office/drawing/2014/main" val="953961397"/>
                    </a:ext>
                  </a:extLst>
                </a:gridCol>
                <a:gridCol w="698030">
                  <a:extLst>
                    <a:ext uri="{9D8B030D-6E8A-4147-A177-3AD203B41FA5}">
                      <a16:colId xmlns:a16="http://schemas.microsoft.com/office/drawing/2014/main" val="4117433520"/>
                    </a:ext>
                  </a:extLst>
                </a:gridCol>
                <a:gridCol w="792674">
                  <a:extLst>
                    <a:ext uri="{9D8B030D-6E8A-4147-A177-3AD203B41FA5}">
                      <a16:colId xmlns:a16="http://schemas.microsoft.com/office/drawing/2014/main" val="3774489082"/>
                    </a:ext>
                  </a:extLst>
                </a:gridCol>
                <a:gridCol w="724393">
                  <a:extLst>
                    <a:ext uri="{9D8B030D-6E8A-4147-A177-3AD203B41FA5}">
                      <a16:colId xmlns:a16="http://schemas.microsoft.com/office/drawing/2014/main" val="20001"/>
                    </a:ext>
                  </a:extLst>
                </a:gridCol>
                <a:gridCol w="724393">
                  <a:extLst>
                    <a:ext uri="{9D8B030D-6E8A-4147-A177-3AD203B41FA5}">
                      <a16:colId xmlns:a16="http://schemas.microsoft.com/office/drawing/2014/main" val="783121797"/>
                    </a:ext>
                  </a:extLst>
                </a:gridCol>
              </a:tblGrid>
              <a:tr h="0">
                <a:tc>
                  <a:txBody>
                    <a:bodyPr/>
                    <a:lstStyle/>
                    <a:p>
                      <a:pPr algn="ctr"/>
                      <a:endParaRPr lang="de-DE" sz="1500" dirty="0">
                        <a:solidFill>
                          <a:schemeClr val="tx1"/>
                        </a:solidFill>
                      </a:endParaRPr>
                    </a:p>
                  </a:txBody>
                  <a:tcPr marL="68580" marR="68580" marT="34290" marB="34290" anchor="ctr">
                    <a:solidFill>
                      <a:srgbClr val="2EAC58">
                        <a:alpha val="80000"/>
                      </a:srgbClr>
                    </a:solidFill>
                  </a:tcPr>
                </a:tc>
                <a:tc gridSpan="9">
                  <a:txBody>
                    <a:bodyPr/>
                    <a:lstStyle/>
                    <a:p>
                      <a:pPr algn="ctr"/>
                      <a:r>
                        <a:rPr lang="de-DE" sz="1500" dirty="0">
                          <a:solidFill>
                            <a:schemeClr val="tx1"/>
                          </a:solidFill>
                        </a:rPr>
                        <a:t>Standard Mähdrescher (oberste Leistungsklasse) </a:t>
                      </a:r>
                    </a:p>
                  </a:txBody>
                  <a:tcPr marL="68580" marR="68580" marT="34290" marB="34290" anchor="ctr">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pPr algn="ctr"/>
                      <a:endParaRPr lang="de-DE" sz="1500" dirty="0">
                        <a:solidFill>
                          <a:schemeClr val="tx1"/>
                        </a:solidFill>
                      </a:endParaRPr>
                    </a:p>
                  </a:txBody>
                  <a:tcPr marL="68580" marR="68580" marT="34290" marB="34290" anchor="ctr">
                    <a:solidFill>
                      <a:srgbClr val="2EAC58">
                        <a:alpha val="80000"/>
                      </a:srgbClr>
                    </a:solidFill>
                  </a:tcPr>
                </a:tc>
                <a:extLst>
                  <a:ext uri="{0D108BD9-81ED-4DB2-BD59-A6C34878D82A}">
                    <a16:rowId xmlns:a16="http://schemas.microsoft.com/office/drawing/2014/main" val="10000"/>
                  </a:ext>
                </a:extLst>
              </a:tr>
              <a:tr h="547530">
                <a:tc>
                  <a:txBody>
                    <a:bodyPr/>
                    <a:lstStyle/>
                    <a:p>
                      <a:pPr algn="ctr"/>
                      <a:r>
                        <a:rPr lang="de-DE" sz="1350" dirty="0"/>
                        <a:t>Jahr</a:t>
                      </a:r>
                    </a:p>
                  </a:txBody>
                  <a:tcPr marL="68580" marR="68580" marT="34290" marB="34290" anchor="ctr">
                    <a:solidFill>
                      <a:srgbClr val="92D050">
                        <a:alpha val="50000"/>
                      </a:srgbClr>
                    </a:solidFill>
                  </a:tcPr>
                </a:tc>
                <a:tc>
                  <a:txBody>
                    <a:bodyPr/>
                    <a:lstStyle/>
                    <a:p>
                      <a:pPr algn="ctr"/>
                      <a:r>
                        <a:rPr lang="de-DE" sz="1350" dirty="0"/>
                        <a:t>1985</a:t>
                      </a:r>
                    </a:p>
                  </a:txBody>
                  <a:tcPr marL="68580" marR="68580" marT="34290" marB="34290" anchor="ctr">
                    <a:solidFill>
                      <a:srgbClr val="92D050">
                        <a:alpha val="50000"/>
                      </a:srgbClr>
                    </a:solidFill>
                  </a:tcPr>
                </a:tc>
                <a:tc>
                  <a:txBody>
                    <a:bodyPr/>
                    <a:lstStyle/>
                    <a:p>
                      <a:pPr algn="ctr"/>
                      <a:r>
                        <a:rPr lang="de-DE" sz="1350" dirty="0"/>
                        <a:t>1989</a:t>
                      </a:r>
                    </a:p>
                  </a:txBody>
                  <a:tcPr marL="68580" marR="68580" marT="34290" marB="34290" anchor="ctr">
                    <a:solidFill>
                      <a:srgbClr val="92D050">
                        <a:alpha val="50000"/>
                      </a:srgbClr>
                    </a:solidFill>
                  </a:tcPr>
                </a:tc>
                <a:tc>
                  <a:txBody>
                    <a:bodyPr/>
                    <a:lstStyle/>
                    <a:p>
                      <a:pPr algn="ctr"/>
                      <a:r>
                        <a:rPr lang="de-DE" sz="1350" dirty="0"/>
                        <a:t>1995</a:t>
                      </a:r>
                    </a:p>
                  </a:txBody>
                  <a:tcPr marL="68580" marR="68580" marT="34290" marB="34290" anchor="ctr">
                    <a:solidFill>
                      <a:srgbClr val="92D050">
                        <a:alpha val="50000"/>
                      </a:srgbClr>
                    </a:solidFill>
                  </a:tcPr>
                </a:tc>
                <a:tc>
                  <a:txBody>
                    <a:bodyPr/>
                    <a:lstStyle/>
                    <a:p>
                      <a:pPr algn="ctr"/>
                      <a:r>
                        <a:rPr lang="de-DE" sz="1350" dirty="0"/>
                        <a:t>1999</a:t>
                      </a:r>
                    </a:p>
                  </a:txBody>
                  <a:tcPr marL="68580" marR="68580" marT="34290" marB="34290" anchor="ctr">
                    <a:solidFill>
                      <a:srgbClr val="92D050">
                        <a:alpha val="50000"/>
                      </a:srgbClr>
                    </a:solidFill>
                  </a:tcPr>
                </a:tc>
                <a:tc>
                  <a:txBody>
                    <a:bodyPr/>
                    <a:lstStyle/>
                    <a:p>
                      <a:pPr algn="ctr"/>
                      <a:r>
                        <a:rPr lang="de-DE" sz="1350" dirty="0"/>
                        <a:t>2004</a:t>
                      </a:r>
                    </a:p>
                  </a:txBody>
                  <a:tcPr marL="68580" marR="68580" marT="34290" marB="34290" anchor="ctr">
                    <a:solidFill>
                      <a:srgbClr val="92D050">
                        <a:alpha val="50000"/>
                      </a:srgbClr>
                    </a:solidFill>
                  </a:tcPr>
                </a:tc>
                <a:tc>
                  <a:txBody>
                    <a:bodyPr/>
                    <a:lstStyle/>
                    <a:p>
                      <a:pPr algn="ctr"/>
                      <a:r>
                        <a:rPr lang="de-DE" sz="1350" dirty="0"/>
                        <a:t>2005</a:t>
                      </a:r>
                    </a:p>
                  </a:txBody>
                  <a:tcPr marL="68580" marR="68580" marT="34290" marB="34290" anchor="ctr">
                    <a:solidFill>
                      <a:srgbClr val="92D050">
                        <a:alpha val="50000"/>
                      </a:srgbClr>
                    </a:solidFill>
                  </a:tcPr>
                </a:tc>
                <a:tc>
                  <a:txBody>
                    <a:bodyPr/>
                    <a:lstStyle/>
                    <a:p>
                      <a:pPr algn="ctr"/>
                      <a:r>
                        <a:rPr lang="de-DE" sz="1350" dirty="0"/>
                        <a:t>2010</a:t>
                      </a:r>
                    </a:p>
                  </a:txBody>
                  <a:tcPr marL="68580" marR="68580" marT="34290" marB="34290" anchor="ctr">
                    <a:solidFill>
                      <a:srgbClr val="92D050">
                        <a:alpha val="50000"/>
                      </a:srgbClr>
                    </a:solidFill>
                  </a:tcPr>
                </a:tc>
                <a:tc>
                  <a:txBody>
                    <a:bodyPr/>
                    <a:lstStyle/>
                    <a:p>
                      <a:pPr algn="ctr"/>
                      <a:r>
                        <a:rPr lang="de-DE" sz="1350" dirty="0"/>
                        <a:t>2015</a:t>
                      </a:r>
                    </a:p>
                  </a:txBody>
                  <a:tcPr marL="68580" marR="68580" marT="34290" marB="34290" anchor="ctr">
                    <a:solidFill>
                      <a:srgbClr val="92D050">
                        <a:alpha val="50000"/>
                      </a:srgbClr>
                    </a:solidFill>
                  </a:tcPr>
                </a:tc>
                <a:tc>
                  <a:txBody>
                    <a:bodyPr/>
                    <a:lstStyle/>
                    <a:p>
                      <a:pPr algn="ctr"/>
                      <a:r>
                        <a:rPr lang="de-DE" sz="1350" dirty="0"/>
                        <a:t>2023</a:t>
                      </a:r>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r h="530381">
                <a:tc>
                  <a:txBody>
                    <a:bodyPr/>
                    <a:lstStyle/>
                    <a:p>
                      <a:pPr algn="ctr"/>
                      <a:r>
                        <a:rPr lang="de-DE" sz="1350" dirty="0"/>
                        <a:t>Motorleistung</a:t>
                      </a:r>
                      <a:r>
                        <a:rPr lang="de-DE" sz="1350" baseline="0" dirty="0"/>
                        <a:t> (PS)</a:t>
                      </a:r>
                      <a:endParaRPr lang="de-DE" sz="1350" dirty="0"/>
                    </a:p>
                  </a:txBody>
                  <a:tcPr marL="68580" marR="68580" marT="34290" marB="34290" anchor="ctr">
                    <a:solidFill>
                      <a:srgbClr val="92D050">
                        <a:alpha val="50000"/>
                      </a:srgbClr>
                    </a:solidFill>
                  </a:tcPr>
                </a:tc>
                <a:tc>
                  <a:txBody>
                    <a:bodyPr/>
                    <a:lstStyle/>
                    <a:p>
                      <a:pPr algn="ctr"/>
                      <a:r>
                        <a:rPr lang="de-DE" sz="1350" dirty="0"/>
                        <a:t>200</a:t>
                      </a:r>
                    </a:p>
                  </a:txBody>
                  <a:tcPr marL="68580" marR="68580" marT="34290" marB="34290" anchor="ctr">
                    <a:solidFill>
                      <a:srgbClr val="92D050">
                        <a:alpha val="50000"/>
                      </a:srgbClr>
                    </a:solidFill>
                  </a:tcPr>
                </a:tc>
                <a:tc>
                  <a:txBody>
                    <a:bodyPr/>
                    <a:lstStyle/>
                    <a:p>
                      <a:pPr algn="ctr"/>
                      <a:r>
                        <a:rPr lang="de-DE" sz="1350" dirty="0"/>
                        <a:t>280</a:t>
                      </a:r>
                    </a:p>
                  </a:txBody>
                  <a:tcPr marL="68580" marR="68580" marT="34290" marB="34290" anchor="ctr">
                    <a:solidFill>
                      <a:srgbClr val="92D050">
                        <a:alpha val="50000"/>
                      </a:srgbClr>
                    </a:solidFill>
                  </a:tcPr>
                </a:tc>
                <a:tc>
                  <a:txBody>
                    <a:bodyPr/>
                    <a:lstStyle/>
                    <a:p>
                      <a:pPr algn="ctr"/>
                      <a:r>
                        <a:rPr lang="de-DE" sz="1350" dirty="0"/>
                        <a:t>330</a:t>
                      </a:r>
                    </a:p>
                  </a:txBody>
                  <a:tcPr marL="68580" marR="68580" marT="34290" marB="34290" anchor="ctr">
                    <a:solidFill>
                      <a:srgbClr val="92D050">
                        <a:alpha val="50000"/>
                      </a:srgbClr>
                    </a:solidFill>
                  </a:tcPr>
                </a:tc>
                <a:tc>
                  <a:txBody>
                    <a:bodyPr/>
                    <a:lstStyle/>
                    <a:p>
                      <a:pPr algn="ctr"/>
                      <a:r>
                        <a:rPr lang="de-DE" sz="1350" dirty="0"/>
                        <a:t>360</a:t>
                      </a:r>
                    </a:p>
                  </a:txBody>
                  <a:tcPr marL="68580" marR="68580" marT="34290" marB="34290" anchor="ctr">
                    <a:solidFill>
                      <a:srgbClr val="92D050">
                        <a:alpha val="50000"/>
                      </a:srgbClr>
                    </a:solidFill>
                  </a:tcPr>
                </a:tc>
                <a:tc>
                  <a:txBody>
                    <a:bodyPr/>
                    <a:lstStyle/>
                    <a:p>
                      <a:pPr algn="ctr"/>
                      <a:r>
                        <a:rPr lang="de-DE" sz="1350" dirty="0"/>
                        <a:t>430</a:t>
                      </a:r>
                    </a:p>
                  </a:txBody>
                  <a:tcPr marL="68580" marR="68580" marT="34290" marB="34290" anchor="ctr">
                    <a:solidFill>
                      <a:srgbClr val="92D050">
                        <a:alpha val="50000"/>
                      </a:srgbClr>
                    </a:solidFill>
                  </a:tcPr>
                </a:tc>
                <a:tc>
                  <a:txBody>
                    <a:bodyPr/>
                    <a:lstStyle/>
                    <a:p>
                      <a:pPr algn="ctr"/>
                      <a:r>
                        <a:rPr lang="de-DE" sz="1350" dirty="0"/>
                        <a:t>530</a:t>
                      </a:r>
                    </a:p>
                  </a:txBody>
                  <a:tcPr marL="68580" marR="68580" marT="34290" marB="34290" anchor="ctr">
                    <a:solidFill>
                      <a:srgbClr val="92D050">
                        <a:alpha val="50000"/>
                      </a:srgbClr>
                    </a:solidFill>
                  </a:tcPr>
                </a:tc>
                <a:tc>
                  <a:txBody>
                    <a:bodyPr/>
                    <a:lstStyle/>
                    <a:p>
                      <a:pPr algn="ctr"/>
                      <a:r>
                        <a:rPr lang="de-DE" sz="1350" dirty="0"/>
                        <a:t>590</a:t>
                      </a:r>
                    </a:p>
                  </a:txBody>
                  <a:tcPr marL="68580" marR="68580" marT="34290" marB="34290" anchor="ctr">
                    <a:solidFill>
                      <a:srgbClr val="92D050">
                        <a:alpha val="50000"/>
                      </a:srgbClr>
                    </a:solidFill>
                  </a:tcPr>
                </a:tc>
                <a:tc>
                  <a:txBody>
                    <a:bodyPr/>
                    <a:lstStyle/>
                    <a:p>
                      <a:pPr algn="ctr"/>
                      <a:r>
                        <a:rPr lang="de-DE" sz="1350" dirty="0"/>
                        <a:t>650</a:t>
                      </a:r>
                    </a:p>
                  </a:txBody>
                  <a:tcPr marL="68580" marR="68580" marT="34290" marB="34290" anchor="ctr">
                    <a:solidFill>
                      <a:srgbClr val="92D050">
                        <a:alpha val="50000"/>
                      </a:srgbClr>
                    </a:solidFill>
                  </a:tcPr>
                </a:tc>
                <a:tc>
                  <a:txBody>
                    <a:bodyPr/>
                    <a:lstStyle/>
                    <a:p>
                      <a:pPr algn="ctr"/>
                      <a:r>
                        <a:rPr lang="de-DE" sz="1350" dirty="0"/>
                        <a:t>790</a:t>
                      </a:r>
                    </a:p>
                  </a:txBody>
                  <a:tcPr marL="68580" marR="68580" marT="34290" marB="34290" anchor="ctr">
                    <a:solidFill>
                      <a:srgbClr val="92D050">
                        <a:alpha val="50000"/>
                      </a:srgbClr>
                    </a:solidFill>
                  </a:tcPr>
                </a:tc>
                <a:extLst>
                  <a:ext uri="{0D108BD9-81ED-4DB2-BD59-A6C34878D82A}">
                    <a16:rowId xmlns:a16="http://schemas.microsoft.com/office/drawing/2014/main" val="10002"/>
                  </a:ext>
                </a:extLst>
              </a:tr>
              <a:tr h="530382">
                <a:tc>
                  <a:txBody>
                    <a:bodyPr/>
                    <a:lstStyle/>
                    <a:p>
                      <a:pPr algn="ctr"/>
                      <a:r>
                        <a:rPr lang="de-DE" sz="1350" dirty="0"/>
                        <a:t>Korntank-Kapazität</a:t>
                      </a:r>
                      <a:r>
                        <a:rPr lang="de-DE" sz="1350" baseline="0" dirty="0"/>
                        <a:t> (l)</a:t>
                      </a:r>
                      <a:endParaRPr lang="de-DE" sz="1350" dirty="0"/>
                    </a:p>
                  </a:txBody>
                  <a:tcPr marL="68580" marR="68580" marT="34290" marB="34290" anchor="ctr">
                    <a:solidFill>
                      <a:srgbClr val="92D050">
                        <a:alpha val="50000"/>
                      </a:srgbClr>
                    </a:solidFill>
                  </a:tcPr>
                </a:tc>
                <a:tc>
                  <a:txBody>
                    <a:bodyPr/>
                    <a:lstStyle/>
                    <a:p>
                      <a:pPr algn="ctr"/>
                      <a:r>
                        <a:rPr lang="de-DE" sz="1350" dirty="0"/>
                        <a:t>6.300</a:t>
                      </a:r>
                    </a:p>
                  </a:txBody>
                  <a:tcPr marL="68580" marR="68580" marT="34290" marB="34290" anchor="ctr">
                    <a:solidFill>
                      <a:srgbClr val="92D050">
                        <a:alpha val="50000"/>
                      </a:srgbClr>
                    </a:solidFill>
                  </a:tcPr>
                </a:tc>
                <a:tc>
                  <a:txBody>
                    <a:bodyPr/>
                    <a:lstStyle/>
                    <a:p>
                      <a:pPr algn="ctr"/>
                      <a:r>
                        <a:rPr lang="de-DE" sz="1350" dirty="0"/>
                        <a:t>9.100</a:t>
                      </a:r>
                    </a:p>
                  </a:txBody>
                  <a:tcPr marL="68580" marR="68580" marT="34290" marB="34290" anchor="ctr">
                    <a:solidFill>
                      <a:srgbClr val="92D050">
                        <a:alpha val="50000"/>
                      </a:srgbClr>
                    </a:solidFill>
                  </a:tcPr>
                </a:tc>
                <a:tc>
                  <a:txBody>
                    <a:bodyPr/>
                    <a:lstStyle/>
                    <a:p>
                      <a:pPr algn="ctr"/>
                      <a:r>
                        <a:rPr lang="de-DE" sz="1350" dirty="0"/>
                        <a:t>9.500</a:t>
                      </a:r>
                    </a:p>
                  </a:txBody>
                  <a:tcPr marL="68580" marR="68580" marT="34290" marB="34290" anchor="ctr">
                    <a:solidFill>
                      <a:srgbClr val="92D050">
                        <a:alpha val="50000"/>
                      </a:srgbClr>
                    </a:solidFill>
                  </a:tcPr>
                </a:tc>
                <a:tc>
                  <a:txBody>
                    <a:bodyPr/>
                    <a:lstStyle/>
                    <a:p>
                      <a:pPr algn="ctr"/>
                      <a:r>
                        <a:rPr lang="de-DE" sz="1350" dirty="0"/>
                        <a:t>9.700</a:t>
                      </a:r>
                    </a:p>
                  </a:txBody>
                  <a:tcPr marL="68580" marR="68580" marT="34290" marB="34290" anchor="ctr">
                    <a:solidFill>
                      <a:srgbClr val="92D050">
                        <a:alpha val="50000"/>
                      </a:srgbClr>
                    </a:solidFill>
                  </a:tcPr>
                </a:tc>
                <a:tc>
                  <a:txBody>
                    <a:bodyPr/>
                    <a:lstStyle/>
                    <a:p>
                      <a:pPr algn="ctr"/>
                      <a:r>
                        <a:rPr lang="de-DE" sz="1350" dirty="0"/>
                        <a:t>11.500</a:t>
                      </a:r>
                    </a:p>
                  </a:txBody>
                  <a:tcPr marL="68580" marR="68580" marT="34290" marB="34290" anchor="ctr">
                    <a:solidFill>
                      <a:srgbClr val="92D050">
                        <a:alpha val="50000"/>
                      </a:srgbClr>
                    </a:solidFill>
                  </a:tcPr>
                </a:tc>
                <a:tc>
                  <a:txBody>
                    <a:bodyPr/>
                    <a:lstStyle/>
                    <a:p>
                      <a:pPr algn="ctr"/>
                      <a:r>
                        <a:rPr lang="de-DE" sz="1350" dirty="0"/>
                        <a:t>12.000</a:t>
                      </a:r>
                    </a:p>
                  </a:txBody>
                  <a:tcPr marL="68580" marR="68580" marT="34290" marB="34290" anchor="ctr">
                    <a:solidFill>
                      <a:srgbClr val="92D050">
                        <a:alpha val="50000"/>
                      </a:srgbClr>
                    </a:solidFill>
                  </a:tcPr>
                </a:tc>
                <a:tc>
                  <a:txBody>
                    <a:bodyPr/>
                    <a:lstStyle/>
                    <a:p>
                      <a:pPr algn="ctr"/>
                      <a:r>
                        <a:rPr lang="de-DE" sz="1350" dirty="0"/>
                        <a:t>12.500</a:t>
                      </a:r>
                    </a:p>
                  </a:txBody>
                  <a:tcPr marL="68580" marR="68580" marT="34290" marB="34290" anchor="ctr">
                    <a:solidFill>
                      <a:srgbClr val="92D050">
                        <a:alpha val="50000"/>
                      </a:srgbClr>
                    </a:solidFill>
                  </a:tcPr>
                </a:tc>
                <a:tc>
                  <a:txBody>
                    <a:bodyPr/>
                    <a:lstStyle/>
                    <a:p>
                      <a:pPr algn="ctr"/>
                      <a:r>
                        <a:rPr lang="de-DE" sz="1350" dirty="0"/>
                        <a:t>14.500</a:t>
                      </a:r>
                    </a:p>
                  </a:txBody>
                  <a:tcPr marL="68580" marR="68580" marT="34290" marB="34290" anchor="ctr">
                    <a:solidFill>
                      <a:srgbClr val="92D050">
                        <a:alpha val="50000"/>
                      </a:srgbClr>
                    </a:solidFill>
                  </a:tcPr>
                </a:tc>
                <a:tc>
                  <a:txBody>
                    <a:bodyPr/>
                    <a:lstStyle/>
                    <a:p>
                      <a:pPr algn="ctr"/>
                      <a:r>
                        <a:rPr lang="de-DE" sz="1350" dirty="0"/>
                        <a:t>18000</a:t>
                      </a:r>
                    </a:p>
                  </a:txBody>
                  <a:tcPr marL="68580" marR="68580" marT="34290" marB="34290" anchor="ctr">
                    <a:solidFill>
                      <a:srgbClr val="92D050">
                        <a:alpha val="50000"/>
                      </a:srgbClr>
                    </a:solidFill>
                  </a:tcPr>
                </a:tc>
                <a:extLst>
                  <a:ext uri="{0D108BD9-81ED-4DB2-BD59-A6C34878D82A}">
                    <a16:rowId xmlns:a16="http://schemas.microsoft.com/office/drawing/2014/main" val="10003"/>
                  </a:ext>
                </a:extLst>
              </a:tr>
              <a:tr h="530381">
                <a:tc>
                  <a:txBody>
                    <a:bodyPr/>
                    <a:lstStyle/>
                    <a:p>
                      <a:pPr algn="ctr"/>
                      <a:r>
                        <a:rPr lang="de-DE" sz="1350" dirty="0"/>
                        <a:t>Schneidwerksbreite (m)</a:t>
                      </a:r>
                    </a:p>
                  </a:txBody>
                  <a:tcPr marL="68580" marR="68580" marT="34290" marB="34290" anchor="ctr">
                    <a:solidFill>
                      <a:srgbClr val="92D050">
                        <a:alpha val="50000"/>
                      </a:srgbClr>
                    </a:solidFill>
                  </a:tcPr>
                </a:tc>
                <a:tc>
                  <a:txBody>
                    <a:bodyPr/>
                    <a:lstStyle/>
                    <a:p>
                      <a:pPr algn="ctr"/>
                      <a:r>
                        <a:rPr lang="de-DE" sz="1350" dirty="0"/>
                        <a:t>6,1</a:t>
                      </a:r>
                    </a:p>
                  </a:txBody>
                  <a:tcPr marL="68580" marR="68580" marT="34290" marB="34290" anchor="ctr">
                    <a:solidFill>
                      <a:srgbClr val="92D050">
                        <a:alpha val="50000"/>
                      </a:srgbClr>
                    </a:solidFill>
                  </a:tcPr>
                </a:tc>
                <a:tc>
                  <a:txBody>
                    <a:bodyPr/>
                    <a:lstStyle/>
                    <a:p>
                      <a:pPr algn="ctr"/>
                      <a:r>
                        <a:rPr lang="de-DE" sz="1350" dirty="0"/>
                        <a:t>7,3</a:t>
                      </a:r>
                    </a:p>
                  </a:txBody>
                  <a:tcPr marL="68580" marR="68580" marT="34290" marB="34290" anchor="ctr">
                    <a:solidFill>
                      <a:srgbClr val="92D050">
                        <a:alpha val="50000"/>
                      </a:srgbClr>
                    </a:solidFill>
                  </a:tcPr>
                </a:tc>
                <a:tc>
                  <a:txBody>
                    <a:bodyPr/>
                    <a:lstStyle/>
                    <a:p>
                      <a:pPr algn="ctr"/>
                      <a:r>
                        <a:rPr lang="de-DE" sz="1350" dirty="0"/>
                        <a:t>7,4</a:t>
                      </a:r>
                    </a:p>
                  </a:txBody>
                  <a:tcPr marL="68580" marR="68580" marT="34290" marB="34290" anchor="ctr">
                    <a:solidFill>
                      <a:srgbClr val="92D050">
                        <a:alpha val="50000"/>
                      </a:srgbClr>
                    </a:solidFill>
                  </a:tcPr>
                </a:tc>
                <a:tc>
                  <a:txBody>
                    <a:bodyPr/>
                    <a:lstStyle/>
                    <a:p>
                      <a:pPr algn="ctr"/>
                      <a:r>
                        <a:rPr lang="de-DE" sz="1350" dirty="0"/>
                        <a:t>9,2</a:t>
                      </a:r>
                    </a:p>
                  </a:txBody>
                  <a:tcPr marL="68580" marR="68580" marT="34290" marB="34290" anchor="ctr">
                    <a:solidFill>
                      <a:srgbClr val="92D050">
                        <a:alpha val="50000"/>
                      </a:srgbClr>
                    </a:solidFill>
                  </a:tcPr>
                </a:tc>
                <a:tc>
                  <a:txBody>
                    <a:bodyPr/>
                    <a:lstStyle/>
                    <a:p>
                      <a:pPr algn="ctr"/>
                      <a:r>
                        <a:rPr lang="de-DE" sz="1350" dirty="0"/>
                        <a:t>9,2</a:t>
                      </a:r>
                    </a:p>
                  </a:txBody>
                  <a:tcPr marL="68580" marR="68580" marT="34290" marB="34290" anchor="ctr">
                    <a:solidFill>
                      <a:srgbClr val="92D050">
                        <a:alpha val="50000"/>
                      </a:srgbClr>
                    </a:solidFill>
                  </a:tcPr>
                </a:tc>
                <a:tc>
                  <a:txBody>
                    <a:bodyPr/>
                    <a:lstStyle/>
                    <a:p>
                      <a:pPr algn="ctr"/>
                      <a:r>
                        <a:rPr lang="de-DE" sz="1350" dirty="0"/>
                        <a:t>9,2</a:t>
                      </a:r>
                    </a:p>
                  </a:txBody>
                  <a:tcPr marL="68580" marR="68580" marT="34290" marB="34290" anchor="ctr">
                    <a:solidFill>
                      <a:srgbClr val="92D050">
                        <a:alpha val="50000"/>
                      </a:srgbClr>
                    </a:solidFill>
                  </a:tcPr>
                </a:tc>
                <a:tc>
                  <a:txBody>
                    <a:bodyPr/>
                    <a:lstStyle/>
                    <a:p>
                      <a:pPr algn="ctr"/>
                      <a:r>
                        <a:rPr lang="de-DE" sz="1350" dirty="0"/>
                        <a:t>12,0</a:t>
                      </a:r>
                    </a:p>
                  </a:txBody>
                  <a:tcPr marL="68580" marR="68580" marT="34290" marB="34290" anchor="ctr">
                    <a:solidFill>
                      <a:srgbClr val="92D050">
                        <a:alpha val="50000"/>
                      </a:srgbClr>
                    </a:solidFill>
                  </a:tcPr>
                </a:tc>
                <a:tc>
                  <a:txBody>
                    <a:bodyPr/>
                    <a:lstStyle/>
                    <a:p>
                      <a:pPr algn="ctr"/>
                      <a:r>
                        <a:rPr lang="de-DE" sz="1350" dirty="0"/>
                        <a:t>15,0</a:t>
                      </a:r>
                    </a:p>
                  </a:txBody>
                  <a:tcPr marL="68580" marR="68580" marT="34290" marB="34290" anchor="ctr">
                    <a:solidFill>
                      <a:srgbClr val="92D050">
                        <a:alpha val="50000"/>
                      </a:srgbClr>
                    </a:solidFill>
                  </a:tcPr>
                </a:tc>
                <a:tc>
                  <a:txBody>
                    <a:bodyPr/>
                    <a:lstStyle/>
                    <a:p>
                      <a:pPr algn="ctr"/>
                      <a:r>
                        <a:rPr lang="de-DE" sz="1350" dirty="0"/>
                        <a:t>18,3</a:t>
                      </a:r>
                    </a:p>
                  </a:txBody>
                  <a:tcPr marL="68580" marR="68580" marT="34290" marB="34290" anchor="ctr">
                    <a:solidFill>
                      <a:srgbClr val="92D050">
                        <a:alpha val="50000"/>
                      </a:srgbClr>
                    </a:solidFill>
                  </a:tcPr>
                </a:tc>
                <a:extLst>
                  <a:ext uri="{0D108BD9-81ED-4DB2-BD59-A6C34878D82A}">
                    <a16:rowId xmlns:a16="http://schemas.microsoft.com/office/drawing/2014/main" val="10004"/>
                  </a:ext>
                </a:extLst>
              </a:tr>
            </a:tbl>
          </a:graphicData>
        </a:graphic>
      </p:graphicFrame>
      <p:sp>
        <p:nvSpPr>
          <p:cNvPr id="3" name="Textfeld 2"/>
          <p:cNvSpPr txBox="1"/>
          <p:nvPr/>
        </p:nvSpPr>
        <p:spPr>
          <a:xfrm>
            <a:off x="540000" y="1131918"/>
            <a:ext cx="6833937" cy="369332"/>
          </a:xfrm>
          <a:prstGeom prst="rect">
            <a:avLst/>
          </a:prstGeom>
          <a:noFill/>
        </p:spPr>
        <p:txBody>
          <a:bodyPr wrap="square" rtlCol="0">
            <a:spAutoFit/>
          </a:bodyPr>
          <a:lstStyle/>
          <a:p>
            <a:r>
              <a:rPr lang="de-DE" dirty="0"/>
              <a:t>Entwicklung der Mähdrescher-Spitzenklasse von 1985 bis 2023</a:t>
            </a:r>
          </a:p>
        </p:txBody>
      </p:sp>
      <p:pic>
        <p:nvPicPr>
          <p:cNvPr id="7" name="Grafik 6" descr="Ein Bild, das Himmel, Farm, draußen, Ernte enthält.&#10;&#10;Automatisch generierte Beschreibung">
            <a:extLst>
              <a:ext uri="{FF2B5EF4-FFF2-40B4-BE49-F238E27FC236}">
                <a16:creationId xmlns:a16="http://schemas.microsoft.com/office/drawing/2014/main" id="{E8EEC2FA-1085-5972-428B-1AAF1A9AE8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83" b="6664"/>
          <a:stretch/>
        </p:blipFill>
        <p:spPr>
          <a:xfrm>
            <a:off x="7305251" y="4624681"/>
            <a:ext cx="1315860" cy="783490"/>
          </a:xfrm>
          <a:prstGeom prst="rect">
            <a:avLst/>
          </a:prstGeom>
        </p:spPr>
      </p:pic>
      <p:sp>
        <p:nvSpPr>
          <p:cNvPr id="9" name="Textfeld 8">
            <a:extLst>
              <a:ext uri="{FF2B5EF4-FFF2-40B4-BE49-F238E27FC236}">
                <a16:creationId xmlns:a16="http://schemas.microsoft.com/office/drawing/2014/main" id="{7DA6F1D3-0CBA-69BA-DF3F-4478E9B2C8D7}"/>
              </a:ext>
            </a:extLst>
          </p:cNvPr>
          <p:cNvSpPr txBox="1"/>
          <p:nvPr/>
        </p:nvSpPr>
        <p:spPr>
          <a:xfrm>
            <a:off x="7200000" y="5415083"/>
            <a:ext cx="1616009" cy="184666"/>
          </a:xfrm>
          <a:prstGeom prst="rect">
            <a:avLst/>
          </a:prstGeom>
          <a:noFill/>
        </p:spPr>
        <p:txBody>
          <a:bodyPr wrap="square" rtlCol="0">
            <a:spAutoFit/>
          </a:bodyPr>
          <a:lstStyle/>
          <a:p>
            <a:r>
              <a:rPr lang="de-DE" sz="600" dirty="0"/>
              <a:t>Abbildung 18 www.vereinigte-hagel.net</a:t>
            </a:r>
          </a:p>
        </p:txBody>
      </p:sp>
      <p:grpSp>
        <p:nvGrpSpPr>
          <p:cNvPr id="6" name="Gruppieren 5">
            <a:extLst>
              <a:ext uri="{FF2B5EF4-FFF2-40B4-BE49-F238E27FC236}">
                <a16:creationId xmlns:a16="http://schemas.microsoft.com/office/drawing/2014/main" id="{63CBBF28-DB36-B601-339F-F87154BC6223}"/>
              </a:ext>
            </a:extLst>
          </p:cNvPr>
          <p:cNvGrpSpPr/>
          <p:nvPr/>
        </p:nvGrpSpPr>
        <p:grpSpPr>
          <a:xfrm>
            <a:off x="540000" y="4331453"/>
            <a:ext cx="8497234" cy="1089810"/>
            <a:chOff x="386640" y="3019018"/>
            <a:chExt cx="8497234" cy="1089810"/>
          </a:xfrm>
        </p:grpSpPr>
        <p:pic>
          <p:nvPicPr>
            <p:cNvPr id="8" name="Picture 4" descr="http://www.pottupellossa.fi/gallery/albums/userpics/normal_jd_1055_12.JPG">
              <a:extLst>
                <a:ext uri="{FF2B5EF4-FFF2-40B4-BE49-F238E27FC236}">
                  <a16:creationId xmlns:a16="http://schemas.microsoft.com/office/drawing/2014/main" id="{38541B73-433F-786C-10AE-C2DC67EB6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0164" y="3302883"/>
              <a:ext cx="1044000" cy="78349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47C520B3-98C8-A02C-672D-07D38D983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40" y="3329225"/>
              <a:ext cx="1440000" cy="767207"/>
            </a:xfrm>
            <a:prstGeom prst="rect">
              <a:avLst/>
            </a:prstGeom>
          </p:spPr>
        </p:pic>
        <p:pic>
          <p:nvPicPr>
            <p:cNvPr id="12" name="Picture 6" descr="http://i.skyrock.net/2489/28462489/pics/2055207665_small_1.jpg">
              <a:extLst>
                <a:ext uri="{FF2B5EF4-FFF2-40B4-BE49-F238E27FC236}">
                  <a16:creationId xmlns:a16="http://schemas.microsoft.com/office/drawing/2014/main" id="{80AAB3B3-58DB-3F5C-A75D-9038C73AF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7689" y="3304432"/>
              <a:ext cx="1188384" cy="79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c7.staticflickr.com/4/3093/3236825414_bb75f4bea7.jpg">
              <a:extLst>
                <a:ext uri="{FF2B5EF4-FFF2-40B4-BE49-F238E27FC236}">
                  <a16:creationId xmlns:a16="http://schemas.microsoft.com/office/drawing/2014/main" id="{CF23434D-6A7A-53BD-9DE3-9451B8805A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4148" y="3316828"/>
              <a:ext cx="1169668" cy="792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F5A486D3-7CFD-0D62-E1B8-548EB6E3F733}"/>
                </a:ext>
              </a:extLst>
            </p:cNvPr>
            <p:cNvSpPr/>
            <p:nvPr/>
          </p:nvSpPr>
          <p:spPr>
            <a:xfrm>
              <a:off x="7851141" y="3019018"/>
              <a:ext cx="1032733" cy="246221"/>
            </a:xfrm>
            <a:prstGeom prst="rect">
              <a:avLst/>
            </a:prstGeom>
          </p:spPr>
          <p:txBody>
            <a:bodyPr wrap="square">
              <a:spAutoFit/>
            </a:bodyPr>
            <a:lstStyle/>
            <a:p>
              <a:endParaRPr lang="de-DE" sz="1000" dirty="0"/>
            </a:p>
          </p:txBody>
        </p:sp>
      </p:grpSp>
      <p:grpSp>
        <p:nvGrpSpPr>
          <p:cNvPr id="16" name="Gruppieren 15">
            <a:extLst>
              <a:ext uri="{FF2B5EF4-FFF2-40B4-BE49-F238E27FC236}">
                <a16:creationId xmlns:a16="http://schemas.microsoft.com/office/drawing/2014/main" id="{74BA2D64-B9D4-1D85-139C-C1F1544BA927}"/>
              </a:ext>
            </a:extLst>
          </p:cNvPr>
          <p:cNvGrpSpPr/>
          <p:nvPr/>
        </p:nvGrpSpPr>
        <p:grpSpPr>
          <a:xfrm>
            <a:off x="2031199" y="4866680"/>
            <a:ext cx="271125" cy="317166"/>
            <a:chOff x="3110242" y="3606399"/>
            <a:chExt cx="271125" cy="317166"/>
          </a:xfrm>
        </p:grpSpPr>
        <p:sp>
          <p:nvSpPr>
            <p:cNvPr id="17" name="Pfeil: nach rechts 16">
              <a:extLst>
                <a:ext uri="{FF2B5EF4-FFF2-40B4-BE49-F238E27FC236}">
                  <a16:creationId xmlns:a16="http://schemas.microsoft.com/office/drawing/2014/main" id="{010B9CC2-03B5-8AC6-EFDE-2B79FF44FF2F}"/>
                </a:ext>
              </a:extLst>
            </p:cNvPr>
            <p:cNvSpPr/>
            <p:nvPr/>
          </p:nvSpPr>
          <p:spPr>
            <a:xfrm>
              <a:off x="3110242" y="3606399"/>
              <a:ext cx="271125" cy="31716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8" name="Pfeil: nach rechts 4">
              <a:extLst>
                <a:ext uri="{FF2B5EF4-FFF2-40B4-BE49-F238E27FC236}">
                  <a16:creationId xmlns:a16="http://schemas.microsoft.com/office/drawing/2014/main" id="{907D9B1A-6FFB-D525-6B69-5206EACCC1AD}"/>
                </a:ext>
              </a:extLst>
            </p:cNvPr>
            <p:cNvSpPr txBox="1"/>
            <p:nvPr/>
          </p:nvSpPr>
          <p:spPr>
            <a:xfrm>
              <a:off x="3110242" y="3669832"/>
              <a:ext cx="189788" cy="190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p:txBody>
        </p:sp>
      </p:grpSp>
      <p:grpSp>
        <p:nvGrpSpPr>
          <p:cNvPr id="19" name="Gruppieren 18">
            <a:extLst>
              <a:ext uri="{FF2B5EF4-FFF2-40B4-BE49-F238E27FC236}">
                <a16:creationId xmlns:a16="http://schemas.microsoft.com/office/drawing/2014/main" id="{A253866F-B720-CA67-0BCA-4671C664A92E}"/>
              </a:ext>
            </a:extLst>
          </p:cNvPr>
          <p:cNvGrpSpPr/>
          <p:nvPr/>
        </p:nvGrpSpPr>
        <p:grpSpPr>
          <a:xfrm>
            <a:off x="3448724" y="4866680"/>
            <a:ext cx="271125" cy="317166"/>
            <a:chOff x="3110242" y="3606399"/>
            <a:chExt cx="271125" cy="317166"/>
          </a:xfrm>
        </p:grpSpPr>
        <p:sp>
          <p:nvSpPr>
            <p:cNvPr id="20" name="Pfeil: nach rechts 19">
              <a:extLst>
                <a:ext uri="{FF2B5EF4-FFF2-40B4-BE49-F238E27FC236}">
                  <a16:creationId xmlns:a16="http://schemas.microsoft.com/office/drawing/2014/main" id="{822C9EA6-46E8-0B60-F866-20848D673F18}"/>
                </a:ext>
              </a:extLst>
            </p:cNvPr>
            <p:cNvSpPr/>
            <p:nvPr/>
          </p:nvSpPr>
          <p:spPr>
            <a:xfrm>
              <a:off x="3110242" y="3606399"/>
              <a:ext cx="271125" cy="31716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21" name="Pfeil: nach rechts 4">
              <a:extLst>
                <a:ext uri="{FF2B5EF4-FFF2-40B4-BE49-F238E27FC236}">
                  <a16:creationId xmlns:a16="http://schemas.microsoft.com/office/drawing/2014/main" id="{AAF2E79C-D339-082D-E2E8-435379D8B3E1}"/>
                </a:ext>
              </a:extLst>
            </p:cNvPr>
            <p:cNvSpPr txBox="1"/>
            <p:nvPr/>
          </p:nvSpPr>
          <p:spPr>
            <a:xfrm>
              <a:off x="3110242" y="3669832"/>
              <a:ext cx="189788" cy="190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p:txBody>
        </p:sp>
      </p:grpSp>
      <p:grpSp>
        <p:nvGrpSpPr>
          <p:cNvPr id="22" name="Gruppieren 21">
            <a:extLst>
              <a:ext uri="{FF2B5EF4-FFF2-40B4-BE49-F238E27FC236}">
                <a16:creationId xmlns:a16="http://schemas.microsoft.com/office/drawing/2014/main" id="{41407189-08C5-E76F-F4CA-75224350A8C0}"/>
              </a:ext>
            </a:extLst>
          </p:cNvPr>
          <p:cNvGrpSpPr/>
          <p:nvPr/>
        </p:nvGrpSpPr>
        <p:grpSpPr>
          <a:xfrm>
            <a:off x="5117908" y="4866680"/>
            <a:ext cx="271125" cy="317166"/>
            <a:chOff x="3110242" y="3606399"/>
            <a:chExt cx="271125" cy="317166"/>
          </a:xfrm>
        </p:grpSpPr>
        <p:sp>
          <p:nvSpPr>
            <p:cNvPr id="23" name="Pfeil: nach rechts 22">
              <a:extLst>
                <a:ext uri="{FF2B5EF4-FFF2-40B4-BE49-F238E27FC236}">
                  <a16:creationId xmlns:a16="http://schemas.microsoft.com/office/drawing/2014/main" id="{DB7C01E6-639A-0643-D557-3C007C33C361}"/>
                </a:ext>
              </a:extLst>
            </p:cNvPr>
            <p:cNvSpPr/>
            <p:nvPr/>
          </p:nvSpPr>
          <p:spPr>
            <a:xfrm>
              <a:off x="3110242" y="3606399"/>
              <a:ext cx="271125" cy="31716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24" name="Pfeil: nach rechts 4">
              <a:extLst>
                <a:ext uri="{FF2B5EF4-FFF2-40B4-BE49-F238E27FC236}">
                  <a16:creationId xmlns:a16="http://schemas.microsoft.com/office/drawing/2014/main" id="{8E3E179A-203C-044A-1400-D58CD8378F76}"/>
                </a:ext>
              </a:extLst>
            </p:cNvPr>
            <p:cNvSpPr txBox="1"/>
            <p:nvPr/>
          </p:nvSpPr>
          <p:spPr>
            <a:xfrm>
              <a:off x="3110242" y="3669832"/>
              <a:ext cx="189788" cy="190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p:txBody>
        </p:sp>
      </p:grpSp>
      <p:grpSp>
        <p:nvGrpSpPr>
          <p:cNvPr id="25" name="Gruppieren 24">
            <a:extLst>
              <a:ext uri="{FF2B5EF4-FFF2-40B4-BE49-F238E27FC236}">
                <a16:creationId xmlns:a16="http://schemas.microsoft.com/office/drawing/2014/main" id="{4A707261-CD86-4DC3-5857-524A8E4DF7E6}"/>
              </a:ext>
            </a:extLst>
          </p:cNvPr>
          <p:cNvGrpSpPr/>
          <p:nvPr/>
        </p:nvGrpSpPr>
        <p:grpSpPr>
          <a:xfrm>
            <a:off x="6879777" y="4868313"/>
            <a:ext cx="271125" cy="317166"/>
            <a:chOff x="3110242" y="3606399"/>
            <a:chExt cx="271125" cy="317166"/>
          </a:xfrm>
        </p:grpSpPr>
        <p:sp>
          <p:nvSpPr>
            <p:cNvPr id="26" name="Pfeil: nach rechts 25">
              <a:extLst>
                <a:ext uri="{FF2B5EF4-FFF2-40B4-BE49-F238E27FC236}">
                  <a16:creationId xmlns:a16="http://schemas.microsoft.com/office/drawing/2014/main" id="{DDB5B780-839D-C41F-E5D1-F1476D94C30E}"/>
                </a:ext>
              </a:extLst>
            </p:cNvPr>
            <p:cNvSpPr/>
            <p:nvPr/>
          </p:nvSpPr>
          <p:spPr>
            <a:xfrm>
              <a:off x="3110242" y="3606399"/>
              <a:ext cx="271125" cy="31716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27" name="Pfeil: nach rechts 4">
              <a:extLst>
                <a:ext uri="{FF2B5EF4-FFF2-40B4-BE49-F238E27FC236}">
                  <a16:creationId xmlns:a16="http://schemas.microsoft.com/office/drawing/2014/main" id="{1A9B82BE-FC38-D4F5-9DEB-E8C119652D10}"/>
                </a:ext>
              </a:extLst>
            </p:cNvPr>
            <p:cNvSpPr txBox="1"/>
            <p:nvPr/>
          </p:nvSpPr>
          <p:spPr>
            <a:xfrm>
              <a:off x="3110242" y="3669832"/>
              <a:ext cx="189788" cy="1903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p:txBody>
        </p:sp>
      </p:grpSp>
      <p:sp>
        <p:nvSpPr>
          <p:cNvPr id="29" name="Textfeld 28">
            <a:extLst>
              <a:ext uri="{FF2B5EF4-FFF2-40B4-BE49-F238E27FC236}">
                <a16:creationId xmlns:a16="http://schemas.microsoft.com/office/drawing/2014/main" id="{9418A642-4B27-595F-2A54-96BB8E8AE26B}"/>
              </a:ext>
            </a:extLst>
          </p:cNvPr>
          <p:cNvSpPr txBox="1"/>
          <p:nvPr/>
        </p:nvSpPr>
        <p:spPr>
          <a:xfrm>
            <a:off x="443681" y="5398808"/>
            <a:ext cx="1744750" cy="461665"/>
          </a:xfrm>
          <a:prstGeom prst="rect">
            <a:avLst/>
          </a:prstGeom>
          <a:noFill/>
        </p:spPr>
        <p:txBody>
          <a:bodyPr wrap="square">
            <a:spAutoFit/>
          </a:bodyPr>
          <a:lstStyle/>
          <a:p>
            <a:pPr lvl="0"/>
            <a:r>
              <a:rPr lang="de-DE" sz="600" dirty="0"/>
              <a:t>Abbildung 14:</a:t>
            </a:r>
            <a:r>
              <a:rPr lang="de-DE" sz="600" dirty="0">
                <a:solidFill>
                  <a:srgbClr val="000000"/>
                </a:solidFill>
              </a:rPr>
              <a:t> www.schlepperfreunde-wol.de</a:t>
            </a:r>
          </a:p>
          <a:p>
            <a:r>
              <a:rPr lang="de-DE" dirty="0"/>
              <a:t>  </a:t>
            </a:r>
          </a:p>
        </p:txBody>
      </p:sp>
      <p:sp>
        <p:nvSpPr>
          <p:cNvPr id="31" name="Textfeld 30">
            <a:extLst>
              <a:ext uri="{FF2B5EF4-FFF2-40B4-BE49-F238E27FC236}">
                <a16:creationId xmlns:a16="http://schemas.microsoft.com/office/drawing/2014/main" id="{F6703357-0AA5-AD82-A554-C0458EBEBA14}"/>
              </a:ext>
            </a:extLst>
          </p:cNvPr>
          <p:cNvSpPr txBox="1"/>
          <p:nvPr/>
        </p:nvSpPr>
        <p:spPr>
          <a:xfrm>
            <a:off x="2188431" y="5379265"/>
            <a:ext cx="1420017" cy="184666"/>
          </a:xfrm>
          <a:prstGeom prst="rect">
            <a:avLst/>
          </a:prstGeom>
          <a:noFill/>
        </p:spPr>
        <p:txBody>
          <a:bodyPr wrap="square">
            <a:spAutoFit/>
          </a:bodyPr>
          <a:lstStyle/>
          <a:p>
            <a:r>
              <a:rPr lang="de-DE" sz="600" dirty="0"/>
              <a:t>Abbildung 15: www.pottupellossa.fi</a:t>
            </a:r>
          </a:p>
        </p:txBody>
      </p:sp>
      <p:sp>
        <p:nvSpPr>
          <p:cNvPr id="33" name="Textfeld 32">
            <a:extLst>
              <a:ext uri="{FF2B5EF4-FFF2-40B4-BE49-F238E27FC236}">
                <a16:creationId xmlns:a16="http://schemas.microsoft.com/office/drawing/2014/main" id="{683E7390-EFED-0A3D-8627-97A72FA8F2B4}"/>
              </a:ext>
            </a:extLst>
          </p:cNvPr>
          <p:cNvSpPr txBox="1"/>
          <p:nvPr/>
        </p:nvSpPr>
        <p:spPr>
          <a:xfrm>
            <a:off x="3658070" y="5376009"/>
            <a:ext cx="1808922" cy="184666"/>
          </a:xfrm>
          <a:prstGeom prst="rect">
            <a:avLst/>
          </a:prstGeom>
          <a:noFill/>
        </p:spPr>
        <p:txBody>
          <a:bodyPr wrap="square">
            <a:spAutoFit/>
          </a:bodyPr>
          <a:lstStyle/>
          <a:p>
            <a:r>
              <a:rPr lang="de-DE" sz="600" dirty="0"/>
              <a:t>Abbildung 16: www.i.skyrock.net</a:t>
            </a:r>
          </a:p>
        </p:txBody>
      </p:sp>
      <p:sp>
        <p:nvSpPr>
          <p:cNvPr id="35" name="Textfeld 34">
            <a:extLst>
              <a:ext uri="{FF2B5EF4-FFF2-40B4-BE49-F238E27FC236}">
                <a16:creationId xmlns:a16="http://schemas.microsoft.com/office/drawing/2014/main" id="{EFC3707D-A5F6-AE6F-3F58-60FC7E9BD639}"/>
              </a:ext>
            </a:extLst>
          </p:cNvPr>
          <p:cNvSpPr txBox="1"/>
          <p:nvPr/>
        </p:nvSpPr>
        <p:spPr>
          <a:xfrm>
            <a:off x="5400792" y="5408171"/>
            <a:ext cx="2205013" cy="184666"/>
          </a:xfrm>
          <a:prstGeom prst="rect">
            <a:avLst/>
          </a:prstGeom>
          <a:noFill/>
        </p:spPr>
        <p:txBody>
          <a:bodyPr wrap="square">
            <a:spAutoFit/>
          </a:bodyPr>
          <a:lstStyle/>
          <a:p>
            <a:r>
              <a:rPr lang="de-DE" sz="600" dirty="0"/>
              <a:t>Abbildung 17: www.c7.staticflickr.com</a:t>
            </a:r>
          </a:p>
        </p:txBody>
      </p:sp>
      <p:sp>
        <p:nvSpPr>
          <p:cNvPr id="14" name="Textfeld 13">
            <a:extLst>
              <a:ext uri="{FF2B5EF4-FFF2-40B4-BE49-F238E27FC236}">
                <a16:creationId xmlns:a16="http://schemas.microsoft.com/office/drawing/2014/main" id="{979CD3A5-F98C-6976-8E84-9FC068EA346D}"/>
              </a:ext>
            </a:extLst>
          </p:cNvPr>
          <p:cNvSpPr txBox="1"/>
          <p:nvPr/>
        </p:nvSpPr>
        <p:spPr>
          <a:xfrm>
            <a:off x="540000" y="5599749"/>
            <a:ext cx="8081111" cy="307777"/>
          </a:xfrm>
          <a:prstGeom prst="rect">
            <a:avLst/>
          </a:prstGeom>
          <a:noFill/>
        </p:spPr>
        <p:txBody>
          <a:bodyPr wrap="square" rtlCol="0">
            <a:spAutoFit/>
          </a:bodyPr>
          <a:lstStyle/>
          <a:p>
            <a:endParaRPr lang="de-DE" sz="1400" dirty="0"/>
          </a:p>
        </p:txBody>
      </p:sp>
      <p:pic>
        <p:nvPicPr>
          <p:cNvPr id="30" name="Grafik 29" descr="Filmstreifen Silhouette">
            <a:hlinkClick r:id="rId8"/>
            <a:extLst>
              <a:ext uri="{FF2B5EF4-FFF2-40B4-BE49-F238E27FC236}">
                <a16:creationId xmlns:a16="http://schemas.microsoft.com/office/drawing/2014/main" id="{474E215C-042F-AD89-5B3D-25D249AA0F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36776" y="134369"/>
            <a:ext cx="914400" cy="914400"/>
          </a:xfrm>
          <a:prstGeom prst="rect">
            <a:avLst/>
          </a:prstGeom>
        </p:spPr>
      </p:pic>
    </p:spTree>
    <p:extLst>
      <p:ext uri="{BB962C8B-B14F-4D97-AF65-F5344CB8AC3E}">
        <p14:creationId xmlns:p14="http://schemas.microsoft.com/office/powerpoint/2010/main" val="15635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anim calcmode="lin" valueType="num">
                                      <p:cBhvr>
                                        <p:cTn id="65" dur="1000" fill="hold"/>
                                        <p:tgtEl>
                                          <p:spTgt spid="33"/>
                                        </p:tgtEl>
                                        <p:attrNameLst>
                                          <p:attrName>ppt_x</p:attrName>
                                        </p:attrNameLst>
                                      </p:cBhvr>
                                      <p:tavLst>
                                        <p:tav tm="0">
                                          <p:val>
                                            <p:strVal val="#ppt_x"/>
                                          </p:val>
                                        </p:tav>
                                        <p:tav tm="100000">
                                          <p:val>
                                            <p:strVal val="#ppt_x"/>
                                          </p:val>
                                        </p:tav>
                                      </p:tavLst>
                                    </p:anim>
                                    <p:anim calcmode="lin" valueType="num">
                                      <p:cBhvr>
                                        <p:cTn id="66" dur="1000" fill="hold"/>
                                        <p:tgtEl>
                                          <p:spTgt spid="3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1000"/>
                                        <p:tgtEl>
                                          <p:spTgt spid="35"/>
                                        </p:tgtEl>
                                      </p:cBhvr>
                                    </p:animEffect>
                                    <p:anim calcmode="lin" valueType="num">
                                      <p:cBhvr>
                                        <p:cTn id="70" dur="1000" fill="hold"/>
                                        <p:tgtEl>
                                          <p:spTgt spid="35"/>
                                        </p:tgtEl>
                                        <p:attrNameLst>
                                          <p:attrName>ppt_x</p:attrName>
                                        </p:attrNameLst>
                                      </p:cBhvr>
                                      <p:tavLst>
                                        <p:tav tm="0">
                                          <p:val>
                                            <p:strVal val="#ppt_x"/>
                                          </p:val>
                                        </p:tav>
                                        <p:tav tm="100000">
                                          <p:val>
                                            <p:strVal val="#ppt_x"/>
                                          </p:val>
                                        </p:tav>
                                      </p:tavLst>
                                    </p:anim>
                                    <p:anim calcmode="lin" valueType="num">
                                      <p:cBhvr>
                                        <p:cTn id="71" dur="1000" fill="hold"/>
                                        <p:tgtEl>
                                          <p:spTgt spid="3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nodePh="1">
                                  <p:stCondLst>
                                    <p:cond delay="0"/>
                                  </p:stCondLst>
                                  <p:endCondLst>
                                    <p:cond evt="begin" delay="0">
                                      <p:tn val="72"/>
                                    </p:cond>
                                  </p:end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9" grpId="0"/>
      <p:bldP spid="31" grpId="0"/>
      <p:bldP spid="33" grpId="0"/>
      <p:bldP spid="35"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bs-wiki.de/mediawiki/images/Gebl%C3%A4se.jpg"/>
          <p:cNvPicPr>
            <a:picLocks noChangeAspect="1" noChangeArrowheads="1"/>
          </p:cNvPicPr>
          <p:nvPr/>
        </p:nvPicPr>
        <p:blipFill rotWithShape="1">
          <a:blip r:embed="rId3">
            <a:extLst>
              <a:ext uri="{28A0092B-C50C-407E-A947-70E740481C1C}">
                <a14:useLocalDpi xmlns:a14="http://schemas.microsoft.com/office/drawing/2010/main" val="0"/>
              </a:ext>
            </a:extLst>
          </a:blip>
          <a:srcRect l="616" t="967" r="744" b="1363"/>
          <a:stretch/>
        </p:blipFill>
        <p:spPr bwMode="auto">
          <a:xfrm>
            <a:off x="1220100" y="2890245"/>
            <a:ext cx="6305108" cy="27673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80</a:t>
            </a:fld>
            <a:endParaRPr lang="de-DE" dirty="0"/>
          </a:p>
        </p:txBody>
      </p:sp>
      <p:sp>
        <p:nvSpPr>
          <p:cNvPr id="3" name="Textfeld 2"/>
          <p:cNvSpPr txBox="1"/>
          <p:nvPr/>
        </p:nvSpPr>
        <p:spPr>
          <a:xfrm>
            <a:off x="480950" y="823138"/>
            <a:ext cx="8327364" cy="2585323"/>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Über die Fallstufen wird das Erntegut zu den Sieben geführt </a:t>
            </a:r>
          </a:p>
          <a:p>
            <a:pPr marL="285750" indent="-285750">
              <a:buClr>
                <a:srgbClr val="92D050"/>
              </a:buClr>
              <a:buFont typeface="Wingdings" panose="05000000000000000000" pitchFamily="2" charset="2"/>
              <a:buChar char="Ø"/>
            </a:pPr>
            <a:r>
              <a:rPr lang="de-DE" sz="1350" dirty="0"/>
              <a:t>Das darunter verbaute Gebläse erzeugt einen Luftstrom (Wind), der über Windkanäle zu den Sieben gelangt</a:t>
            </a:r>
          </a:p>
          <a:p>
            <a:pPr marL="285750" indent="-285750">
              <a:buClr>
                <a:srgbClr val="92D050"/>
              </a:buClr>
              <a:buFont typeface="Wingdings" panose="05000000000000000000" pitchFamily="2" charset="2"/>
              <a:buChar char="Ø"/>
            </a:pPr>
            <a:r>
              <a:rPr lang="de-DE" sz="1350" dirty="0"/>
              <a:t>Die Strohmatte wird auf den Sieben aufgelockert, leichte Teile wie Spreu und Kurzstroh werden so aus der Maschine befördert</a:t>
            </a:r>
          </a:p>
          <a:p>
            <a:pPr marL="285750" indent="-285750">
              <a:buClr>
                <a:srgbClr val="92D050"/>
              </a:buClr>
              <a:buFont typeface="Wingdings" panose="05000000000000000000" pitchFamily="2" charset="2"/>
              <a:buChar char="Ø"/>
            </a:pPr>
            <a:r>
              <a:rPr lang="de-DE" sz="1350" dirty="0"/>
              <a:t>Körner fallen aufgrund ihres Gewichts durch die Siebe </a:t>
            </a:r>
          </a:p>
          <a:p>
            <a:pPr marL="285750" indent="-285750">
              <a:buClr>
                <a:srgbClr val="92D050"/>
              </a:buClr>
              <a:buFont typeface="Wingdings" panose="05000000000000000000" pitchFamily="2" charset="2"/>
              <a:buChar char="Ø"/>
            </a:pPr>
            <a:r>
              <a:rPr lang="de-DE" sz="1350" dirty="0"/>
              <a:t>Die Körner, die durch das </a:t>
            </a:r>
            <a:r>
              <a:rPr lang="de-DE" sz="1350" b="1" dirty="0"/>
              <a:t>Untersieb fallen</a:t>
            </a:r>
            <a:r>
              <a:rPr lang="de-DE" sz="1350" dirty="0"/>
              <a:t>, gelangen über die Sumpfschnecke in den Kornelevator und somit in den </a:t>
            </a:r>
            <a:r>
              <a:rPr lang="de-DE" sz="1350" dirty="0" err="1"/>
              <a:t>Korntank</a:t>
            </a:r>
            <a:r>
              <a:rPr lang="de-DE" sz="1350" dirty="0"/>
              <a:t> </a:t>
            </a:r>
          </a:p>
          <a:p>
            <a:pPr marL="285750" indent="-285750">
              <a:buClr>
                <a:srgbClr val="92D050"/>
              </a:buClr>
              <a:buFont typeface="Wingdings" panose="05000000000000000000" pitchFamily="2" charset="2"/>
              <a:buChar char="Ø"/>
            </a:pPr>
            <a:r>
              <a:rPr lang="de-DE" sz="1350" dirty="0"/>
              <a:t>Material, welches nur das </a:t>
            </a:r>
            <a:r>
              <a:rPr lang="de-DE" sz="1350" b="1" dirty="0" err="1"/>
              <a:t>Obersieb</a:t>
            </a:r>
            <a:r>
              <a:rPr lang="de-DE" sz="1350" b="1" dirty="0"/>
              <a:t> passieren kann</a:t>
            </a:r>
            <a:r>
              <a:rPr lang="de-DE" sz="1350" dirty="0"/>
              <a:t>, wie nicht ausgedroschene Ähren, wird über den Überkehrelevator der Drescheinheit bzw. der Nachdrescheinrichtung zugeführt</a:t>
            </a:r>
          </a:p>
          <a:p>
            <a:endParaRPr lang="de-DE" sz="1350" dirty="0"/>
          </a:p>
          <a:p>
            <a:endParaRPr lang="de-DE" sz="1350" dirty="0"/>
          </a:p>
        </p:txBody>
      </p:sp>
      <p:sp>
        <p:nvSpPr>
          <p:cNvPr id="7" name="Rechteck 6"/>
          <p:cNvSpPr/>
          <p:nvPr/>
        </p:nvSpPr>
        <p:spPr>
          <a:xfrm>
            <a:off x="1492078" y="5870548"/>
            <a:ext cx="4572000" cy="184666"/>
          </a:xfrm>
          <a:prstGeom prst="rect">
            <a:avLst/>
          </a:prstGeom>
        </p:spPr>
        <p:txBody>
          <a:bodyPr>
            <a:spAutoFit/>
          </a:bodyPr>
          <a:lstStyle/>
          <a:p>
            <a:r>
              <a:rPr lang="de-DE" sz="600" dirty="0"/>
              <a:t>Abbildung 123: www.bs-wiki.de</a:t>
            </a:r>
          </a:p>
        </p:txBody>
      </p:sp>
      <p:pic>
        <p:nvPicPr>
          <p:cNvPr id="10" name="Grafik 9" descr="Filmstreifen Silhouette">
            <a:hlinkClick r:id="rId4"/>
            <a:extLst>
              <a:ext uri="{FF2B5EF4-FFF2-40B4-BE49-F238E27FC236}">
                <a16:creationId xmlns:a16="http://schemas.microsoft.com/office/drawing/2014/main" id="{97F41B0B-2C16-7FA0-8CC2-4575052F3F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5516" y="86594"/>
            <a:ext cx="914400" cy="914400"/>
          </a:xfrm>
          <a:prstGeom prst="rect">
            <a:avLst/>
          </a:prstGeom>
        </p:spPr>
      </p:pic>
    </p:spTree>
    <p:extLst>
      <p:ext uri="{BB962C8B-B14F-4D97-AF65-F5344CB8AC3E}">
        <p14:creationId xmlns:p14="http://schemas.microsoft.com/office/powerpoint/2010/main" val="14019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81</a:t>
            </a:fld>
            <a:endParaRPr lang="de-DE" dirty="0"/>
          </a:p>
        </p:txBody>
      </p:sp>
      <p:pic>
        <p:nvPicPr>
          <p:cNvPr id="7" name="Picture 7" descr="ims_objectId=100413;ims_usageRefId=-1"/>
          <p:cNvPicPr>
            <a:picLocks noChangeAspect="1" noChangeArrowheads="1"/>
          </p:cNvPicPr>
          <p:nvPr/>
        </p:nvPicPr>
        <p:blipFill rotWithShape="1">
          <a:blip r:embed="rId3"/>
          <a:srcRect l="14495"/>
          <a:stretch/>
        </p:blipFill>
        <p:spPr bwMode="gray">
          <a:xfrm>
            <a:off x="5929058" y="881527"/>
            <a:ext cx="1483938" cy="2547473"/>
          </a:xfrm>
          <a:prstGeom prst="rect">
            <a:avLst/>
          </a:prstGeom>
          <a:noFill/>
          <a:ln w="9525" algn="ctr">
            <a:noFill/>
            <a:miter lim="800000"/>
            <a:headEnd/>
            <a:tailEnd/>
          </a:ln>
        </p:spPr>
      </p:pic>
      <p:sp>
        <p:nvSpPr>
          <p:cNvPr id="6" name="Textfeld 5"/>
          <p:cNvSpPr txBox="1"/>
          <p:nvPr/>
        </p:nvSpPr>
        <p:spPr>
          <a:xfrm>
            <a:off x="540000" y="1163112"/>
            <a:ext cx="3741349" cy="369332"/>
          </a:xfrm>
          <a:prstGeom prst="rect">
            <a:avLst/>
          </a:prstGeom>
          <a:noFill/>
        </p:spPr>
        <p:txBody>
          <a:bodyPr wrap="square" rtlCol="0">
            <a:spAutoFit/>
          </a:bodyPr>
          <a:lstStyle/>
          <a:p>
            <a:r>
              <a:rPr lang="de-DE" dirty="0"/>
              <a:t>Claas 3D-Reinigung</a:t>
            </a:r>
          </a:p>
        </p:txBody>
      </p:sp>
      <p:sp>
        <p:nvSpPr>
          <p:cNvPr id="8" name="Rechteck 7"/>
          <p:cNvSpPr/>
          <p:nvPr/>
        </p:nvSpPr>
        <p:spPr>
          <a:xfrm>
            <a:off x="448467" y="1637968"/>
            <a:ext cx="4572000" cy="1846659"/>
          </a:xfrm>
          <a:prstGeom prst="rect">
            <a:avLst/>
          </a:prstGeom>
        </p:spPr>
        <p:txBody>
          <a:bodyPr>
            <a:spAutoFit/>
          </a:bodyPr>
          <a:lstStyle/>
          <a:p>
            <a:pPr marL="285750" lvl="1" indent="-285750" defTabSz="314325">
              <a:spcBef>
                <a:spcPts val="400"/>
              </a:spcBef>
              <a:spcAft>
                <a:spcPts val="800"/>
              </a:spcAft>
              <a:buClr>
                <a:srgbClr val="92D050"/>
              </a:buClr>
              <a:buFont typeface="Wingdings" panose="05000000000000000000" pitchFamily="2" charset="2"/>
              <a:buChar char="Ø"/>
            </a:pPr>
            <a:r>
              <a:rPr lang="de-DE" sz="1400" dirty="0">
                <a:solidFill>
                  <a:prstClr val="black"/>
                </a:solidFill>
                <a:latin typeface="Arial" pitchFamily="34" charset="0"/>
                <a:cs typeface="Arial" pitchFamily="34" charset="0"/>
              </a:rPr>
              <a:t>Dynamischer Hangausgleich durch aktive Steuerung des Obersiebes</a:t>
            </a:r>
          </a:p>
          <a:p>
            <a:pPr marL="285750" lvl="1" indent="-285750" defTabSz="314325">
              <a:spcBef>
                <a:spcPts val="400"/>
              </a:spcBef>
              <a:spcAft>
                <a:spcPts val="800"/>
              </a:spcAft>
              <a:buClr>
                <a:srgbClr val="92D050"/>
              </a:buClr>
              <a:buFont typeface="Wingdings" panose="05000000000000000000" pitchFamily="2" charset="2"/>
              <a:buChar char="Ø"/>
            </a:pPr>
            <a:r>
              <a:rPr lang="de-DE" sz="1400" dirty="0">
                <a:solidFill>
                  <a:prstClr val="black"/>
                </a:solidFill>
                <a:latin typeface="Arial" pitchFamily="34" charset="0"/>
                <a:cs typeface="Arial" pitchFamily="34" charset="0"/>
              </a:rPr>
              <a:t>Leistungsstabilität am Seitenhang bis zu 20 % Neigung</a:t>
            </a:r>
          </a:p>
          <a:p>
            <a:pPr marL="285750" lvl="1" indent="-285750" defTabSz="314325">
              <a:spcBef>
                <a:spcPts val="400"/>
              </a:spcBef>
              <a:spcAft>
                <a:spcPts val="800"/>
              </a:spcAft>
              <a:buClr>
                <a:srgbClr val="92D050"/>
              </a:buClr>
              <a:buFont typeface="Wingdings" panose="05000000000000000000" pitchFamily="2" charset="2"/>
              <a:buChar char="Ø"/>
            </a:pPr>
            <a:r>
              <a:rPr lang="de-DE" sz="1400" dirty="0">
                <a:solidFill>
                  <a:prstClr val="black"/>
                </a:solidFill>
                <a:latin typeface="Arial" pitchFamily="34" charset="0"/>
                <a:cs typeface="Arial" pitchFamily="34" charset="0"/>
              </a:rPr>
              <a:t>Wartungs- und verschleißfrei</a:t>
            </a:r>
          </a:p>
          <a:p>
            <a:pPr marL="285750" lvl="1" indent="-285750" defTabSz="314325">
              <a:spcBef>
                <a:spcPts val="400"/>
              </a:spcBef>
              <a:spcAft>
                <a:spcPts val="800"/>
              </a:spcAft>
              <a:buClr>
                <a:srgbClr val="92D050"/>
              </a:buClr>
              <a:buFont typeface="Wingdings" panose="05000000000000000000" pitchFamily="2" charset="2"/>
              <a:buChar char="Ø"/>
            </a:pPr>
            <a:r>
              <a:rPr lang="de-DE" sz="1400" dirty="0">
                <a:solidFill>
                  <a:prstClr val="black"/>
                </a:solidFill>
                <a:latin typeface="Arial" pitchFamily="34" charset="0"/>
                <a:cs typeface="Arial" pitchFamily="34" charset="0"/>
              </a:rPr>
              <a:t>Nachträgliche Montage möglich</a:t>
            </a:r>
          </a:p>
        </p:txBody>
      </p:sp>
      <p:sp>
        <p:nvSpPr>
          <p:cNvPr id="9" name="Textfeld 8"/>
          <p:cNvSpPr txBox="1"/>
          <p:nvPr/>
        </p:nvSpPr>
        <p:spPr>
          <a:xfrm>
            <a:off x="5929058" y="1994596"/>
            <a:ext cx="935665" cy="300082"/>
          </a:xfrm>
          <a:prstGeom prst="rect">
            <a:avLst/>
          </a:prstGeom>
          <a:noFill/>
        </p:spPr>
        <p:txBody>
          <a:bodyPr wrap="square" rtlCol="0">
            <a:spAutoFit/>
          </a:bodyPr>
          <a:lstStyle/>
          <a:p>
            <a:r>
              <a:rPr lang="de-DE" sz="1350" dirty="0"/>
              <a:t>ohne 3D</a:t>
            </a:r>
          </a:p>
        </p:txBody>
      </p:sp>
      <p:sp>
        <p:nvSpPr>
          <p:cNvPr id="11" name="Textfeld 10"/>
          <p:cNvSpPr txBox="1"/>
          <p:nvPr/>
        </p:nvSpPr>
        <p:spPr>
          <a:xfrm>
            <a:off x="5929058" y="3306479"/>
            <a:ext cx="935665" cy="300082"/>
          </a:xfrm>
          <a:prstGeom prst="rect">
            <a:avLst/>
          </a:prstGeom>
          <a:noFill/>
        </p:spPr>
        <p:txBody>
          <a:bodyPr wrap="square" rtlCol="0">
            <a:spAutoFit/>
          </a:bodyPr>
          <a:lstStyle/>
          <a:p>
            <a:r>
              <a:rPr lang="de-DE" sz="1350" dirty="0"/>
              <a:t>mit 3D</a:t>
            </a:r>
          </a:p>
        </p:txBody>
      </p:sp>
      <p:sp>
        <p:nvSpPr>
          <p:cNvPr id="10" name="Rechteck 9"/>
          <p:cNvSpPr/>
          <p:nvPr/>
        </p:nvSpPr>
        <p:spPr>
          <a:xfrm>
            <a:off x="5788933" y="3667589"/>
            <a:ext cx="1831067" cy="186657"/>
          </a:xfrm>
          <a:prstGeom prst="rect">
            <a:avLst/>
          </a:prstGeom>
        </p:spPr>
        <p:txBody>
          <a:bodyPr wrap="square">
            <a:spAutoFit/>
          </a:bodyPr>
          <a:lstStyle/>
          <a:p>
            <a:r>
              <a:rPr lang="de-DE" sz="600" dirty="0"/>
              <a:t>Abbildung 124: Claas Produktpräsentation 2015</a:t>
            </a:r>
          </a:p>
        </p:txBody>
      </p:sp>
      <p:pic>
        <p:nvPicPr>
          <p:cNvPr id="12" name="Grafik 11" descr="Filmstreifen Silhouette">
            <a:hlinkClick r:id="rId4"/>
            <a:extLst>
              <a:ext uri="{FF2B5EF4-FFF2-40B4-BE49-F238E27FC236}">
                <a16:creationId xmlns:a16="http://schemas.microsoft.com/office/drawing/2014/main" id="{368EB5B2-814F-6DF5-528A-1C59D0F19C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0000" y="134369"/>
            <a:ext cx="914400" cy="914400"/>
          </a:xfrm>
          <a:prstGeom prst="rect">
            <a:avLst/>
          </a:prstGeom>
        </p:spPr>
      </p:pic>
      <p:sp>
        <p:nvSpPr>
          <p:cNvPr id="13" name="Textfeld 12">
            <a:extLst>
              <a:ext uri="{FF2B5EF4-FFF2-40B4-BE49-F238E27FC236}">
                <a16:creationId xmlns:a16="http://schemas.microsoft.com/office/drawing/2014/main" id="{E01ACD02-DA8C-2B8E-7C95-19CA8DBA677F}"/>
              </a:ext>
            </a:extLst>
          </p:cNvPr>
          <p:cNvSpPr txBox="1"/>
          <p:nvPr/>
        </p:nvSpPr>
        <p:spPr>
          <a:xfrm>
            <a:off x="448467" y="823138"/>
            <a:ext cx="5010150" cy="369332"/>
          </a:xfrm>
          <a:prstGeom prst="rect">
            <a:avLst/>
          </a:prstGeom>
          <a:noFill/>
        </p:spPr>
        <p:txBody>
          <a:bodyPr wrap="square" rtlCol="0">
            <a:spAutoFit/>
          </a:bodyPr>
          <a:lstStyle/>
          <a:p>
            <a:r>
              <a:rPr lang="de-DE" dirty="0"/>
              <a:t>Ausgleich am Hang:</a:t>
            </a:r>
          </a:p>
        </p:txBody>
      </p:sp>
      <p:sp>
        <p:nvSpPr>
          <p:cNvPr id="14" name="Textfeld 13">
            <a:extLst>
              <a:ext uri="{FF2B5EF4-FFF2-40B4-BE49-F238E27FC236}">
                <a16:creationId xmlns:a16="http://schemas.microsoft.com/office/drawing/2014/main" id="{7F1BDC6A-9002-7F34-C9E7-985804BCAE4E}"/>
              </a:ext>
            </a:extLst>
          </p:cNvPr>
          <p:cNvSpPr txBox="1"/>
          <p:nvPr/>
        </p:nvSpPr>
        <p:spPr>
          <a:xfrm>
            <a:off x="540000" y="3708801"/>
            <a:ext cx="5248933" cy="646331"/>
          </a:xfrm>
          <a:prstGeom prst="rect">
            <a:avLst/>
          </a:prstGeom>
          <a:noFill/>
        </p:spPr>
        <p:txBody>
          <a:bodyPr wrap="square" rtlCol="0">
            <a:spAutoFit/>
          </a:bodyPr>
          <a:lstStyle/>
          <a:p>
            <a:r>
              <a:rPr lang="de-DE" dirty="0"/>
              <a:t>New Holland Siebkasten mit automatischen Hangausgleich:</a:t>
            </a:r>
          </a:p>
        </p:txBody>
      </p:sp>
      <p:sp>
        <p:nvSpPr>
          <p:cNvPr id="15" name="Textfeld 14">
            <a:extLst>
              <a:ext uri="{FF2B5EF4-FFF2-40B4-BE49-F238E27FC236}">
                <a16:creationId xmlns:a16="http://schemas.microsoft.com/office/drawing/2014/main" id="{8F83D899-7F8E-8505-C331-C4C62BABC636}"/>
              </a:ext>
            </a:extLst>
          </p:cNvPr>
          <p:cNvSpPr txBox="1"/>
          <p:nvPr/>
        </p:nvSpPr>
        <p:spPr>
          <a:xfrm>
            <a:off x="448467" y="4459432"/>
            <a:ext cx="4677567" cy="95410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Bei 6 Schüttler Modellen auf Wunsch erhältlich </a:t>
            </a:r>
          </a:p>
          <a:p>
            <a:pPr marL="285750" indent="-285750">
              <a:buClr>
                <a:srgbClr val="92D050"/>
              </a:buClr>
              <a:buFont typeface="Wingdings" panose="05000000000000000000" pitchFamily="2" charset="2"/>
              <a:buChar char="Ø"/>
            </a:pPr>
            <a:r>
              <a:rPr lang="de-DE" sz="1400" dirty="0"/>
              <a:t>Bei 5 Schüttler Modellen serienmäßig  </a:t>
            </a:r>
          </a:p>
          <a:p>
            <a:pPr marL="285750" indent="-285750">
              <a:buClr>
                <a:srgbClr val="92D050"/>
              </a:buClr>
              <a:buFont typeface="Wingdings" panose="05000000000000000000" pitchFamily="2" charset="2"/>
              <a:buChar char="Ø"/>
            </a:pPr>
            <a:r>
              <a:rPr lang="de-DE" sz="1400" dirty="0"/>
              <a:t>Kann von der Kabine aus gesteuert werden </a:t>
            </a:r>
          </a:p>
          <a:p>
            <a:pPr marL="285750" indent="-285750">
              <a:buClr>
                <a:srgbClr val="92D050"/>
              </a:buClr>
              <a:buFont typeface="Wingdings" panose="05000000000000000000" pitchFamily="2" charset="2"/>
              <a:buChar char="Ø"/>
            </a:pPr>
            <a:r>
              <a:rPr lang="de-DE" sz="1400" dirty="0"/>
              <a:t>Gleicht Seitenhangneigungen von bis zu 17 % aus</a:t>
            </a:r>
          </a:p>
        </p:txBody>
      </p:sp>
      <p:pic>
        <p:nvPicPr>
          <p:cNvPr id="1026" name="Picture 2" descr="CX7-CX8: Leistungsstark und Zuverlässig | New Holland AT">
            <a:extLst>
              <a:ext uri="{FF2B5EF4-FFF2-40B4-BE49-F238E27FC236}">
                <a16:creationId xmlns:a16="http://schemas.microsoft.com/office/drawing/2014/main" id="{56D2EE8E-F7E8-7A2C-26CE-7039AFF242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4168" y="3838110"/>
            <a:ext cx="3241110" cy="21967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5A5DBBDD-20F7-7FE5-335E-DA6A44E10C40}"/>
              </a:ext>
            </a:extLst>
          </p:cNvPr>
          <p:cNvSpPr txBox="1"/>
          <p:nvPr/>
        </p:nvSpPr>
        <p:spPr>
          <a:xfrm>
            <a:off x="5688807" y="5904119"/>
            <a:ext cx="3241109" cy="184666"/>
          </a:xfrm>
          <a:prstGeom prst="rect">
            <a:avLst/>
          </a:prstGeom>
          <a:noFill/>
        </p:spPr>
        <p:txBody>
          <a:bodyPr wrap="square" rtlCol="0">
            <a:spAutoFit/>
          </a:bodyPr>
          <a:lstStyle/>
          <a:p>
            <a:r>
              <a:rPr lang="de-DE" sz="600" dirty="0"/>
              <a:t>Abbildung 125: agriculture.newholland.com</a:t>
            </a:r>
          </a:p>
        </p:txBody>
      </p:sp>
    </p:spTree>
    <p:extLst>
      <p:ext uri="{BB962C8B-B14F-4D97-AF65-F5344CB8AC3E}">
        <p14:creationId xmlns:p14="http://schemas.microsoft.com/office/powerpoint/2010/main" val="24114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1000"/>
                                        <p:tgtEl>
                                          <p:spTgt spid="1026"/>
                                        </p:tgtEl>
                                      </p:cBhvr>
                                    </p:animEffect>
                                    <p:anim calcmode="lin" valueType="num">
                                      <p:cBhvr>
                                        <p:cTn id="47" dur="1000" fill="hold"/>
                                        <p:tgtEl>
                                          <p:spTgt spid="1026"/>
                                        </p:tgtEl>
                                        <p:attrNameLst>
                                          <p:attrName>ppt_x</p:attrName>
                                        </p:attrNameLst>
                                      </p:cBhvr>
                                      <p:tavLst>
                                        <p:tav tm="0">
                                          <p:val>
                                            <p:strVal val="#ppt_x"/>
                                          </p:val>
                                        </p:tav>
                                        <p:tav tm="100000">
                                          <p:val>
                                            <p:strVal val="#ppt_x"/>
                                          </p:val>
                                        </p:tav>
                                      </p:tavLst>
                                    </p:anim>
                                    <p:anim calcmode="lin" valueType="num">
                                      <p:cBhvr>
                                        <p:cTn id="48" dur="1000" fill="hold"/>
                                        <p:tgtEl>
                                          <p:spTgt spid="10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0" grpId="0"/>
      <p:bldP spid="14" grpId="0"/>
      <p:bldP spid="15"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6D39AAD-CFFF-8C53-D894-16B820911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 t="51111" r="680" b="1111"/>
          <a:stretch/>
        </p:blipFill>
        <p:spPr bwMode="auto">
          <a:xfrm>
            <a:off x="308433" y="2689123"/>
            <a:ext cx="8389916" cy="315407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82</a:t>
            </a:fld>
            <a:endParaRPr lang="de-DE" dirty="0"/>
          </a:p>
        </p:txBody>
      </p:sp>
      <p:sp>
        <p:nvSpPr>
          <p:cNvPr id="3" name="Textfeld 2"/>
          <p:cNvSpPr txBox="1"/>
          <p:nvPr/>
        </p:nvSpPr>
        <p:spPr>
          <a:xfrm>
            <a:off x="540000" y="1080000"/>
            <a:ext cx="3062177" cy="369332"/>
          </a:xfrm>
          <a:prstGeom prst="rect">
            <a:avLst/>
          </a:prstGeom>
          <a:noFill/>
        </p:spPr>
        <p:txBody>
          <a:bodyPr wrap="square" rtlCol="0">
            <a:spAutoFit/>
          </a:bodyPr>
          <a:lstStyle/>
          <a:p>
            <a:r>
              <a:rPr lang="de-DE" dirty="0" err="1"/>
              <a:t>Überkehr</a:t>
            </a:r>
            <a:r>
              <a:rPr lang="de-DE" dirty="0"/>
              <a:t>:</a:t>
            </a:r>
          </a:p>
        </p:txBody>
      </p:sp>
      <p:sp>
        <p:nvSpPr>
          <p:cNvPr id="6" name="Textfeld 5"/>
          <p:cNvSpPr txBox="1"/>
          <p:nvPr/>
        </p:nvSpPr>
        <p:spPr>
          <a:xfrm>
            <a:off x="540000" y="1422289"/>
            <a:ext cx="7700836" cy="116955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err="1"/>
              <a:t>Unausgedroschene</a:t>
            </a:r>
            <a:r>
              <a:rPr lang="de-DE" sz="1400" dirty="0"/>
              <a:t> Ähren werden über die </a:t>
            </a:r>
            <a:r>
              <a:rPr lang="de-DE" sz="1400" dirty="0" err="1"/>
              <a:t>Überkehr</a:t>
            </a:r>
            <a:r>
              <a:rPr lang="de-DE" sz="1400" dirty="0"/>
              <a:t> dem Dreschwerk erneut zugeführt</a:t>
            </a:r>
          </a:p>
          <a:p>
            <a:pPr marL="285750" indent="-285750">
              <a:buClr>
                <a:srgbClr val="92D050"/>
              </a:buClr>
              <a:buFont typeface="Wingdings" panose="05000000000000000000" pitchFamily="2" charset="2"/>
              <a:buChar char="Ø"/>
            </a:pPr>
            <a:r>
              <a:rPr lang="de-DE" sz="1400" dirty="0"/>
              <a:t>Material, was nicht durch das Untersieb bzw. im vorderen Teil des Obersiebs gereinigt werden kann, fällt in die </a:t>
            </a:r>
            <a:r>
              <a:rPr lang="de-DE" sz="1400" dirty="0" err="1"/>
              <a:t>Überkehr</a:t>
            </a:r>
            <a:endParaRPr lang="de-DE" sz="1400" dirty="0"/>
          </a:p>
          <a:p>
            <a:pPr marL="285750" indent="-285750">
              <a:buClr>
                <a:srgbClr val="92D050"/>
              </a:buClr>
              <a:buFont typeface="Wingdings" panose="05000000000000000000" pitchFamily="2" charset="2"/>
              <a:buChar char="Ø"/>
            </a:pPr>
            <a:r>
              <a:rPr lang="de-DE" sz="1400" dirty="0"/>
              <a:t>Es durchläuft dann den Dreschvorgang noch einmal </a:t>
            </a:r>
          </a:p>
          <a:p>
            <a:pPr marL="285750" indent="-285750">
              <a:buClr>
                <a:srgbClr val="92D050"/>
              </a:buClr>
              <a:buFont typeface="Wingdings" panose="05000000000000000000" pitchFamily="2" charset="2"/>
              <a:buChar char="Ø"/>
            </a:pPr>
            <a:r>
              <a:rPr lang="de-DE" sz="1400" dirty="0"/>
              <a:t>Die Menge kann durch ein Fenster in der Kabine überwacht werden</a:t>
            </a:r>
          </a:p>
        </p:txBody>
      </p:sp>
      <p:sp>
        <p:nvSpPr>
          <p:cNvPr id="9" name="Ellipse 8"/>
          <p:cNvSpPr/>
          <p:nvPr/>
        </p:nvSpPr>
        <p:spPr bwMode="auto">
          <a:xfrm rot="1825927">
            <a:off x="2410447" y="3873738"/>
            <a:ext cx="2970474" cy="1009684"/>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7" name="Rechteck 6"/>
          <p:cNvSpPr/>
          <p:nvPr/>
        </p:nvSpPr>
        <p:spPr>
          <a:xfrm>
            <a:off x="1759331" y="5746997"/>
            <a:ext cx="4572000" cy="184666"/>
          </a:xfrm>
          <a:prstGeom prst="rect">
            <a:avLst/>
          </a:prstGeom>
        </p:spPr>
        <p:txBody>
          <a:bodyPr>
            <a:spAutoFit/>
          </a:bodyPr>
          <a:lstStyle/>
          <a:p>
            <a:r>
              <a:rPr lang="de-DE" sz="600" dirty="0"/>
              <a:t>Abbildung 126: www.agrarheute.com</a:t>
            </a:r>
          </a:p>
        </p:txBody>
      </p:sp>
    </p:spTree>
    <p:extLst>
      <p:ext uri="{BB962C8B-B14F-4D97-AF65-F5344CB8AC3E}">
        <p14:creationId xmlns:p14="http://schemas.microsoft.com/office/powerpoint/2010/main" val="206736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7DA378C-BABA-E95C-B01A-8DAB17B4DFD3}"/>
              </a:ext>
            </a:extLst>
          </p:cNvPr>
          <p:cNvPicPr>
            <a:picLocks noChangeAspect="1"/>
          </p:cNvPicPr>
          <p:nvPr/>
        </p:nvPicPr>
        <p:blipFill rotWithShape="1">
          <a:blip r:embed="rId3"/>
          <a:srcRect l="72621" t="55243" r="15209" b="9600"/>
          <a:stretch/>
        </p:blipFill>
        <p:spPr>
          <a:xfrm>
            <a:off x="664162" y="2415454"/>
            <a:ext cx="1871191" cy="2899815"/>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83</a:t>
            </a:fld>
            <a:endParaRPr lang="de-DE" dirty="0"/>
          </a:p>
        </p:txBody>
      </p:sp>
      <p:pic>
        <p:nvPicPr>
          <p:cNvPr id="7" name="Grafik 6"/>
          <p:cNvPicPr>
            <a:picLocks noChangeAspect="1"/>
          </p:cNvPicPr>
          <p:nvPr/>
        </p:nvPicPr>
        <p:blipFill>
          <a:blip r:embed="rId4"/>
          <a:stretch>
            <a:fillRect/>
          </a:stretch>
        </p:blipFill>
        <p:spPr>
          <a:xfrm>
            <a:off x="3969290" y="2941960"/>
            <a:ext cx="4751651" cy="2456951"/>
          </a:xfrm>
          <a:prstGeom prst="rect">
            <a:avLst/>
          </a:prstGeom>
        </p:spPr>
      </p:pic>
      <p:sp>
        <p:nvSpPr>
          <p:cNvPr id="8" name="Textfeld 7"/>
          <p:cNvSpPr txBox="1"/>
          <p:nvPr/>
        </p:nvSpPr>
        <p:spPr>
          <a:xfrm>
            <a:off x="540000" y="994939"/>
            <a:ext cx="5335059" cy="369332"/>
          </a:xfrm>
          <a:prstGeom prst="rect">
            <a:avLst/>
          </a:prstGeom>
          <a:noFill/>
        </p:spPr>
        <p:txBody>
          <a:bodyPr wrap="square" rtlCol="0">
            <a:spAutoFit/>
          </a:bodyPr>
          <a:lstStyle/>
          <a:p>
            <a:r>
              <a:rPr lang="de-DE" dirty="0" err="1"/>
              <a:t>Überkehr</a:t>
            </a:r>
            <a:r>
              <a:rPr lang="de-DE" dirty="0"/>
              <a:t> mit Nachdrescheinrichtung</a:t>
            </a:r>
          </a:p>
        </p:txBody>
      </p:sp>
      <p:sp>
        <p:nvSpPr>
          <p:cNvPr id="9" name="Textfeld 8"/>
          <p:cNvSpPr txBox="1"/>
          <p:nvPr/>
        </p:nvSpPr>
        <p:spPr>
          <a:xfrm>
            <a:off x="474944" y="1382640"/>
            <a:ext cx="8063898" cy="954107"/>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Konstante Leistung</a:t>
            </a:r>
          </a:p>
          <a:p>
            <a:pPr marL="285750" indent="-285750">
              <a:buClr>
                <a:srgbClr val="92D050"/>
              </a:buClr>
              <a:buFont typeface="Wingdings" panose="05000000000000000000" pitchFamily="2" charset="2"/>
              <a:buChar char="Ø"/>
            </a:pPr>
            <a:r>
              <a:rPr lang="de-DE" sz="1400" dirty="0"/>
              <a:t>Keine Doppelbelastung der Dreschorgane</a:t>
            </a:r>
          </a:p>
          <a:p>
            <a:pPr marL="285750" indent="-285750">
              <a:buClr>
                <a:srgbClr val="92D050"/>
              </a:buClr>
              <a:buFont typeface="Wingdings" panose="05000000000000000000" pitchFamily="2" charset="2"/>
              <a:buChar char="Ø"/>
            </a:pPr>
            <a:r>
              <a:rPr lang="de-DE" sz="1400" dirty="0"/>
              <a:t>Bei Doppelüberkehrsystem gleichmäßige Verteilung auf den Vorbereitungsboden</a:t>
            </a:r>
          </a:p>
          <a:p>
            <a:pPr marL="285750" indent="-285750">
              <a:buClr>
                <a:srgbClr val="92D050"/>
              </a:buClr>
              <a:buFont typeface="Wingdings" panose="05000000000000000000" pitchFamily="2" charset="2"/>
              <a:buChar char="Ø"/>
            </a:pPr>
            <a:r>
              <a:rPr lang="de-DE" sz="1400" dirty="0"/>
              <a:t>Z.B. bei John Deere verbaut </a:t>
            </a:r>
          </a:p>
        </p:txBody>
      </p:sp>
      <p:sp>
        <p:nvSpPr>
          <p:cNvPr id="6" name="Rechteck 5"/>
          <p:cNvSpPr/>
          <p:nvPr/>
        </p:nvSpPr>
        <p:spPr>
          <a:xfrm>
            <a:off x="474944" y="5398911"/>
            <a:ext cx="1533525" cy="184666"/>
          </a:xfrm>
          <a:prstGeom prst="rect">
            <a:avLst/>
          </a:prstGeom>
        </p:spPr>
        <p:txBody>
          <a:bodyPr wrap="square">
            <a:spAutoFit/>
          </a:bodyPr>
          <a:lstStyle/>
          <a:p>
            <a:r>
              <a:rPr lang="de-DE" sz="600" dirty="0"/>
              <a:t>Abbildung 127: www.deere.de </a:t>
            </a:r>
          </a:p>
        </p:txBody>
      </p:sp>
      <p:sp>
        <p:nvSpPr>
          <p:cNvPr id="10" name="Rechteck 9"/>
          <p:cNvSpPr/>
          <p:nvPr/>
        </p:nvSpPr>
        <p:spPr>
          <a:xfrm>
            <a:off x="3969290" y="5393977"/>
            <a:ext cx="1571625" cy="189600"/>
          </a:xfrm>
          <a:prstGeom prst="rect">
            <a:avLst/>
          </a:prstGeom>
        </p:spPr>
        <p:txBody>
          <a:bodyPr wrap="square">
            <a:spAutoFit/>
          </a:bodyPr>
          <a:lstStyle/>
          <a:p>
            <a:r>
              <a:rPr lang="de-DE" sz="600" dirty="0"/>
              <a:t>Abbildung 128: www.rostselmash.eu</a:t>
            </a:r>
          </a:p>
        </p:txBody>
      </p:sp>
    </p:spTree>
    <p:extLst>
      <p:ext uri="{BB962C8B-B14F-4D97-AF65-F5344CB8AC3E}">
        <p14:creationId xmlns:p14="http://schemas.microsoft.com/office/powerpoint/2010/main" val="38978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Reinigungssystem</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84</a:t>
            </a:fld>
            <a:endParaRPr lang="de-DE" dirty="0"/>
          </a:p>
        </p:txBody>
      </p:sp>
      <p:pic>
        <p:nvPicPr>
          <p:cNvPr id="3074" name="Picture 2" descr="https://www.landwirt.com/ez/ezdiaartikel/admin/diashow/art_JohnDeere_Maehdrescher_Serie_T/IMG_0365.jpg"/>
          <p:cNvPicPr>
            <a:picLocks noChangeAspect="1" noChangeArrowheads="1"/>
          </p:cNvPicPr>
          <p:nvPr/>
        </p:nvPicPr>
        <p:blipFill rotWithShape="1">
          <a:blip r:embed="rId3">
            <a:extLst>
              <a:ext uri="{28A0092B-C50C-407E-A947-70E740481C1C}">
                <a14:useLocalDpi xmlns:a14="http://schemas.microsoft.com/office/drawing/2010/main" val="0"/>
              </a:ext>
            </a:extLst>
          </a:blip>
          <a:srcRect b="7426"/>
          <a:stretch/>
        </p:blipFill>
        <p:spPr bwMode="auto">
          <a:xfrm>
            <a:off x="4374955" y="3266516"/>
            <a:ext cx="4406906" cy="2702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540000" y="1080000"/>
            <a:ext cx="4231759" cy="369332"/>
          </a:xfrm>
          <a:prstGeom prst="rect">
            <a:avLst/>
          </a:prstGeom>
          <a:noFill/>
        </p:spPr>
        <p:txBody>
          <a:bodyPr wrap="square" rtlCol="0">
            <a:spAutoFit/>
          </a:bodyPr>
          <a:lstStyle/>
          <a:p>
            <a:r>
              <a:rPr lang="de-DE" dirty="0" err="1"/>
              <a:t>Spreuverteiler</a:t>
            </a:r>
            <a:endParaRPr lang="de-DE" dirty="0"/>
          </a:p>
        </p:txBody>
      </p:sp>
      <p:sp>
        <p:nvSpPr>
          <p:cNvPr id="7" name="Textfeld 6"/>
          <p:cNvSpPr txBox="1"/>
          <p:nvPr/>
        </p:nvSpPr>
        <p:spPr>
          <a:xfrm>
            <a:off x="540000" y="1515484"/>
            <a:ext cx="7400261" cy="1869743"/>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Angeordnet nachfolgend an das </a:t>
            </a:r>
            <a:r>
              <a:rPr lang="de-DE" sz="1400" dirty="0" err="1"/>
              <a:t>Obersieb</a:t>
            </a:r>
            <a:endParaRPr lang="de-DE" sz="1400" dirty="0"/>
          </a:p>
          <a:p>
            <a:pPr marL="285750" indent="-285750">
              <a:buClr>
                <a:srgbClr val="92D050"/>
              </a:buClr>
              <a:buFont typeface="Wingdings" panose="05000000000000000000" pitchFamily="2" charset="2"/>
              <a:buChar char="Ø"/>
            </a:pPr>
            <a:r>
              <a:rPr lang="de-DE" sz="1400" dirty="0"/>
              <a:t>Verteilt Spreu, Kurzstroh und Kaff über die gesamte Schnittbreite mithilfe von zwei rotierenden Wurfschaufeln</a:t>
            </a:r>
          </a:p>
          <a:p>
            <a:pPr marL="285750" indent="-285750">
              <a:buClr>
                <a:srgbClr val="92D050"/>
              </a:buClr>
              <a:buFont typeface="Wingdings" panose="05000000000000000000" pitchFamily="2" charset="2"/>
              <a:buChar char="Ø"/>
            </a:pPr>
            <a:r>
              <a:rPr lang="de-DE" sz="1400" dirty="0"/>
              <a:t>Ab einer Schnittbreite von 5 m erforderlich</a:t>
            </a:r>
          </a:p>
          <a:p>
            <a:pPr marL="285750" indent="-285750">
              <a:buClr>
                <a:srgbClr val="92D050"/>
              </a:buClr>
              <a:buFont typeface="Wingdings" panose="05000000000000000000" pitchFamily="2" charset="2"/>
              <a:buChar char="Ø"/>
            </a:pPr>
            <a:r>
              <a:rPr lang="de-DE" sz="1400" dirty="0"/>
              <a:t>Antrieb erfolgt hydraulisch oder mechanisch</a:t>
            </a:r>
          </a:p>
          <a:p>
            <a:pPr marL="285750" indent="-285750">
              <a:buClr>
                <a:srgbClr val="92D050"/>
              </a:buClr>
              <a:buFont typeface="Wingdings" panose="05000000000000000000" pitchFamily="2" charset="2"/>
              <a:buChar char="Ø"/>
            </a:pPr>
            <a:r>
              <a:rPr lang="de-DE" sz="1400" dirty="0"/>
              <a:t>Probleme bei Seitenwind</a:t>
            </a:r>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dirty="0"/>
          </a:p>
        </p:txBody>
      </p:sp>
      <p:pic>
        <p:nvPicPr>
          <p:cNvPr id="3078" name="Picture 6" descr="http://www.fendt.com/cms2-content/pages/images/559147800237fbf327574ded_14355843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58" y="3266517"/>
            <a:ext cx="3603697" cy="270277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4374955" y="5969289"/>
            <a:ext cx="1447800" cy="184666"/>
          </a:xfrm>
          <a:prstGeom prst="rect">
            <a:avLst/>
          </a:prstGeom>
        </p:spPr>
        <p:txBody>
          <a:bodyPr wrap="square">
            <a:spAutoFit/>
          </a:bodyPr>
          <a:lstStyle/>
          <a:p>
            <a:r>
              <a:rPr lang="de-DE" sz="600" dirty="0"/>
              <a:t>Abbildung 130: www.landwirt.com</a:t>
            </a:r>
          </a:p>
        </p:txBody>
      </p:sp>
      <p:sp>
        <p:nvSpPr>
          <p:cNvPr id="8" name="Rechteck 7"/>
          <p:cNvSpPr/>
          <p:nvPr/>
        </p:nvSpPr>
        <p:spPr>
          <a:xfrm>
            <a:off x="762034" y="5972879"/>
            <a:ext cx="1250663" cy="184666"/>
          </a:xfrm>
          <a:prstGeom prst="rect">
            <a:avLst/>
          </a:prstGeom>
        </p:spPr>
        <p:txBody>
          <a:bodyPr wrap="none">
            <a:spAutoFit/>
          </a:bodyPr>
          <a:lstStyle/>
          <a:p>
            <a:r>
              <a:rPr lang="de-DE" sz="600" dirty="0"/>
              <a:t>Abbildung 129: www.fendt.com</a:t>
            </a:r>
          </a:p>
        </p:txBody>
      </p:sp>
    </p:spTree>
    <p:extLst>
      <p:ext uri="{BB962C8B-B14F-4D97-AF65-F5344CB8AC3E}">
        <p14:creationId xmlns:p14="http://schemas.microsoft.com/office/powerpoint/2010/main" val="2744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1000"/>
                                        <p:tgtEl>
                                          <p:spTgt spid="3074"/>
                                        </p:tgtEl>
                                      </p:cBhvr>
                                    </p:animEffect>
                                    <p:anim calcmode="lin" valueType="num">
                                      <p:cBhvr>
                                        <p:cTn id="28" dur="1000" fill="hold"/>
                                        <p:tgtEl>
                                          <p:spTgt spid="3074"/>
                                        </p:tgtEl>
                                        <p:attrNameLst>
                                          <p:attrName>ppt_x</p:attrName>
                                        </p:attrNameLst>
                                      </p:cBhvr>
                                      <p:tavLst>
                                        <p:tav tm="0">
                                          <p:val>
                                            <p:strVal val="#ppt_x"/>
                                          </p:val>
                                        </p:tav>
                                        <p:tav tm="100000">
                                          <p:val>
                                            <p:strVal val="#ppt_x"/>
                                          </p:val>
                                        </p:tav>
                                      </p:tavLst>
                                    </p:anim>
                                    <p:anim calcmode="lin" valueType="num">
                                      <p:cBhvr>
                                        <p:cTn id="2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C1483D0B-7389-CF13-75C7-76E8E338A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25" y="1514813"/>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Kornbergung</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85</a:t>
            </a:fld>
            <a:endParaRPr lang="de-DE" dirty="0"/>
          </a:p>
        </p:txBody>
      </p:sp>
      <p:sp>
        <p:nvSpPr>
          <p:cNvPr id="3" name="Ellipse 2"/>
          <p:cNvSpPr/>
          <p:nvPr/>
        </p:nvSpPr>
        <p:spPr bwMode="auto">
          <a:xfrm>
            <a:off x="3255667" y="1514814"/>
            <a:ext cx="2916534" cy="1413774"/>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2BAC1841-3BDE-22DB-76A5-F5417E7A803A}"/>
              </a:ext>
            </a:extLst>
          </p:cNvPr>
          <p:cNvSpPr txBox="1"/>
          <p:nvPr/>
        </p:nvSpPr>
        <p:spPr>
          <a:xfrm>
            <a:off x="1233436" y="5604836"/>
            <a:ext cx="4938764"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www.claas.de</a:t>
            </a:r>
          </a:p>
        </p:txBody>
      </p:sp>
    </p:spTree>
    <p:extLst>
      <p:ext uri="{BB962C8B-B14F-4D97-AF65-F5344CB8AC3E}">
        <p14:creationId xmlns:p14="http://schemas.microsoft.com/office/powerpoint/2010/main" val="33290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Schwarzweiß, Schwarz, Platane Flugzeug Hobel, Regenschirm enthält.&#10;&#10;Automatisch generierte Beschreibung">
            <a:extLst>
              <a:ext uri="{FF2B5EF4-FFF2-40B4-BE49-F238E27FC236}">
                <a16:creationId xmlns:a16="http://schemas.microsoft.com/office/drawing/2014/main" id="{F189741D-FE61-13AA-B248-AF002F088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107" y="1090190"/>
            <a:ext cx="3810867" cy="2534227"/>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Kornbergung</a:t>
            </a:r>
          </a:p>
        </p:txBody>
      </p:sp>
      <p:sp>
        <p:nvSpPr>
          <p:cNvPr id="4" name="Fußzeilenplatzhalter 3"/>
          <p:cNvSpPr>
            <a:spLocks noGrp="1"/>
          </p:cNvSpPr>
          <p:nvPr>
            <p:ph type="ftr" sz="quarter" idx="11"/>
          </p:nvPr>
        </p:nvSpPr>
        <p:spPr>
          <a:xfrm>
            <a:off x="540000" y="6481177"/>
            <a:ext cx="8389916" cy="178130"/>
          </a:xfrm>
        </p:spPr>
        <p:txBody>
          <a:bodyPr/>
          <a:lstStyle/>
          <a:p>
            <a:r>
              <a:rPr lang="de-DE"/>
              <a:t>HSWT                                    Prof. Dr. Ulrich Groß                                    Modul: Grundlagen Agrartechnik 3. Sem                                    LE: Mähdrescher</a:t>
            </a:r>
            <a:endParaRPr lang="de-DE" dirty="0"/>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86</a:t>
            </a:fld>
            <a:endParaRPr lang="de-DE" dirty="0"/>
          </a:p>
        </p:txBody>
      </p:sp>
      <p:sp>
        <p:nvSpPr>
          <p:cNvPr id="6" name="Textfeld 5"/>
          <p:cNvSpPr txBox="1"/>
          <p:nvPr/>
        </p:nvSpPr>
        <p:spPr>
          <a:xfrm>
            <a:off x="540000" y="4122700"/>
            <a:ext cx="7873804" cy="136191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Fassungsvermögen bis zu 20.000 l</a:t>
            </a:r>
          </a:p>
          <a:p>
            <a:pPr marL="285750" indent="-285750">
              <a:buClr>
                <a:srgbClr val="92D050"/>
              </a:buClr>
              <a:buFont typeface="Wingdings" panose="05000000000000000000" pitchFamily="2" charset="2"/>
              <a:buChar char="Ø"/>
            </a:pPr>
            <a:r>
              <a:rPr lang="de-DE" sz="1400" dirty="0">
                <a:solidFill>
                  <a:srgbClr val="000000"/>
                </a:solidFill>
                <a:latin typeface="Arial" panose="020B0604020202020204" pitchFamily="34" charset="0"/>
              </a:rPr>
              <a:t>Kornprobeentnahmeklappe</a:t>
            </a:r>
          </a:p>
          <a:p>
            <a:pPr marL="285750" indent="-285750">
              <a:buClr>
                <a:srgbClr val="92D050"/>
              </a:buClr>
              <a:buFont typeface="Wingdings" panose="05000000000000000000" pitchFamily="2" charset="2"/>
              <a:buChar char="Ø"/>
            </a:pPr>
            <a:r>
              <a:rPr lang="de-DE" sz="1400" dirty="0">
                <a:solidFill>
                  <a:srgbClr val="000000"/>
                </a:solidFill>
                <a:latin typeface="Arial" panose="020B0604020202020204" pitchFamily="34" charset="0"/>
              </a:rPr>
              <a:t>Füllstandsensoren</a:t>
            </a:r>
          </a:p>
          <a:p>
            <a:pPr marL="285750" indent="-285750">
              <a:buClr>
                <a:srgbClr val="92D050"/>
              </a:buClr>
              <a:buFont typeface="Wingdings" panose="05000000000000000000" pitchFamily="2" charset="2"/>
              <a:buChar char="Ø"/>
            </a:pPr>
            <a:r>
              <a:rPr lang="de-DE" sz="1400" dirty="0">
                <a:solidFill>
                  <a:srgbClr val="000000"/>
                </a:solidFill>
                <a:latin typeface="Arial" panose="020B0604020202020204" pitchFamily="34" charset="0"/>
              </a:rPr>
              <a:t>Elektrisches Öffnen und Schließen vom Fahrersitz aus</a:t>
            </a:r>
          </a:p>
          <a:p>
            <a:pPr marL="285750" indent="-285750">
              <a:buClr>
                <a:srgbClr val="92D050"/>
              </a:buClr>
              <a:buFont typeface="Wingdings" panose="05000000000000000000" pitchFamily="2" charset="2"/>
              <a:buChar char="Ø"/>
            </a:pPr>
            <a:r>
              <a:rPr lang="de-DE" sz="1350" dirty="0"/>
              <a:t>Hohes Fassungsvermögen ist bei großen</a:t>
            </a:r>
          </a:p>
          <a:p>
            <a:pPr>
              <a:buClr>
                <a:srgbClr val="92D050"/>
              </a:buClr>
            </a:pPr>
            <a:r>
              <a:rPr lang="de-DE" sz="1350" dirty="0"/>
              <a:t>      Schnittbreiten und langen Schlägen besonders wichtig</a:t>
            </a:r>
          </a:p>
        </p:txBody>
      </p:sp>
      <p:pic>
        <p:nvPicPr>
          <p:cNvPr id="11" name="Picture 5" descr="ims_objectId=115515;ims_usageRefId=-1"/>
          <p:cNvPicPr>
            <a:picLocks noChangeAspect="1" noChangeArrowheads="1"/>
          </p:cNvPicPr>
          <p:nvPr/>
        </p:nvPicPr>
        <p:blipFill>
          <a:blip r:embed="rId4"/>
          <a:srcRect/>
          <a:stretch>
            <a:fillRect/>
          </a:stretch>
        </p:blipFill>
        <p:spPr bwMode="auto">
          <a:xfrm>
            <a:off x="5306754" y="3886141"/>
            <a:ext cx="3048001" cy="2006374"/>
          </a:xfrm>
          <a:prstGeom prst="rect">
            <a:avLst/>
          </a:prstGeom>
          <a:noFill/>
          <a:ln w="9525" algn="ctr">
            <a:noFill/>
            <a:miter lim="800000"/>
            <a:headEnd/>
            <a:tailEnd/>
          </a:ln>
        </p:spPr>
      </p:pic>
      <p:sp>
        <p:nvSpPr>
          <p:cNvPr id="3" name="Rechteck 2"/>
          <p:cNvSpPr/>
          <p:nvPr/>
        </p:nvSpPr>
        <p:spPr>
          <a:xfrm>
            <a:off x="614300" y="3696594"/>
            <a:ext cx="1790700" cy="184666"/>
          </a:xfrm>
          <a:prstGeom prst="rect">
            <a:avLst/>
          </a:prstGeom>
        </p:spPr>
        <p:txBody>
          <a:bodyPr wrap="square">
            <a:spAutoFit/>
          </a:bodyPr>
          <a:lstStyle/>
          <a:p>
            <a:r>
              <a:rPr lang="de-DE" sz="600" dirty="0"/>
              <a:t>Abbildung 131: www.fendt.com</a:t>
            </a:r>
          </a:p>
        </p:txBody>
      </p:sp>
      <p:sp>
        <p:nvSpPr>
          <p:cNvPr id="7" name="Rechteck 6"/>
          <p:cNvSpPr/>
          <p:nvPr/>
        </p:nvSpPr>
        <p:spPr>
          <a:xfrm>
            <a:off x="5096107" y="3604261"/>
            <a:ext cx="1318984" cy="184666"/>
          </a:xfrm>
          <a:prstGeom prst="rect">
            <a:avLst/>
          </a:prstGeom>
        </p:spPr>
        <p:txBody>
          <a:bodyPr wrap="square">
            <a:spAutoFit/>
          </a:bodyPr>
          <a:lstStyle/>
          <a:p>
            <a:r>
              <a:rPr lang="de-DE" sz="600" dirty="0"/>
              <a:t>Abbildung 132: www.fendt.com</a:t>
            </a:r>
          </a:p>
        </p:txBody>
      </p:sp>
      <p:sp>
        <p:nvSpPr>
          <p:cNvPr id="8" name="Rechteck 7"/>
          <p:cNvSpPr/>
          <p:nvPr/>
        </p:nvSpPr>
        <p:spPr>
          <a:xfrm>
            <a:off x="5313074" y="5915086"/>
            <a:ext cx="1933575" cy="184666"/>
          </a:xfrm>
          <a:prstGeom prst="rect">
            <a:avLst/>
          </a:prstGeom>
        </p:spPr>
        <p:txBody>
          <a:bodyPr wrap="square">
            <a:spAutoFit/>
          </a:bodyPr>
          <a:lstStyle/>
          <a:p>
            <a:r>
              <a:rPr lang="de-DE" sz="600" dirty="0"/>
              <a:t>Abbildung 133: Claas Produktpräsentation 2015</a:t>
            </a:r>
          </a:p>
        </p:txBody>
      </p:sp>
      <p:pic>
        <p:nvPicPr>
          <p:cNvPr id="3078" name="Picture 6" descr="Fendt IDEAL Korntankelevator CGI">
            <a:extLst>
              <a:ext uri="{FF2B5EF4-FFF2-40B4-BE49-F238E27FC236}">
                <a16:creationId xmlns:a16="http://schemas.microsoft.com/office/drawing/2014/main" id="{244A38AA-22FF-DECA-AE37-7C91B6DA40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093"/>
          <a:stretch/>
        </p:blipFill>
        <p:spPr bwMode="auto">
          <a:xfrm>
            <a:off x="-253276" y="692592"/>
            <a:ext cx="5715000" cy="304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96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Kornbergung</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87</a:t>
            </a:fld>
            <a:endParaRPr lang="de-DE" dirty="0"/>
          </a:p>
        </p:txBody>
      </p:sp>
      <p:sp>
        <p:nvSpPr>
          <p:cNvPr id="6" name="Textfeld 5"/>
          <p:cNvSpPr txBox="1"/>
          <p:nvPr/>
        </p:nvSpPr>
        <p:spPr>
          <a:xfrm>
            <a:off x="540000" y="1080000"/>
            <a:ext cx="7873804" cy="1600438"/>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Hohes Fassungsvermögen des Korntanks ist bei großen Schnittbreiten und langen Schlägen besonders wichtig</a:t>
            </a:r>
          </a:p>
          <a:p>
            <a:pPr marL="285750" indent="-285750">
              <a:buClr>
                <a:srgbClr val="92D050"/>
              </a:buClr>
              <a:buFont typeface="Wingdings" panose="05000000000000000000" pitchFamily="2" charset="2"/>
              <a:buChar char="Ø"/>
            </a:pPr>
            <a:endParaRPr lang="de-DE" sz="1400" dirty="0"/>
          </a:p>
          <a:p>
            <a:pPr marL="285750" indent="-285750">
              <a:buClr>
                <a:srgbClr val="92D050"/>
              </a:buClr>
              <a:buFont typeface="Wingdings" panose="05000000000000000000" pitchFamily="2" charset="2"/>
              <a:buChar char="Ø"/>
            </a:pPr>
            <a:endParaRPr lang="de-DE" sz="1400" dirty="0"/>
          </a:p>
          <a:p>
            <a:pPr>
              <a:buClr>
                <a:srgbClr val="92D050"/>
              </a:buClr>
            </a:pPr>
            <a:r>
              <a:rPr lang="de-DE" sz="1400" dirty="0"/>
              <a:t>Maximale Feldlänge ohne </a:t>
            </a:r>
            <a:r>
              <a:rPr lang="de-DE" sz="1400" dirty="0" err="1"/>
              <a:t>Abbunkervorgänge</a:t>
            </a:r>
            <a:r>
              <a:rPr lang="de-DE" sz="1400" dirty="0"/>
              <a:t> in Abhängigkeit von Schnittbreite und Fassungsvermögen, bei einen angenommenen Kornertrag von 80 </a:t>
            </a:r>
            <a:r>
              <a:rPr lang="de-DE" sz="1400" dirty="0" err="1"/>
              <a:t>dt</a:t>
            </a:r>
            <a:r>
              <a:rPr lang="de-DE" sz="1400" dirty="0"/>
              <a:t>/ha, um wieder an den Startpunkt zurück kehren zu können ohne Leerfahrt:</a:t>
            </a:r>
          </a:p>
        </p:txBody>
      </p:sp>
      <p:graphicFrame>
        <p:nvGraphicFramePr>
          <p:cNvPr id="10" name="Tabelle 9"/>
          <p:cNvGraphicFramePr>
            <a:graphicFrameLocks noGrp="1"/>
          </p:cNvGraphicFramePr>
          <p:nvPr>
            <p:extLst>
              <p:ext uri="{D42A27DB-BD31-4B8C-83A1-F6EECF244321}">
                <p14:modId xmlns:p14="http://schemas.microsoft.com/office/powerpoint/2010/main" val="338756428"/>
              </p:ext>
            </p:extLst>
          </p:nvPr>
        </p:nvGraphicFramePr>
        <p:xfrm>
          <a:off x="540000" y="3004594"/>
          <a:ext cx="7873804" cy="1973580"/>
        </p:xfrm>
        <a:graphic>
          <a:graphicData uri="http://schemas.openxmlformats.org/drawingml/2006/table">
            <a:tbl>
              <a:tblPr firstRow="1" bandRow="1">
                <a:tableStyleId>{5C22544A-7EE6-4342-B048-85BDC9FD1C3A}</a:tableStyleId>
              </a:tblPr>
              <a:tblGrid>
                <a:gridCol w="1968451">
                  <a:extLst>
                    <a:ext uri="{9D8B030D-6E8A-4147-A177-3AD203B41FA5}">
                      <a16:colId xmlns:a16="http://schemas.microsoft.com/office/drawing/2014/main" val="20000"/>
                    </a:ext>
                  </a:extLst>
                </a:gridCol>
                <a:gridCol w="1968451">
                  <a:extLst>
                    <a:ext uri="{9D8B030D-6E8A-4147-A177-3AD203B41FA5}">
                      <a16:colId xmlns:a16="http://schemas.microsoft.com/office/drawing/2014/main" val="20001"/>
                    </a:ext>
                  </a:extLst>
                </a:gridCol>
                <a:gridCol w="1968451">
                  <a:extLst>
                    <a:ext uri="{9D8B030D-6E8A-4147-A177-3AD203B41FA5}">
                      <a16:colId xmlns:a16="http://schemas.microsoft.com/office/drawing/2014/main" val="1732432147"/>
                    </a:ext>
                  </a:extLst>
                </a:gridCol>
                <a:gridCol w="1968451">
                  <a:extLst>
                    <a:ext uri="{9D8B030D-6E8A-4147-A177-3AD203B41FA5}">
                      <a16:colId xmlns:a16="http://schemas.microsoft.com/office/drawing/2014/main" val="2087786379"/>
                    </a:ext>
                  </a:extLst>
                </a:gridCol>
              </a:tblGrid>
              <a:tr h="274262">
                <a:tc rowSpan="2">
                  <a:txBody>
                    <a:bodyPr/>
                    <a:lstStyle/>
                    <a:p>
                      <a:pPr algn="ctr"/>
                      <a:r>
                        <a:rPr lang="de-DE" sz="1400" dirty="0">
                          <a:solidFill>
                            <a:schemeClr val="tx1"/>
                          </a:solidFill>
                        </a:rPr>
                        <a:t>Schnittbreite</a:t>
                      </a:r>
                    </a:p>
                  </a:txBody>
                  <a:tcPr marL="68580" marR="68580" marT="34290" marB="34290" anchor="ctr">
                    <a:solidFill>
                      <a:srgbClr val="2EAC58">
                        <a:alpha val="80000"/>
                      </a:srgbClr>
                    </a:solidFill>
                  </a:tcPr>
                </a:tc>
                <a:tc gridSpan="3">
                  <a:txBody>
                    <a:bodyPr/>
                    <a:lstStyle/>
                    <a:p>
                      <a:pPr algn="ctr"/>
                      <a:r>
                        <a:rPr lang="de-DE" sz="1400" dirty="0">
                          <a:solidFill>
                            <a:schemeClr val="tx1"/>
                          </a:solidFill>
                        </a:rPr>
                        <a:t>Fassungsvermögen</a:t>
                      </a:r>
                    </a:p>
                  </a:txBody>
                  <a:tcPr marL="68580" marR="68580" marT="34290" marB="34290" anchor="ctr">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tc hMerge="1">
                  <a:txBody>
                    <a:bodyPr/>
                    <a:lstStyle/>
                    <a:p>
                      <a:endParaRPr lang="de-DE" sz="1500" dirty="0">
                        <a:solidFill>
                          <a:schemeClr val="tx1"/>
                        </a:solidFill>
                      </a:endParaRPr>
                    </a:p>
                  </a:txBody>
                  <a:tcPr marL="68580" marR="68580" marT="34290" marB="34290">
                    <a:solidFill>
                      <a:srgbClr val="2EAC58">
                        <a:alpha val="80000"/>
                      </a:srgbClr>
                    </a:solidFill>
                  </a:tcPr>
                </a:tc>
                <a:extLst>
                  <a:ext uri="{0D108BD9-81ED-4DB2-BD59-A6C34878D82A}">
                    <a16:rowId xmlns:a16="http://schemas.microsoft.com/office/drawing/2014/main" val="10000"/>
                  </a:ext>
                </a:extLst>
              </a:tr>
              <a:tr h="274262">
                <a:tc vMerge="1">
                  <a:txBody>
                    <a:bodyPr/>
                    <a:lstStyle/>
                    <a:p>
                      <a:endParaRPr lang="de-DE"/>
                    </a:p>
                  </a:txBody>
                  <a:tcPr/>
                </a:tc>
                <a:tc>
                  <a:txBody>
                    <a:bodyPr/>
                    <a:lstStyle/>
                    <a:p>
                      <a:pPr algn="ctr"/>
                      <a:r>
                        <a:rPr lang="de-DE" sz="1400" dirty="0">
                          <a:solidFill>
                            <a:schemeClr val="tx1"/>
                          </a:solidFill>
                        </a:rPr>
                        <a:t>8.000 l</a:t>
                      </a:r>
                    </a:p>
                  </a:txBody>
                  <a:tcPr marL="68580" marR="68580" marT="34290" marB="34290" anchor="ctr">
                    <a:solidFill>
                      <a:srgbClr val="2EAC58">
                        <a:alpha val="80000"/>
                      </a:srgbClr>
                    </a:solidFill>
                  </a:tcPr>
                </a:tc>
                <a:tc>
                  <a:txBody>
                    <a:bodyPr/>
                    <a:lstStyle/>
                    <a:p>
                      <a:pPr algn="ctr"/>
                      <a:r>
                        <a:rPr lang="de-DE" sz="1400" dirty="0">
                          <a:solidFill>
                            <a:schemeClr val="tx1"/>
                          </a:solidFill>
                        </a:rPr>
                        <a:t>10.000 l</a:t>
                      </a:r>
                    </a:p>
                  </a:txBody>
                  <a:tcPr marL="68580" marR="68580" marT="34290" marB="34290" anchor="ctr">
                    <a:solidFill>
                      <a:srgbClr val="2EAC58">
                        <a:alpha val="80000"/>
                      </a:srgbClr>
                    </a:solidFill>
                  </a:tcPr>
                </a:tc>
                <a:tc>
                  <a:txBody>
                    <a:bodyPr/>
                    <a:lstStyle/>
                    <a:p>
                      <a:pPr algn="ctr"/>
                      <a:r>
                        <a:rPr lang="de-DE" sz="1400" dirty="0">
                          <a:solidFill>
                            <a:schemeClr val="tx1"/>
                          </a:solidFill>
                        </a:rPr>
                        <a:t>12.000 l</a:t>
                      </a:r>
                    </a:p>
                  </a:txBody>
                  <a:tcPr marL="68580" marR="68580" marT="34290" marB="34290" anchor="ctr">
                    <a:solidFill>
                      <a:srgbClr val="2EAC58">
                        <a:alpha val="80000"/>
                      </a:srgbClr>
                    </a:solidFill>
                  </a:tcPr>
                </a:tc>
                <a:extLst>
                  <a:ext uri="{0D108BD9-81ED-4DB2-BD59-A6C34878D82A}">
                    <a16:rowId xmlns:a16="http://schemas.microsoft.com/office/drawing/2014/main" val="3381406743"/>
                  </a:ext>
                </a:extLst>
              </a:tr>
              <a:tr h="274262">
                <a:tc>
                  <a:txBody>
                    <a:bodyPr/>
                    <a:lstStyle/>
                    <a:p>
                      <a:pPr algn="ctr"/>
                      <a:r>
                        <a:rPr lang="de-DE" sz="1400" dirty="0"/>
                        <a:t>6,10 m</a:t>
                      </a:r>
                    </a:p>
                  </a:txBody>
                  <a:tcPr marL="68580" marR="68580" marT="34290" marB="34290" anchor="ctr">
                    <a:solidFill>
                      <a:srgbClr val="92D050">
                        <a:alpha val="50000"/>
                      </a:srgbClr>
                    </a:solidFill>
                  </a:tcPr>
                </a:tc>
                <a:tc>
                  <a:txBody>
                    <a:bodyPr/>
                    <a:lstStyle/>
                    <a:p>
                      <a:pPr algn="ctr"/>
                      <a:r>
                        <a:rPr lang="de-DE" sz="1400" dirty="0"/>
                        <a:t>630</a:t>
                      </a:r>
                      <a:r>
                        <a:rPr lang="de-DE" sz="1400" baseline="0" dirty="0"/>
                        <a:t> m</a:t>
                      </a:r>
                      <a:endParaRPr lang="de-DE" sz="1400" dirty="0"/>
                    </a:p>
                  </a:txBody>
                  <a:tcPr marL="68580" marR="68580" marT="34290" marB="34290" anchor="ctr">
                    <a:solidFill>
                      <a:srgbClr val="92D050">
                        <a:alpha val="50000"/>
                      </a:srgbClr>
                    </a:solidFill>
                  </a:tcPr>
                </a:tc>
                <a:tc>
                  <a:txBody>
                    <a:bodyPr/>
                    <a:lstStyle/>
                    <a:p>
                      <a:pPr algn="ctr"/>
                      <a:r>
                        <a:rPr lang="de-DE" sz="1400" dirty="0"/>
                        <a:t>780 m</a:t>
                      </a:r>
                    </a:p>
                  </a:txBody>
                  <a:tcPr marL="68580" marR="68580" marT="34290" marB="34290" anchor="ctr">
                    <a:solidFill>
                      <a:srgbClr val="92D050">
                        <a:alpha val="50000"/>
                      </a:srgbClr>
                    </a:solidFill>
                  </a:tcPr>
                </a:tc>
                <a:tc>
                  <a:txBody>
                    <a:bodyPr/>
                    <a:lstStyle/>
                    <a:p>
                      <a:pPr algn="ctr"/>
                      <a:r>
                        <a:rPr lang="de-DE" sz="1400" dirty="0"/>
                        <a:t>940 m</a:t>
                      </a:r>
                    </a:p>
                  </a:txBody>
                  <a:tcPr marL="68580" marR="68580" marT="34290" marB="34290" anchor="ctr">
                    <a:solidFill>
                      <a:srgbClr val="92D050">
                        <a:alpha val="50000"/>
                      </a:srgbClr>
                    </a:solidFill>
                  </a:tcPr>
                </a:tc>
                <a:extLst>
                  <a:ext uri="{0D108BD9-81ED-4DB2-BD59-A6C34878D82A}">
                    <a16:rowId xmlns:a16="http://schemas.microsoft.com/office/drawing/2014/main" val="10001"/>
                  </a:ext>
                </a:extLst>
              </a:tr>
              <a:tr h="274262">
                <a:tc>
                  <a:txBody>
                    <a:bodyPr/>
                    <a:lstStyle/>
                    <a:p>
                      <a:pPr algn="ctr"/>
                      <a:r>
                        <a:rPr lang="de-DE" sz="1400" dirty="0"/>
                        <a:t>7,60 m</a:t>
                      </a:r>
                    </a:p>
                  </a:txBody>
                  <a:tcPr marL="68580" marR="68580" marT="34290" marB="34290" anchor="ctr">
                    <a:solidFill>
                      <a:srgbClr val="92D050">
                        <a:alpha val="50000"/>
                      </a:srgbClr>
                    </a:solidFill>
                  </a:tcPr>
                </a:tc>
                <a:tc>
                  <a:txBody>
                    <a:bodyPr/>
                    <a:lstStyle/>
                    <a:p>
                      <a:pPr algn="ctr"/>
                      <a:r>
                        <a:rPr lang="de-DE" sz="1400" dirty="0"/>
                        <a:t>500 m</a:t>
                      </a:r>
                    </a:p>
                  </a:txBody>
                  <a:tcPr marL="68580" marR="68580" marT="34290" marB="34290" anchor="ctr">
                    <a:solidFill>
                      <a:srgbClr val="92D050">
                        <a:alpha val="50000"/>
                      </a:srgbClr>
                    </a:solidFill>
                  </a:tcPr>
                </a:tc>
                <a:tc>
                  <a:txBody>
                    <a:bodyPr/>
                    <a:lstStyle/>
                    <a:p>
                      <a:pPr algn="ctr"/>
                      <a:r>
                        <a:rPr lang="de-DE" sz="1400" dirty="0"/>
                        <a:t>620 m</a:t>
                      </a:r>
                    </a:p>
                  </a:txBody>
                  <a:tcPr marL="68580" marR="68580" marT="34290" marB="34290" anchor="ctr">
                    <a:solidFill>
                      <a:srgbClr val="92D050">
                        <a:alpha val="50000"/>
                      </a:srgbClr>
                    </a:solidFill>
                  </a:tcPr>
                </a:tc>
                <a:tc>
                  <a:txBody>
                    <a:bodyPr/>
                    <a:lstStyle/>
                    <a:p>
                      <a:pPr algn="ctr"/>
                      <a:r>
                        <a:rPr lang="de-DE" sz="1400" dirty="0"/>
                        <a:t>750 m</a:t>
                      </a:r>
                    </a:p>
                  </a:txBody>
                  <a:tcPr marL="68580" marR="68580" marT="34290" marB="34290" anchor="ctr">
                    <a:solidFill>
                      <a:srgbClr val="92D050">
                        <a:alpha val="50000"/>
                      </a:srgbClr>
                    </a:solidFill>
                  </a:tcPr>
                </a:tc>
                <a:extLst>
                  <a:ext uri="{0D108BD9-81ED-4DB2-BD59-A6C34878D82A}">
                    <a16:rowId xmlns:a16="http://schemas.microsoft.com/office/drawing/2014/main" val="10002"/>
                  </a:ext>
                </a:extLst>
              </a:tr>
              <a:tr h="274262">
                <a:tc>
                  <a:txBody>
                    <a:bodyPr/>
                    <a:lstStyle/>
                    <a:p>
                      <a:pPr algn="ctr"/>
                      <a:r>
                        <a:rPr lang="de-DE" sz="1400" dirty="0"/>
                        <a:t>9,10 m</a:t>
                      </a:r>
                    </a:p>
                  </a:txBody>
                  <a:tcPr marL="68580" marR="68580" marT="34290" marB="34290" anchor="ctr">
                    <a:solidFill>
                      <a:srgbClr val="92D050">
                        <a:alpha val="50000"/>
                      </a:srgbClr>
                    </a:solidFill>
                  </a:tcPr>
                </a:tc>
                <a:tc>
                  <a:txBody>
                    <a:bodyPr/>
                    <a:lstStyle/>
                    <a:p>
                      <a:pPr algn="ctr"/>
                      <a:r>
                        <a:rPr lang="de-DE" sz="1400" dirty="0"/>
                        <a:t>410 m</a:t>
                      </a:r>
                    </a:p>
                  </a:txBody>
                  <a:tcPr marL="68580" marR="68580" marT="34290" marB="34290" anchor="ctr">
                    <a:solidFill>
                      <a:srgbClr val="92D050">
                        <a:alpha val="50000"/>
                      </a:srgbClr>
                    </a:solidFill>
                  </a:tcPr>
                </a:tc>
                <a:tc>
                  <a:txBody>
                    <a:bodyPr/>
                    <a:lstStyle/>
                    <a:p>
                      <a:pPr algn="ctr"/>
                      <a:r>
                        <a:rPr lang="de-DE" sz="1400" dirty="0"/>
                        <a:t>520 m</a:t>
                      </a:r>
                    </a:p>
                  </a:txBody>
                  <a:tcPr marL="68580" marR="68580" marT="34290" marB="34290" anchor="ctr">
                    <a:solidFill>
                      <a:srgbClr val="92D050">
                        <a:alpha val="50000"/>
                      </a:srgbClr>
                    </a:solidFill>
                  </a:tcPr>
                </a:tc>
                <a:tc>
                  <a:txBody>
                    <a:bodyPr/>
                    <a:lstStyle/>
                    <a:p>
                      <a:pPr algn="ctr"/>
                      <a:r>
                        <a:rPr lang="de-DE" sz="1400" dirty="0"/>
                        <a:t>630 m</a:t>
                      </a:r>
                    </a:p>
                  </a:txBody>
                  <a:tcPr marL="68580" marR="68580" marT="34290" marB="34290" anchor="ctr">
                    <a:solidFill>
                      <a:srgbClr val="92D050">
                        <a:alpha val="50000"/>
                      </a:srgbClr>
                    </a:solidFill>
                  </a:tcPr>
                </a:tc>
                <a:extLst>
                  <a:ext uri="{0D108BD9-81ED-4DB2-BD59-A6C34878D82A}">
                    <a16:rowId xmlns:a16="http://schemas.microsoft.com/office/drawing/2014/main" val="10003"/>
                  </a:ext>
                </a:extLst>
              </a:tr>
              <a:tr h="274262">
                <a:tc>
                  <a:txBody>
                    <a:bodyPr/>
                    <a:lstStyle/>
                    <a:p>
                      <a:pPr algn="ctr"/>
                      <a:r>
                        <a:rPr lang="de-DE" sz="1400" dirty="0"/>
                        <a:t>10,50 m</a:t>
                      </a:r>
                    </a:p>
                  </a:txBody>
                  <a:tcPr marL="68580" marR="68580" marT="34290" marB="34290" anchor="ctr">
                    <a:solidFill>
                      <a:srgbClr val="92D050">
                        <a:alpha val="50000"/>
                      </a:srgbClr>
                    </a:solidFill>
                  </a:tcPr>
                </a:tc>
                <a:tc>
                  <a:txBody>
                    <a:bodyPr/>
                    <a:lstStyle/>
                    <a:p>
                      <a:pPr algn="ctr"/>
                      <a:r>
                        <a:rPr lang="de-DE" sz="1400" dirty="0"/>
                        <a:t>350 m</a:t>
                      </a:r>
                    </a:p>
                  </a:txBody>
                  <a:tcPr marL="68580" marR="68580" marT="34290" marB="34290" anchor="ctr">
                    <a:solidFill>
                      <a:srgbClr val="92D050">
                        <a:alpha val="50000"/>
                      </a:srgbClr>
                    </a:solidFill>
                  </a:tcPr>
                </a:tc>
                <a:tc>
                  <a:txBody>
                    <a:bodyPr/>
                    <a:lstStyle/>
                    <a:p>
                      <a:pPr algn="ctr"/>
                      <a:r>
                        <a:rPr lang="de-DE" sz="1400" dirty="0"/>
                        <a:t>450 m</a:t>
                      </a:r>
                    </a:p>
                  </a:txBody>
                  <a:tcPr marL="68580" marR="68580" marT="34290" marB="34290" anchor="ctr">
                    <a:solidFill>
                      <a:srgbClr val="92D050">
                        <a:alpha val="50000"/>
                      </a:srgbClr>
                    </a:solidFill>
                  </a:tcPr>
                </a:tc>
                <a:tc>
                  <a:txBody>
                    <a:bodyPr/>
                    <a:lstStyle/>
                    <a:p>
                      <a:pPr algn="ctr"/>
                      <a:r>
                        <a:rPr lang="de-DE" sz="1400" dirty="0"/>
                        <a:t>500 m</a:t>
                      </a:r>
                    </a:p>
                  </a:txBody>
                  <a:tcPr marL="68580" marR="68580" marT="34290" marB="34290" anchor="ctr">
                    <a:solidFill>
                      <a:srgbClr val="92D050">
                        <a:alpha val="50000"/>
                      </a:srgbClr>
                    </a:solidFill>
                  </a:tcPr>
                </a:tc>
                <a:extLst>
                  <a:ext uri="{0D108BD9-81ED-4DB2-BD59-A6C34878D82A}">
                    <a16:rowId xmlns:a16="http://schemas.microsoft.com/office/drawing/2014/main" val="10004"/>
                  </a:ext>
                </a:extLst>
              </a:tr>
              <a:tr h="274262">
                <a:tc>
                  <a:txBody>
                    <a:bodyPr/>
                    <a:lstStyle/>
                    <a:p>
                      <a:pPr algn="ctr"/>
                      <a:r>
                        <a:rPr lang="de-DE" sz="1400" dirty="0"/>
                        <a:t>12,40 m</a:t>
                      </a:r>
                    </a:p>
                  </a:txBody>
                  <a:tcPr marL="68580" marR="68580" marT="34290" marB="34290" anchor="ctr">
                    <a:solidFill>
                      <a:srgbClr val="92D050">
                        <a:alpha val="50000"/>
                      </a:srgbClr>
                    </a:solidFill>
                  </a:tcPr>
                </a:tc>
                <a:tc>
                  <a:txBody>
                    <a:bodyPr/>
                    <a:lstStyle/>
                    <a:p>
                      <a:pPr algn="ctr"/>
                      <a:r>
                        <a:rPr lang="de-DE" sz="1400" dirty="0"/>
                        <a:t>320 m</a:t>
                      </a:r>
                    </a:p>
                  </a:txBody>
                  <a:tcPr marL="68580" marR="68580" marT="34290" marB="34290" anchor="ctr">
                    <a:solidFill>
                      <a:srgbClr val="92D050">
                        <a:alpha val="50000"/>
                      </a:srgbClr>
                    </a:solidFill>
                  </a:tcPr>
                </a:tc>
                <a:tc>
                  <a:txBody>
                    <a:bodyPr/>
                    <a:lstStyle/>
                    <a:p>
                      <a:pPr algn="ctr"/>
                      <a:r>
                        <a:rPr lang="de-DE" sz="1400" dirty="0"/>
                        <a:t>400 m</a:t>
                      </a:r>
                    </a:p>
                  </a:txBody>
                  <a:tcPr marL="68580" marR="68580" marT="34290" marB="34290" anchor="ctr">
                    <a:solidFill>
                      <a:srgbClr val="92D050">
                        <a:alpha val="50000"/>
                      </a:srgbClr>
                    </a:solidFill>
                  </a:tcPr>
                </a:tc>
                <a:tc>
                  <a:txBody>
                    <a:bodyPr/>
                    <a:lstStyle/>
                    <a:p>
                      <a:pPr algn="ctr"/>
                      <a:r>
                        <a:rPr lang="de-DE" sz="1400" dirty="0"/>
                        <a:t>480 m</a:t>
                      </a:r>
                    </a:p>
                  </a:txBody>
                  <a:tcPr marL="68580" marR="68580" marT="34290" marB="34290" anchor="ctr">
                    <a:solidFill>
                      <a:srgbClr val="92D050">
                        <a:alpha val="5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119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ndt IDEAL CGI mit drei Abtankrohren zur Darstellung der drei Überladeweiten">
            <a:extLst>
              <a:ext uri="{FF2B5EF4-FFF2-40B4-BE49-F238E27FC236}">
                <a16:creationId xmlns:a16="http://schemas.microsoft.com/office/drawing/2014/main" id="{D4EE1757-922E-20DD-18FE-FCDED4E8E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27" y="1131685"/>
            <a:ext cx="5435845" cy="306219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2B8500BD-8ED8-31A5-5F2C-8DF5FF32D5B4}"/>
              </a:ext>
            </a:extLst>
          </p:cNvPr>
          <p:cNvPicPr>
            <a:picLocks noChangeAspect="1"/>
          </p:cNvPicPr>
          <p:nvPr/>
        </p:nvPicPr>
        <p:blipFill rotWithShape="1">
          <a:blip r:embed="rId4"/>
          <a:srcRect l="67965" t="58077" r="16771" b="4553"/>
          <a:stretch/>
        </p:blipFill>
        <p:spPr>
          <a:xfrm>
            <a:off x="6181725" y="287500"/>
            <a:ext cx="2627375" cy="3484309"/>
          </a:xfrm>
          <a:prstGeom prst="rect">
            <a:avLst/>
          </a:prstGeom>
        </p:spPr>
      </p:pic>
      <p:pic>
        <p:nvPicPr>
          <p:cNvPr id="12" name="Grafik 11">
            <a:extLst>
              <a:ext uri="{FF2B5EF4-FFF2-40B4-BE49-F238E27FC236}">
                <a16:creationId xmlns:a16="http://schemas.microsoft.com/office/drawing/2014/main" id="{F66885DC-434C-AC1C-3799-5B8A22E7A895}"/>
              </a:ext>
            </a:extLst>
          </p:cNvPr>
          <p:cNvPicPr>
            <a:picLocks noChangeAspect="1"/>
          </p:cNvPicPr>
          <p:nvPr/>
        </p:nvPicPr>
        <p:blipFill rotWithShape="1">
          <a:blip r:embed="rId4"/>
          <a:srcRect l="15417" t="77179" r="70416" b="5192"/>
          <a:stretch/>
        </p:blipFill>
        <p:spPr>
          <a:xfrm>
            <a:off x="5727466" y="3934611"/>
            <a:ext cx="3264781" cy="2200602"/>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Kornbergung</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88</a:t>
            </a:fld>
            <a:endParaRPr lang="de-DE" dirty="0"/>
          </a:p>
        </p:txBody>
      </p:sp>
      <p:sp>
        <p:nvSpPr>
          <p:cNvPr id="8" name="Textfeld 7"/>
          <p:cNvSpPr txBox="1"/>
          <p:nvPr/>
        </p:nvSpPr>
        <p:spPr>
          <a:xfrm>
            <a:off x="551047" y="4453142"/>
            <a:ext cx="5238750" cy="2408352"/>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Je nach Schneidwerksbreite kann die Abladerohrlänge gewählt werden, beim Fendt Ideal kann man wählen zwischen 7,6 m, 9,15 m oder 10,6 m (gemessen von der Maschinenmitte)</a:t>
            </a:r>
          </a:p>
          <a:p>
            <a:pPr marL="285750" indent="-285750">
              <a:buClr>
                <a:srgbClr val="92D050"/>
              </a:buClr>
              <a:buFont typeface="Wingdings" panose="05000000000000000000" pitchFamily="2" charset="2"/>
              <a:buChar char="Ø"/>
            </a:pPr>
            <a:r>
              <a:rPr lang="de-DE" sz="1350" dirty="0" err="1"/>
              <a:t>Abtankgeschwindigkeit</a:t>
            </a:r>
            <a:r>
              <a:rPr lang="de-DE" sz="1350" dirty="0"/>
              <a:t> bis zu 210 l/s</a:t>
            </a:r>
          </a:p>
          <a:p>
            <a:pPr marL="285750" indent="-285750">
              <a:buClr>
                <a:srgbClr val="92D050"/>
              </a:buClr>
              <a:buFont typeface="Wingdings" panose="05000000000000000000" pitchFamily="2" charset="2"/>
              <a:buChar char="Ø"/>
            </a:pPr>
            <a:r>
              <a:rPr lang="de-DE" sz="1400" dirty="0">
                <a:solidFill>
                  <a:srgbClr val="000000"/>
                </a:solidFill>
                <a:latin typeface="Arial" panose="020B0604020202020204" pitchFamily="34" charset="0"/>
              </a:rPr>
              <a:t>Klappbares Korntankrohr bei großen Schnittbreiten</a:t>
            </a:r>
          </a:p>
          <a:p>
            <a:pPr marL="285750" indent="-285750">
              <a:buClr>
                <a:srgbClr val="92D050"/>
              </a:buClr>
              <a:buFont typeface="Wingdings" panose="05000000000000000000" pitchFamily="2" charset="2"/>
              <a:buChar char="Ø"/>
            </a:pPr>
            <a:r>
              <a:rPr lang="de-DE" sz="1400" dirty="0">
                <a:solidFill>
                  <a:srgbClr val="000000"/>
                </a:solidFill>
                <a:latin typeface="Arial" panose="020B0604020202020204" pitchFamily="34" charset="0"/>
              </a:rPr>
              <a:t>Einstellbare Tülle damit Wägen optimal befüllt werden können, in Parkstellung nach oben geklappt für mehr Bodenfreiheit </a:t>
            </a:r>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sz="1350" dirty="0"/>
          </a:p>
        </p:txBody>
      </p:sp>
      <p:sp>
        <p:nvSpPr>
          <p:cNvPr id="3" name="Rechteck 2"/>
          <p:cNvSpPr/>
          <p:nvPr/>
        </p:nvSpPr>
        <p:spPr>
          <a:xfrm>
            <a:off x="653110" y="3345843"/>
            <a:ext cx="4572000" cy="184666"/>
          </a:xfrm>
          <a:prstGeom prst="rect">
            <a:avLst/>
          </a:prstGeom>
        </p:spPr>
        <p:txBody>
          <a:bodyPr>
            <a:spAutoFit/>
          </a:bodyPr>
          <a:lstStyle/>
          <a:p>
            <a:r>
              <a:rPr lang="de-DE" sz="600" dirty="0"/>
              <a:t>Abbildung 134: www.fendt.com  </a:t>
            </a:r>
          </a:p>
        </p:txBody>
      </p:sp>
      <p:sp>
        <p:nvSpPr>
          <p:cNvPr id="6" name="Rechteck 5"/>
          <p:cNvSpPr/>
          <p:nvPr/>
        </p:nvSpPr>
        <p:spPr>
          <a:xfrm>
            <a:off x="4870634" y="6460817"/>
            <a:ext cx="1838325" cy="184666"/>
          </a:xfrm>
          <a:prstGeom prst="rect">
            <a:avLst/>
          </a:prstGeom>
        </p:spPr>
        <p:txBody>
          <a:bodyPr wrap="square">
            <a:spAutoFit/>
          </a:bodyPr>
          <a:lstStyle/>
          <a:p>
            <a:r>
              <a:rPr lang="de-DE" sz="600" dirty="0"/>
              <a:t>Abbildung 100: www.topagrar.com</a:t>
            </a:r>
          </a:p>
        </p:txBody>
      </p:sp>
      <p:sp>
        <p:nvSpPr>
          <p:cNvPr id="13" name="Textfeld 12">
            <a:extLst>
              <a:ext uri="{FF2B5EF4-FFF2-40B4-BE49-F238E27FC236}">
                <a16:creationId xmlns:a16="http://schemas.microsoft.com/office/drawing/2014/main" id="{23B11C37-015D-6141-8E9C-72EF1A100C68}"/>
              </a:ext>
            </a:extLst>
          </p:cNvPr>
          <p:cNvSpPr txBox="1"/>
          <p:nvPr/>
        </p:nvSpPr>
        <p:spPr>
          <a:xfrm>
            <a:off x="6181725" y="6031196"/>
            <a:ext cx="2833916" cy="184666"/>
          </a:xfrm>
          <a:prstGeom prst="rect">
            <a:avLst/>
          </a:prstGeom>
          <a:noFill/>
        </p:spPr>
        <p:txBody>
          <a:bodyPr wrap="square" rtlCol="0">
            <a:spAutoFit/>
          </a:bodyPr>
          <a:lstStyle/>
          <a:p>
            <a:r>
              <a:rPr lang="de-DE" sz="600" dirty="0"/>
              <a:t>Abbildung 136: www.deere.de</a:t>
            </a:r>
          </a:p>
        </p:txBody>
      </p:sp>
      <p:sp>
        <p:nvSpPr>
          <p:cNvPr id="14" name="Textfeld 13">
            <a:extLst>
              <a:ext uri="{FF2B5EF4-FFF2-40B4-BE49-F238E27FC236}">
                <a16:creationId xmlns:a16="http://schemas.microsoft.com/office/drawing/2014/main" id="{236C2054-02A4-B55D-DFF1-543E638F45D0}"/>
              </a:ext>
            </a:extLst>
          </p:cNvPr>
          <p:cNvSpPr txBox="1"/>
          <p:nvPr/>
        </p:nvSpPr>
        <p:spPr>
          <a:xfrm>
            <a:off x="6310084" y="3778170"/>
            <a:ext cx="2833916" cy="184666"/>
          </a:xfrm>
          <a:prstGeom prst="rect">
            <a:avLst/>
          </a:prstGeom>
          <a:noFill/>
        </p:spPr>
        <p:txBody>
          <a:bodyPr wrap="square" rtlCol="0">
            <a:spAutoFit/>
          </a:bodyPr>
          <a:lstStyle/>
          <a:p>
            <a:r>
              <a:rPr lang="de-DE" sz="600" dirty="0"/>
              <a:t>Abbildung 135: www.deere.de</a:t>
            </a:r>
          </a:p>
        </p:txBody>
      </p:sp>
    </p:spTree>
    <p:extLst>
      <p:ext uri="{BB962C8B-B14F-4D97-AF65-F5344CB8AC3E}">
        <p14:creationId xmlns:p14="http://schemas.microsoft.com/office/powerpoint/2010/main" val="11951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anim calcmode="lin" valueType="num">
                                      <p:cBhvr>
                                        <p:cTn id="4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Effect transition="in" filter="fade">
                                      <p:cBhvr>
                                        <p:cTn id="44" dur="1000"/>
                                        <p:tgtEl>
                                          <p:spTgt spid="8">
                                            <p:txEl>
                                              <p:pRg st="1" end="1"/>
                                            </p:txEl>
                                          </p:spTgt>
                                        </p:tgtEl>
                                      </p:cBhvr>
                                    </p:animEffect>
                                    <p:anim calcmode="lin" valueType="num">
                                      <p:cBhvr>
                                        <p:cTn id="4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8">
                                            <p:txEl>
                                              <p:pRg st="3" end="3"/>
                                            </p:txEl>
                                          </p:spTgt>
                                        </p:tgtEl>
                                        <p:attrNameLst>
                                          <p:attrName>style.visibility</p:attrName>
                                        </p:attrNameLst>
                                      </p:cBhvr>
                                      <p:to>
                                        <p:strVal val="visible"/>
                                      </p:to>
                                    </p:set>
                                    <p:animEffect transition="in" filter="fade">
                                      <p:cBhvr>
                                        <p:cTn id="54" dur="1000"/>
                                        <p:tgtEl>
                                          <p:spTgt spid="8">
                                            <p:txEl>
                                              <p:pRg st="3" end="3"/>
                                            </p:txEl>
                                          </p:spTgt>
                                        </p:tgtEl>
                                      </p:cBhvr>
                                    </p:animEffect>
                                    <p:anim calcmode="lin" valueType="num">
                                      <p:cBhvr>
                                        <p:cTn id="5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E5894C81-3991-F897-2A97-56F815FF6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44" y="1399847"/>
            <a:ext cx="9144000" cy="5144494"/>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89</a:t>
            </a:fld>
            <a:endParaRPr lang="de-DE" dirty="0"/>
          </a:p>
        </p:txBody>
      </p:sp>
      <p:sp>
        <p:nvSpPr>
          <p:cNvPr id="3" name="Ellipse 2"/>
          <p:cNvSpPr/>
          <p:nvPr/>
        </p:nvSpPr>
        <p:spPr bwMode="auto">
          <a:xfrm>
            <a:off x="6000750" y="2781300"/>
            <a:ext cx="1428874" cy="8382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61068EC2-FA8D-3CB8-31EF-D3645BFA3587}"/>
              </a:ext>
            </a:extLst>
          </p:cNvPr>
          <p:cNvSpPr txBox="1"/>
          <p:nvPr/>
        </p:nvSpPr>
        <p:spPr>
          <a:xfrm>
            <a:off x="964642" y="5719802"/>
            <a:ext cx="4783014"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www.claas.de</a:t>
            </a:r>
          </a:p>
        </p:txBody>
      </p:sp>
    </p:spTree>
    <p:extLst>
      <p:ext uri="{BB962C8B-B14F-4D97-AF65-F5344CB8AC3E}">
        <p14:creationId xmlns:p14="http://schemas.microsoft.com/office/powerpoint/2010/main" val="3352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Mähdrusch nach Klimazonen</a:t>
            </a:r>
          </a:p>
        </p:txBody>
      </p:sp>
      <p:sp>
        <p:nvSpPr>
          <p:cNvPr id="4" name="Fußzeilenplatzhalter 3"/>
          <p:cNvSpPr>
            <a:spLocks noGrp="1"/>
          </p:cNvSpPr>
          <p:nvPr>
            <p:ph type="ftr" sz="quarter" idx="11"/>
          </p:nvPr>
        </p:nvSpPr>
        <p:spPr>
          <a:xfrm>
            <a:off x="540000" y="6480000"/>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0000"/>
            <a:ext cx="1209675" cy="164306"/>
          </a:xfrm>
        </p:spPr>
        <p:txBody>
          <a:bodyPr/>
          <a:lstStyle/>
          <a:p>
            <a:r>
              <a:rPr lang="de-DE" dirty="0"/>
              <a:t> Folie </a:t>
            </a:r>
            <a:fld id="{A2C7766A-2274-4AA4-B50C-14E029CB1111}" type="slidenum">
              <a:rPr lang="de-DE" smtClean="0"/>
              <a:t>9</a:t>
            </a:fld>
            <a:endParaRPr lang="de-DE" dirty="0"/>
          </a:p>
        </p:txBody>
      </p:sp>
      <p:pic>
        <p:nvPicPr>
          <p:cNvPr id="6" name="Grafik 5"/>
          <p:cNvPicPr>
            <a:picLocks noChangeAspect="1"/>
          </p:cNvPicPr>
          <p:nvPr/>
        </p:nvPicPr>
        <p:blipFill>
          <a:blip r:embed="rId3"/>
          <a:stretch>
            <a:fillRect/>
          </a:stretch>
        </p:blipFill>
        <p:spPr>
          <a:xfrm>
            <a:off x="648585" y="978195"/>
            <a:ext cx="7952961" cy="4577095"/>
          </a:xfrm>
          <a:prstGeom prst="rect">
            <a:avLst/>
          </a:prstGeom>
        </p:spPr>
      </p:pic>
      <p:sp>
        <p:nvSpPr>
          <p:cNvPr id="7" name="Textfeld 6"/>
          <p:cNvSpPr txBox="1"/>
          <p:nvPr/>
        </p:nvSpPr>
        <p:spPr>
          <a:xfrm>
            <a:off x="648585" y="5555290"/>
            <a:ext cx="3136604" cy="184666"/>
          </a:xfrm>
          <a:prstGeom prst="rect">
            <a:avLst/>
          </a:prstGeom>
          <a:noFill/>
        </p:spPr>
        <p:txBody>
          <a:bodyPr wrap="square" rtlCol="0">
            <a:spAutoFit/>
          </a:bodyPr>
          <a:lstStyle/>
          <a:p>
            <a:r>
              <a:rPr lang="de-DE" sz="600" dirty="0"/>
              <a:t>Abbildung 19: Vorlesungsunterlagen Grundlagen Agrartechnik, Prof. Dr. Ulrich Groß</a:t>
            </a:r>
          </a:p>
        </p:txBody>
      </p:sp>
    </p:spTree>
    <p:extLst>
      <p:ext uri="{BB962C8B-B14F-4D97-AF65-F5344CB8AC3E}">
        <p14:creationId xmlns:p14="http://schemas.microsoft.com/office/powerpoint/2010/main" val="34051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90</a:t>
            </a:fld>
            <a:endParaRPr lang="de-DE" dirty="0"/>
          </a:p>
        </p:txBody>
      </p:sp>
      <p:sp>
        <p:nvSpPr>
          <p:cNvPr id="3" name="Textfeld 2"/>
          <p:cNvSpPr txBox="1"/>
          <p:nvPr/>
        </p:nvSpPr>
        <p:spPr>
          <a:xfrm>
            <a:off x="540000" y="926886"/>
            <a:ext cx="7736305" cy="2246769"/>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Anbaustrohhäcksler ist dominierend bei Mähdreschern im unteren Leistungssegment</a:t>
            </a:r>
          </a:p>
          <a:p>
            <a:pPr marL="285750" indent="-285750">
              <a:buClr>
                <a:srgbClr val="92D050"/>
              </a:buClr>
              <a:buFont typeface="Wingdings" panose="05000000000000000000" pitchFamily="2" charset="2"/>
              <a:buChar char="Ø"/>
            </a:pPr>
            <a:r>
              <a:rPr lang="de-DE" sz="1400" dirty="0"/>
              <a:t>Im mittleren und oberen Leistungssegment serienmäßig voll integriert</a:t>
            </a:r>
          </a:p>
          <a:p>
            <a:pPr marL="285750" indent="-285750">
              <a:buClr>
                <a:srgbClr val="92D050"/>
              </a:buClr>
              <a:buFont typeface="Wingdings" panose="05000000000000000000" pitchFamily="2" charset="2"/>
              <a:buChar char="Ø"/>
            </a:pPr>
            <a:r>
              <a:rPr lang="de-DE" sz="1400" dirty="0"/>
              <a:t>Trommel mit darauf angeordneten Messerreihen (starr oder lose) und Gegenschneide (fest)</a:t>
            </a:r>
          </a:p>
          <a:p>
            <a:pPr marL="285750" indent="-285750">
              <a:buClr>
                <a:srgbClr val="92D050"/>
              </a:buClr>
              <a:buFont typeface="Wingdings" panose="05000000000000000000" pitchFamily="2" charset="2"/>
              <a:buChar char="Ø"/>
            </a:pPr>
            <a:r>
              <a:rPr lang="de-DE" sz="1400" dirty="0"/>
              <a:t>Trommel dreht in Fahrtrichtung</a:t>
            </a:r>
          </a:p>
          <a:p>
            <a:pPr marL="285750" indent="-285750">
              <a:buClr>
                <a:srgbClr val="92D050"/>
              </a:buClr>
              <a:buFont typeface="Wingdings" panose="05000000000000000000" pitchFamily="2" charset="2"/>
              <a:buChar char="Ø"/>
            </a:pPr>
            <a:r>
              <a:rPr lang="de-DE" sz="1400" dirty="0"/>
              <a:t>Das von den Schüttlern/Rotoren herabfallende Stroh wird von den Messern erfasst, durch die Gegenschneide gezogen und beschleunigt</a:t>
            </a:r>
          </a:p>
          <a:p>
            <a:pPr marL="285750" indent="-285750">
              <a:buClr>
                <a:srgbClr val="92D050"/>
              </a:buClr>
              <a:buFont typeface="Wingdings" panose="05000000000000000000" pitchFamily="2" charset="2"/>
              <a:buChar char="Ø"/>
            </a:pPr>
            <a:r>
              <a:rPr lang="de-DE" sz="1400" dirty="0"/>
              <a:t>Querverteilung erfolgt meist über Strohleitbleche oder im oberen Leistungssegment über rotierende Wurfschaufeln</a:t>
            </a:r>
          </a:p>
          <a:p>
            <a:pPr marL="285750" indent="-285750">
              <a:buClr>
                <a:srgbClr val="92D050"/>
              </a:buClr>
              <a:buFont typeface="Wingdings" panose="05000000000000000000" pitchFamily="2" charset="2"/>
              <a:buChar char="Ø"/>
            </a:pPr>
            <a:r>
              <a:rPr lang="de-DE" sz="1400" dirty="0"/>
              <a:t>Strohverteilung über gesamte Schnittbreite essentiell für nachfolgende Bodenbearbeitung und bei </a:t>
            </a:r>
            <a:r>
              <a:rPr lang="de-DE" sz="1400" dirty="0" err="1"/>
              <a:t>Mulchsaat</a:t>
            </a:r>
            <a:endParaRPr lang="de-DE" sz="1400" dirty="0"/>
          </a:p>
        </p:txBody>
      </p:sp>
      <p:pic>
        <p:nvPicPr>
          <p:cNvPr id="10244" name="Picture 4" descr="http://www.claas.de/blueprint/servlet/image/861654/uncropped/800/0/65b0599c875103a79b335ae7d92814ad/yi/24631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886" r="20596"/>
          <a:stretch/>
        </p:blipFill>
        <p:spPr bwMode="auto">
          <a:xfrm>
            <a:off x="450107" y="3501316"/>
            <a:ext cx="3019425" cy="2263839"/>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4135382" y="5672822"/>
            <a:ext cx="2105025" cy="184666"/>
          </a:xfrm>
          <a:prstGeom prst="rect">
            <a:avLst/>
          </a:prstGeom>
        </p:spPr>
        <p:txBody>
          <a:bodyPr wrap="square">
            <a:spAutoFit/>
          </a:bodyPr>
          <a:lstStyle/>
          <a:p>
            <a:r>
              <a:rPr lang="de-DE" sz="600" dirty="0"/>
              <a:t>Abbildung 138: www.deutz-fahr.com</a:t>
            </a:r>
          </a:p>
        </p:txBody>
      </p:sp>
      <p:sp>
        <p:nvSpPr>
          <p:cNvPr id="7" name="Rechteck 6"/>
          <p:cNvSpPr/>
          <p:nvPr/>
        </p:nvSpPr>
        <p:spPr>
          <a:xfrm>
            <a:off x="1054945" y="5861135"/>
            <a:ext cx="4572000" cy="184666"/>
          </a:xfrm>
          <a:prstGeom prst="rect">
            <a:avLst/>
          </a:prstGeom>
        </p:spPr>
        <p:txBody>
          <a:bodyPr>
            <a:spAutoFit/>
          </a:bodyPr>
          <a:lstStyle/>
          <a:p>
            <a:r>
              <a:rPr lang="de-DE" sz="600" dirty="0"/>
              <a:t>Abbildung 137: www.claas.de</a:t>
            </a:r>
          </a:p>
        </p:txBody>
      </p:sp>
      <p:sp>
        <p:nvSpPr>
          <p:cNvPr id="9" name="AutoShape 4">
            <a:extLst>
              <a:ext uri="{FF2B5EF4-FFF2-40B4-BE49-F238E27FC236}">
                <a16:creationId xmlns:a16="http://schemas.microsoft.com/office/drawing/2014/main" id="{1B01D990-E62F-551F-8F80-88BC69147E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3" name="Grafik 12">
            <a:extLst>
              <a:ext uri="{FF2B5EF4-FFF2-40B4-BE49-F238E27FC236}">
                <a16:creationId xmlns:a16="http://schemas.microsoft.com/office/drawing/2014/main" id="{66C9D64E-9FB6-A258-922C-887E27B8BFA6}"/>
              </a:ext>
            </a:extLst>
          </p:cNvPr>
          <p:cNvPicPr>
            <a:picLocks noChangeAspect="1"/>
          </p:cNvPicPr>
          <p:nvPr/>
        </p:nvPicPr>
        <p:blipFill rotWithShape="1">
          <a:blip r:embed="rId4"/>
          <a:srcRect l="29687" t="27670" r="24583" b="28096"/>
          <a:stretch/>
        </p:blipFill>
        <p:spPr>
          <a:xfrm>
            <a:off x="4228199" y="3469994"/>
            <a:ext cx="4181476" cy="2169825"/>
          </a:xfrm>
          <a:prstGeom prst="rect">
            <a:avLst/>
          </a:prstGeom>
        </p:spPr>
      </p:pic>
    </p:spTree>
    <p:extLst>
      <p:ext uri="{BB962C8B-B14F-4D97-AF65-F5344CB8AC3E}">
        <p14:creationId xmlns:p14="http://schemas.microsoft.com/office/powerpoint/2010/main" val="32846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91</a:t>
            </a:fld>
            <a:endParaRPr lang="de-DE" dirty="0"/>
          </a:p>
        </p:txBody>
      </p:sp>
      <p:pic>
        <p:nvPicPr>
          <p:cNvPr id="13314" name="Picture 2" descr="http://assets.cnhindustrial.com/nhag/eu/assets/Combine/cx7-cx8-tier-4b/features/managing-residue/cx7-and-cx8-tier-4b-managing-residue-0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374" y="1457559"/>
            <a:ext cx="6667500" cy="29527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r Verbinder 5"/>
          <p:cNvCxnSpPr/>
          <p:nvPr/>
        </p:nvCxnSpPr>
        <p:spPr bwMode="auto">
          <a:xfrm>
            <a:off x="2351141" y="1860987"/>
            <a:ext cx="974558" cy="105877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Gerader Verbinder 7"/>
          <p:cNvCxnSpPr/>
          <p:nvPr/>
        </p:nvCxnSpPr>
        <p:spPr bwMode="auto">
          <a:xfrm>
            <a:off x="4148545" y="2807472"/>
            <a:ext cx="813448" cy="175696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Gerader Verbinder 9"/>
          <p:cNvCxnSpPr/>
          <p:nvPr/>
        </p:nvCxnSpPr>
        <p:spPr bwMode="auto">
          <a:xfrm flipV="1">
            <a:off x="5453971" y="1536168"/>
            <a:ext cx="891654" cy="148787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Textfeld 10"/>
          <p:cNvSpPr txBox="1"/>
          <p:nvPr/>
        </p:nvSpPr>
        <p:spPr>
          <a:xfrm>
            <a:off x="1227565" y="1467524"/>
            <a:ext cx="1982173" cy="300082"/>
          </a:xfrm>
          <a:prstGeom prst="rect">
            <a:avLst/>
          </a:prstGeom>
          <a:noFill/>
        </p:spPr>
        <p:txBody>
          <a:bodyPr wrap="square" rtlCol="0">
            <a:spAutoFit/>
          </a:bodyPr>
          <a:lstStyle/>
          <a:p>
            <a:r>
              <a:rPr lang="de-DE" sz="1350" dirty="0" err="1"/>
              <a:t>Häckslermesser</a:t>
            </a:r>
            <a:endParaRPr lang="de-DE" sz="1350" dirty="0"/>
          </a:p>
        </p:txBody>
      </p:sp>
      <p:sp>
        <p:nvSpPr>
          <p:cNvPr id="13" name="Textfeld 12"/>
          <p:cNvSpPr txBox="1"/>
          <p:nvPr/>
        </p:nvSpPr>
        <p:spPr>
          <a:xfrm>
            <a:off x="5677182" y="1189698"/>
            <a:ext cx="2822721" cy="300082"/>
          </a:xfrm>
          <a:prstGeom prst="rect">
            <a:avLst/>
          </a:prstGeom>
          <a:noFill/>
        </p:spPr>
        <p:txBody>
          <a:bodyPr wrap="square" rtlCol="0">
            <a:spAutoFit/>
          </a:bodyPr>
          <a:lstStyle/>
          <a:p>
            <a:r>
              <a:rPr lang="de-DE" sz="1350" dirty="0"/>
              <a:t>einstellbare Gegenmesser</a:t>
            </a:r>
          </a:p>
        </p:txBody>
      </p:sp>
      <p:sp>
        <p:nvSpPr>
          <p:cNvPr id="14" name="Textfeld 13"/>
          <p:cNvSpPr txBox="1"/>
          <p:nvPr/>
        </p:nvSpPr>
        <p:spPr>
          <a:xfrm>
            <a:off x="4450401" y="4607134"/>
            <a:ext cx="2822721" cy="300082"/>
          </a:xfrm>
          <a:prstGeom prst="rect">
            <a:avLst/>
          </a:prstGeom>
          <a:noFill/>
        </p:spPr>
        <p:txBody>
          <a:bodyPr wrap="square" rtlCol="0">
            <a:spAutoFit/>
          </a:bodyPr>
          <a:lstStyle/>
          <a:p>
            <a:r>
              <a:rPr lang="de-DE" sz="1350" dirty="0"/>
              <a:t>Rotorwelle</a:t>
            </a:r>
          </a:p>
        </p:txBody>
      </p:sp>
      <p:sp>
        <p:nvSpPr>
          <p:cNvPr id="15" name="Textfeld 14"/>
          <p:cNvSpPr txBox="1"/>
          <p:nvPr/>
        </p:nvSpPr>
        <p:spPr>
          <a:xfrm>
            <a:off x="540000" y="5135883"/>
            <a:ext cx="5751408" cy="71558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108 gezackte </a:t>
            </a:r>
            <a:r>
              <a:rPr lang="de-DE" sz="1350" dirty="0" err="1"/>
              <a:t>Häckslermesser</a:t>
            </a:r>
            <a:endParaRPr lang="de-DE" sz="1350" dirty="0"/>
          </a:p>
          <a:p>
            <a:pPr marL="285750" indent="-285750">
              <a:buClr>
                <a:srgbClr val="92D050"/>
              </a:buClr>
              <a:buFont typeface="Wingdings" panose="05000000000000000000" pitchFamily="2" charset="2"/>
              <a:buChar char="Ø"/>
            </a:pPr>
            <a:r>
              <a:rPr lang="de-DE" sz="1350" dirty="0"/>
              <a:t>54 Gegenmesser</a:t>
            </a:r>
          </a:p>
          <a:p>
            <a:pPr marL="285750" indent="-285750">
              <a:buClr>
                <a:srgbClr val="92D050"/>
              </a:buClr>
              <a:buFont typeface="Wingdings" panose="05000000000000000000" pitchFamily="2" charset="2"/>
              <a:buChar char="Ø"/>
            </a:pPr>
            <a:r>
              <a:rPr lang="de-DE" sz="1350" dirty="0"/>
              <a:t>Unter schwierigen Bedingungen über 100 kW Leistungsabnahme</a:t>
            </a:r>
          </a:p>
        </p:txBody>
      </p:sp>
      <p:cxnSp>
        <p:nvCxnSpPr>
          <p:cNvPr id="17" name="Gerader Verbinder 16"/>
          <p:cNvCxnSpPr/>
          <p:nvPr/>
        </p:nvCxnSpPr>
        <p:spPr bwMode="auto">
          <a:xfrm>
            <a:off x="5101389" y="3576554"/>
            <a:ext cx="916874" cy="58826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0" name="Textfeld 19"/>
          <p:cNvSpPr txBox="1"/>
          <p:nvPr/>
        </p:nvSpPr>
        <p:spPr>
          <a:xfrm>
            <a:off x="5930894" y="4146354"/>
            <a:ext cx="2822721" cy="300082"/>
          </a:xfrm>
          <a:prstGeom prst="rect">
            <a:avLst/>
          </a:prstGeom>
          <a:noFill/>
        </p:spPr>
        <p:txBody>
          <a:bodyPr wrap="square" rtlCol="0">
            <a:spAutoFit/>
          </a:bodyPr>
          <a:lstStyle/>
          <a:p>
            <a:r>
              <a:rPr lang="de-DE" sz="1350" dirty="0"/>
              <a:t>Reibleiste</a:t>
            </a:r>
          </a:p>
        </p:txBody>
      </p:sp>
      <p:sp>
        <p:nvSpPr>
          <p:cNvPr id="18" name="Rechteck 17"/>
          <p:cNvSpPr/>
          <p:nvPr/>
        </p:nvSpPr>
        <p:spPr>
          <a:xfrm>
            <a:off x="2007424" y="4468436"/>
            <a:ext cx="4572000" cy="184666"/>
          </a:xfrm>
          <a:prstGeom prst="rect">
            <a:avLst/>
          </a:prstGeom>
        </p:spPr>
        <p:txBody>
          <a:bodyPr>
            <a:spAutoFit/>
          </a:bodyPr>
          <a:lstStyle/>
          <a:p>
            <a:r>
              <a:rPr lang="de-DE" sz="600" dirty="0"/>
              <a:t>Abbildung 139: www.agriculture1.newholland.com</a:t>
            </a:r>
          </a:p>
        </p:txBody>
      </p:sp>
    </p:spTree>
    <p:extLst>
      <p:ext uri="{BB962C8B-B14F-4D97-AF65-F5344CB8AC3E}">
        <p14:creationId xmlns:p14="http://schemas.microsoft.com/office/powerpoint/2010/main" val="19901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20" grpId="0"/>
      <p:bldP spid="1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92</a:t>
            </a:fld>
            <a:endParaRPr lang="de-DE" dirty="0"/>
          </a:p>
        </p:txBody>
      </p:sp>
      <p:sp>
        <p:nvSpPr>
          <p:cNvPr id="7" name="Textfeld 6"/>
          <p:cNvSpPr txBox="1"/>
          <p:nvPr/>
        </p:nvSpPr>
        <p:spPr>
          <a:xfrm>
            <a:off x="540000" y="823138"/>
            <a:ext cx="9210675" cy="1384995"/>
          </a:xfrm>
          <a:prstGeom prst="rect">
            <a:avLst/>
          </a:prstGeom>
          <a:noFill/>
        </p:spPr>
        <p:txBody>
          <a:bodyPr wrap="square" rtlCol="0">
            <a:spAutoFit/>
          </a:bodyPr>
          <a:lstStyle/>
          <a:p>
            <a:pPr>
              <a:buClr>
                <a:srgbClr val="92D050"/>
              </a:buClr>
            </a:pPr>
            <a:r>
              <a:rPr lang="de-DE" sz="1400" dirty="0"/>
              <a:t>drei verschiedene Möglichkeiten bei New Holland Spreu und Stroh zu verteilen:</a:t>
            </a:r>
          </a:p>
          <a:p>
            <a:pPr marL="285750" indent="-285750">
              <a:buClr>
                <a:srgbClr val="92D050"/>
              </a:buClr>
              <a:buFont typeface="Wingdings" panose="05000000000000000000" pitchFamily="2" charset="2"/>
              <a:buChar char="Ø"/>
            </a:pPr>
            <a:endParaRPr lang="de-DE" sz="1400" dirty="0"/>
          </a:p>
          <a:p>
            <a:pPr marL="342900" indent="-342900">
              <a:buClr>
                <a:srgbClr val="92D050"/>
              </a:buClr>
              <a:buFont typeface="+mj-lt"/>
              <a:buAutoNum type="arabicPeriod"/>
            </a:pPr>
            <a:r>
              <a:rPr lang="de-DE" sz="1400" dirty="0"/>
              <a:t>Stroh in </a:t>
            </a:r>
            <a:r>
              <a:rPr lang="de-DE" sz="1400" dirty="0" err="1"/>
              <a:t>Schwadablage</a:t>
            </a:r>
            <a:r>
              <a:rPr lang="de-DE" sz="1400" dirty="0"/>
              <a:t>	und	Spreu zum Stroh mit in </a:t>
            </a:r>
            <a:r>
              <a:rPr lang="de-DE" sz="1400" dirty="0" err="1"/>
              <a:t>Schwadablage</a:t>
            </a:r>
            <a:endParaRPr lang="de-DE" sz="1400" dirty="0"/>
          </a:p>
          <a:p>
            <a:pPr lvl="8">
              <a:buClr>
                <a:srgbClr val="92D050"/>
              </a:buClr>
            </a:pPr>
            <a:r>
              <a:rPr lang="de-DE" sz="1400" dirty="0"/>
              <a:t>(Stroh hat höheren Nährwert)</a:t>
            </a:r>
          </a:p>
          <a:p>
            <a:pPr marL="342900" indent="-342900">
              <a:buClr>
                <a:srgbClr val="92D050"/>
              </a:buClr>
              <a:buAutoNum type="arabicPeriod"/>
            </a:pPr>
            <a:r>
              <a:rPr lang="de-DE" sz="1400" dirty="0"/>
              <a:t>Stroh in </a:t>
            </a:r>
            <a:r>
              <a:rPr lang="de-DE" sz="1400" dirty="0" err="1"/>
              <a:t>Schwadablage</a:t>
            </a:r>
            <a:r>
              <a:rPr lang="de-DE" sz="1400" dirty="0"/>
              <a:t>	und	Spreu seitlich verteilen über den </a:t>
            </a:r>
            <a:r>
              <a:rPr lang="de-DE" sz="1400" dirty="0" err="1"/>
              <a:t>Spreuverteiler</a:t>
            </a:r>
            <a:endParaRPr lang="de-DE" sz="1400" dirty="0"/>
          </a:p>
          <a:p>
            <a:pPr marL="342900" indent="-342900">
              <a:buClr>
                <a:srgbClr val="92D050"/>
              </a:buClr>
              <a:buAutoNum type="arabicPeriod"/>
            </a:pPr>
            <a:r>
              <a:rPr lang="de-DE" sz="1400" dirty="0"/>
              <a:t>Stroh häckseln		und	Spreu seitlich verteilen über den </a:t>
            </a:r>
            <a:r>
              <a:rPr lang="de-DE" sz="1400" dirty="0" err="1"/>
              <a:t>Spreuverteiler</a:t>
            </a:r>
            <a:endParaRPr lang="de-DE" sz="1400" dirty="0"/>
          </a:p>
        </p:txBody>
      </p:sp>
      <p:sp>
        <p:nvSpPr>
          <p:cNvPr id="6" name="Rechteck 5"/>
          <p:cNvSpPr/>
          <p:nvPr/>
        </p:nvSpPr>
        <p:spPr>
          <a:xfrm>
            <a:off x="908890" y="5548124"/>
            <a:ext cx="4572000" cy="184666"/>
          </a:xfrm>
          <a:prstGeom prst="rect">
            <a:avLst/>
          </a:prstGeom>
        </p:spPr>
        <p:txBody>
          <a:bodyPr>
            <a:spAutoFit/>
          </a:bodyPr>
          <a:lstStyle/>
          <a:p>
            <a:r>
              <a:rPr lang="de-DE" sz="600" dirty="0"/>
              <a:t>Abbildung 140: www.agriculture.newholland.com</a:t>
            </a:r>
          </a:p>
        </p:txBody>
      </p:sp>
      <p:pic>
        <p:nvPicPr>
          <p:cNvPr id="9" name="Grafik 8">
            <a:extLst>
              <a:ext uri="{FF2B5EF4-FFF2-40B4-BE49-F238E27FC236}">
                <a16:creationId xmlns:a16="http://schemas.microsoft.com/office/drawing/2014/main" id="{E8FDAEC5-77FF-2564-03C1-51F1D8701B95}"/>
              </a:ext>
            </a:extLst>
          </p:cNvPr>
          <p:cNvPicPr>
            <a:picLocks noChangeAspect="1"/>
          </p:cNvPicPr>
          <p:nvPr/>
        </p:nvPicPr>
        <p:blipFill rotWithShape="1">
          <a:blip r:embed="rId3"/>
          <a:srcRect l="36875" t="35242" r="18229" b="27282"/>
          <a:stretch/>
        </p:blipFill>
        <p:spPr>
          <a:xfrm>
            <a:off x="908890" y="2353075"/>
            <a:ext cx="7017574" cy="3142440"/>
          </a:xfrm>
          <a:prstGeom prst="rect">
            <a:avLst/>
          </a:prstGeom>
        </p:spPr>
      </p:pic>
    </p:spTree>
    <p:extLst>
      <p:ext uri="{BB962C8B-B14F-4D97-AF65-F5344CB8AC3E}">
        <p14:creationId xmlns:p14="http://schemas.microsoft.com/office/powerpoint/2010/main" val="17542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fendt.com/cms2-content/pages/images/5591460d0237fb952c574dd8_1435584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657" y="591569"/>
            <a:ext cx="2863259" cy="214744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93</a:t>
            </a:fld>
            <a:endParaRPr lang="de-DE" dirty="0"/>
          </a:p>
        </p:txBody>
      </p:sp>
      <p:sp>
        <p:nvSpPr>
          <p:cNvPr id="10" name="Textfeld 9">
            <a:extLst>
              <a:ext uri="{FF2B5EF4-FFF2-40B4-BE49-F238E27FC236}">
                <a16:creationId xmlns:a16="http://schemas.microsoft.com/office/drawing/2014/main" id="{DD55DEB2-2686-E39C-29ED-CDD5815CA308}"/>
              </a:ext>
            </a:extLst>
          </p:cNvPr>
          <p:cNvSpPr txBox="1"/>
          <p:nvPr/>
        </p:nvSpPr>
        <p:spPr>
          <a:xfrm>
            <a:off x="540000" y="1188237"/>
            <a:ext cx="5526657" cy="954107"/>
          </a:xfrm>
          <a:prstGeom prst="rect">
            <a:avLst/>
          </a:prstGeom>
          <a:noFill/>
        </p:spPr>
        <p:txBody>
          <a:bodyPr wrap="square">
            <a:spAutoFit/>
          </a:bodyPr>
          <a:lstStyle/>
          <a:p>
            <a:pPr marL="285750" indent="-285750">
              <a:buClr>
                <a:srgbClr val="92D050"/>
              </a:buClr>
              <a:buFont typeface="Wingdings" panose="05000000000000000000" pitchFamily="2" charset="2"/>
              <a:buChar char="Ø"/>
            </a:pPr>
            <a:r>
              <a:rPr lang="de-DE" sz="1400" dirty="0"/>
              <a:t>Strohleitbleche verteilen Häckselgut über gesamte Schnittbreite bei Claas bis 7,70 m Arbeitsbreite </a:t>
            </a:r>
          </a:p>
          <a:p>
            <a:pPr marL="285750" indent="-285750">
              <a:buClr>
                <a:srgbClr val="92D050"/>
              </a:buClr>
              <a:buFont typeface="Wingdings" panose="05000000000000000000" pitchFamily="2" charset="2"/>
              <a:buChar char="Ø"/>
            </a:pPr>
            <a:r>
              <a:rPr lang="de-DE" sz="1400" dirty="0"/>
              <a:t>Strohleitbleche sind manuell oder hydraulisch verstellbar zur Anpassung der Wurfrichtung bei Seitenwind oder Hangneigung</a:t>
            </a:r>
          </a:p>
        </p:txBody>
      </p:sp>
      <p:pic>
        <p:nvPicPr>
          <p:cNvPr id="14" name="Grafik 13">
            <a:extLst>
              <a:ext uri="{FF2B5EF4-FFF2-40B4-BE49-F238E27FC236}">
                <a16:creationId xmlns:a16="http://schemas.microsoft.com/office/drawing/2014/main" id="{695BC871-1C87-19D4-1EBA-8E40814D0235}"/>
              </a:ext>
            </a:extLst>
          </p:cNvPr>
          <p:cNvPicPr>
            <a:picLocks noChangeAspect="1"/>
          </p:cNvPicPr>
          <p:nvPr/>
        </p:nvPicPr>
        <p:blipFill rotWithShape="1">
          <a:blip r:embed="rId4"/>
          <a:srcRect l="62758" t="58283" r="3447" b="11280"/>
          <a:stretch/>
        </p:blipFill>
        <p:spPr>
          <a:xfrm>
            <a:off x="1226377" y="2827497"/>
            <a:ext cx="6578460" cy="3178460"/>
          </a:xfrm>
          <a:prstGeom prst="rect">
            <a:avLst/>
          </a:prstGeom>
        </p:spPr>
      </p:pic>
      <p:sp>
        <p:nvSpPr>
          <p:cNvPr id="16" name="Rechteck 15">
            <a:extLst>
              <a:ext uri="{FF2B5EF4-FFF2-40B4-BE49-F238E27FC236}">
                <a16:creationId xmlns:a16="http://schemas.microsoft.com/office/drawing/2014/main" id="{50964C5C-36FC-1D05-C84B-2F26A3584DBF}"/>
              </a:ext>
            </a:extLst>
          </p:cNvPr>
          <p:cNvSpPr/>
          <p:nvPr/>
        </p:nvSpPr>
        <p:spPr>
          <a:xfrm>
            <a:off x="7139360" y="2417221"/>
            <a:ext cx="2002601" cy="184666"/>
          </a:xfrm>
          <a:prstGeom prst="rect">
            <a:avLst/>
          </a:prstGeom>
        </p:spPr>
        <p:txBody>
          <a:bodyPr wrap="square">
            <a:spAutoFit/>
          </a:bodyPr>
          <a:lstStyle/>
          <a:p>
            <a:r>
              <a:rPr lang="de-DE" sz="600" dirty="0"/>
              <a:t>Abbildung 141: Claas Produktpräsentation 2015</a:t>
            </a:r>
          </a:p>
        </p:txBody>
      </p:sp>
      <p:sp>
        <p:nvSpPr>
          <p:cNvPr id="17" name="Textfeld 16">
            <a:extLst>
              <a:ext uri="{FF2B5EF4-FFF2-40B4-BE49-F238E27FC236}">
                <a16:creationId xmlns:a16="http://schemas.microsoft.com/office/drawing/2014/main" id="{ECE4BB45-57E6-5787-7070-61F5210BC419}"/>
              </a:ext>
            </a:extLst>
          </p:cNvPr>
          <p:cNvSpPr txBox="1"/>
          <p:nvPr/>
        </p:nvSpPr>
        <p:spPr>
          <a:xfrm>
            <a:off x="1226377" y="6005957"/>
            <a:ext cx="6473834" cy="184666"/>
          </a:xfrm>
          <a:prstGeom prst="rect">
            <a:avLst/>
          </a:prstGeom>
          <a:noFill/>
        </p:spPr>
        <p:txBody>
          <a:bodyPr wrap="square" rtlCol="0">
            <a:spAutoFit/>
          </a:bodyPr>
          <a:lstStyle/>
          <a:p>
            <a:r>
              <a:rPr lang="de-DE" sz="600" dirty="0"/>
              <a:t>Abbildung 142: www.claas.de</a:t>
            </a:r>
          </a:p>
        </p:txBody>
      </p:sp>
    </p:spTree>
    <p:extLst>
      <p:ext uri="{BB962C8B-B14F-4D97-AF65-F5344CB8AC3E}">
        <p14:creationId xmlns:p14="http://schemas.microsoft.com/office/powerpoint/2010/main" val="3177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4D0686F-2682-A567-8F22-0E663285213D}"/>
              </a:ext>
            </a:extLst>
          </p:cNvPr>
          <p:cNvPicPr>
            <a:picLocks noChangeAspect="1"/>
          </p:cNvPicPr>
          <p:nvPr/>
        </p:nvPicPr>
        <p:blipFill rotWithShape="1">
          <a:blip r:embed="rId3"/>
          <a:srcRect l="60834" t="36602" r="2341" b="26700"/>
          <a:stretch/>
        </p:blipFill>
        <p:spPr>
          <a:xfrm>
            <a:off x="3978046" y="3453027"/>
            <a:ext cx="4951870" cy="2647355"/>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94</a:t>
            </a:fld>
            <a:endParaRPr lang="de-DE" dirty="0"/>
          </a:p>
        </p:txBody>
      </p:sp>
      <p:sp>
        <p:nvSpPr>
          <p:cNvPr id="6" name="Textfeld 5"/>
          <p:cNvSpPr txBox="1"/>
          <p:nvPr/>
        </p:nvSpPr>
        <p:spPr>
          <a:xfrm>
            <a:off x="279489" y="2026575"/>
            <a:ext cx="4951871" cy="116955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Radiale Wurfscheiben bei Hochleistungsmähdrescher mit automatischer Anpassung der Wurfweite durch zwei Sensoren, jeweils links und rechts am Beleuchtungsarm erkennen Windstärke und Hangneigung die Empfindlichkeit lässt sich einstellen </a:t>
            </a:r>
          </a:p>
        </p:txBody>
      </p:sp>
      <p:grpSp>
        <p:nvGrpSpPr>
          <p:cNvPr id="14" name="Gruppieren 13"/>
          <p:cNvGrpSpPr/>
          <p:nvPr/>
        </p:nvGrpSpPr>
        <p:grpSpPr>
          <a:xfrm>
            <a:off x="183537" y="3453027"/>
            <a:ext cx="3771901" cy="2647355"/>
            <a:chOff x="5166896" y="1181100"/>
            <a:chExt cx="3573463" cy="2382838"/>
          </a:xfrm>
        </p:grpSpPr>
        <p:pic>
          <p:nvPicPr>
            <p:cNvPr id="15" name="Grafik 2" descr="ims_objectId=185165"/>
            <p:cNvPicPr>
              <a:picLocks noChangeAspect="1"/>
            </p:cNvPicPr>
            <p:nvPr/>
          </p:nvPicPr>
          <p:blipFill>
            <a:blip r:embed="rId4"/>
            <a:srcRect/>
            <a:stretch>
              <a:fillRect/>
            </a:stretch>
          </p:blipFill>
          <p:spPr bwMode="auto">
            <a:xfrm>
              <a:off x="5166896" y="1181100"/>
              <a:ext cx="3573463" cy="2382838"/>
            </a:xfrm>
            <a:prstGeom prst="rect">
              <a:avLst/>
            </a:prstGeom>
            <a:noFill/>
            <a:ln w="9525">
              <a:noFill/>
              <a:miter lim="800000"/>
              <a:headEnd/>
              <a:tailEnd/>
            </a:ln>
          </p:spPr>
        </p:pic>
        <p:sp>
          <p:nvSpPr>
            <p:cNvPr id="16" name="Ellipse 3"/>
            <p:cNvSpPr>
              <a:spLocks noChangeArrowheads="1"/>
            </p:cNvSpPr>
            <p:nvPr/>
          </p:nvSpPr>
          <p:spPr bwMode="auto">
            <a:xfrm>
              <a:off x="5257800" y="1465263"/>
              <a:ext cx="812800" cy="769937"/>
            </a:xfrm>
            <a:prstGeom prst="ellipse">
              <a:avLst/>
            </a:prstGeom>
            <a:noFill/>
            <a:ln w="25400" algn="ctr">
              <a:solidFill>
                <a:srgbClr val="FF5A00"/>
              </a:solidFill>
              <a:round/>
              <a:headEnd/>
              <a:tailEnd/>
            </a:ln>
          </p:spPr>
          <p:txBody>
            <a:bodyPr lIns="90000" tIns="46800" rIns="90000" bIns="46800" anchor="b">
              <a:spAutoFit/>
            </a:bodyPr>
            <a:lstStyle/>
            <a:p>
              <a:pPr algn="ctr">
                <a:lnSpc>
                  <a:spcPct val="90000"/>
                </a:lnSpc>
              </a:pPr>
              <a:endParaRPr lang="de-DE"/>
            </a:p>
          </p:txBody>
        </p:sp>
        <p:sp>
          <p:nvSpPr>
            <p:cNvPr id="17" name="Ellipse 11"/>
            <p:cNvSpPr>
              <a:spLocks noChangeArrowheads="1"/>
            </p:cNvSpPr>
            <p:nvPr/>
          </p:nvSpPr>
          <p:spPr bwMode="auto">
            <a:xfrm>
              <a:off x="7754938" y="1303338"/>
              <a:ext cx="812800" cy="771525"/>
            </a:xfrm>
            <a:prstGeom prst="ellipse">
              <a:avLst/>
            </a:prstGeom>
            <a:noFill/>
            <a:ln w="25400" algn="ctr">
              <a:solidFill>
                <a:srgbClr val="FF5A00"/>
              </a:solidFill>
              <a:round/>
              <a:headEnd/>
              <a:tailEnd/>
            </a:ln>
          </p:spPr>
          <p:txBody>
            <a:bodyPr lIns="90000" tIns="46800" rIns="90000" bIns="46800" anchor="b">
              <a:spAutoFit/>
            </a:bodyPr>
            <a:lstStyle/>
            <a:p>
              <a:pPr algn="ctr">
                <a:lnSpc>
                  <a:spcPct val="90000"/>
                </a:lnSpc>
              </a:pPr>
              <a:endParaRPr lang="de-DE"/>
            </a:p>
          </p:txBody>
        </p:sp>
      </p:grpSp>
      <p:sp>
        <p:nvSpPr>
          <p:cNvPr id="18" name="Rechteck 17"/>
          <p:cNvSpPr/>
          <p:nvPr/>
        </p:nvSpPr>
        <p:spPr>
          <a:xfrm>
            <a:off x="183537" y="6111845"/>
            <a:ext cx="2002601" cy="184666"/>
          </a:xfrm>
          <a:prstGeom prst="rect">
            <a:avLst/>
          </a:prstGeom>
        </p:spPr>
        <p:txBody>
          <a:bodyPr wrap="square">
            <a:spAutoFit/>
          </a:bodyPr>
          <a:lstStyle/>
          <a:p>
            <a:r>
              <a:rPr lang="de-DE" sz="600" dirty="0"/>
              <a:t>Abbildung 144: Claas Produktpräsentation 2015</a:t>
            </a:r>
          </a:p>
        </p:txBody>
      </p:sp>
      <p:sp>
        <p:nvSpPr>
          <p:cNvPr id="19" name="Rechteck 18"/>
          <p:cNvSpPr/>
          <p:nvPr/>
        </p:nvSpPr>
        <p:spPr>
          <a:xfrm>
            <a:off x="4074925" y="6116362"/>
            <a:ext cx="2002601" cy="184666"/>
          </a:xfrm>
          <a:prstGeom prst="rect">
            <a:avLst/>
          </a:prstGeom>
        </p:spPr>
        <p:txBody>
          <a:bodyPr wrap="square">
            <a:spAutoFit/>
          </a:bodyPr>
          <a:lstStyle/>
          <a:p>
            <a:r>
              <a:rPr lang="de-DE" sz="600" dirty="0"/>
              <a:t>Abbildung 145: www.claas.de </a:t>
            </a:r>
          </a:p>
        </p:txBody>
      </p:sp>
      <p:pic>
        <p:nvPicPr>
          <p:cNvPr id="7" name="Grafik 6" descr="Filmstreifen Silhouette">
            <a:hlinkClick r:id="rId5"/>
            <a:extLst>
              <a:ext uri="{FF2B5EF4-FFF2-40B4-BE49-F238E27FC236}">
                <a16:creationId xmlns:a16="http://schemas.microsoft.com/office/drawing/2014/main" id="{0DE94763-BAEF-F451-9F01-E1B356F121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3949" y="307915"/>
            <a:ext cx="914400" cy="914400"/>
          </a:xfrm>
          <a:prstGeom prst="rect">
            <a:avLst/>
          </a:prstGeom>
        </p:spPr>
      </p:pic>
      <p:sp>
        <p:nvSpPr>
          <p:cNvPr id="8" name="Textfeld 7">
            <a:extLst>
              <a:ext uri="{FF2B5EF4-FFF2-40B4-BE49-F238E27FC236}">
                <a16:creationId xmlns:a16="http://schemas.microsoft.com/office/drawing/2014/main" id="{27BAEFE3-0428-6EA8-9037-4847AA096083}"/>
              </a:ext>
            </a:extLst>
          </p:cNvPr>
          <p:cNvSpPr txBox="1"/>
          <p:nvPr/>
        </p:nvSpPr>
        <p:spPr>
          <a:xfrm>
            <a:off x="279489" y="1288456"/>
            <a:ext cx="6097685" cy="738664"/>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Radiale Wurfschaufeln mit anschließenden hydraulisch angetriebenen Schwenkverteiler</a:t>
            </a:r>
          </a:p>
          <a:p>
            <a:pPr marL="285750" indent="-285750">
              <a:buClr>
                <a:srgbClr val="92D050"/>
              </a:buClr>
              <a:buFont typeface="Wingdings" panose="05000000000000000000" pitchFamily="2" charset="2"/>
              <a:buChar char="Ø"/>
            </a:pPr>
            <a:r>
              <a:rPr lang="de-DE" sz="1400" dirty="0"/>
              <a:t>Strohverteilung bis über 10 m Arbeitsbreite möglich </a:t>
            </a:r>
          </a:p>
        </p:txBody>
      </p:sp>
      <p:pic>
        <p:nvPicPr>
          <p:cNvPr id="21" name="Grafik 20">
            <a:extLst>
              <a:ext uri="{FF2B5EF4-FFF2-40B4-BE49-F238E27FC236}">
                <a16:creationId xmlns:a16="http://schemas.microsoft.com/office/drawing/2014/main" id="{217A7A26-6623-F527-037E-D37639D272F2}"/>
              </a:ext>
            </a:extLst>
          </p:cNvPr>
          <p:cNvPicPr>
            <a:picLocks noChangeAspect="1"/>
          </p:cNvPicPr>
          <p:nvPr/>
        </p:nvPicPr>
        <p:blipFill rotWithShape="1">
          <a:blip r:embed="rId8"/>
          <a:srcRect l="85781" t="77218" r="4115" b="9418"/>
          <a:stretch/>
        </p:blipFill>
        <p:spPr>
          <a:xfrm>
            <a:off x="6377174" y="1402464"/>
            <a:ext cx="2188727" cy="1553029"/>
          </a:xfrm>
          <a:prstGeom prst="rect">
            <a:avLst/>
          </a:prstGeom>
        </p:spPr>
      </p:pic>
      <p:sp>
        <p:nvSpPr>
          <p:cNvPr id="23" name="Textfeld 22">
            <a:extLst>
              <a:ext uri="{FF2B5EF4-FFF2-40B4-BE49-F238E27FC236}">
                <a16:creationId xmlns:a16="http://schemas.microsoft.com/office/drawing/2014/main" id="{DC90A1B7-1D68-1AE5-0066-3FBC630C19C6}"/>
              </a:ext>
            </a:extLst>
          </p:cNvPr>
          <p:cNvSpPr txBox="1"/>
          <p:nvPr/>
        </p:nvSpPr>
        <p:spPr>
          <a:xfrm>
            <a:off x="6377174" y="2955493"/>
            <a:ext cx="2188727" cy="184666"/>
          </a:xfrm>
          <a:prstGeom prst="rect">
            <a:avLst/>
          </a:prstGeom>
          <a:noFill/>
        </p:spPr>
        <p:txBody>
          <a:bodyPr wrap="square" rtlCol="0">
            <a:spAutoFit/>
          </a:bodyPr>
          <a:lstStyle/>
          <a:p>
            <a:r>
              <a:rPr lang="de-DE" sz="600" dirty="0"/>
              <a:t>Abbildung 143: www.claas.de</a:t>
            </a:r>
          </a:p>
        </p:txBody>
      </p:sp>
    </p:spTree>
    <p:extLst>
      <p:ext uri="{BB962C8B-B14F-4D97-AF65-F5344CB8AC3E}">
        <p14:creationId xmlns:p14="http://schemas.microsoft.com/office/powerpoint/2010/main" val="32129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8" grpId="0"/>
      <p:bldP spid="2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1AF5EBA7-1B43-9B9E-FDD7-8A062D2A2C1E}"/>
              </a:ext>
            </a:extLst>
          </p:cNvPr>
          <p:cNvPicPr>
            <a:picLocks noChangeAspect="1"/>
          </p:cNvPicPr>
          <p:nvPr/>
        </p:nvPicPr>
        <p:blipFill rotWithShape="1">
          <a:blip r:embed="rId3"/>
          <a:srcRect l="17500" t="16721" r="18290" b="7004"/>
          <a:stretch/>
        </p:blipFill>
        <p:spPr>
          <a:xfrm>
            <a:off x="4827303" y="3592540"/>
            <a:ext cx="3681508" cy="2368838"/>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95</a:t>
            </a:fld>
            <a:endParaRPr lang="de-DE" dirty="0"/>
          </a:p>
        </p:txBody>
      </p:sp>
      <p:pic>
        <p:nvPicPr>
          <p:cNvPr id="10" name="Grafik 9" descr="Ein Bild, das Himmel, draußen, Landfahrzeug, Fahrzeug enthält.&#10;&#10;Automatisch generierte Beschreibung">
            <a:extLst>
              <a:ext uri="{FF2B5EF4-FFF2-40B4-BE49-F238E27FC236}">
                <a16:creationId xmlns:a16="http://schemas.microsoft.com/office/drawing/2014/main" id="{1A357CFC-CE7F-CCAA-90C6-0BEBE890AB60}"/>
              </a:ext>
            </a:extLst>
          </p:cNvPr>
          <p:cNvPicPr>
            <a:picLocks noChangeAspect="1"/>
          </p:cNvPicPr>
          <p:nvPr/>
        </p:nvPicPr>
        <p:blipFill rotWithShape="1">
          <a:blip r:embed="rId4">
            <a:extLst>
              <a:ext uri="{28A0092B-C50C-407E-A947-70E740481C1C}">
                <a14:useLocalDpi xmlns:a14="http://schemas.microsoft.com/office/drawing/2010/main" val="0"/>
              </a:ext>
            </a:extLst>
          </a:blip>
          <a:srcRect l="20251" t="30978" r="19451" b="11352"/>
          <a:stretch/>
        </p:blipFill>
        <p:spPr>
          <a:xfrm>
            <a:off x="854241" y="3429000"/>
            <a:ext cx="3717759" cy="2368838"/>
          </a:xfrm>
          <a:prstGeom prst="rect">
            <a:avLst/>
          </a:prstGeom>
        </p:spPr>
      </p:pic>
      <p:sp>
        <p:nvSpPr>
          <p:cNvPr id="20" name="Textfeld 19">
            <a:extLst>
              <a:ext uri="{FF2B5EF4-FFF2-40B4-BE49-F238E27FC236}">
                <a16:creationId xmlns:a16="http://schemas.microsoft.com/office/drawing/2014/main" id="{241AD80E-7483-E935-12F8-C1500DB41BD6}"/>
              </a:ext>
            </a:extLst>
          </p:cNvPr>
          <p:cNvSpPr txBox="1"/>
          <p:nvPr/>
        </p:nvSpPr>
        <p:spPr>
          <a:xfrm>
            <a:off x="637674" y="795475"/>
            <a:ext cx="6448926" cy="369332"/>
          </a:xfrm>
          <a:prstGeom prst="rect">
            <a:avLst/>
          </a:prstGeom>
          <a:noFill/>
        </p:spPr>
        <p:txBody>
          <a:bodyPr wrap="square" rtlCol="0">
            <a:spAutoFit/>
          </a:bodyPr>
          <a:lstStyle/>
          <a:p>
            <a:r>
              <a:rPr lang="de-DE" dirty="0"/>
              <a:t>New Holland </a:t>
            </a:r>
            <a:r>
              <a:rPr lang="de-DE" dirty="0" err="1"/>
              <a:t>OptiSpread</a:t>
            </a:r>
            <a:r>
              <a:rPr lang="de-DE" dirty="0"/>
              <a:t> Automation  </a:t>
            </a:r>
          </a:p>
        </p:txBody>
      </p:sp>
      <p:sp>
        <p:nvSpPr>
          <p:cNvPr id="22" name="Textfeld 21">
            <a:extLst>
              <a:ext uri="{FF2B5EF4-FFF2-40B4-BE49-F238E27FC236}">
                <a16:creationId xmlns:a16="http://schemas.microsoft.com/office/drawing/2014/main" id="{204BF3D8-6941-C392-BA96-E37EC99ACE95}"/>
              </a:ext>
            </a:extLst>
          </p:cNvPr>
          <p:cNvSpPr txBox="1"/>
          <p:nvPr/>
        </p:nvSpPr>
        <p:spPr>
          <a:xfrm>
            <a:off x="637674" y="1160987"/>
            <a:ext cx="7457172" cy="1938992"/>
          </a:xfrm>
          <a:prstGeom prst="rect">
            <a:avLst/>
          </a:prstGeom>
          <a:noFill/>
        </p:spPr>
        <p:txBody>
          <a:bodyPr wrap="square" rtlCol="0">
            <a:spAutoFit/>
          </a:bodyPr>
          <a:lstStyle/>
          <a:p>
            <a:r>
              <a:rPr lang="de-DE" b="1" dirty="0"/>
              <a:t>Problem:</a:t>
            </a:r>
          </a:p>
          <a:p>
            <a:pPr marL="285750" indent="-285750">
              <a:buClr>
                <a:srgbClr val="92D050"/>
              </a:buClr>
              <a:buFont typeface="Wingdings" panose="05000000000000000000" pitchFamily="2" charset="2"/>
              <a:buChar char="Ø"/>
            </a:pPr>
            <a:r>
              <a:rPr lang="de-DE" sz="1400" dirty="0"/>
              <a:t>Bei der manuellen Einstellung des Häckslers verhindert der Staub einen guten Blick auf das Verteilbild </a:t>
            </a:r>
          </a:p>
          <a:p>
            <a:r>
              <a:rPr lang="de-DE" b="1" dirty="0"/>
              <a:t>Lösung:</a:t>
            </a:r>
          </a:p>
          <a:p>
            <a:pPr marL="285750" indent="-285750">
              <a:buClr>
                <a:srgbClr val="92D050"/>
              </a:buClr>
              <a:buFont typeface="Wingdings" panose="05000000000000000000" pitchFamily="2" charset="2"/>
              <a:buChar char="Ø"/>
            </a:pPr>
            <a:r>
              <a:rPr lang="de-DE" sz="1400" dirty="0"/>
              <a:t>CNH </a:t>
            </a:r>
            <a:r>
              <a:rPr lang="de-DE" sz="1400" dirty="0" err="1"/>
              <a:t>OptiSpread</a:t>
            </a:r>
            <a:r>
              <a:rPr lang="de-DE" sz="1400" dirty="0"/>
              <a:t> Automation, dabei messen Radarsensoren die Geschwindigkeit und die Wurfweite des Häckselgutes und passen die Drehzahl der Gebläse so an, dass das Ist-Verteilbild dem Soll-Verteilbild entspricht </a:t>
            </a:r>
          </a:p>
          <a:p>
            <a:pPr marL="285750" indent="-285750">
              <a:buClr>
                <a:srgbClr val="92D050"/>
              </a:buClr>
              <a:buFont typeface="Wingdings" panose="05000000000000000000" pitchFamily="2" charset="2"/>
              <a:buChar char="Ø"/>
            </a:pPr>
            <a:r>
              <a:rPr lang="de-DE" sz="1400" dirty="0"/>
              <a:t>Das System misst nicht nur die indirekte Verteilung sondern die direkte Verteilung </a:t>
            </a:r>
          </a:p>
        </p:txBody>
      </p:sp>
      <p:sp>
        <p:nvSpPr>
          <p:cNvPr id="24" name="Textfeld 23">
            <a:extLst>
              <a:ext uri="{FF2B5EF4-FFF2-40B4-BE49-F238E27FC236}">
                <a16:creationId xmlns:a16="http://schemas.microsoft.com/office/drawing/2014/main" id="{5E87F406-3230-8AEF-9D8D-B471602A3804}"/>
              </a:ext>
            </a:extLst>
          </p:cNvPr>
          <p:cNvSpPr txBox="1"/>
          <p:nvPr/>
        </p:nvSpPr>
        <p:spPr>
          <a:xfrm>
            <a:off x="854241" y="5797838"/>
            <a:ext cx="3717759" cy="184666"/>
          </a:xfrm>
          <a:prstGeom prst="rect">
            <a:avLst/>
          </a:prstGeom>
          <a:noFill/>
        </p:spPr>
        <p:txBody>
          <a:bodyPr wrap="square" rtlCol="0">
            <a:spAutoFit/>
          </a:bodyPr>
          <a:lstStyle/>
          <a:p>
            <a:r>
              <a:rPr lang="de-DE" sz="600" dirty="0"/>
              <a:t>Abbildung 146: www.agrarheute.com</a:t>
            </a:r>
          </a:p>
        </p:txBody>
      </p:sp>
      <p:sp>
        <p:nvSpPr>
          <p:cNvPr id="25" name="Textfeld 24">
            <a:extLst>
              <a:ext uri="{FF2B5EF4-FFF2-40B4-BE49-F238E27FC236}">
                <a16:creationId xmlns:a16="http://schemas.microsoft.com/office/drawing/2014/main" id="{5FD45D87-1532-9CB1-1B38-EA5ADCA8D1D1}"/>
              </a:ext>
            </a:extLst>
          </p:cNvPr>
          <p:cNvSpPr txBox="1"/>
          <p:nvPr/>
        </p:nvSpPr>
        <p:spPr>
          <a:xfrm>
            <a:off x="4827303" y="5797838"/>
            <a:ext cx="3681508" cy="184666"/>
          </a:xfrm>
          <a:prstGeom prst="rect">
            <a:avLst/>
          </a:prstGeom>
          <a:noFill/>
        </p:spPr>
        <p:txBody>
          <a:bodyPr wrap="square" rtlCol="0">
            <a:spAutoFit/>
          </a:bodyPr>
          <a:lstStyle/>
          <a:p>
            <a:r>
              <a:rPr lang="de-DE" sz="600" dirty="0"/>
              <a:t>Abbildung 147: www.topagrar.com </a:t>
            </a:r>
          </a:p>
        </p:txBody>
      </p:sp>
    </p:spTree>
    <p:extLst>
      <p:ext uri="{BB962C8B-B14F-4D97-AF65-F5344CB8AC3E}">
        <p14:creationId xmlns:p14="http://schemas.microsoft.com/office/powerpoint/2010/main" val="41284451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s://www.landwirt.com/ez/ezimagecatalogue/catalogue/phpeTCY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11423" y="1954282"/>
            <a:ext cx="3347857" cy="186562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51326" y="59693"/>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96</a:t>
            </a:fld>
            <a:endParaRPr lang="de-DE" dirty="0"/>
          </a:p>
        </p:txBody>
      </p:sp>
      <p:sp>
        <p:nvSpPr>
          <p:cNvPr id="6" name="Textfeld 5"/>
          <p:cNvSpPr txBox="1"/>
          <p:nvPr/>
        </p:nvSpPr>
        <p:spPr>
          <a:xfrm>
            <a:off x="251326" y="430356"/>
            <a:ext cx="7736305" cy="715581"/>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350" dirty="0"/>
              <a:t>Schlechte Strohverteilung bei feuchtem Stroh und schlechter Häckselqualität</a:t>
            </a:r>
          </a:p>
          <a:p>
            <a:pPr marL="285750" indent="-285750">
              <a:buClr>
                <a:srgbClr val="92D050"/>
              </a:buClr>
              <a:buFont typeface="Wingdings" panose="05000000000000000000" pitchFamily="2" charset="2"/>
              <a:buChar char="Ø"/>
            </a:pPr>
            <a:r>
              <a:rPr lang="de-DE" sz="1350" dirty="0"/>
              <a:t>Probleme bei anschließender Bodenbearbeitung/Aussaat bei unzureichender Verteilung</a:t>
            </a:r>
          </a:p>
          <a:p>
            <a:pPr marL="285750" indent="-285750">
              <a:buClr>
                <a:srgbClr val="92D050"/>
              </a:buClr>
              <a:buFont typeface="Wingdings" panose="05000000000000000000" pitchFamily="2" charset="2"/>
              <a:buChar char="Ø"/>
            </a:pPr>
            <a:r>
              <a:rPr lang="de-DE" sz="1350" dirty="0"/>
              <a:t>Die Strohverteilung des Häckslers muss zur Schnittbreite des Schneidwerks passen</a:t>
            </a:r>
          </a:p>
        </p:txBody>
      </p:sp>
      <p:sp>
        <p:nvSpPr>
          <p:cNvPr id="19" name="Rechteck 18"/>
          <p:cNvSpPr/>
          <p:nvPr/>
        </p:nvSpPr>
        <p:spPr>
          <a:xfrm>
            <a:off x="84718" y="3843218"/>
            <a:ext cx="2002601" cy="184666"/>
          </a:xfrm>
          <a:prstGeom prst="rect">
            <a:avLst/>
          </a:prstGeom>
        </p:spPr>
        <p:txBody>
          <a:bodyPr wrap="square">
            <a:spAutoFit/>
          </a:bodyPr>
          <a:lstStyle/>
          <a:p>
            <a:r>
              <a:rPr lang="de-DE" sz="600" dirty="0"/>
              <a:t>Abbildung 148: www.landwirt.com </a:t>
            </a:r>
          </a:p>
        </p:txBody>
      </p:sp>
      <p:pic>
        <p:nvPicPr>
          <p:cNvPr id="4098" name="Picture 2" descr="https://www.landwirt.com/ez/ezimagecatalogue/catalogue/phpvlxdK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8" y="1948078"/>
            <a:ext cx="3040623" cy="1865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lv-hessen.de/www.lw-heute.de/tmp/20632_f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340" y="1948078"/>
            <a:ext cx="2586084" cy="1871828"/>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p:cNvSpPr/>
          <p:nvPr/>
        </p:nvSpPr>
        <p:spPr>
          <a:xfrm>
            <a:off x="3052558" y="3838427"/>
            <a:ext cx="2002601" cy="184666"/>
          </a:xfrm>
          <a:prstGeom prst="rect">
            <a:avLst/>
          </a:prstGeom>
        </p:spPr>
        <p:txBody>
          <a:bodyPr wrap="square">
            <a:spAutoFit/>
          </a:bodyPr>
          <a:lstStyle/>
          <a:p>
            <a:r>
              <a:rPr lang="de-DE" sz="600" dirty="0"/>
              <a:t>Abbildung 149: www.lw-heute.de  </a:t>
            </a:r>
          </a:p>
        </p:txBody>
      </p:sp>
      <p:sp>
        <p:nvSpPr>
          <p:cNvPr id="21" name="Rechteck 20"/>
          <p:cNvSpPr/>
          <p:nvPr/>
        </p:nvSpPr>
        <p:spPr>
          <a:xfrm>
            <a:off x="5858108" y="3855624"/>
            <a:ext cx="2002601" cy="184666"/>
          </a:xfrm>
          <a:prstGeom prst="rect">
            <a:avLst/>
          </a:prstGeom>
        </p:spPr>
        <p:txBody>
          <a:bodyPr wrap="square">
            <a:spAutoFit/>
          </a:bodyPr>
          <a:lstStyle/>
          <a:p>
            <a:r>
              <a:rPr lang="de-DE" sz="600" dirty="0"/>
              <a:t>Abbildung 150: www.landwirt.com</a:t>
            </a:r>
          </a:p>
        </p:txBody>
      </p:sp>
      <p:sp>
        <p:nvSpPr>
          <p:cNvPr id="3" name="Textfeld 2"/>
          <p:cNvSpPr txBox="1"/>
          <p:nvPr/>
        </p:nvSpPr>
        <p:spPr>
          <a:xfrm>
            <a:off x="251326" y="1055983"/>
            <a:ext cx="2590774" cy="715581"/>
          </a:xfrm>
          <a:prstGeom prst="rect">
            <a:avLst/>
          </a:prstGeom>
          <a:noFill/>
        </p:spPr>
        <p:txBody>
          <a:bodyPr wrap="square" rtlCol="0">
            <a:spAutoFit/>
          </a:bodyPr>
          <a:lstStyle/>
          <a:p>
            <a:r>
              <a:rPr lang="de-DE" sz="1350" b="1" dirty="0"/>
              <a:t>Stumpfe Häckselmesser</a:t>
            </a:r>
          </a:p>
          <a:p>
            <a:pPr marL="285750" indent="-285750">
              <a:buClr>
                <a:srgbClr val="92D050"/>
              </a:buClr>
              <a:buFont typeface="Wingdings" panose="05000000000000000000" pitchFamily="2" charset="2"/>
              <a:buChar char="Ø"/>
            </a:pPr>
            <a:r>
              <a:rPr lang="de-DE" sz="1350" dirty="0"/>
              <a:t>Sehr hoher Kraftbedarf</a:t>
            </a:r>
          </a:p>
          <a:p>
            <a:pPr marL="285750" indent="-285750">
              <a:buClr>
                <a:srgbClr val="92D050"/>
              </a:buClr>
              <a:buFont typeface="Wingdings" panose="05000000000000000000" pitchFamily="2" charset="2"/>
              <a:buChar char="Ø"/>
            </a:pPr>
            <a:r>
              <a:rPr lang="de-DE" sz="1350" dirty="0"/>
              <a:t>Häcksellänge unzureichend</a:t>
            </a:r>
          </a:p>
        </p:txBody>
      </p:sp>
      <p:sp>
        <p:nvSpPr>
          <p:cNvPr id="22" name="Textfeld 21"/>
          <p:cNvSpPr txBox="1"/>
          <p:nvPr/>
        </p:nvSpPr>
        <p:spPr>
          <a:xfrm>
            <a:off x="2737791" y="1093066"/>
            <a:ext cx="3414684" cy="715581"/>
          </a:xfrm>
          <a:prstGeom prst="rect">
            <a:avLst/>
          </a:prstGeom>
          <a:noFill/>
        </p:spPr>
        <p:txBody>
          <a:bodyPr wrap="square" rtlCol="0">
            <a:spAutoFit/>
          </a:bodyPr>
          <a:lstStyle/>
          <a:p>
            <a:r>
              <a:rPr lang="de-DE" sz="1350" b="1" dirty="0"/>
              <a:t>ungleichmäßige Verteilung</a:t>
            </a:r>
          </a:p>
          <a:p>
            <a:pPr marL="285750" indent="-285750">
              <a:buClr>
                <a:srgbClr val="92D050"/>
              </a:buClr>
              <a:buFont typeface="Wingdings" panose="05000000000000000000" pitchFamily="2" charset="2"/>
              <a:buChar char="Ø"/>
            </a:pPr>
            <a:r>
              <a:rPr lang="de-DE" sz="1350" dirty="0"/>
              <a:t>Häcksler passt nicht zur Schnittbreite</a:t>
            </a:r>
          </a:p>
          <a:p>
            <a:pPr marL="285750" indent="-285750">
              <a:buClr>
                <a:srgbClr val="92D050"/>
              </a:buClr>
              <a:buFont typeface="Wingdings" panose="05000000000000000000" pitchFamily="2" charset="2"/>
              <a:buChar char="Ø"/>
            </a:pPr>
            <a:r>
              <a:rPr lang="de-DE" sz="1350" dirty="0"/>
              <a:t>Einsatz Strohstriegel </a:t>
            </a:r>
          </a:p>
        </p:txBody>
      </p:sp>
      <p:sp>
        <p:nvSpPr>
          <p:cNvPr id="23" name="Textfeld 22"/>
          <p:cNvSpPr txBox="1"/>
          <p:nvPr/>
        </p:nvSpPr>
        <p:spPr>
          <a:xfrm>
            <a:off x="5858108" y="1054935"/>
            <a:ext cx="4373959" cy="923330"/>
          </a:xfrm>
          <a:prstGeom prst="rect">
            <a:avLst/>
          </a:prstGeom>
          <a:noFill/>
        </p:spPr>
        <p:txBody>
          <a:bodyPr wrap="square" rtlCol="0">
            <a:spAutoFit/>
          </a:bodyPr>
          <a:lstStyle/>
          <a:p>
            <a:r>
              <a:rPr lang="de-DE" sz="1350" b="1" dirty="0"/>
              <a:t>richtige </a:t>
            </a:r>
            <a:r>
              <a:rPr lang="de-DE" sz="1350" b="1" dirty="0" err="1"/>
              <a:t>Häckslereinstellung</a:t>
            </a:r>
            <a:endParaRPr lang="de-DE" sz="1350" b="1" dirty="0"/>
          </a:p>
          <a:p>
            <a:pPr marL="285750" indent="-285750">
              <a:buClr>
                <a:srgbClr val="92D050"/>
              </a:buClr>
              <a:buFont typeface="Wingdings" panose="05000000000000000000" pitchFamily="2" charset="2"/>
              <a:buChar char="Ø"/>
            </a:pPr>
            <a:r>
              <a:rPr lang="de-DE" sz="1350" dirty="0"/>
              <a:t>Ideale Querverteilung auf  gesamter </a:t>
            </a:r>
          </a:p>
          <a:p>
            <a:pPr>
              <a:buClr>
                <a:srgbClr val="92D050"/>
              </a:buClr>
            </a:pPr>
            <a:r>
              <a:rPr lang="de-DE" sz="1350" dirty="0"/>
              <a:t>      Breite</a:t>
            </a:r>
          </a:p>
          <a:p>
            <a:pPr marL="285750" indent="-285750">
              <a:buClr>
                <a:srgbClr val="92D050"/>
              </a:buClr>
              <a:buFont typeface="Wingdings" panose="05000000000000000000" pitchFamily="2" charset="2"/>
              <a:buChar char="Ø"/>
            </a:pPr>
            <a:r>
              <a:rPr lang="de-DE" sz="1350" dirty="0"/>
              <a:t>Möglichst kurzes Stroh</a:t>
            </a:r>
          </a:p>
        </p:txBody>
      </p:sp>
      <p:sp>
        <p:nvSpPr>
          <p:cNvPr id="8" name="Textfeld 7">
            <a:extLst>
              <a:ext uri="{FF2B5EF4-FFF2-40B4-BE49-F238E27FC236}">
                <a16:creationId xmlns:a16="http://schemas.microsoft.com/office/drawing/2014/main" id="{52A0524D-D75A-6C05-A7DC-2CDDB3B14F40}"/>
              </a:ext>
            </a:extLst>
          </p:cNvPr>
          <p:cNvSpPr txBox="1"/>
          <p:nvPr/>
        </p:nvSpPr>
        <p:spPr>
          <a:xfrm>
            <a:off x="0" y="3947957"/>
            <a:ext cx="9234156" cy="3208571"/>
          </a:xfrm>
          <a:prstGeom prst="rect">
            <a:avLst/>
          </a:prstGeom>
          <a:noFill/>
        </p:spPr>
        <p:txBody>
          <a:bodyPr wrap="square">
            <a:spAutoFit/>
          </a:bodyPr>
          <a:lstStyle/>
          <a:p>
            <a:pPr marL="285750" indent="-285750">
              <a:buClr>
                <a:srgbClr val="92D050"/>
              </a:buClr>
              <a:buFont typeface="Wingdings" panose="05000000000000000000" pitchFamily="2" charset="2"/>
              <a:buChar char="Ø"/>
            </a:pPr>
            <a:r>
              <a:rPr lang="de-DE" sz="1350" dirty="0"/>
              <a:t>Höhere Rotordrehzahl und damit auch größere Schnittgeschwindigkeit führt zu einer besseren </a:t>
            </a:r>
          </a:p>
          <a:p>
            <a:pPr>
              <a:buClr>
                <a:srgbClr val="92D050"/>
              </a:buClr>
            </a:pPr>
            <a:r>
              <a:rPr lang="de-DE" sz="1350" dirty="0"/>
              <a:t>      Zerkleinerung des Häckselgutes jedoch auch mehr Antriebsleistung erforderlich </a:t>
            </a:r>
          </a:p>
          <a:p>
            <a:pPr marL="285750" indent="-285750">
              <a:buClr>
                <a:srgbClr val="92D050"/>
              </a:buClr>
              <a:buFont typeface="Wingdings" panose="05000000000000000000" pitchFamily="2" charset="2"/>
              <a:buChar char="Ø"/>
            </a:pPr>
            <a:r>
              <a:rPr lang="de-DE" sz="1350" dirty="0"/>
              <a:t>Die Austrittsgeschwindigkeit des Strohs sinkt mit steigender Rotordrehzahl führt zu einem technischer Zielkonflikt</a:t>
            </a:r>
          </a:p>
          <a:p>
            <a:pPr>
              <a:buClr>
                <a:srgbClr val="92D050"/>
              </a:buClr>
            </a:pPr>
            <a:r>
              <a:rPr lang="de-DE" sz="1350" dirty="0"/>
              <a:t>      zwischen guter Häckselqualität und der für die Verteilung erforderlichen hohen Austrittsgeschwindigkeit </a:t>
            </a:r>
          </a:p>
          <a:p>
            <a:pPr marL="285750" indent="-285750">
              <a:buClr>
                <a:srgbClr val="92D050"/>
              </a:buClr>
              <a:buFont typeface="Wingdings" panose="05000000000000000000" pitchFamily="2" charset="2"/>
              <a:buChar char="Ø"/>
            </a:pPr>
            <a:r>
              <a:rPr lang="de-DE" sz="1350" dirty="0"/>
              <a:t>Zunehmender Gutdurchsatz führt zur Erhöhung der Antriebsleistung und einer Abnahme der mittleren Häcksellänge.</a:t>
            </a:r>
          </a:p>
          <a:p>
            <a:pPr marL="285750" indent="-285750">
              <a:buClr>
                <a:srgbClr val="92D050"/>
              </a:buClr>
              <a:buFont typeface="Wingdings" panose="05000000000000000000" pitchFamily="2" charset="2"/>
              <a:buChar char="Ø"/>
            </a:pPr>
            <a:r>
              <a:rPr lang="de-DE" sz="1350" dirty="0"/>
              <a:t>Mit zunehmender Gutfeuchte steigt der Leistungsbedarf, die Schnittbedingungen verschlechtern sich</a:t>
            </a:r>
          </a:p>
          <a:p>
            <a:pPr marL="285750" indent="-285750">
              <a:buClr>
                <a:srgbClr val="92D050"/>
              </a:buClr>
              <a:buFont typeface="Wingdings" panose="05000000000000000000" pitchFamily="2" charset="2"/>
              <a:buChar char="Ø"/>
            </a:pPr>
            <a:r>
              <a:rPr lang="de-DE" sz="1350" dirty="0"/>
              <a:t>Mit abnehmender Schärfe der Häckselmesser verschlechtert sich die Schnittqualität und der Leistungsbedarf </a:t>
            </a:r>
          </a:p>
          <a:p>
            <a:pPr>
              <a:buClr>
                <a:srgbClr val="92D050"/>
              </a:buClr>
            </a:pPr>
            <a:r>
              <a:rPr lang="de-DE" sz="1350" dirty="0"/>
              <a:t>      steigt</a:t>
            </a:r>
          </a:p>
          <a:p>
            <a:pPr marL="285750" indent="-285750">
              <a:buClr>
                <a:srgbClr val="92D050"/>
              </a:buClr>
              <a:buFont typeface="Wingdings" panose="05000000000000000000" pitchFamily="2" charset="2"/>
              <a:buChar char="Ø"/>
            </a:pPr>
            <a:r>
              <a:rPr lang="de-DE" sz="1350" dirty="0"/>
              <a:t>Die Schärfe der Gegenmesser spielt nur eine untergeordnete Rolle (Gutbremse). </a:t>
            </a:r>
          </a:p>
          <a:p>
            <a:pPr>
              <a:buClr>
                <a:srgbClr val="92D050"/>
              </a:buClr>
            </a:pPr>
            <a:r>
              <a:rPr lang="de-DE" sz="1350" dirty="0"/>
              <a:t>      Über eine Variation des Eingriffswinkels und/oder der Anzahl der Gegenmesser kann „Bremswirkung“</a:t>
            </a:r>
          </a:p>
          <a:p>
            <a:pPr>
              <a:buClr>
                <a:srgbClr val="92D050"/>
              </a:buClr>
            </a:pPr>
            <a:r>
              <a:rPr lang="de-DE" sz="1350" dirty="0"/>
              <a:t>      und damit die Häckselqualität beeinflusst werden</a:t>
            </a:r>
            <a:r>
              <a:rPr lang="de-DE" sz="1350" b="1" dirty="0"/>
              <a:t>.                       Prüfstandergebnisse der TU Braunschweig</a:t>
            </a:r>
          </a:p>
          <a:p>
            <a:pPr>
              <a:buClr>
                <a:srgbClr val="92D050"/>
              </a:buClr>
            </a:pPr>
            <a:endParaRPr lang="de-DE" sz="1350" dirty="0"/>
          </a:p>
          <a:p>
            <a:pPr marL="285750" indent="-285750">
              <a:buClr>
                <a:srgbClr val="92D050"/>
              </a:buClr>
              <a:buFont typeface="Wingdings" panose="05000000000000000000" pitchFamily="2" charset="2"/>
              <a:buChar char="Ø"/>
            </a:pPr>
            <a:endParaRPr lang="de-DE" sz="1350" dirty="0"/>
          </a:p>
          <a:p>
            <a:pPr marL="285750" indent="-285750">
              <a:buClr>
                <a:srgbClr val="92D050"/>
              </a:buClr>
              <a:buFont typeface="Wingdings" panose="05000000000000000000" pitchFamily="2" charset="2"/>
              <a:buChar char="Ø"/>
            </a:pPr>
            <a:endParaRPr lang="de-DE" sz="1350" dirty="0"/>
          </a:p>
        </p:txBody>
      </p:sp>
    </p:spTree>
    <p:extLst>
      <p:ext uri="{BB962C8B-B14F-4D97-AF65-F5344CB8AC3E}">
        <p14:creationId xmlns:p14="http://schemas.microsoft.com/office/powerpoint/2010/main" val="39370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anim calcmode="lin" valueType="num">
                                      <p:cBhvr>
                                        <p:cTn id="20" dur="1000" fill="hold"/>
                                        <p:tgtEl>
                                          <p:spTgt spid="4098"/>
                                        </p:tgtEl>
                                        <p:attrNameLst>
                                          <p:attrName>ppt_x</p:attrName>
                                        </p:attrNameLst>
                                      </p:cBhvr>
                                      <p:tavLst>
                                        <p:tav tm="0">
                                          <p:val>
                                            <p:strVal val="#ppt_x"/>
                                          </p:val>
                                        </p:tav>
                                        <p:tav tm="100000">
                                          <p:val>
                                            <p:strVal val="#ppt_x"/>
                                          </p:val>
                                        </p:tav>
                                      </p:tavLst>
                                    </p:anim>
                                    <p:anim calcmode="lin" valueType="num">
                                      <p:cBhvr>
                                        <p:cTn id="21" dur="1000" fill="hold"/>
                                        <p:tgtEl>
                                          <p:spTgt spid="409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fade">
                                      <p:cBhvr>
                                        <p:cTn id="36" dur="1000"/>
                                        <p:tgtEl>
                                          <p:spTgt spid="4100"/>
                                        </p:tgtEl>
                                      </p:cBhvr>
                                    </p:animEffect>
                                    <p:anim calcmode="lin" valueType="num">
                                      <p:cBhvr>
                                        <p:cTn id="37" dur="1000" fill="hold"/>
                                        <p:tgtEl>
                                          <p:spTgt spid="4100"/>
                                        </p:tgtEl>
                                        <p:attrNameLst>
                                          <p:attrName>ppt_x</p:attrName>
                                        </p:attrNameLst>
                                      </p:cBhvr>
                                      <p:tavLst>
                                        <p:tav tm="0">
                                          <p:val>
                                            <p:strVal val="#ppt_x"/>
                                          </p:val>
                                        </p:tav>
                                        <p:tav tm="100000">
                                          <p:val>
                                            <p:strVal val="#ppt_x"/>
                                          </p:val>
                                        </p:tav>
                                      </p:tavLst>
                                    </p:anim>
                                    <p:anim calcmode="lin" valueType="num">
                                      <p:cBhvr>
                                        <p:cTn id="38" dur="1000" fill="hold"/>
                                        <p:tgtEl>
                                          <p:spTgt spid="410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104"/>
                                        </p:tgtEl>
                                        <p:attrNameLst>
                                          <p:attrName>style.visibility</p:attrName>
                                        </p:attrNameLst>
                                      </p:cBhvr>
                                      <p:to>
                                        <p:strVal val="visible"/>
                                      </p:to>
                                    </p:set>
                                    <p:animEffect transition="in" filter="fade">
                                      <p:cBhvr>
                                        <p:cTn id="53" dur="1000"/>
                                        <p:tgtEl>
                                          <p:spTgt spid="4104"/>
                                        </p:tgtEl>
                                      </p:cBhvr>
                                    </p:animEffect>
                                    <p:anim calcmode="lin" valueType="num">
                                      <p:cBhvr>
                                        <p:cTn id="54" dur="1000" fill="hold"/>
                                        <p:tgtEl>
                                          <p:spTgt spid="4104"/>
                                        </p:tgtEl>
                                        <p:attrNameLst>
                                          <p:attrName>ppt_x</p:attrName>
                                        </p:attrNameLst>
                                      </p:cBhvr>
                                      <p:tavLst>
                                        <p:tav tm="0">
                                          <p:val>
                                            <p:strVal val="#ppt_x"/>
                                          </p:val>
                                        </p:tav>
                                        <p:tav tm="100000">
                                          <p:val>
                                            <p:strVal val="#ppt_x"/>
                                          </p:val>
                                        </p:tav>
                                      </p:tavLst>
                                    </p:anim>
                                    <p:anim calcmode="lin" valueType="num">
                                      <p:cBhvr>
                                        <p:cTn id="55" dur="1000" fill="hold"/>
                                        <p:tgtEl>
                                          <p:spTgt spid="410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1000"/>
                                        <p:tgtEl>
                                          <p:spTgt spid="8">
                                            <p:txEl>
                                              <p:pRg st="0" end="0"/>
                                            </p:txEl>
                                          </p:spTgt>
                                        </p:tgtEl>
                                      </p:cBhvr>
                                    </p:animEffect>
                                    <p:anim calcmode="lin" valueType="num">
                                      <p:cBhvr>
                                        <p:cTn id="6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8">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8">
                                            <p:txEl>
                                              <p:pRg st="1" end="1"/>
                                            </p:txEl>
                                          </p:spTgt>
                                        </p:tgtEl>
                                        <p:attrNameLst>
                                          <p:attrName>style.visibility</p:attrName>
                                        </p:attrNameLst>
                                      </p:cBhvr>
                                      <p:to>
                                        <p:strVal val="visible"/>
                                      </p:to>
                                    </p:set>
                                    <p:animEffect transition="in" filter="fade">
                                      <p:cBhvr>
                                        <p:cTn id="70" dur="1000"/>
                                        <p:tgtEl>
                                          <p:spTgt spid="8">
                                            <p:txEl>
                                              <p:pRg st="1" end="1"/>
                                            </p:txEl>
                                          </p:spTgt>
                                        </p:tgtEl>
                                      </p:cBhvr>
                                    </p:animEffect>
                                    <p:anim calcmode="lin" valueType="num">
                                      <p:cBhvr>
                                        <p:cTn id="7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1" end="1"/>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8">
                                            <p:txEl>
                                              <p:pRg st="2" end="2"/>
                                            </p:txEl>
                                          </p:spTgt>
                                        </p:tgtEl>
                                        <p:attrNameLst>
                                          <p:attrName>style.visibility</p:attrName>
                                        </p:attrNameLst>
                                      </p:cBhvr>
                                      <p:to>
                                        <p:strVal val="visible"/>
                                      </p:to>
                                    </p:set>
                                    <p:animEffect transition="in" filter="fade">
                                      <p:cBhvr>
                                        <p:cTn id="75" dur="1000"/>
                                        <p:tgtEl>
                                          <p:spTgt spid="8">
                                            <p:txEl>
                                              <p:pRg st="2" end="2"/>
                                            </p:txEl>
                                          </p:spTgt>
                                        </p:tgtEl>
                                      </p:cBhvr>
                                    </p:animEffect>
                                    <p:anim calcmode="lin" valueType="num">
                                      <p:cBhvr>
                                        <p:cTn id="7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8">
                                            <p:txEl>
                                              <p:pRg st="2" end="2"/>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
                                            <p:txEl>
                                              <p:pRg st="3" end="3"/>
                                            </p:txEl>
                                          </p:spTgt>
                                        </p:tgtEl>
                                        <p:attrNameLst>
                                          <p:attrName>style.visibility</p:attrName>
                                        </p:attrNameLst>
                                      </p:cBhvr>
                                      <p:to>
                                        <p:strVal val="visible"/>
                                      </p:to>
                                    </p:set>
                                    <p:animEffect transition="in" filter="fade">
                                      <p:cBhvr>
                                        <p:cTn id="80" dur="1000"/>
                                        <p:tgtEl>
                                          <p:spTgt spid="8">
                                            <p:txEl>
                                              <p:pRg st="3" end="3"/>
                                            </p:txEl>
                                          </p:spTgt>
                                        </p:tgtEl>
                                      </p:cBhvr>
                                    </p:animEffect>
                                    <p:anim calcmode="lin" valueType="num">
                                      <p:cBhvr>
                                        <p:cTn id="8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8">
                                            <p:txEl>
                                              <p:pRg st="3" end="3"/>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
                                            <p:txEl>
                                              <p:pRg st="4" end="4"/>
                                            </p:txEl>
                                          </p:spTgt>
                                        </p:tgtEl>
                                        <p:attrNameLst>
                                          <p:attrName>style.visibility</p:attrName>
                                        </p:attrNameLst>
                                      </p:cBhvr>
                                      <p:to>
                                        <p:strVal val="visible"/>
                                      </p:to>
                                    </p:set>
                                    <p:animEffect transition="in" filter="fade">
                                      <p:cBhvr>
                                        <p:cTn id="85" dur="1000"/>
                                        <p:tgtEl>
                                          <p:spTgt spid="8">
                                            <p:txEl>
                                              <p:pRg st="4" end="4"/>
                                            </p:txEl>
                                          </p:spTgt>
                                        </p:tgtEl>
                                      </p:cBhvr>
                                    </p:animEffect>
                                    <p:anim calcmode="lin" valueType="num">
                                      <p:cBhvr>
                                        <p:cTn id="8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87" dur="1000" fill="hold"/>
                                        <p:tgtEl>
                                          <p:spTgt spid="8">
                                            <p:txEl>
                                              <p:pRg st="4" end="4"/>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8">
                                            <p:txEl>
                                              <p:pRg st="5" end="5"/>
                                            </p:txEl>
                                          </p:spTgt>
                                        </p:tgtEl>
                                        <p:attrNameLst>
                                          <p:attrName>style.visibility</p:attrName>
                                        </p:attrNameLst>
                                      </p:cBhvr>
                                      <p:to>
                                        <p:strVal val="visible"/>
                                      </p:to>
                                    </p:set>
                                    <p:animEffect transition="in" filter="fade">
                                      <p:cBhvr>
                                        <p:cTn id="90" dur="1000"/>
                                        <p:tgtEl>
                                          <p:spTgt spid="8">
                                            <p:txEl>
                                              <p:pRg st="5" end="5"/>
                                            </p:txEl>
                                          </p:spTgt>
                                        </p:tgtEl>
                                      </p:cBhvr>
                                    </p:animEffect>
                                    <p:anim calcmode="lin" valueType="num">
                                      <p:cBhvr>
                                        <p:cTn id="91"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92" dur="1000" fill="hold"/>
                                        <p:tgtEl>
                                          <p:spTgt spid="8">
                                            <p:txEl>
                                              <p:pRg st="5" end="5"/>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8">
                                            <p:txEl>
                                              <p:pRg st="6" end="6"/>
                                            </p:txEl>
                                          </p:spTgt>
                                        </p:tgtEl>
                                        <p:attrNameLst>
                                          <p:attrName>style.visibility</p:attrName>
                                        </p:attrNameLst>
                                      </p:cBhvr>
                                      <p:to>
                                        <p:strVal val="visible"/>
                                      </p:to>
                                    </p:set>
                                    <p:animEffect transition="in" filter="fade">
                                      <p:cBhvr>
                                        <p:cTn id="95" dur="1000"/>
                                        <p:tgtEl>
                                          <p:spTgt spid="8">
                                            <p:txEl>
                                              <p:pRg st="6" end="6"/>
                                            </p:txEl>
                                          </p:spTgt>
                                        </p:tgtEl>
                                      </p:cBhvr>
                                    </p:animEffect>
                                    <p:anim calcmode="lin" valueType="num">
                                      <p:cBhvr>
                                        <p:cTn id="9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97" dur="1000" fill="hold"/>
                                        <p:tgtEl>
                                          <p:spTgt spid="8">
                                            <p:txEl>
                                              <p:pRg st="6" end="6"/>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8">
                                            <p:txEl>
                                              <p:pRg st="7" end="7"/>
                                            </p:txEl>
                                          </p:spTgt>
                                        </p:tgtEl>
                                        <p:attrNameLst>
                                          <p:attrName>style.visibility</p:attrName>
                                        </p:attrNameLst>
                                      </p:cBhvr>
                                      <p:to>
                                        <p:strVal val="visible"/>
                                      </p:to>
                                    </p:set>
                                    <p:animEffect transition="in" filter="fade">
                                      <p:cBhvr>
                                        <p:cTn id="100" dur="1000"/>
                                        <p:tgtEl>
                                          <p:spTgt spid="8">
                                            <p:txEl>
                                              <p:pRg st="7" end="7"/>
                                            </p:txEl>
                                          </p:spTgt>
                                        </p:tgtEl>
                                      </p:cBhvr>
                                    </p:animEffect>
                                    <p:anim calcmode="lin" valueType="num">
                                      <p:cBhvr>
                                        <p:cTn id="10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102" dur="1000" fill="hold"/>
                                        <p:tgtEl>
                                          <p:spTgt spid="8">
                                            <p:txEl>
                                              <p:pRg st="7" end="7"/>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8">
                                            <p:txEl>
                                              <p:pRg st="8" end="8"/>
                                            </p:txEl>
                                          </p:spTgt>
                                        </p:tgtEl>
                                        <p:attrNameLst>
                                          <p:attrName>style.visibility</p:attrName>
                                        </p:attrNameLst>
                                      </p:cBhvr>
                                      <p:to>
                                        <p:strVal val="visible"/>
                                      </p:to>
                                    </p:set>
                                    <p:animEffect transition="in" filter="fade">
                                      <p:cBhvr>
                                        <p:cTn id="105" dur="1000"/>
                                        <p:tgtEl>
                                          <p:spTgt spid="8">
                                            <p:txEl>
                                              <p:pRg st="8" end="8"/>
                                            </p:txEl>
                                          </p:spTgt>
                                        </p:tgtEl>
                                      </p:cBhvr>
                                    </p:animEffect>
                                    <p:anim calcmode="lin" valueType="num">
                                      <p:cBhvr>
                                        <p:cTn id="10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107" dur="1000" fill="hold"/>
                                        <p:tgtEl>
                                          <p:spTgt spid="8">
                                            <p:txEl>
                                              <p:pRg st="8" end="8"/>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8">
                                            <p:txEl>
                                              <p:pRg st="9" end="9"/>
                                            </p:txEl>
                                          </p:spTgt>
                                        </p:tgtEl>
                                        <p:attrNameLst>
                                          <p:attrName>style.visibility</p:attrName>
                                        </p:attrNameLst>
                                      </p:cBhvr>
                                      <p:to>
                                        <p:strVal val="visible"/>
                                      </p:to>
                                    </p:set>
                                    <p:animEffect transition="in" filter="fade">
                                      <p:cBhvr>
                                        <p:cTn id="110" dur="1000"/>
                                        <p:tgtEl>
                                          <p:spTgt spid="8">
                                            <p:txEl>
                                              <p:pRg st="9" end="9"/>
                                            </p:txEl>
                                          </p:spTgt>
                                        </p:tgtEl>
                                      </p:cBhvr>
                                    </p:animEffect>
                                    <p:anim calcmode="lin" valueType="num">
                                      <p:cBhvr>
                                        <p:cTn id="11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112" dur="1000" fill="hold"/>
                                        <p:tgtEl>
                                          <p:spTgt spid="8">
                                            <p:txEl>
                                              <p:pRg st="9" end="9"/>
                                            </p:txEl>
                                          </p:spTgt>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8">
                                            <p:txEl>
                                              <p:pRg st="10" end="10"/>
                                            </p:txEl>
                                          </p:spTgt>
                                        </p:tgtEl>
                                        <p:attrNameLst>
                                          <p:attrName>style.visibility</p:attrName>
                                        </p:attrNameLst>
                                      </p:cBhvr>
                                      <p:to>
                                        <p:strVal val="visible"/>
                                      </p:to>
                                    </p:set>
                                    <p:animEffect transition="in" filter="fade">
                                      <p:cBhvr>
                                        <p:cTn id="115" dur="1000"/>
                                        <p:tgtEl>
                                          <p:spTgt spid="8">
                                            <p:txEl>
                                              <p:pRg st="10" end="10"/>
                                            </p:txEl>
                                          </p:spTgt>
                                        </p:tgtEl>
                                      </p:cBhvr>
                                    </p:animEffect>
                                    <p:anim calcmode="lin" valueType="num">
                                      <p:cBhvr>
                                        <p:cTn id="116"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117"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P spid="3" grpId="0"/>
      <p:bldP spid="22" grpId="0"/>
      <p:bldP spid="2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D TERMINATOR - Seed Terminator - Tidying Up Weedy Paddocks Since 2016">
            <a:extLst>
              <a:ext uri="{FF2B5EF4-FFF2-40B4-BE49-F238E27FC236}">
                <a16:creationId xmlns:a16="http://schemas.microsoft.com/office/drawing/2014/main" id="{F183A805-2EC5-D1ED-7B73-FBF9D16A9F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32" t="27286" r="20766" b="10009"/>
          <a:stretch/>
        </p:blipFill>
        <p:spPr bwMode="auto">
          <a:xfrm>
            <a:off x="5465278" y="3062767"/>
            <a:ext cx="2760829" cy="1493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chernte-Prozessor am Mähdrescher: Den Körnern an den Kragen">
            <a:extLst>
              <a:ext uri="{FF2B5EF4-FFF2-40B4-BE49-F238E27FC236}">
                <a16:creationId xmlns:a16="http://schemas.microsoft.com/office/drawing/2014/main" id="{2C65E043-DB60-A4FB-AD67-A85EABA1C3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000" y="2644749"/>
            <a:ext cx="2760829" cy="20706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Strohmanagement</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97</a:t>
            </a:fld>
            <a:endParaRPr lang="de-DE" dirty="0"/>
          </a:p>
        </p:txBody>
      </p:sp>
      <p:sp>
        <p:nvSpPr>
          <p:cNvPr id="3" name="Textfeld 2">
            <a:extLst>
              <a:ext uri="{FF2B5EF4-FFF2-40B4-BE49-F238E27FC236}">
                <a16:creationId xmlns:a16="http://schemas.microsoft.com/office/drawing/2014/main" id="{D945A98D-E7D3-EA45-B21E-098990EDFC19}"/>
              </a:ext>
            </a:extLst>
          </p:cNvPr>
          <p:cNvSpPr txBox="1"/>
          <p:nvPr/>
        </p:nvSpPr>
        <p:spPr>
          <a:xfrm>
            <a:off x="540000" y="745411"/>
            <a:ext cx="7918101" cy="369332"/>
          </a:xfrm>
          <a:prstGeom prst="rect">
            <a:avLst/>
          </a:prstGeom>
          <a:noFill/>
        </p:spPr>
        <p:txBody>
          <a:bodyPr wrap="square" rtlCol="0">
            <a:spAutoFit/>
          </a:bodyPr>
          <a:lstStyle/>
          <a:p>
            <a:r>
              <a:rPr lang="de-DE" dirty="0"/>
              <a:t>Nachernte Prozessoren</a:t>
            </a:r>
          </a:p>
        </p:txBody>
      </p:sp>
      <p:pic>
        <p:nvPicPr>
          <p:cNvPr id="1026" name="Picture 2" descr="Mähdrescher vernichtet Unkraut - diegruene.ch | Die Grüne">
            <a:extLst>
              <a:ext uri="{FF2B5EF4-FFF2-40B4-BE49-F238E27FC236}">
                <a16:creationId xmlns:a16="http://schemas.microsoft.com/office/drawing/2014/main" id="{0BB519FD-40C0-D998-907E-99224356D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5278" y="1102195"/>
            <a:ext cx="2760829" cy="18419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dekop Seed Control Unit (SCU)">
            <a:extLst>
              <a:ext uri="{FF2B5EF4-FFF2-40B4-BE49-F238E27FC236}">
                <a16:creationId xmlns:a16="http://schemas.microsoft.com/office/drawing/2014/main" id="{20BC3C7B-9D31-A27F-F4B7-0C385903A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560" y="1100519"/>
            <a:ext cx="2650272" cy="184366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C3C0D5F0-54AA-5E9E-51A4-559C055B4FC3}"/>
              </a:ext>
            </a:extLst>
          </p:cNvPr>
          <p:cNvSpPr txBox="1"/>
          <p:nvPr/>
        </p:nvSpPr>
        <p:spPr>
          <a:xfrm>
            <a:off x="412325" y="4320566"/>
            <a:ext cx="8319349" cy="2369880"/>
          </a:xfrm>
          <a:prstGeom prst="rect">
            <a:avLst/>
          </a:prstGeom>
          <a:noFill/>
        </p:spPr>
        <p:txBody>
          <a:bodyPr wrap="square" rtlCol="0">
            <a:spAutoFit/>
          </a:bodyPr>
          <a:lstStyle/>
          <a:p>
            <a:pPr>
              <a:buClr>
                <a:srgbClr val="92D050"/>
              </a:buClr>
            </a:pPr>
            <a:endParaRPr lang="de-DE" dirty="0"/>
          </a:p>
          <a:p>
            <a:pPr marL="285750" indent="-285750">
              <a:buClr>
                <a:srgbClr val="92D050"/>
              </a:buClr>
              <a:buFont typeface="Wingdings" panose="05000000000000000000" pitchFamily="2" charset="2"/>
              <a:buChar char="Ø"/>
            </a:pPr>
            <a:r>
              <a:rPr lang="de-DE" sz="1400" dirty="0"/>
              <a:t>Mühlen welche Ausfallgetreide und Unkrautsamen keimunfähig machen</a:t>
            </a:r>
          </a:p>
          <a:p>
            <a:pPr marL="285750" indent="-285750">
              <a:buClr>
                <a:srgbClr val="92D050"/>
              </a:buClr>
              <a:buFont typeface="Wingdings" panose="05000000000000000000" pitchFamily="2" charset="2"/>
              <a:buChar char="Ø"/>
            </a:pPr>
            <a:r>
              <a:rPr lang="de-DE" sz="1400" dirty="0"/>
              <a:t>Reduzieren keimfähige Unkrautsamen um bis zu 96 Prozent  </a:t>
            </a:r>
          </a:p>
          <a:p>
            <a:pPr>
              <a:buClr>
                <a:srgbClr val="92D050"/>
              </a:buClr>
            </a:pPr>
            <a:r>
              <a:rPr lang="de-DE" sz="1400" b="1" dirty="0"/>
              <a:t>Nachteile: </a:t>
            </a:r>
          </a:p>
          <a:p>
            <a:pPr marL="285750" indent="-285750">
              <a:buClr>
                <a:srgbClr val="92D050"/>
              </a:buClr>
              <a:buFont typeface="Wingdings" panose="05000000000000000000" pitchFamily="2" charset="2"/>
              <a:buChar char="Ø"/>
            </a:pPr>
            <a:r>
              <a:rPr lang="de-DE" sz="1400" dirty="0"/>
              <a:t>Hoher Kraftbedarf (bis zu 100 PS) </a:t>
            </a:r>
          </a:p>
          <a:p>
            <a:pPr marL="285750" indent="-285750">
              <a:buClr>
                <a:srgbClr val="92D050"/>
              </a:buClr>
              <a:buFont typeface="Wingdings" panose="05000000000000000000" pitchFamily="2" charset="2"/>
              <a:buChar char="Ø"/>
            </a:pPr>
            <a:r>
              <a:rPr lang="de-DE" sz="1400" dirty="0"/>
              <a:t>Höherer Spritverbrauch (bis zu 5 Liter pro Hektar)</a:t>
            </a:r>
          </a:p>
          <a:p>
            <a:pPr marL="285750" indent="-285750">
              <a:buClr>
                <a:srgbClr val="92D050"/>
              </a:buClr>
              <a:buFont typeface="Wingdings" panose="05000000000000000000" pitchFamily="2" charset="2"/>
              <a:buChar char="Ø"/>
            </a:pPr>
            <a:r>
              <a:rPr lang="de-DE" sz="1400" dirty="0"/>
              <a:t>Weniger Flächenleistung</a:t>
            </a:r>
          </a:p>
          <a:p>
            <a:pPr marL="285750" indent="-285750">
              <a:buClr>
                <a:srgbClr val="92D050"/>
              </a:buClr>
              <a:buFont typeface="Wingdings" panose="05000000000000000000" pitchFamily="2" charset="2"/>
              <a:buChar char="Ø"/>
            </a:pPr>
            <a:r>
              <a:rPr lang="de-DE" sz="1400" dirty="0"/>
              <a:t>Verstopfungsanfällig bei grünem Material</a:t>
            </a:r>
          </a:p>
          <a:p>
            <a:pPr marL="285750" indent="-285750">
              <a:buClr>
                <a:srgbClr val="92D050"/>
              </a:buClr>
              <a:buFont typeface="Wingdings" panose="05000000000000000000" pitchFamily="2" charset="2"/>
              <a:buChar char="Ø"/>
            </a:pPr>
            <a:r>
              <a:rPr lang="de-DE" sz="1400" dirty="0"/>
              <a:t>Schneidwerkswagen kann nicht mehr an Mähdrescher gekoppelt werden</a:t>
            </a:r>
          </a:p>
          <a:p>
            <a:pPr marL="285750" indent="-285750">
              <a:buClr>
                <a:srgbClr val="92D050"/>
              </a:buClr>
              <a:buFont typeface="Wingdings" panose="05000000000000000000" pitchFamily="2" charset="2"/>
              <a:buChar char="Ø"/>
            </a:pPr>
            <a:endParaRPr lang="de-DE" dirty="0"/>
          </a:p>
        </p:txBody>
      </p:sp>
      <p:pic>
        <p:nvPicPr>
          <p:cNvPr id="11" name="Grafik 10" descr="Filmstreifen Silhouette">
            <a:hlinkClick r:id="rId7"/>
            <a:extLst>
              <a:ext uri="{FF2B5EF4-FFF2-40B4-BE49-F238E27FC236}">
                <a16:creationId xmlns:a16="http://schemas.microsoft.com/office/drawing/2014/main" id="{BD77F6C2-7FBE-E661-2E71-99A88F8A7D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68907" y="118293"/>
            <a:ext cx="914400" cy="914400"/>
          </a:xfrm>
          <a:prstGeom prst="rect">
            <a:avLst/>
          </a:prstGeom>
        </p:spPr>
      </p:pic>
      <p:sp>
        <p:nvSpPr>
          <p:cNvPr id="12" name="Textfeld 11">
            <a:extLst>
              <a:ext uri="{FF2B5EF4-FFF2-40B4-BE49-F238E27FC236}">
                <a16:creationId xmlns:a16="http://schemas.microsoft.com/office/drawing/2014/main" id="{2C87F692-EAA1-0BAC-CA84-CA403430579A}"/>
              </a:ext>
            </a:extLst>
          </p:cNvPr>
          <p:cNvSpPr txBox="1"/>
          <p:nvPr/>
        </p:nvSpPr>
        <p:spPr>
          <a:xfrm>
            <a:off x="593725" y="2950432"/>
            <a:ext cx="2943225" cy="184666"/>
          </a:xfrm>
          <a:prstGeom prst="rect">
            <a:avLst/>
          </a:prstGeom>
          <a:noFill/>
        </p:spPr>
        <p:txBody>
          <a:bodyPr wrap="square" rtlCol="0">
            <a:spAutoFit/>
          </a:bodyPr>
          <a:lstStyle/>
          <a:p>
            <a:r>
              <a:rPr lang="de-DE" sz="600" dirty="0"/>
              <a:t>Abbildung 151: www.agdays.com</a:t>
            </a:r>
          </a:p>
        </p:txBody>
      </p:sp>
      <p:sp>
        <p:nvSpPr>
          <p:cNvPr id="13" name="Textfeld 12">
            <a:extLst>
              <a:ext uri="{FF2B5EF4-FFF2-40B4-BE49-F238E27FC236}">
                <a16:creationId xmlns:a16="http://schemas.microsoft.com/office/drawing/2014/main" id="{3226698F-D841-3764-8BBD-965D3C98A3E5}"/>
              </a:ext>
            </a:extLst>
          </p:cNvPr>
          <p:cNvSpPr txBox="1"/>
          <p:nvPr/>
        </p:nvSpPr>
        <p:spPr>
          <a:xfrm>
            <a:off x="615560" y="4324885"/>
            <a:ext cx="1581150" cy="184666"/>
          </a:xfrm>
          <a:prstGeom prst="rect">
            <a:avLst/>
          </a:prstGeom>
          <a:noFill/>
        </p:spPr>
        <p:txBody>
          <a:bodyPr wrap="square" rtlCol="0">
            <a:spAutoFit/>
          </a:bodyPr>
          <a:lstStyle/>
          <a:p>
            <a:r>
              <a:rPr lang="de-DE" sz="600" dirty="0"/>
              <a:t>Abbildung 153: www.profi.de</a:t>
            </a:r>
          </a:p>
        </p:txBody>
      </p:sp>
      <p:sp>
        <p:nvSpPr>
          <p:cNvPr id="14" name="Textfeld 13">
            <a:extLst>
              <a:ext uri="{FF2B5EF4-FFF2-40B4-BE49-F238E27FC236}">
                <a16:creationId xmlns:a16="http://schemas.microsoft.com/office/drawing/2014/main" id="{CC9224C8-7A6D-9121-C7A5-DF55DA5E2897}"/>
              </a:ext>
            </a:extLst>
          </p:cNvPr>
          <p:cNvSpPr txBox="1"/>
          <p:nvPr/>
        </p:nvSpPr>
        <p:spPr>
          <a:xfrm>
            <a:off x="5430281" y="2910445"/>
            <a:ext cx="1371600" cy="184666"/>
          </a:xfrm>
          <a:prstGeom prst="rect">
            <a:avLst/>
          </a:prstGeom>
          <a:noFill/>
        </p:spPr>
        <p:txBody>
          <a:bodyPr wrap="square" rtlCol="0">
            <a:spAutoFit/>
          </a:bodyPr>
          <a:lstStyle/>
          <a:p>
            <a:r>
              <a:rPr lang="de-DE" sz="600" dirty="0"/>
              <a:t>Abbildung 152: www.profi.de</a:t>
            </a:r>
          </a:p>
        </p:txBody>
      </p:sp>
      <p:sp>
        <p:nvSpPr>
          <p:cNvPr id="15" name="Textfeld 14">
            <a:extLst>
              <a:ext uri="{FF2B5EF4-FFF2-40B4-BE49-F238E27FC236}">
                <a16:creationId xmlns:a16="http://schemas.microsoft.com/office/drawing/2014/main" id="{6D5B2D1A-5C91-44A1-288F-A8730126C967}"/>
              </a:ext>
            </a:extLst>
          </p:cNvPr>
          <p:cNvSpPr txBox="1"/>
          <p:nvPr/>
        </p:nvSpPr>
        <p:spPr>
          <a:xfrm>
            <a:off x="6514199" y="4521153"/>
            <a:ext cx="1711907" cy="184666"/>
          </a:xfrm>
          <a:prstGeom prst="rect">
            <a:avLst/>
          </a:prstGeom>
          <a:noFill/>
        </p:spPr>
        <p:txBody>
          <a:bodyPr wrap="square" rtlCol="0">
            <a:spAutoFit/>
          </a:bodyPr>
          <a:lstStyle/>
          <a:p>
            <a:r>
              <a:rPr lang="de-DE" sz="600" dirty="0"/>
              <a:t>Abbildung 154: www.seedterminator.com.au</a:t>
            </a:r>
          </a:p>
        </p:txBody>
      </p:sp>
    </p:spTree>
    <p:extLst>
      <p:ext uri="{BB962C8B-B14F-4D97-AF65-F5344CB8AC3E}">
        <p14:creationId xmlns:p14="http://schemas.microsoft.com/office/powerpoint/2010/main" val="36063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1000"/>
                                        <p:tgtEl>
                                          <p:spTgt spid="1032"/>
                                        </p:tgtEl>
                                      </p:cBhvr>
                                    </p:animEffect>
                                    <p:anim calcmode="lin" valueType="num">
                                      <p:cBhvr>
                                        <p:cTn id="28" dur="1000" fill="hold"/>
                                        <p:tgtEl>
                                          <p:spTgt spid="1032"/>
                                        </p:tgtEl>
                                        <p:attrNameLst>
                                          <p:attrName>ppt_x</p:attrName>
                                        </p:attrNameLst>
                                      </p:cBhvr>
                                      <p:tavLst>
                                        <p:tav tm="0">
                                          <p:val>
                                            <p:strVal val="#ppt_x"/>
                                          </p:val>
                                        </p:tav>
                                        <p:tav tm="100000">
                                          <p:val>
                                            <p:strVal val="#ppt_x"/>
                                          </p:val>
                                        </p:tav>
                                      </p:tavLst>
                                    </p:anim>
                                    <p:anim calcmode="lin" valueType="num">
                                      <p:cBhvr>
                                        <p:cTn id="29" dur="1000" fill="hold"/>
                                        <p:tgtEl>
                                          <p:spTgt spid="10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000"/>
                                        <p:tgtEl>
                                          <p:spTgt spid="1026"/>
                                        </p:tgtEl>
                                      </p:cBhvr>
                                    </p:animEffect>
                                    <p:anim calcmode="lin" valueType="num">
                                      <p:cBhvr>
                                        <p:cTn id="43" dur="1000" fill="hold"/>
                                        <p:tgtEl>
                                          <p:spTgt spid="1026"/>
                                        </p:tgtEl>
                                        <p:attrNameLst>
                                          <p:attrName>ppt_x</p:attrName>
                                        </p:attrNameLst>
                                      </p:cBhvr>
                                      <p:tavLst>
                                        <p:tav tm="0">
                                          <p:val>
                                            <p:strVal val="#ppt_x"/>
                                          </p:val>
                                        </p:tav>
                                        <p:tav tm="100000">
                                          <p:val>
                                            <p:strVal val="#ppt_x"/>
                                          </p:val>
                                        </p:tav>
                                      </p:tavLst>
                                    </p:anim>
                                    <p:anim calcmode="lin" valueType="num">
                                      <p:cBhvr>
                                        <p:cTn id="4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fade">
                                      <p:cBhvr>
                                        <p:cTn id="54" dur="1000"/>
                                        <p:tgtEl>
                                          <p:spTgt spid="8">
                                            <p:txEl>
                                              <p:pRg st="2" end="2"/>
                                            </p:txEl>
                                          </p:spTgt>
                                        </p:tgtEl>
                                      </p:cBhvr>
                                    </p:animEffect>
                                    <p:anim calcmode="lin" valueType="num">
                                      <p:cBhvr>
                                        <p:cTn id="5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Effect transition="in" filter="fade">
                                      <p:cBhvr>
                                        <p:cTn id="61" dur="1000"/>
                                        <p:tgtEl>
                                          <p:spTgt spid="8">
                                            <p:txEl>
                                              <p:pRg st="3" end="3"/>
                                            </p:txEl>
                                          </p:spTgt>
                                        </p:tgtEl>
                                      </p:cBhvr>
                                    </p:animEffect>
                                    <p:anim calcmode="lin" valueType="num">
                                      <p:cBhvr>
                                        <p:cTn id="6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3" end="3"/>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8">
                                            <p:txEl>
                                              <p:pRg st="4" end="4"/>
                                            </p:txEl>
                                          </p:spTgt>
                                        </p:tgtEl>
                                        <p:attrNameLst>
                                          <p:attrName>style.visibility</p:attrName>
                                        </p:attrNameLst>
                                      </p:cBhvr>
                                      <p:to>
                                        <p:strVal val="visible"/>
                                      </p:to>
                                    </p:set>
                                    <p:animEffect transition="in" filter="fade">
                                      <p:cBhvr>
                                        <p:cTn id="66" dur="1000"/>
                                        <p:tgtEl>
                                          <p:spTgt spid="8">
                                            <p:txEl>
                                              <p:pRg st="4" end="4"/>
                                            </p:txEl>
                                          </p:spTgt>
                                        </p:tgtEl>
                                      </p:cBhvr>
                                    </p:animEffect>
                                    <p:anim calcmode="lin" valueType="num">
                                      <p:cBhvr>
                                        <p:cTn id="6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4" end="4"/>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animEffect transition="in" filter="fade">
                                      <p:cBhvr>
                                        <p:cTn id="71" dur="1000"/>
                                        <p:tgtEl>
                                          <p:spTgt spid="8">
                                            <p:txEl>
                                              <p:pRg st="5" end="5"/>
                                            </p:txEl>
                                          </p:spTgt>
                                        </p:tgtEl>
                                      </p:cBhvr>
                                    </p:animEffect>
                                    <p:anim calcmode="lin" valueType="num">
                                      <p:cBhvr>
                                        <p:cTn id="7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73" dur="1000" fill="hold"/>
                                        <p:tgtEl>
                                          <p:spTgt spid="8">
                                            <p:txEl>
                                              <p:pRg st="5" end="5"/>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8">
                                            <p:txEl>
                                              <p:pRg st="6" end="6"/>
                                            </p:txEl>
                                          </p:spTgt>
                                        </p:tgtEl>
                                        <p:attrNameLst>
                                          <p:attrName>style.visibility</p:attrName>
                                        </p:attrNameLst>
                                      </p:cBhvr>
                                      <p:to>
                                        <p:strVal val="visible"/>
                                      </p:to>
                                    </p:set>
                                    <p:animEffect transition="in" filter="fade">
                                      <p:cBhvr>
                                        <p:cTn id="76" dur="1000"/>
                                        <p:tgtEl>
                                          <p:spTgt spid="8">
                                            <p:txEl>
                                              <p:pRg st="6" end="6"/>
                                            </p:txEl>
                                          </p:spTgt>
                                        </p:tgtEl>
                                      </p:cBhvr>
                                    </p:animEffect>
                                    <p:anim calcmode="lin" valueType="num">
                                      <p:cBhvr>
                                        <p:cTn id="7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78" dur="1000" fill="hold"/>
                                        <p:tgtEl>
                                          <p:spTgt spid="8">
                                            <p:txEl>
                                              <p:pRg st="6" end="6"/>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8">
                                            <p:txEl>
                                              <p:pRg st="7" end="7"/>
                                            </p:txEl>
                                          </p:spTgt>
                                        </p:tgtEl>
                                        <p:attrNameLst>
                                          <p:attrName>style.visibility</p:attrName>
                                        </p:attrNameLst>
                                      </p:cBhvr>
                                      <p:to>
                                        <p:strVal val="visible"/>
                                      </p:to>
                                    </p:set>
                                    <p:animEffect transition="in" filter="fade">
                                      <p:cBhvr>
                                        <p:cTn id="81" dur="1000"/>
                                        <p:tgtEl>
                                          <p:spTgt spid="8">
                                            <p:txEl>
                                              <p:pRg st="7" end="7"/>
                                            </p:txEl>
                                          </p:spTgt>
                                        </p:tgtEl>
                                      </p:cBhvr>
                                    </p:animEffect>
                                    <p:anim calcmode="lin" valueType="num">
                                      <p:cBhvr>
                                        <p:cTn id="8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83" dur="1000" fill="hold"/>
                                        <p:tgtEl>
                                          <p:spTgt spid="8">
                                            <p:txEl>
                                              <p:pRg st="7" end="7"/>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8">
                                            <p:txEl>
                                              <p:pRg st="8" end="8"/>
                                            </p:txEl>
                                          </p:spTgt>
                                        </p:tgtEl>
                                        <p:attrNameLst>
                                          <p:attrName>style.visibility</p:attrName>
                                        </p:attrNameLst>
                                      </p:cBhvr>
                                      <p:to>
                                        <p:strVal val="visible"/>
                                      </p:to>
                                    </p:set>
                                    <p:animEffect transition="in" filter="fade">
                                      <p:cBhvr>
                                        <p:cTn id="86" dur="1000"/>
                                        <p:tgtEl>
                                          <p:spTgt spid="8">
                                            <p:txEl>
                                              <p:pRg st="8" end="8"/>
                                            </p:txEl>
                                          </p:spTgt>
                                        </p:tgtEl>
                                      </p:cBhvr>
                                    </p:animEffect>
                                    <p:anim calcmode="lin" valueType="num">
                                      <p:cBhvr>
                                        <p:cTn id="8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8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pielzeug, Maßstabsmodell, Spielzeugauto, Rad enthält.&#10;&#10;Automatisch generierte Beschreibung">
            <a:extLst>
              <a:ext uri="{FF2B5EF4-FFF2-40B4-BE49-F238E27FC236}">
                <a16:creationId xmlns:a16="http://schemas.microsoft.com/office/drawing/2014/main" id="{238625AB-56D8-63BC-9D87-9161BD45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89" y="1310698"/>
            <a:ext cx="8323579" cy="4682918"/>
          </a:xfrm>
          <a:prstGeom prst="rect">
            <a:avLst/>
          </a:prstGeom>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Fahrwerk</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98</a:t>
            </a:fld>
            <a:endParaRPr lang="de-DE" dirty="0"/>
          </a:p>
        </p:txBody>
      </p:sp>
      <p:sp>
        <p:nvSpPr>
          <p:cNvPr id="3" name="Ellipse 2"/>
          <p:cNvSpPr/>
          <p:nvPr/>
        </p:nvSpPr>
        <p:spPr bwMode="auto">
          <a:xfrm rot="21049849">
            <a:off x="3431946" y="3244917"/>
            <a:ext cx="3692257" cy="1247397"/>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a:ln>
                <a:noFill/>
              </a:ln>
              <a:solidFill>
                <a:schemeClr val="bg2"/>
              </a:solidFill>
              <a:effectLst/>
              <a:latin typeface="Arial" pitchFamily="34" charset="0"/>
            </a:endParaRPr>
          </a:p>
        </p:txBody>
      </p:sp>
      <p:sp>
        <p:nvSpPr>
          <p:cNvPr id="11" name="Textfeld 10">
            <a:extLst>
              <a:ext uri="{FF2B5EF4-FFF2-40B4-BE49-F238E27FC236}">
                <a16:creationId xmlns:a16="http://schemas.microsoft.com/office/drawing/2014/main" id="{C72A1A10-7393-99F3-BBE8-3D7AC9AB7672}"/>
              </a:ext>
            </a:extLst>
          </p:cNvPr>
          <p:cNvSpPr txBox="1"/>
          <p:nvPr/>
        </p:nvSpPr>
        <p:spPr>
          <a:xfrm>
            <a:off x="1401745" y="5260676"/>
            <a:ext cx="4692580"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Unicode MS" pitchFamily="34" charset="-128"/>
              <a:buNone/>
              <a:tabLst/>
              <a:defRPr/>
            </a:pP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Abbildung </a:t>
            </a:r>
            <a:r>
              <a:rPr lang="de-DE" sz="600" dirty="0">
                <a:solidFill>
                  <a:srgbClr val="000000"/>
                </a:solidFill>
                <a:latin typeface="Arial"/>
                <a:ea typeface="ＭＳ Ｐゴシック"/>
                <a:cs typeface="Arial"/>
              </a:rPr>
              <a:t>37</a:t>
            </a:r>
            <a:r>
              <a:rPr kumimoji="0" lang="de-DE" sz="600" b="0" i="0" u="none" strike="noStrike" kern="1200" cap="none" spc="0" normalizeH="0" baseline="0" noProof="0" dirty="0">
                <a:ln>
                  <a:noFill/>
                </a:ln>
                <a:solidFill>
                  <a:srgbClr val="000000"/>
                </a:solidFill>
                <a:effectLst/>
                <a:uLnTx/>
                <a:uFillTx/>
                <a:latin typeface="Arial"/>
                <a:ea typeface="ＭＳ Ｐゴシック"/>
                <a:cs typeface="Arial"/>
              </a:rPr>
              <a:t>: www.claas.de</a:t>
            </a:r>
          </a:p>
        </p:txBody>
      </p:sp>
    </p:spTree>
    <p:extLst>
      <p:ext uri="{BB962C8B-B14F-4D97-AF65-F5344CB8AC3E}">
        <p14:creationId xmlns:p14="http://schemas.microsoft.com/office/powerpoint/2010/main" val="416773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EUER STANDARD IN DER ERNTETECHNIK"/>
          <p:cNvPicPr>
            <a:picLocks noChangeAspect="1" noChangeArrowheads="1"/>
          </p:cNvPicPr>
          <p:nvPr/>
        </p:nvPicPr>
        <p:blipFill rotWithShape="1">
          <a:blip r:embed="rId3">
            <a:extLst>
              <a:ext uri="{28A0092B-C50C-407E-A947-70E740481C1C}">
                <a14:useLocalDpi xmlns:a14="http://schemas.microsoft.com/office/drawing/2010/main" val="0"/>
              </a:ext>
            </a:extLst>
          </a:blip>
          <a:srcRect b="12151"/>
          <a:stretch/>
        </p:blipFill>
        <p:spPr bwMode="auto">
          <a:xfrm>
            <a:off x="186179" y="3953333"/>
            <a:ext cx="4652175" cy="245212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360000"/>
            <a:ext cx="8158349" cy="463138"/>
          </a:xfrm>
        </p:spPr>
        <p:txBody>
          <a:bodyPr/>
          <a:lstStyle/>
          <a:p>
            <a:pPr algn="l"/>
            <a:r>
              <a:rPr lang="de-DE" sz="2100" dirty="0"/>
              <a:t>Aufbau eines Mähdreschers - Fahrwerk</a:t>
            </a:r>
          </a:p>
        </p:txBody>
      </p:sp>
      <p:sp>
        <p:nvSpPr>
          <p:cNvPr id="4" name="Fußzeilenplatzhalter 3"/>
          <p:cNvSpPr>
            <a:spLocks noGrp="1"/>
          </p:cNvSpPr>
          <p:nvPr>
            <p:ph type="ftr" sz="quarter" idx="11"/>
          </p:nvPr>
        </p:nvSpPr>
        <p:spPr>
          <a:xfrm>
            <a:off x="540000" y="6481177"/>
            <a:ext cx="8389916" cy="178130"/>
          </a:xfrm>
        </p:spPr>
        <p:txBody>
          <a:bodyPr/>
          <a:lstStyle/>
          <a:p>
            <a:r>
              <a:rPr lang="de-DE" dirty="0"/>
              <a:t>HSWT                                    Prof. Dr. Ulrich Groß                                    Modul: Grundlagen Agrartechnik 3. Sem                                    LE: Mähdrescher</a:t>
            </a:r>
          </a:p>
        </p:txBody>
      </p:sp>
      <p:sp>
        <p:nvSpPr>
          <p:cNvPr id="5" name="Foliennummernplatzhalter 4"/>
          <p:cNvSpPr>
            <a:spLocks noGrp="1"/>
          </p:cNvSpPr>
          <p:nvPr>
            <p:ph type="sldNum" sz="quarter" idx="12"/>
          </p:nvPr>
        </p:nvSpPr>
        <p:spPr>
          <a:xfrm>
            <a:off x="7200000" y="6481177"/>
            <a:ext cx="1209675" cy="164306"/>
          </a:xfrm>
        </p:spPr>
        <p:txBody>
          <a:bodyPr/>
          <a:lstStyle/>
          <a:p>
            <a:r>
              <a:rPr lang="de-DE" dirty="0"/>
              <a:t> Folie </a:t>
            </a:r>
            <a:fld id="{A2C7766A-2274-4AA4-B50C-14E029CB1111}" type="slidenum">
              <a:rPr lang="de-DE" smtClean="0"/>
              <a:t>99</a:t>
            </a:fld>
            <a:endParaRPr lang="de-DE" dirty="0"/>
          </a:p>
        </p:txBody>
      </p:sp>
      <p:sp>
        <p:nvSpPr>
          <p:cNvPr id="7" name="Textfeld 6"/>
          <p:cNvSpPr txBox="1"/>
          <p:nvPr/>
        </p:nvSpPr>
        <p:spPr>
          <a:xfrm>
            <a:off x="540000" y="870763"/>
            <a:ext cx="7736305" cy="1815882"/>
          </a:xfrm>
          <a:prstGeom prst="rect">
            <a:avLst/>
          </a:prstGeom>
          <a:noFill/>
        </p:spPr>
        <p:txBody>
          <a:bodyPr wrap="square" rtlCol="0">
            <a:spAutoFit/>
          </a:bodyPr>
          <a:lstStyle/>
          <a:p>
            <a:pPr marL="285750" indent="-285750">
              <a:buClr>
                <a:srgbClr val="92D050"/>
              </a:buClr>
              <a:buFont typeface="Wingdings" panose="05000000000000000000" pitchFamily="2" charset="2"/>
              <a:buChar char="Ø"/>
            </a:pPr>
            <a:r>
              <a:rPr lang="de-DE" sz="1400" dirty="0"/>
              <a:t>Der Aspekt Bodenschonung rückt immer mehr in den Mittelpunkt</a:t>
            </a:r>
          </a:p>
          <a:p>
            <a:pPr marL="285750" indent="-285750">
              <a:buClr>
                <a:srgbClr val="92D050"/>
              </a:buClr>
              <a:buFont typeface="Wingdings" panose="05000000000000000000" pitchFamily="2" charset="2"/>
              <a:buChar char="Ø"/>
            </a:pPr>
            <a:r>
              <a:rPr lang="de-DE" sz="1400" dirty="0"/>
              <a:t>Großvolumige Bereifung des Mähdreschers zur Bodenschonung nötig – jedoch ebenfalls Einhaltung der StVZO notwendig</a:t>
            </a:r>
          </a:p>
          <a:p>
            <a:pPr marL="285750" indent="-285750">
              <a:buClr>
                <a:srgbClr val="92D050"/>
              </a:buClr>
              <a:buFont typeface="Wingdings" panose="05000000000000000000" pitchFamily="2" charset="2"/>
              <a:buChar char="Ø"/>
            </a:pPr>
            <a:r>
              <a:rPr lang="de-DE" sz="1400" dirty="0"/>
              <a:t>Außenbreite über 3,50 m kaum möglich</a:t>
            </a:r>
          </a:p>
          <a:p>
            <a:pPr marL="285750" indent="-285750">
              <a:buClr>
                <a:srgbClr val="92D050"/>
              </a:buClr>
              <a:buFont typeface="Wingdings" panose="05000000000000000000" pitchFamily="2" charset="2"/>
              <a:buChar char="Ø"/>
            </a:pPr>
            <a:r>
              <a:rPr lang="de-DE" sz="1400" dirty="0"/>
              <a:t>Raupenlaufwerk anstatt großvolumiger Bereifung oftmals bessere Wahl</a:t>
            </a:r>
          </a:p>
          <a:p>
            <a:pPr marL="285750" indent="-285750">
              <a:buClr>
                <a:srgbClr val="92D050"/>
              </a:buClr>
              <a:buFont typeface="Wingdings" panose="05000000000000000000" pitchFamily="2" charset="2"/>
              <a:buChar char="Ø"/>
            </a:pPr>
            <a:r>
              <a:rPr lang="de-DE" sz="1400" dirty="0"/>
              <a:t>Reifendruckregelanlage in der Hinterachse</a:t>
            </a:r>
          </a:p>
          <a:p>
            <a:pPr marL="285750" indent="-285750">
              <a:buClr>
                <a:srgbClr val="92D050"/>
              </a:buClr>
              <a:buFont typeface="Wingdings" panose="05000000000000000000" pitchFamily="2" charset="2"/>
              <a:buChar char="Ø"/>
            </a:pPr>
            <a:r>
              <a:rPr lang="de-DE" sz="1400" dirty="0"/>
              <a:t>Raupenlaufwerken werden mittlerweile von jedem Hersteller angeboten</a:t>
            </a:r>
          </a:p>
          <a:p>
            <a:pPr marL="285750" indent="-285750">
              <a:buClr>
                <a:srgbClr val="92D050"/>
              </a:buClr>
              <a:buFont typeface="Wingdings" panose="05000000000000000000" pitchFamily="2" charset="2"/>
              <a:buChar char="Ø"/>
            </a:pPr>
            <a:r>
              <a:rPr lang="de-DE" sz="1400" dirty="0"/>
              <a:t>Bis zu 40 km/h Transportgeschwindigkeit</a:t>
            </a:r>
          </a:p>
        </p:txBody>
      </p:sp>
      <p:grpSp>
        <p:nvGrpSpPr>
          <p:cNvPr id="12" name="Gruppieren 11"/>
          <p:cNvGrpSpPr/>
          <p:nvPr/>
        </p:nvGrpSpPr>
        <p:grpSpPr>
          <a:xfrm>
            <a:off x="4686747" y="2625089"/>
            <a:ext cx="4069557" cy="2911475"/>
            <a:chOff x="4731543" y="3470275"/>
            <a:chExt cx="4069557" cy="2911475"/>
          </a:xfrm>
        </p:grpSpPr>
        <p:pic>
          <p:nvPicPr>
            <p:cNvPr id="13" name="Picture 158" descr="115976_6"/>
            <p:cNvPicPr>
              <a:picLocks noChangeAspect="1" noChangeArrowheads="1"/>
            </p:cNvPicPr>
            <p:nvPr/>
          </p:nvPicPr>
          <p:blipFill>
            <a:blip r:embed="rId4"/>
            <a:srcRect/>
            <a:stretch>
              <a:fillRect/>
            </a:stretch>
          </p:blipFill>
          <p:spPr bwMode="auto">
            <a:xfrm>
              <a:off x="4731543" y="3584575"/>
              <a:ext cx="4024313" cy="2562225"/>
            </a:xfrm>
            <a:prstGeom prst="rect">
              <a:avLst/>
            </a:prstGeom>
            <a:noFill/>
            <a:ln w="9525">
              <a:noFill/>
              <a:miter lim="800000"/>
              <a:headEnd/>
              <a:tailEnd/>
            </a:ln>
          </p:spPr>
        </p:pic>
        <p:pic>
          <p:nvPicPr>
            <p:cNvPr id="14" name="Picture 159" descr="1117676"/>
            <p:cNvPicPr>
              <a:picLocks noChangeAspect="1" noChangeArrowheads="1"/>
            </p:cNvPicPr>
            <p:nvPr/>
          </p:nvPicPr>
          <p:blipFill>
            <a:blip r:embed="rId5"/>
            <a:srcRect/>
            <a:stretch>
              <a:fillRect/>
            </a:stretch>
          </p:blipFill>
          <p:spPr bwMode="auto">
            <a:xfrm>
              <a:off x="6654800" y="3470275"/>
              <a:ext cx="1270000" cy="346075"/>
            </a:xfrm>
            <a:prstGeom prst="rect">
              <a:avLst/>
            </a:prstGeom>
            <a:noFill/>
            <a:ln w="9525">
              <a:noFill/>
              <a:miter lim="800000"/>
              <a:headEnd/>
              <a:tailEnd/>
            </a:ln>
          </p:spPr>
        </p:pic>
        <p:sp>
          <p:nvSpPr>
            <p:cNvPr id="15" name="Text Box 160"/>
            <p:cNvSpPr txBox="1">
              <a:spLocks noChangeArrowheads="1"/>
            </p:cNvSpPr>
            <p:nvPr/>
          </p:nvSpPr>
          <p:spPr bwMode="gray">
            <a:xfrm>
              <a:off x="4794250" y="3632200"/>
              <a:ext cx="1314450" cy="184150"/>
            </a:xfrm>
            <a:prstGeom prst="rect">
              <a:avLst/>
            </a:prstGeom>
            <a:noFill/>
            <a:ln w="9525">
              <a:noFill/>
              <a:miter lim="800000"/>
              <a:headEnd/>
              <a:tailEnd/>
            </a:ln>
          </p:spPr>
          <p:txBody>
            <a:bodyPr lIns="0" tIns="0" rIns="0" bIns="0"/>
            <a:lstStyle/>
            <a:p>
              <a:pPr>
                <a:lnSpc>
                  <a:spcPct val="90000"/>
                </a:lnSpc>
                <a:spcBef>
                  <a:spcPct val="50000"/>
                </a:spcBef>
              </a:pPr>
              <a:r>
                <a:rPr lang="de-DE" sz="1200" dirty="0"/>
                <a:t>Standardreifen</a:t>
              </a:r>
            </a:p>
          </p:txBody>
        </p:sp>
        <p:sp>
          <p:nvSpPr>
            <p:cNvPr id="16" name="Text Box 162"/>
            <p:cNvSpPr txBox="1">
              <a:spLocks noChangeArrowheads="1"/>
            </p:cNvSpPr>
            <p:nvPr/>
          </p:nvSpPr>
          <p:spPr bwMode="gray">
            <a:xfrm>
              <a:off x="4794250" y="5840413"/>
              <a:ext cx="1949450" cy="541337"/>
            </a:xfrm>
            <a:prstGeom prst="rect">
              <a:avLst/>
            </a:prstGeom>
            <a:noFill/>
            <a:ln w="9525">
              <a:noFill/>
              <a:miter lim="800000"/>
              <a:headEnd/>
              <a:tailEnd/>
            </a:ln>
          </p:spPr>
          <p:txBody>
            <a:bodyPr lIns="0" tIns="0" rIns="0" bIns="0"/>
            <a:lstStyle/>
            <a:p>
              <a:pPr>
                <a:lnSpc>
                  <a:spcPct val="90000"/>
                </a:lnSpc>
                <a:spcBef>
                  <a:spcPct val="50000"/>
                </a:spcBef>
              </a:pPr>
              <a:r>
                <a:rPr lang="de-DE" sz="900" dirty="0"/>
                <a:t>800/70 R 32 / 9000 kg</a:t>
              </a:r>
            </a:p>
            <a:p>
              <a:pPr>
                <a:lnSpc>
                  <a:spcPct val="90000"/>
                </a:lnSpc>
                <a:spcBef>
                  <a:spcPct val="50000"/>
                </a:spcBef>
              </a:pPr>
              <a:r>
                <a:rPr lang="de-DE" sz="900" dirty="0"/>
                <a:t>Außenbreite LEXION 750: 3,48 m</a:t>
              </a:r>
            </a:p>
          </p:txBody>
        </p:sp>
        <p:sp>
          <p:nvSpPr>
            <p:cNvPr id="17" name="Text Box 163"/>
            <p:cNvSpPr txBox="1">
              <a:spLocks noChangeArrowheads="1"/>
            </p:cNvSpPr>
            <p:nvPr/>
          </p:nvSpPr>
          <p:spPr bwMode="gray">
            <a:xfrm>
              <a:off x="6851650" y="5840413"/>
              <a:ext cx="1949450" cy="541337"/>
            </a:xfrm>
            <a:prstGeom prst="rect">
              <a:avLst/>
            </a:prstGeom>
            <a:noFill/>
            <a:ln w="9525">
              <a:noFill/>
              <a:miter lim="800000"/>
              <a:headEnd/>
              <a:tailEnd/>
            </a:ln>
          </p:spPr>
          <p:txBody>
            <a:bodyPr lIns="0" tIns="0" rIns="0" bIns="0"/>
            <a:lstStyle/>
            <a:p>
              <a:pPr>
                <a:lnSpc>
                  <a:spcPct val="90000"/>
                </a:lnSpc>
                <a:spcBef>
                  <a:spcPct val="50000"/>
                </a:spcBef>
              </a:pPr>
              <a:r>
                <a:rPr lang="de-DE" sz="900" dirty="0"/>
                <a:t>IF 800/70 R 32 / 9000 kg</a:t>
              </a:r>
            </a:p>
            <a:p>
              <a:pPr>
                <a:lnSpc>
                  <a:spcPct val="90000"/>
                </a:lnSpc>
                <a:spcBef>
                  <a:spcPct val="50000"/>
                </a:spcBef>
              </a:pPr>
              <a:r>
                <a:rPr lang="de-DE" sz="900" dirty="0"/>
                <a:t>Außenbreite LEXION 750: 3,48 m</a:t>
              </a:r>
            </a:p>
          </p:txBody>
        </p:sp>
        <p:sp>
          <p:nvSpPr>
            <p:cNvPr id="18" name="Text Box 164"/>
            <p:cNvSpPr txBox="1">
              <a:spLocks noChangeArrowheads="1"/>
            </p:cNvSpPr>
            <p:nvPr/>
          </p:nvSpPr>
          <p:spPr bwMode="gray">
            <a:xfrm>
              <a:off x="4883150" y="5540375"/>
              <a:ext cx="698500" cy="176213"/>
            </a:xfrm>
            <a:prstGeom prst="rect">
              <a:avLst/>
            </a:prstGeom>
            <a:noFill/>
            <a:ln w="9525">
              <a:noFill/>
              <a:miter lim="800000"/>
              <a:headEnd/>
              <a:tailEnd/>
            </a:ln>
          </p:spPr>
          <p:txBody>
            <a:bodyPr lIns="0" tIns="0" rIns="0" bIns="0"/>
            <a:lstStyle/>
            <a:p>
              <a:pPr>
                <a:lnSpc>
                  <a:spcPct val="90000"/>
                </a:lnSpc>
                <a:spcBef>
                  <a:spcPct val="50000"/>
                </a:spcBef>
              </a:pPr>
              <a:r>
                <a:rPr lang="de-DE" sz="900"/>
                <a:t>5857 cm</a:t>
              </a:r>
              <a:r>
                <a:rPr lang="de-DE" sz="900" baseline="30000"/>
                <a:t>2</a:t>
              </a:r>
              <a:endParaRPr lang="de-DE" sz="900"/>
            </a:p>
          </p:txBody>
        </p:sp>
        <p:sp>
          <p:nvSpPr>
            <p:cNvPr id="19" name="Text Box 165"/>
            <p:cNvSpPr txBox="1">
              <a:spLocks noChangeArrowheads="1"/>
            </p:cNvSpPr>
            <p:nvPr/>
          </p:nvSpPr>
          <p:spPr bwMode="gray">
            <a:xfrm>
              <a:off x="6203950" y="5540375"/>
              <a:ext cx="450850" cy="176213"/>
            </a:xfrm>
            <a:prstGeom prst="rect">
              <a:avLst/>
            </a:prstGeom>
            <a:noFill/>
            <a:ln w="9525">
              <a:noFill/>
              <a:miter lim="800000"/>
              <a:headEnd/>
              <a:tailEnd/>
            </a:ln>
          </p:spPr>
          <p:txBody>
            <a:bodyPr lIns="0" tIns="0" rIns="0" bIns="0"/>
            <a:lstStyle/>
            <a:p>
              <a:pPr>
                <a:lnSpc>
                  <a:spcPct val="90000"/>
                </a:lnSpc>
                <a:spcBef>
                  <a:spcPct val="50000"/>
                </a:spcBef>
              </a:pPr>
              <a:r>
                <a:rPr lang="de-DE" sz="900" dirty="0"/>
                <a:t>2,4 bar</a:t>
              </a:r>
            </a:p>
          </p:txBody>
        </p:sp>
        <p:sp>
          <p:nvSpPr>
            <p:cNvPr id="20" name="Text Box 166"/>
            <p:cNvSpPr txBox="1">
              <a:spLocks noChangeArrowheads="1"/>
            </p:cNvSpPr>
            <p:nvPr/>
          </p:nvSpPr>
          <p:spPr bwMode="gray">
            <a:xfrm>
              <a:off x="6965950" y="5540375"/>
              <a:ext cx="698500" cy="176213"/>
            </a:xfrm>
            <a:prstGeom prst="rect">
              <a:avLst/>
            </a:prstGeom>
            <a:noFill/>
            <a:ln w="9525">
              <a:noFill/>
              <a:miter lim="800000"/>
              <a:headEnd/>
              <a:tailEnd/>
            </a:ln>
          </p:spPr>
          <p:txBody>
            <a:bodyPr lIns="0" tIns="0" rIns="0" bIns="0"/>
            <a:lstStyle/>
            <a:p>
              <a:pPr>
                <a:lnSpc>
                  <a:spcPct val="90000"/>
                </a:lnSpc>
                <a:spcBef>
                  <a:spcPct val="50000"/>
                </a:spcBef>
              </a:pPr>
              <a:r>
                <a:rPr lang="de-DE" sz="900"/>
                <a:t>7314 cm</a:t>
              </a:r>
              <a:r>
                <a:rPr lang="de-DE" sz="900" baseline="30000"/>
                <a:t>2</a:t>
              </a:r>
              <a:endParaRPr lang="de-DE" sz="900"/>
            </a:p>
          </p:txBody>
        </p:sp>
        <p:sp>
          <p:nvSpPr>
            <p:cNvPr id="21" name="Text Box 167"/>
            <p:cNvSpPr txBox="1">
              <a:spLocks noChangeArrowheads="1"/>
            </p:cNvSpPr>
            <p:nvPr/>
          </p:nvSpPr>
          <p:spPr bwMode="gray">
            <a:xfrm>
              <a:off x="8286750" y="5540375"/>
              <a:ext cx="450850" cy="176213"/>
            </a:xfrm>
            <a:prstGeom prst="rect">
              <a:avLst/>
            </a:prstGeom>
            <a:noFill/>
            <a:ln w="9525">
              <a:noFill/>
              <a:miter lim="800000"/>
              <a:headEnd/>
              <a:tailEnd/>
            </a:ln>
          </p:spPr>
          <p:txBody>
            <a:bodyPr lIns="0" tIns="0" rIns="0" bIns="0"/>
            <a:lstStyle/>
            <a:p>
              <a:pPr>
                <a:lnSpc>
                  <a:spcPct val="90000"/>
                </a:lnSpc>
                <a:spcBef>
                  <a:spcPct val="50000"/>
                </a:spcBef>
              </a:pPr>
              <a:r>
                <a:rPr lang="de-DE" sz="900"/>
                <a:t>1,6 bar</a:t>
              </a:r>
            </a:p>
          </p:txBody>
        </p:sp>
      </p:grpSp>
      <p:sp>
        <p:nvSpPr>
          <p:cNvPr id="3" name="Rechteck 2"/>
          <p:cNvSpPr/>
          <p:nvPr/>
        </p:nvSpPr>
        <p:spPr>
          <a:xfrm>
            <a:off x="1043825" y="4166612"/>
            <a:ext cx="1594196" cy="184666"/>
          </a:xfrm>
          <a:prstGeom prst="rect">
            <a:avLst/>
          </a:prstGeom>
        </p:spPr>
        <p:txBody>
          <a:bodyPr wrap="square">
            <a:spAutoFit/>
          </a:bodyPr>
          <a:lstStyle/>
          <a:p>
            <a:r>
              <a:rPr lang="de-DE" sz="600" dirty="0"/>
              <a:t>Abbildung 155: www.caseih.com</a:t>
            </a:r>
          </a:p>
        </p:txBody>
      </p:sp>
      <p:sp>
        <p:nvSpPr>
          <p:cNvPr id="22" name="Rechteck 21"/>
          <p:cNvSpPr/>
          <p:nvPr/>
        </p:nvSpPr>
        <p:spPr>
          <a:xfrm>
            <a:off x="1043825" y="6329735"/>
            <a:ext cx="1594196" cy="184666"/>
          </a:xfrm>
          <a:prstGeom prst="rect">
            <a:avLst/>
          </a:prstGeom>
        </p:spPr>
        <p:txBody>
          <a:bodyPr wrap="square">
            <a:spAutoFit/>
          </a:bodyPr>
          <a:lstStyle/>
          <a:p>
            <a:r>
              <a:rPr lang="de-DE" sz="600" dirty="0"/>
              <a:t>Abbildung 156: www.caseih.com</a:t>
            </a:r>
          </a:p>
        </p:txBody>
      </p:sp>
      <p:sp>
        <p:nvSpPr>
          <p:cNvPr id="23" name="Rechteck 22"/>
          <p:cNvSpPr/>
          <p:nvPr/>
        </p:nvSpPr>
        <p:spPr>
          <a:xfrm>
            <a:off x="4686747" y="5750740"/>
            <a:ext cx="2002601" cy="184666"/>
          </a:xfrm>
          <a:prstGeom prst="rect">
            <a:avLst/>
          </a:prstGeom>
        </p:spPr>
        <p:txBody>
          <a:bodyPr wrap="square">
            <a:spAutoFit/>
          </a:bodyPr>
          <a:lstStyle/>
          <a:p>
            <a:r>
              <a:rPr lang="de-DE" sz="600" dirty="0"/>
              <a:t>Abbildung 157: Claas Produktpräsentation 2015</a:t>
            </a:r>
          </a:p>
        </p:txBody>
      </p:sp>
      <p:pic>
        <p:nvPicPr>
          <p:cNvPr id="10" name="Grafik 9" descr="Ein Bild, das Autoteile, Rad, Transport, Kunst enthält.&#10;&#10;Automatisch generierte Beschreibung">
            <a:extLst>
              <a:ext uri="{FF2B5EF4-FFF2-40B4-BE49-F238E27FC236}">
                <a16:creationId xmlns:a16="http://schemas.microsoft.com/office/drawing/2014/main" id="{EF2864D3-22F7-5FC1-A814-D46F169545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09" y="2270262"/>
            <a:ext cx="3843338" cy="2562225"/>
          </a:xfrm>
          <a:prstGeom prst="rect">
            <a:avLst/>
          </a:prstGeom>
        </p:spPr>
      </p:pic>
    </p:spTree>
    <p:extLst>
      <p:ext uri="{BB962C8B-B14F-4D97-AF65-F5344CB8AC3E}">
        <p14:creationId xmlns:p14="http://schemas.microsoft.com/office/powerpoint/2010/main" val="9518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fade">
                                      <p:cBhvr>
                                        <p:cTn id="17" dur="1000"/>
                                        <p:tgtEl>
                                          <p:spTgt spid="17410"/>
                                        </p:tgtEl>
                                      </p:cBhvr>
                                    </p:animEffect>
                                    <p:anim calcmode="lin" valueType="num">
                                      <p:cBhvr>
                                        <p:cTn id="18" dur="1000" fill="hold"/>
                                        <p:tgtEl>
                                          <p:spTgt spid="17410"/>
                                        </p:tgtEl>
                                        <p:attrNameLst>
                                          <p:attrName>ppt_x</p:attrName>
                                        </p:attrNameLst>
                                      </p:cBhvr>
                                      <p:tavLst>
                                        <p:tav tm="0">
                                          <p:val>
                                            <p:strVal val="#ppt_x"/>
                                          </p:val>
                                        </p:tav>
                                        <p:tav tm="100000">
                                          <p:val>
                                            <p:strVal val="#ppt_x"/>
                                          </p:val>
                                        </p:tav>
                                      </p:tavLst>
                                    </p:anim>
                                    <p:anim calcmode="lin" valueType="num">
                                      <p:cBhvr>
                                        <p:cTn id="19" dur="1000" fill="hold"/>
                                        <p:tgtEl>
                                          <p:spTgt spid="174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2" grpId="0"/>
      <p:bldP spid="23" grpId="0"/>
    </p:bldLst>
  </p:timing>
</p:sld>
</file>

<file path=ppt/theme/theme1.xml><?xml version="1.0" encoding="utf-8"?>
<a:theme xmlns:a="http://schemas.openxmlformats.org/drawingml/2006/main" name="Design2">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pitchFamily="34"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sign2" id="{5F4DFD9B-1E88-4D4F-ADD9-B3971FF9814D}" vid="{98F21F1A-3974-4A9B-8532-C30479C0CC8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Design2</Template>
  <TotalTime>0</TotalTime>
  <Words>18986</Words>
  <Application>Microsoft Office PowerPoint</Application>
  <PresentationFormat>Bildschirmpräsentation (4:3)</PresentationFormat>
  <Paragraphs>2606</Paragraphs>
  <Slides>142</Slides>
  <Notes>141</Notes>
  <HiddenSlides>0</HiddenSlides>
  <MMClips>1</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142</vt:i4>
      </vt:variant>
    </vt:vector>
  </HeadingPairs>
  <TitlesOfParts>
    <vt:vector size="153" baseType="lpstr">
      <vt:lpstr>Arial</vt:lpstr>
      <vt:lpstr>Arial Unicode MS</vt:lpstr>
      <vt:lpstr>Calibri</vt:lpstr>
      <vt:lpstr>Lucida Grande</vt:lpstr>
      <vt:lpstr>Symbol</vt:lpstr>
      <vt:lpstr>Trebuchet MS</vt:lpstr>
      <vt:lpstr>Univers</vt:lpstr>
      <vt:lpstr>Wingdings</vt:lpstr>
      <vt:lpstr>Design2</vt:lpstr>
      <vt:lpstr>Document</vt:lpstr>
      <vt:lpstr>CorelPhotoPaint.Image.8</vt:lpstr>
      <vt:lpstr>Mähdrescher</vt:lpstr>
      <vt:lpstr>Was ernten wir mit dem Mähdrescher?</vt:lpstr>
      <vt:lpstr>Gliederung</vt:lpstr>
      <vt:lpstr>Historische Entwicklung der Getreideernte</vt:lpstr>
      <vt:lpstr>Historische Entwicklung der Getreideernte</vt:lpstr>
      <vt:lpstr>Historische Entwicklung der Getreideernte</vt:lpstr>
      <vt:lpstr>Historische Entwicklung der Getreideernte</vt:lpstr>
      <vt:lpstr>Historische Entwicklung der Getreideernte</vt:lpstr>
      <vt:lpstr>Mähdrusch nach Klimazonen</vt:lpstr>
      <vt:lpstr>Aktueller Mähdreschermarkt</vt:lpstr>
      <vt:lpstr>Aktueller Mähdreschermarkt</vt:lpstr>
      <vt:lpstr>Anforderungen an den Mähdrescher</vt:lpstr>
      <vt:lpstr>Verlustquellen rund um die Getreideernte</vt:lpstr>
      <vt:lpstr>Verlustquellen rund um die Getreideernte</vt:lpstr>
      <vt:lpstr>Verlustquellen rund um die Getreideernte</vt:lpstr>
      <vt:lpstr>Voraussetzungen für den praktischen Einsatz</vt:lpstr>
      <vt:lpstr>Aufbau eines Mähdreschers - Grundlagen</vt:lpstr>
      <vt:lpstr>Aufbau eines Mähdreschers - Grundlagen</vt:lpstr>
      <vt:lpstr>Aufbau eines Mähdreschers - Grundlagen</vt:lpstr>
      <vt:lpstr>Aufbau eines Mähdreschers - Grundlagen</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Erntevorsatz</vt:lpstr>
      <vt:lpstr>Aufbau eines Mähdreschers - Schrägförderer</vt:lpstr>
      <vt:lpstr>Aufbau eines Mähdreschers - Schrägförderer</vt:lpstr>
      <vt:lpstr>Aufbau eines Mähdreschers - Schrägförderer</vt:lpstr>
      <vt:lpstr>Aufbau eines Mähdreschers – Dreschen und Abscheiden </vt:lpstr>
      <vt:lpstr>Aufbau eines Mähdreschers – Dreschen und Abscheiden</vt:lpstr>
      <vt:lpstr>Aufbau eines Mähdreschers - Dreschen und Abscheiden</vt:lpstr>
      <vt:lpstr>PowerPoint-Präsentation</vt:lpstr>
      <vt:lpstr>Aufbau eines Mähdreschers - Dreschen und Abscheiden</vt:lpstr>
      <vt:lpstr>Aufbau eines Mähdreschers - Dreschen und Abscheiden</vt:lpstr>
      <vt:lpstr>Aufbau eines Mähdreschers - Dreschen und Abscheiden</vt:lpstr>
      <vt:lpstr>Günstige Drehzahl und Umfangsgeschwindigkeiten beim Drusch unterschiedlicher Fruchtarten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Reinigungssystem</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 Rotormähdrescher</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Dreschen und Abscheiden</vt:lpstr>
      <vt:lpstr>Aufbau eines Mähdreschers - Reinigungssystem</vt:lpstr>
      <vt:lpstr>Aufbau eines Mähdreschers - Reinigungssystem</vt:lpstr>
      <vt:lpstr>Aufbau eines Mähdreschers - Reinigungssystem</vt:lpstr>
      <vt:lpstr>Aufbau eines Mähdreschers - Reinigungssystem</vt:lpstr>
      <vt:lpstr>Aufbau eines Mähdreschers - Reinigungssystem</vt:lpstr>
      <vt:lpstr>Aufbau eines Mähdreschers - Reinigungssystem</vt:lpstr>
      <vt:lpstr>Aufbau eines Mähdreschers - Reinigungssystem</vt:lpstr>
      <vt:lpstr>Aufbau eines Mähdreschers - Kornbergung</vt:lpstr>
      <vt:lpstr>Aufbau eines Mähdreschers - Kornbergung</vt:lpstr>
      <vt:lpstr>Aufbau eines Mähdreschers - Kornbergung</vt:lpstr>
      <vt:lpstr>Aufbau eines Mähdreschers - Kornbergung</vt:lpstr>
      <vt:lpstr>Aufbau eines Mähdreschers - Strohmanagement</vt:lpstr>
      <vt:lpstr>Aufbau eines Mähdreschers - Strohmanagement</vt:lpstr>
      <vt:lpstr>Aufbau eines Mähdreschers - Strohmanagement</vt:lpstr>
      <vt:lpstr>Aufbau eines Mähdreschers - Strohmanagement</vt:lpstr>
      <vt:lpstr>Aufbau eines Mähdreschers - Strohmanagement</vt:lpstr>
      <vt:lpstr>Aufbau eines Mähdreschers - Strohmanagement</vt:lpstr>
      <vt:lpstr>Aufbau eines Mähdreschers - Strohmanagement</vt:lpstr>
      <vt:lpstr>Aufbau eines Mähdreschers - Strohmanagement</vt:lpstr>
      <vt:lpstr>Aufbau eines Mähdreschers - Strohmanagement</vt:lpstr>
      <vt:lpstr>Aufbau eines Mähdreschers - Fahrwerk</vt:lpstr>
      <vt:lpstr>Aufbau eines Mähdreschers - Fahrwerk</vt:lpstr>
      <vt:lpstr>Aufbau eines Mähdreschers - Fahrwerk</vt:lpstr>
      <vt:lpstr>Aufbau eines Mähdreschers - Fahrwerk</vt:lpstr>
      <vt:lpstr>Aufbau eines Mähdreschers - Fahrwerk</vt:lpstr>
      <vt:lpstr>Aufbau eines Mähdreschers - Bedienzentrale</vt:lpstr>
      <vt:lpstr>Aufbau eines Mähdreschers - Bedienzentrale</vt:lpstr>
      <vt:lpstr>Aufbau eines Mähdreschers - Bedienzentrale</vt:lpstr>
      <vt:lpstr>Aufbau eines Mähdreschers - Bedienzentrale</vt:lpstr>
      <vt:lpstr>Aufbau eines Mähdreschers - Bedienzentrale</vt:lpstr>
      <vt:lpstr>Aufbau eines Mähdreschers - Bedienzentrale</vt:lpstr>
      <vt:lpstr>Aufbau eines Mähdreschers - Bedienzentrale</vt:lpstr>
      <vt:lpstr>Aufbau eines Mähdreschers – Elektronische Bauteile</vt:lpstr>
      <vt:lpstr>Aufbau eines Mähdreschers – Elektronische Bauteile</vt:lpstr>
      <vt:lpstr>Aufbau eines Mähdreschers – Elektronische Bauteile</vt:lpstr>
      <vt:lpstr>Aufbau eines Mähdreschers – Elektronische Bauteile</vt:lpstr>
      <vt:lpstr>Aufbau eines Mähdreschers – Elektronische Bauteile</vt:lpstr>
      <vt:lpstr>Einstellen eines Mähdreschers</vt:lpstr>
      <vt:lpstr>Einstellen eines Mähdreschers</vt:lpstr>
      <vt:lpstr>Einstellen eines Mähdreschers</vt:lpstr>
      <vt:lpstr>Einstellen eines Mähdreschers</vt:lpstr>
      <vt:lpstr>Einstellen eines Mähdreschers</vt:lpstr>
      <vt:lpstr>Einstellen eines Mähdreschers</vt:lpstr>
      <vt:lpstr>Einstellen eines Mähdreschers</vt:lpstr>
      <vt:lpstr>Einstellen eines Mähdreschers</vt:lpstr>
      <vt:lpstr>Einstellen eines Mähdreschers</vt:lpstr>
      <vt:lpstr>Aufbau eines Mähdreschers - Kornbergung</vt:lpstr>
      <vt:lpstr>Einstellen eines Mähdreschers</vt:lpstr>
      <vt:lpstr>Einstellen eines Mähdreschers</vt:lpstr>
      <vt:lpstr>Einstellen eines Mähdreschers</vt:lpstr>
      <vt:lpstr>Einstellen eines Mähdreschers</vt:lpstr>
      <vt:lpstr>Einstellen eines Mähdreschers</vt:lpstr>
      <vt:lpstr>Einstellen eines Mähdreschers</vt:lpstr>
      <vt:lpstr>Einstellen eines Mähdreschers</vt:lpstr>
      <vt:lpstr>Wartung eines Mähdreschers</vt:lpstr>
      <vt:lpstr>Einwintern eines Mähdreschers</vt:lpstr>
      <vt:lpstr>Ausblick in die Zukunft neue Mähdruschkonzepte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Landtechnik</dc:title>
  <dc:creator>Andreas</dc:creator>
  <cp:lastModifiedBy>hswt</cp:lastModifiedBy>
  <cp:revision>536</cp:revision>
  <cp:lastPrinted>2016-10-10T22:23:39Z</cp:lastPrinted>
  <dcterms:created xsi:type="dcterms:W3CDTF">2016-06-12T11:45:18Z</dcterms:created>
  <dcterms:modified xsi:type="dcterms:W3CDTF">2025-06-22T10:46:23Z</dcterms:modified>
</cp:coreProperties>
</file>