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86" r:id="rId2"/>
  </p:sldMasterIdLst>
  <p:notesMasterIdLst>
    <p:notesMasterId r:id="rId187"/>
  </p:notesMasterIdLst>
  <p:sldIdLst>
    <p:sldId id="259" r:id="rId3"/>
    <p:sldId id="478" r:id="rId4"/>
    <p:sldId id="479" r:id="rId5"/>
    <p:sldId id="480" r:id="rId6"/>
    <p:sldId id="481" r:id="rId7"/>
    <p:sldId id="482" r:id="rId8"/>
    <p:sldId id="483" r:id="rId9"/>
    <p:sldId id="484" r:id="rId10"/>
    <p:sldId id="260" r:id="rId11"/>
    <p:sldId id="361" r:id="rId12"/>
    <p:sldId id="362" r:id="rId13"/>
    <p:sldId id="354" r:id="rId14"/>
    <p:sldId id="355" r:id="rId15"/>
    <p:sldId id="262" r:id="rId16"/>
    <p:sldId id="263" r:id="rId17"/>
    <p:sldId id="264" r:id="rId18"/>
    <p:sldId id="265" r:id="rId19"/>
    <p:sldId id="356" r:id="rId20"/>
    <p:sldId id="275" r:id="rId21"/>
    <p:sldId id="357" r:id="rId22"/>
    <p:sldId id="358" r:id="rId23"/>
    <p:sldId id="359" r:id="rId24"/>
    <p:sldId id="274" r:id="rId25"/>
    <p:sldId id="279" r:id="rId26"/>
    <p:sldId id="278" r:id="rId27"/>
    <p:sldId id="291" r:id="rId28"/>
    <p:sldId id="276" r:id="rId29"/>
    <p:sldId id="277" r:id="rId30"/>
    <p:sldId id="285" r:id="rId31"/>
    <p:sldId id="287" r:id="rId32"/>
    <p:sldId id="288" r:id="rId33"/>
    <p:sldId id="290" r:id="rId34"/>
    <p:sldId id="363" r:id="rId35"/>
    <p:sldId id="364" r:id="rId36"/>
    <p:sldId id="292" r:id="rId37"/>
    <p:sldId id="471" r:id="rId38"/>
    <p:sldId id="472" r:id="rId39"/>
    <p:sldId id="473" r:id="rId40"/>
    <p:sldId id="294" r:id="rId41"/>
    <p:sldId id="300" r:id="rId42"/>
    <p:sldId id="299" r:id="rId43"/>
    <p:sldId id="303" r:id="rId44"/>
    <p:sldId id="304" r:id="rId45"/>
    <p:sldId id="366" r:id="rId46"/>
    <p:sldId id="305" r:id="rId47"/>
    <p:sldId id="301" r:id="rId48"/>
    <p:sldId id="329" r:id="rId49"/>
    <p:sldId id="307" r:id="rId50"/>
    <p:sldId id="306" r:id="rId51"/>
    <p:sldId id="296" r:id="rId52"/>
    <p:sldId id="312" r:id="rId53"/>
    <p:sldId id="491" r:id="rId54"/>
    <p:sldId id="475" r:id="rId55"/>
    <p:sldId id="311" r:id="rId56"/>
    <p:sldId id="325" r:id="rId57"/>
    <p:sldId id="381" r:id="rId58"/>
    <p:sldId id="382" r:id="rId59"/>
    <p:sldId id="490" r:id="rId60"/>
    <p:sldId id="486" r:id="rId61"/>
    <p:sldId id="485" r:id="rId62"/>
    <p:sldId id="488" r:id="rId63"/>
    <p:sldId id="489" r:id="rId64"/>
    <p:sldId id="315" r:id="rId65"/>
    <p:sldId id="474" r:id="rId66"/>
    <p:sldId id="318" r:id="rId67"/>
    <p:sldId id="317" r:id="rId68"/>
    <p:sldId id="321" r:id="rId69"/>
    <p:sldId id="320" r:id="rId70"/>
    <p:sldId id="322" r:id="rId71"/>
    <p:sldId id="323" r:id="rId72"/>
    <p:sldId id="487" r:id="rId73"/>
    <p:sldId id="328" r:id="rId74"/>
    <p:sldId id="327" r:id="rId75"/>
    <p:sldId id="330" r:id="rId76"/>
    <p:sldId id="369" r:id="rId77"/>
    <p:sldId id="335" r:id="rId78"/>
    <p:sldId id="371" r:id="rId79"/>
    <p:sldId id="372" r:id="rId80"/>
    <p:sldId id="373" r:id="rId81"/>
    <p:sldId id="374" r:id="rId82"/>
    <p:sldId id="338" r:id="rId83"/>
    <p:sldId id="439" r:id="rId84"/>
    <p:sldId id="440" r:id="rId85"/>
    <p:sldId id="441" r:id="rId86"/>
    <p:sldId id="442" r:id="rId87"/>
    <p:sldId id="444" r:id="rId88"/>
    <p:sldId id="476" r:id="rId89"/>
    <p:sldId id="445" r:id="rId90"/>
    <p:sldId id="446" r:id="rId91"/>
    <p:sldId id="331" r:id="rId92"/>
    <p:sldId id="447" r:id="rId93"/>
    <p:sldId id="333" r:id="rId94"/>
    <p:sldId id="334" r:id="rId95"/>
    <p:sldId id="332" r:id="rId96"/>
    <p:sldId id="336" r:id="rId97"/>
    <p:sldId id="340" r:id="rId98"/>
    <p:sldId id="341" r:id="rId99"/>
    <p:sldId id="343" r:id="rId100"/>
    <p:sldId id="342" r:id="rId101"/>
    <p:sldId id="345" r:id="rId102"/>
    <p:sldId id="346" r:id="rId103"/>
    <p:sldId id="385" r:id="rId104"/>
    <p:sldId id="387" r:id="rId105"/>
    <p:sldId id="388" r:id="rId106"/>
    <p:sldId id="389" r:id="rId107"/>
    <p:sldId id="390" r:id="rId108"/>
    <p:sldId id="393" r:id="rId109"/>
    <p:sldId id="395" r:id="rId110"/>
    <p:sldId id="394" r:id="rId111"/>
    <p:sldId id="492" r:id="rId112"/>
    <p:sldId id="347" r:id="rId113"/>
    <p:sldId id="375" r:id="rId114"/>
    <p:sldId id="384" r:id="rId115"/>
    <p:sldId id="383" r:id="rId116"/>
    <p:sldId id="377" r:id="rId117"/>
    <p:sldId id="376" r:id="rId118"/>
    <p:sldId id="349" r:id="rId119"/>
    <p:sldId id="378" r:id="rId120"/>
    <p:sldId id="380" r:id="rId121"/>
    <p:sldId id="379" r:id="rId122"/>
    <p:sldId id="351" r:id="rId123"/>
    <p:sldId id="402" r:id="rId124"/>
    <p:sldId id="404" r:id="rId125"/>
    <p:sldId id="477" r:id="rId126"/>
    <p:sldId id="348" r:id="rId127"/>
    <p:sldId id="353" r:id="rId128"/>
    <p:sldId id="352" r:id="rId129"/>
    <p:sldId id="396" r:id="rId130"/>
    <p:sldId id="398" r:id="rId131"/>
    <p:sldId id="400" r:id="rId132"/>
    <p:sldId id="401" r:id="rId133"/>
    <p:sldId id="448" r:id="rId134"/>
    <p:sldId id="407" r:id="rId135"/>
    <p:sldId id="408" r:id="rId136"/>
    <p:sldId id="409" r:id="rId137"/>
    <p:sldId id="410" r:id="rId138"/>
    <p:sldId id="411" r:id="rId139"/>
    <p:sldId id="413" r:id="rId140"/>
    <p:sldId id="414" r:id="rId141"/>
    <p:sldId id="415" r:id="rId142"/>
    <p:sldId id="416" r:id="rId143"/>
    <p:sldId id="417" r:id="rId144"/>
    <p:sldId id="419" r:id="rId145"/>
    <p:sldId id="420" r:id="rId146"/>
    <p:sldId id="434" r:id="rId147"/>
    <p:sldId id="435" r:id="rId148"/>
    <p:sldId id="421" r:id="rId149"/>
    <p:sldId id="422" r:id="rId150"/>
    <p:sldId id="423" r:id="rId151"/>
    <p:sldId id="424" r:id="rId152"/>
    <p:sldId id="425" r:id="rId153"/>
    <p:sldId id="427" r:id="rId154"/>
    <p:sldId id="429" r:id="rId155"/>
    <p:sldId id="428" r:id="rId156"/>
    <p:sldId id="431" r:id="rId157"/>
    <p:sldId id="432" r:id="rId158"/>
    <p:sldId id="433" r:id="rId159"/>
    <p:sldId id="449" r:id="rId160"/>
    <p:sldId id="450" r:id="rId161"/>
    <p:sldId id="451" r:id="rId162"/>
    <p:sldId id="270" r:id="rId163"/>
    <p:sldId id="273" r:id="rId164"/>
    <p:sldId id="293" r:id="rId165"/>
    <p:sldId id="281" r:id="rId166"/>
    <p:sldId id="298" r:id="rId167"/>
    <p:sldId id="308" r:id="rId168"/>
    <p:sldId id="319" r:id="rId169"/>
    <p:sldId id="324" r:id="rId170"/>
    <p:sldId id="370" r:id="rId171"/>
    <p:sldId id="443" r:id="rId172"/>
    <p:sldId id="337" r:id="rId173"/>
    <p:sldId id="344" r:id="rId174"/>
    <p:sldId id="386" r:id="rId175"/>
    <p:sldId id="392" r:id="rId176"/>
    <p:sldId id="350" r:id="rId177"/>
    <p:sldId id="397" r:id="rId178"/>
    <p:sldId id="405" r:id="rId179"/>
    <p:sldId id="412" r:id="rId180"/>
    <p:sldId id="418" r:id="rId181"/>
    <p:sldId id="426" r:id="rId182"/>
    <p:sldId id="452" r:id="rId183"/>
    <p:sldId id="272" r:id="rId184"/>
    <p:sldId id="286" r:id="rId185"/>
    <p:sldId id="271" r:id="rId186"/>
  </p:sldIdLst>
  <p:sldSz cx="9144000" cy="6858000" type="screen4x3"/>
  <p:notesSz cx="6858000" cy="9926638"/>
  <p:defaultTextStyle>
    <a:defPPr>
      <a:defRPr lang="de-DE"/>
    </a:defPPr>
    <a:lvl1pPr algn="l" rtl="0" fontAlgn="base">
      <a:spcBef>
        <a:spcPct val="20000"/>
      </a:spcBef>
      <a:spcAft>
        <a:spcPct val="0"/>
      </a:spcAft>
      <a:buClr>
        <a:schemeClr val="tx1"/>
      </a:buClr>
      <a:defRPr sz="2800" b="1" kern="1200">
        <a:solidFill>
          <a:schemeClr val="tx1"/>
        </a:solidFill>
        <a:latin typeface="Univers" pitchFamily="34" charset="0"/>
        <a:ea typeface="ＭＳ Ｐゴシック" pitchFamily="34" charset="-128"/>
        <a:cs typeface="+mn-cs"/>
        <a:sym typeface="Wingdings" pitchFamily="2" charset="2"/>
      </a:defRPr>
    </a:lvl1pPr>
    <a:lvl2pPr marL="457200" algn="l" rtl="0" fontAlgn="base">
      <a:spcBef>
        <a:spcPct val="20000"/>
      </a:spcBef>
      <a:spcAft>
        <a:spcPct val="0"/>
      </a:spcAft>
      <a:buClr>
        <a:schemeClr val="tx1"/>
      </a:buClr>
      <a:defRPr sz="2800" b="1" kern="1200">
        <a:solidFill>
          <a:schemeClr val="tx1"/>
        </a:solidFill>
        <a:latin typeface="Univers" pitchFamily="34" charset="0"/>
        <a:ea typeface="ＭＳ Ｐゴシック" pitchFamily="34" charset="-128"/>
        <a:cs typeface="+mn-cs"/>
        <a:sym typeface="Wingdings" pitchFamily="2" charset="2"/>
      </a:defRPr>
    </a:lvl2pPr>
    <a:lvl3pPr marL="914400" algn="l" rtl="0" fontAlgn="base">
      <a:spcBef>
        <a:spcPct val="20000"/>
      </a:spcBef>
      <a:spcAft>
        <a:spcPct val="0"/>
      </a:spcAft>
      <a:buClr>
        <a:schemeClr val="tx1"/>
      </a:buClr>
      <a:defRPr sz="2800" b="1" kern="1200">
        <a:solidFill>
          <a:schemeClr val="tx1"/>
        </a:solidFill>
        <a:latin typeface="Univers" pitchFamily="34" charset="0"/>
        <a:ea typeface="ＭＳ Ｐゴシック" pitchFamily="34" charset="-128"/>
        <a:cs typeface="+mn-cs"/>
        <a:sym typeface="Wingdings" pitchFamily="2" charset="2"/>
      </a:defRPr>
    </a:lvl3pPr>
    <a:lvl4pPr marL="1371600" algn="l" rtl="0" fontAlgn="base">
      <a:spcBef>
        <a:spcPct val="20000"/>
      </a:spcBef>
      <a:spcAft>
        <a:spcPct val="0"/>
      </a:spcAft>
      <a:buClr>
        <a:schemeClr val="tx1"/>
      </a:buClr>
      <a:defRPr sz="2800" b="1" kern="1200">
        <a:solidFill>
          <a:schemeClr val="tx1"/>
        </a:solidFill>
        <a:latin typeface="Univers" pitchFamily="34" charset="0"/>
        <a:ea typeface="ＭＳ Ｐゴシック" pitchFamily="34" charset="-128"/>
        <a:cs typeface="+mn-cs"/>
        <a:sym typeface="Wingdings" pitchFamily="2" charset="2"/>
      </a:defRPr>
    </a:lvl4pPr>
    <a:lvl5pPr marL="1828800" algn="l" rtl="0" fontAlgn="base">
      <a:spcBef>
        <a:spcPct val="20000"/>
      </a:spcBef>
      <a:spcAft>
        <a:spcPct val="0"/>
      </a:spcAft>
      <a:buClr>
        <a:schemeClr val="tx1"/>
      </a:buClr>
      <a:defRPr sz="2800" b="1" kern="1200">
        <a:solidFill>
          <a:schemeClr val="tx1"/>
        </a:solidFill>
        <a:latin typeface="Univers" pitchFamily="34" charset="0"/>
        <a:ea typeface="ＭＳ Ｐゴシック" pitchFamily="34" charset="-128"/>
        <a:cs typeface="+mn-cs"/>
        <a:sym typeface="Wingdings" pitchFamily="2" charset="2"/>
      </a:defRPr>
    </a:lvl5pPr>
    <a:lvl6pPr marL="2286000" algn="l" defTabSz="914400" rtl="0" eaLnBrk="1" latinLnBrk="0" hangingPunct="1">
      <a:defRPr sz="2800" b="1" kern="1200">
        <a:solidFill>
          <a:schemeClr val="tx1"/>
        </a:solidFill>
        <a:latin typeface="Univers" pitchFamily="34" charset="0"/>
        <a:ea typeface="ＭＳ Ｐゴシック" pitchFamily="34" charset="-128"/>
        <a:cs typeface="+mn-cs"/>
        <a:sym typeface="Wingdings" pitchFamily="2" charset="2"/>
      </a:defRPr>
    </a:lvl6pPr>
    <a:lvl7pPr marL="2743200" algn="l" defTabSz="914400" rtl="0" eaLnBrk="1" latinLnBrk="0" hangingPunct="1">
      <a:defRPr sz="2800" b="1" kern="1200">
        <a:solidFill>
          <a:schemeClr val="tx1"/>
        </a:solidFill>
        <a:latin typeface="Univers" pitchFamily="34" charset="0"/>
        <a:ea typeface="ＭＳ Ｐゴシック" pitchFamily="34" charset="-128"/>
        <a:cs typeface="+mn-cs"/>
        <a:sym typeface="Wingdings" pitchFamily="2" charset="2"/>
      </a:defRPr>
    </a:lvl7pPr>
    <a:lvl8pPr marL="3200400" algn="l" defTabSz="914400" rtl="0" eaLnBrk="1" latinLnBrk="0" hangingPunct="1">
      <a:defRPr sz="2800" b="1" kern="1200">
        <a:solidFill>
          <a:schemeClr val="tx1"/>
        </a:solidFill>
        <a:latin typeface="Univers" pitchFamily="34" charset="0"/>
        <a:ea typeface="ＭＳ Ｐゴシック" pitchFamily="34" charset="-128"/>
        <a:cs typeface="+mn-cs"/>
        <a:sym typeface="Wingdings" pitchFamily="2" charset="2"/>
      </a:defRPr>
    </a:lvl8pPr>
    <a:lvl9pPr marL="3657600" algn="l" defTabSz="914400" rtl="0" eaLnBrk="1" latinLnBrk="0" hangingPunct="1">
      <a:defRPr sz="2800" b="1" kern="1200">
        <a:solidFill>
          <a:schemeClr val="tx1"/>
        </a:solidFill>
        <a:latin typeface="Univers" pitchFamily="34" charset="0"/>
        <a:ea typeface="ＭＳ Ｐゴシック" pitchFamily="34" charset="-128"/>
        <a:cs typeface="+mn-cs"/>
        <a:sym typeface="Wingdings" pitchFamily="2" charset="2"/>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Helle Formatvorlage 1 - Akz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2" autoAdjust="0"/>
    <p:restoredTop sz="94343" autoAdjust="0"/>
  </p:normalViewPr>
  <p:slideViewPr>
    <p:cSldViewPr>
      <p:cViewPr varScale="1">
        <p:scale>
          <a:sx n="109" d="100"/>
          <a:sy n="109" d="100"/>
        </p:scale>
        <p:origin x="1518" y="96"/>
      </p:cViewPr>
      <p:guideLst>
        <p:guide orient="horz" pos="2160"/>
        <p:guide pos="2880"/>
      </p:guideLst>
    </p:cSldViewPr>
  </p:slideViewPr>
  <p:outlineViewPr>
    <p:cViewPr>
      <p:scale>
        <a:sx n="33" d="100"/>
        <a:sy n="33" d="100"/>
      </p:scale>
      <p:origin x="0" y="-37368"/>
    </p:cViewPr>
  </p:outlineViewPr>
  <p:notesTextViewPr>
    <p:cViewPr>
      <p:scale>
        <a:sx n="3" d="2"/>
        <a:sy n="3" d="2"/>
      </p:scale>
      <p:origin x="0" y="0"/>
    </p:cViewPr>
  </p:notesTextViewPr>
  <p:sorterViewPr>
    <p:cViewPr varScale="1">
      <p:scale>
        <a:sx n="100" d="100"/>
        <a:sy n="100" d="100"/>
      </p:scale>
      <p:origin x="0" y="-307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tx>
            <c:strRef>
              <c:f>Tabelle1!$B$1</c:f>
              <c:strCache>
                <c:ptCount val="1"/>
                <c:pt idx="0">
                  <c:v>Betriebskosten Düngemittel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6BE-4F40-923A-F13EE805ED8E}"/>
              </c:ext>
            </c:extLst>
          </c:dPt>
          <c:dPt>
            <c:idx val="1"/>
            <c:bubble3D val="0"/>
            <c:explosion val="21"/>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626-4729-A402-851FEE545E5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6BE-4F40-923A-F13EE805ED8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Tabelle1!$A$2:$A$5</c:f>
              <c:strCache>
                <c:ptCount val="3"/>
                <c:pt idx="0">
                  <c:v>Einsatzkosten (Schlepper, Fahrer usw.) 20.000€/a</c:v>
                </c:pt>
                <c:pt idx="1">
                  <c:v>Düngetechnik (Wert 36.000€/a): 3.300€/a</c:v>
                </c:pt>
                <c:pt idx="2">
                  <c:v>Düngemittel</c:v>
                </c:pt>
              </c:strCache>
            </c:strRef>
          </c:cat>
          <c:val>
            <c:numRef>
              <c:f>Tabelle1!$B$2:$B$5</c:f>
              <c:numCache>
                <c:formatCode>0.00%</c:formatCode>
                <c:ptCount val="3"/>
                <c:pt idx="0" formatCode="0%">
                  <c:v>0.08</c:v>
                </c:pt>
                <c:pt idx="1">
                  <c:v>1.4999999999999999E-2</c:v>
                </c:pt>
                <c:pt idx="2" formatCode="0%">
                  <c:v>0.9</c:v>
                </c:pt>
              </c:numCache>
            </c:numRef>
          </c:val>
          <c:extLst>
            <c:ext xmlns:c16="http://schemas.microsoft.com/office/drawing/2014/chart" uri="{C3380CC4-5D6E-409C-BE32-E72D297353CC}">
              <c16:uniqueId val="{00000000-A626-4729-A402-851FEE545E59}"/>
            </c:ext>
          </c:extLst>
        </c:ser>
        <c:dLbls>
          <c:dLblPos val="ctr"/>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Tabelle1!$C$1</c15:sqref>
                        </c15:formulaRef>
                      </c:ext>
                    </c:extLst>
                    <c:strCache>
                      <c:ptCount val="1"/>
                      <c:pt idx="0">
                        <c:v>Spalte1</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6BE-4F40-923A-F13EE805ED8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6BE-4F40-923A-F13EE805ED8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6BE-4F40-923A-F13EE805ED8E}"/>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uri="{CE6537A1-D6FC-4f65-9D91-7224C49458BB}"/>
                  </c:extLst>
                </c:dLbls>
                <c:cat>
                  <c:strRef>
                    <c:extLst>
                      <c:ext uri="{02D57815-91ED-43cb-92C2-25804820EDAC}">
                        <c15:formulaRef>
                          <c15:sqref>Tabelle1!$A$2:$A$5</c15:sqref>
                        </c15:formulaRef>
                      </c:ext>
                    </c:extLst>
                    <c:strCache>
                      <c:ptCount val="3"/>
                      <c:pt idx="0">
                        <c:v>Einsatzkosten (Schlepper, Fahrer usw.) 20.000€/a</c:v>
                      </c:pt>
                      <c:pt idx="1">
                        <c:v>Düngetechnik (Wert 36.000€/a): 3.300€/a</c:v>
                      </c:pt>
                      <c:pt idx="2">
                        <c:v>Düngemittel</c:v>
                      </c:pt>
                    </c:strCache>
                  </c:strRef>
                </c:cat>
                <c:val>
                  <c:numRef>
                    <c:extLst>
                      <c:ext uri="{02D57815-91ED-43cb-92C2-25804820EDAC}">
                        <c15:formulaRef>
                          <c15:sqref>Tabelle1!$C$2:$C$5</c15:sqref>
                        </c15:formulaRef>
                      </c:ext>
                    </c:extLst>
                    <c:numCache>
                      <c:formatCode>General</c:formatCode>
                      <c:ptCount val="3"/>
                    </c:numCache>
                  </c:numRef>
                </c:val>
                <c:extLst>
                  <c:ext xmlns:c16="http://schemas.microsoft.com/office/drawing/2014/chart" uri="{C3380CC4-5D6E-409C-BE32-E72D297353CC}">
                    <c16:uniqueId val="{00000003-A626-4729-A402-851FEE545E59}"/>
                  </c:ext>
                </c:extLst>
              </c15:ser>
            </c15:filteredPieSeries>
          </c:ext>
        </c:extLst>
      </c:pieChart>
      <c:spPr>
        <a:noFill/>
        <a:ln>
          <a:noFill/>
        </a:ln>
        <a:effectLst/>
      </c:spPr>
    </c:plotArea>
    <c:legend>
      <c:legendPos val="r"/>
      <c:layout>
        <c:manualLayout>
          <c:xMode val="edge"/>
          <c:yMode val="edge"/>
          <c:x val="0.65819143700787397"/>
          <c:y val="0.36000615157480315"/>
          <c:w val="0.34180845924615949"/>
          <c:h val="0.552552725962063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smtClean="0"/>
              <a:t>Düngetechnik </a:t>
            </a:r>
            <a:endParaRPr lang="de-DE" baseline="0" dirty="0" smtClean="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Unterbringung: 250€/a</c:v>
                </c:pt>
                <c:pt idx="1">
                  <c:v>Zinskosten: 350€/a</c:v>
                </c:pt>
                <c:pt idx="2">
                  <c:v>Variable Kosten: 900€/a</c:v>
                </c:pt>
                <c:pt idx="3">
                  <c:v>Abschreibung: 3600€/a </c:v>
                </c:pt>
              </c:strCache>
            </c:strRef>
          </c:cat>
          <c:val>
            <c:numRef>
              <c:f>Tabelle1!$B$2:$B$5</c:f>
              <c:numCache>
                <c:formatCode>General</c:formatCode>
                <c:ptCount val="4"/>
                <c:pt idx="0">
                  <c:v>2</c:v>
                </c:pt>
                <c:pt idx="1">
                  <c:v>2.5</c:v>
                </c:pt>
                <c:pt idx="2">
                  <c:v>3.5</c:v>
                </c:pt>
                <c:pt idx="3">
                  <c:v>4.5</c:v>
                </c:pt>
              </c:numCache>
            </c:numRef>
          </c:val>
          <c:extLst>
            <c:ext xmlns:c16="http://schemas.microsoft.com/office/drawing/2014/chart" uri="{C3380CC4-5D6E-409C-BE32-E72D297353CC}">
              <c16:uniqueId val="{00000000-F768-46D5-AD12-4A78D0722582}"/>
            </c:ext>
          </c:extLst>
        </c:ser>
        <c:ser>
          <c:idx val="1"/>
          <c:order val="1"/>
          <c:tx>
            <c:strRef>
              <c:f>Tabelle1!$C$1</c:f>
              <c:strCache>
                <c:ptCount val="1"/>
                <c:pt idx="0">
                  <c:v>Spalte2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Unterbringung: 250€/a</c:v>
                </c:pt>
                <c:pt idx="1">
                  <c:v>Zinskosten: 350€/a</c:v>
                </c:pt>
                <c:pt idx="2">
                  <c:v>Variable Kosten: 900€/a</c:v>
                </c:pt>
                <c:pt idx="3">
                  <c:v>Abschreibung: 3600€/a </c:v>
                </c:pt>
              </c:strCache>
            </c:strRef>
          </c:cat>
          <c:val>
            <c:numRef>
              <c:f>Tabelle1!$C$2:$C$5</c:f>
              <c:numCache>
                <c:formatCode>General</c:formatCode>
                <c:ptCount val="4"/>
              </c:numCache>
            </c:numRef>
          </c:val>
          <c:extLst>
            <c:ext xmlns:c16="http://schemas.microsoft.com/office/drawing/2014/chart" uri="{C3380CC4-5D6E-409C-BE32-E72D297353CC}">
              <c16:uniqueId val="{00000001-F768-46D5-AD12-4A78D0722582}"/>
            </c:ext>
          </c:extLst>
        </c:ser>
        <c:ser>
          <c:idx val="2"/>
          <c:order val="2"/>
          <c:tx>
            <c:strRef>
              <c:f>Tabelle1!$D$1</c:f>
              <c:strCache>
                <c:ptCount val="1"/>
                <c:pt idx="0">
                  <c:v>Spalte1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Unterbringung: 250€/a</c:v>
                </c:pt>
                <c:pt idx="1">
                  <c:v>Zinskosten: 350€/a</c:v>
                </c:pt>
                <c:pt idx="2">
                  <c:v>Variable Kosten: 900€/a</c:v>
                </c:pt>
                <c:pt idx="3">
                  <c:v>Abschreibung: 3600€/a </c:v>
                </c:pt>
              </c:strCache>
            </c:strRef>
          </c:cat>
          <c:val>
            <c:numRef>
              <c:f>Tabelle1!$D$2:$D$5</c:f>
              <c:numCache>
                <c:formatCode>General</c:formatCode>
                <c:ptCount val="4"/>
              </c:numCache>
            </c:numRef>
          </c:val>
          <c:extLst>
            <c:ext xmlns:c16="http://schemas.microsoft.com/office/drawing/2014/chart" uri="{C3380CC4-5D6E-409C-BE32-E72D297353CC}">
              <c16:uniqueId val="{00000002-F768-46D5-AD12-4A78D0722582}"/>
            </c:ext>
          </c:extLst>
        </c:ser>
        <c:dLbls>
          <c:dLblPos val="outEnd"/>
          <c:showLegendKey val="0"/>
          <c:showVal val="1"/>
          <c:showCatName val="0"/>
          <c:showSerName val="0"/>
          <c:showPercent val="0"/>
          <c:showBubbleSize val="0"/>
        </c:dLbls>
        <c:gapWidth val="219"/>
        <c:overlap val="-27"/>
        <c:axId val="98007296"/>
        <c:axId val="98013184"/>
      </c:barChart>
      <c:catAx>
        <c:axId val="9800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98013184"/>
        <c:crosses val="autoZero"/>
        <c:auto val="1"/>
        <c:lblAlgn val="ctr"/>
        <c:lblOffset val="100"/>
        <c:noMultiLvlLbl val="0"/>
      </c:catAx>
      <c:valAx>
        <c:axId val="9801318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8007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Datenreihe 1</c:v>
                </c:pt>
              </c:strCache>
            </c:strRef>
          </c:tx>
          <c:spPr>
            <a:ln w="34925" cap="rnd">
              <a:solidFill>
                <a:schemeClr val="accent1"/>
              </a:solidFill>
              <a:round/>
            </a:ln>
            <a:effectLst>
              <a:outerShdw blurRad="40000" dist="23000" dir="5400000" rotWithShape="0">
                <a:srgbClr val="000000">
                  <a:alpha val="35000"/>
                </a:srgbClr>
              </a:outerShdw>
            </a:effectLst>
          </c:spPr>
          <c:marker>
            <c:symbol val="none"/>
          </c:marker>
          <c:cat>
            <c:numRef>
              <c:f>Tabelle1!$A$2:$A$5</c:f>
              <c:numCache>
                <c:formatCode>General</c:formatCode>
                <c:ptCount val="4"/>
                <c:pt idx="0">
                  <c:v>20</c:v>
                </c:pt>
                <c:pt idx="1">
                  <c:v>40</c:v>
                </c:pt>
                <c:pt idx="2">
                  <c:v>60</c:v>
                </c:pt>
                <c:pt idx="3">
                  <c:v>80</c:v>
                </c:pt>
              </c:numCache>
            </c:numRef>
          </c:cat>
          <c:val>
            <c:numRef>
              <c:f>Tabelle1!$B$2:$B$5</c:f>
              <c:numCache>
                <c:formatCode>General</c:formatCode>
                <c:ptCount val="4"/>
                <c:pt idx="0">
                  <c:v>400</c:v>
                </c:pt>
              </c:numCache>
            </c:numRef>
          </c:val>
          <c:smooth val="0"/>
          <c:extLst>
            <c:ext xmlns:c16="http://schemas.microsoft.com/office/drawing/2014/chart" uri="{C3380CC4-5D6E-409C-BE32-E72D297353CC}">
              <c16:uniqueId val="{00000000-F652-4984-81FB-E782351DA295}"/>
            </c:ext>
          </c:extLst>
        </c:ser>
        <c:dLbls>
          <c:showLegendKey val="0"/>
          <c:showVal val="0"/>
          <c:showCatName val="0"/>
          <c:showSerName val="0"/>
          <c:showPercent val="0"/>
          <c:showBubbleSize val="0"/>
        </c:dLbls>
        <c:smooth val="0"/>
        <c:axId val="110021632"/>
        <c:axId val="110056576"/>
        <c:extLst>
          <c:ext xmlns:c15="http://schemas.microsoft.com/office/drawing/2012/chart" uri="{02D57815-91ED-43cb-92C2-25804820EDAC}">
            <c15:filteredLineSeries>
              <c15:ser>
                <c:idx val="1"/>
                <c:order val="1"/>
                <c:tx>
                  <c:strRef>
                    <c:extLst>
                      <c:ext uri="{02D57815-91ED-43cb-92C2-25804820EDAC}">
                        <c15:formulaRef>
                          <c15:sqref>Tabelle1!$C$1</c15:sqref>
                        </c15:formulaRef>
                      </c:ext>
                    </c:extLst>
                    <c:strCache>
                      <c:ptCount val="1"/>
                      <c:pt idx="0">
                        <c:v>Datenreihe 2</c:v>
                      </c:pt>
                    </c:strCache>
                  </c:strRef>
                </c:tx>
                <c:spPr>
                  <a:ln w="34925" cap="rnd">
                    <a:solidFill>
                      <a:schemeClr val="accent2"/>
                    </a:solidFill>
                    <a:round/>
                  </a:ln>
                  <a:effectLst>
                    <a:outerShdw blurRad="40000" dist="23000" dir="5400000" rotWithShape="0">
                      <a:srgbClr val="000000">
                        <a:alpha val="35000"/>
                      </a:srgbClr>
                    </a:outerShdw>
                  </a:effectLst>
                </c:spPr>
                <c:marker>
                  <c:symbol val="none"/>
                </c:marker>
                <c:cat>
                  <c:numRef>
                    <c:extLst>
                      <c:ext uri="{02D57815-91ED-43cb-92C2-25804820EDAC}">
                        <c15:formulaRef>
                          <c15:sqref>Tabelle1!$A$2:$A$5</c15:sqref>
                        </c15:formulaRef>
                      </c:ext>
                    </c:extLst>
                    <c:numCache>
                      <c:formatCode>General</c:formatCode>
                      <c:ptCount val="4"/>
                      <c:pt idx="0">
                        <c:v>20</c:v>
                      </c:pt>
                      <c:pt idx="1">
                        <c:v>40</c:v>
                      </c:pt>
                      <c:pt idx="2">
                        <c:v>60</c:v>
                      </c:pt>
                      <c:pt idx="3">
                        <c:v>80</c:v>
                      </c:pt>
                    </c:numCache>
                  </c:numRef>
                </c:cat>
                <c:val>
                  <c:numRef>
                    <c:extLst>
                      <c:ext uri="{02D57815-91ED-43cb-92C2-25804820EDAC}">
                        <c15:formulaRef>
                          <c15:sqref>Tabelle1!$C$2:$C$5</c15:sqref>
                        </c15:formulaRef>
                      </c:ext>
                    </c:extLst>
                    <c:numCache>
                      <c:formatCode>General</c:formatCode>
                      <c:ptCount val="4"/>
                    </c:numCache>
                  </c:numRef>
                </c:val>
                <c:smooth val="0"/>
                <c:extLst>
                  <c:ext xmlns:c16="http://schemas.microsoft.com/office/drawing/2014/chart" uri="{C3380CC4-5D6E-409C-BE32-E72D297353CC}">
                    <c16:uniqueId val="{00000001-F652-4984-81FB-E782351DA295}"/>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Tabelle1!$D$1</c15:sqref>
                        </c15:formulaRef>
                      </c:ext>
                    </c:extLst>
                    <c:strCache>
                      <c:ptCount val="1"/>
                      <c:pt idx="0">
                        <c:v>Datenreihe 3</c:v>
                      </c:pt>
                    </c:strCache>
                  </c:strRef>
                </c:tx>
                <c:spPr>
                  <a:ln w="34925" cap="rnd">
                    <a:solidFill>
                      <a:schemeClr val="accent3"/>
                    </a:solidFill>
                    <a:round/>
                  </a:ln>
                  <a:effectLst>
                    <a:outerShdw blurRad="40000" dist="23000" dir="5400000" rotWithShape="0">
                      <a:srgbClr val="000000">
                        <a:alpha val="35000"/>
                      </a:srgbClr>
                    </a:outerShdw>
                  </a:effectLst>
                </c:spPr>
                <c:marker>
                  <c:symbol val="none"/>
                </c:marker>
                <c:cat>
                  <c:numRef>
                    <c:extLst xmlns:c15="http://schemas.microsoft.com/office/drawing/2012/chart">
                      <c:ext xmlns:c15="http://schemas.microsoft.com/office/drawing/2012/chart" uri="{02D57815-91ED-43cb-92C2-25804820EDAC}">
                        <c15:formulaRef>
                          <c15:sqref>Tabelle1!$A$2:$A$5</c15:sqref>
                        </c15:formulaRef>
                      </c:ext>
                    </c:extLst>
                    <c:numCache>
                      <c:formatCode>General</c:formatCode>
                      <c:ptCount val="4"/>
                      <c:pt idx="0">
                        <c:v>20</c:v>
                      </c:pt>
                      <c:pt idx="1">
                        <c:v>40</c:v>
                      </c:pt>
                      <c:pt idx="2">
                        <c:v>60</c:v>
                      </c:pt>
                      <c:pt idx="3">
                        <c:v>80</c:v>
                      </c:pt>
                    </c:numCache>
                  </c:numRef>
                </c:cat>
                <c:val>
                  <c:numRef>
                    <c:extLst xmlns:c15="http://schemas.microsoft.com/office/drawing/2012/chart">
                      <c:ext xmlns:c15="http://schemas.microsoft.com/office/drawing/2012/chart" uri="{02D57815-91ED-43cb-92C2-25804820EDAC}">
                        <c15:formulaRef>
                          <c15:sqref>Tabelle1!$D$2:$D$5</c15:sqref>
                        </c15:formulaRef>
                      </c:ext>
                    </c:extLst>
                    <c:numCache>
                      <c:formatCode>General</c:formatCode>
                      <c:ptCount val="4"/>
                    </c:numCache>
                  </c:numRef>
                </c:val>
                <c:smooth val="0"/>
                <c:extLst xmlns:c15="http://schemas.microsoft.com/office/drawing/2012/chart">
                  <c:ext xmlns:c16="http://schemas.microsoft.com/office/drawing/2014/chart" uri="{C3380CC4-5D6E-409C-BE32-E72D297353CC}">
                    <c16:uniqueId val="{00000002-F652-4984-81FB-E782351DA295}"/>
                  </c:ext>
                </c:extLst>
              </c15:ser>
            </c15:filteredLineSeries>
          </c:ext>
        </c:extLst>
      </c:lineChart>
      <c:catAx>
        <c:axId val="110021632"/>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de-DE" dirty="0"/>
                  <a:t>DrUCKDIFFERENz [baR]</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crossAx val="110056576"/>
        <c:crosses val="autoZero"/>
        <c:auto val="1"/>
        <c:lblAlgn val="ctr"/>
        <c:lblOffset val="100"/>
        <c:noMultiLvlLbl val="0"/>
      </c:catAx>
      <c:valAx>
        <c:axId val="11005657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r>
                  <a:rPr lang="de-DE" dirty="0"/>
                  <a:t>Massenstrom [kg/Min]</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de-DE"/>
          </a:p>
        </c:txPr>
        <c:crossAx val="11002163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de-D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image" Target="../media/image151.wmf"/></Relationships>
</file>

<file path=ppt/drawings/drawing1.xml><?xml version="1.0" encoding="utf-8"?>
<c:userShapes xmlns:c="http://schemas.openxmlformats.org/drawingml/2006/chart">
  <cdr:relSizeAnchor xmlns:cdr="http://schemas.openxmlformats.org/drawingml/2006/chartDrawing">
    <cdr:from>
      <cdr:x>0.12319</cdr:x>
      <cdr:y>0.775</cdr:y>
    </cdr:from>
    <cdr:to>
      <cdr:x>0.27319</cdr:x>
      <cdr:y>1</cdr:y>
    </cdr:to>
    <cdr:cxnSp macro="">
      <cdr:nvCxnSpPr>
        <cdr:cNvPr id="3" name="Gerader Verbinder 2"/>
        <cdr:cNvCxnSpPr/>
      </cdr:nvCxnSpPr>
      <cdr:spPr bwMode="auto">
        <a:xfrm xmlns:a="http://schemas.openxmlformats.org/drawingml/2006/main">
          <a:off x="750978" y="3436156"/>
          <a:ext cx="914400" cy="914400"/>
        </a:xfrm>
        <a:prstGeom xmlns:a="http://schemas.openxmlformats.org/drawingml/2006/main" prst="line">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2335" cy="497047"/>
          </a:xfrm>
          <a:prstGeom prst="rect">
            <a:avLst/>
          </a:prstGeom>
        </p:spPr>
        <p:txBody>
          <a:bodyPr vert="horz" lIns="91798" tIns="45899" rIns="91798" bIns="45899" rtlCol="0"/>
          <a:lstStyle>
            <a:lvl1pPr algn="l">
              <a:defRPr sz="1200"/>
            </a:lvl1pPr>
          </a:lstStyle>
          <a:p>
            <a:endParaRPr lang="de-DE" dirty="0"/>
          </a:p>
        </p:txBody>
      </p:sp>
      <p:sp>
        <p:nvSpPr>
          <p:cNvPr id="3" name="Datumsplatzhalter 2"/>
          <p:cNvSpPr>
            <a:spLocks noGrp="1"/>
          </p:cNvSpPr>
          <p:nvPr>
            <p:ph type="dt" idx="1"/>
          </p:nvPr>
        </p:nvSpPr>
        <p:spPr>
          <a:xfrm>
            <a:off x="3884064" y="0"/>
            <a:ext cx="2972335" cy="497047"/>
          </a:xfrm>
          <a:prstGeom prst="rect">
            <a:avLst/>
          </a:prstGeom>
        </p:spPr>
        <p:txBody>
          <a:bodyPr vert="horz" lIns="91798" tIns="45899" rIns="91798" bIns="45899" rtlCol="0"/>
          <a:lstStyle>
            <a:lvl1pPr algn="r">
              <a:defRPr sz="1200"/>
            </a:lvl1pPr>
          </a:lstStyle>
          <a:p>
            <a:fld id="{AA6FB0EE-809D-4867-A9F4-E441B33508C2}" type="datetimeFigureOut">
              <a:rPr lang="de-DE" smtClean="0"/>
              <a:pPr/>
              <a:t>30.10.2024</a:t>
            </a:fld>
            <a:endParaRPr lang="de-DE" dirty="0"/>
          </a:p>
        </p:txBody>
      </p:sp>
      <p:sp>
        <p:nvSpPr>
          <p:cNvPr id="4" name="Folienbildplatzhalter 3"/>
          <p:cNvSpPr>
            <a:spLocks noGrp="1" noRot="1" noChangeAspect="1"/>
          </p:cNvSpPr>
          <p:nvPr>
            <p:ph type="sldImg" idx="2"/>
          </p:nvPr>
        </p:nvSpPr>
        <p:spPr>
          <a:xfrm>
            <a:off x="947738" y="746125"/>
            <a:ext cx="4962525" cy="3721100"/>
          </a:xfrm>
          <a:prstGeom prst="rect">
            <a:avLst/>
          </a:prstGeom>
          <a:noFill/>
          <a:ln w="12700">
            <a:solidFill>
              <a:prstClr val="black"/>
            </a:solidFill>
          </a:ln>
        </p:spPr>
        <p:txBody>
          <a:bodyPr vert="horz" lIns="91798" tIns="45899" rIns="91798" bIns="45899" rtlCol="0" anchor="ctr"/>
          <a:lstStyle/>
          <a:p>
            <a:endParaRPr lang="de-DE" dirty="0"/>
          </a:p>
        </p:txBody>
      </p:sp>
      <p:sp>
        <p:nvSpPr>
          <p:cNvPr id="5" name="Notizenplatzhalter 4"/>
          <p:cNvSpPr>
            <a:spLocks noGrp="1"/>
          </p:cNvSpPr>
          <p:nvPr>
            <p:ph type="body" sz="quarter" idx="3"/>
          </p:nvPr>
        </p:nvSpPr>
        <p:spPr>
          <a:xfrm>
            <a:off x="685800" y="4714796"/>
            <a:ext cx="5486400" cy="4467066"/>
          </a:xfrm>
          <a:prstGeom prst="rect">
            <a:avLst/>
          </a:prstGeom>
        </p:spPr>
        <p:txBody>
          <a:bodyPr vert="horz" lIns="91798" tIns="45899" rIns="91798" bIns="45899"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004"/>
            <a:ext cx="2972335" cy="497046"/>
          </a:xfrm>
          <a:prstGeom prst="rect">
            <a:avLst/>
          </a:prstGeom>
        </p:spPr>
        <p:txBody>
          <a:bodyPr vert="horz" lIns="91798" tIns="45899" rIns="91798" bIns="45899"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064" y="9428004"/>
            <a:ext cx="2972335" cy="497046"/>
          </a:xfrm>
          <a:prstGeom prst="rect">
            <a:avLst/>
          </a:prstGeom>
        </p:spPr>
        <p:txBody>
          <a:bodyPr vert="horz" lIns="91798" tIns="45899" rIns="91798" bIns="45899" rtlCol="0" anchor="b"/>
          <a:lstStyle>
            <a:lvl1pPr algn="r">
              <a:defRPr sz="1200"/>
            </a:lvl1pPr>
          </a:lstStyle>
          <a:p>
            <a:fld id="{F92C473B-2850-44E7-93E6-377F93F04939}" type="slidenum">
              <a:rPr lang="de-DE" smtClean="0"/>
              <a:pPr/>
              <a:t>‹Nr.›</a:t>
            </a:fld>
            <a:endParaRPr lang="de-DE" dirty="0"/>
          </a:p>
        </p:txBody>
      </p:sp>
    </p:spTree>
    <p:extLst>
      <p:ext uri="{BB962C8B-B14F-4D97-AF65-F5344CB8AC3E}">
        <p14:creationId xmlns:p14="http://schemas.microsoft.com/office/powerpoint/2010/main" val="197003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51</a:t>
            </a:fld>
            <a:endParaRPr lang="de-DE" dirty="0"/>
          </a:p>
        </p:txBody>
      </p:sp>
    </p:spTree>
    <p:extLst>
      <p:ext uri="{BB962C8B-B14F-4D97-AF65-F5344CB8AC3E}">
        <p14:creationId xmlns:p14="http://schemas.microsoft.com/office/powerpoint/2010/main" val="341465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132</a:t>
            </a:fld>
            <a:endParaRPr lang="de-DE" dirty="0"/>
          </a:p>
        </p:txBody>
      </p:sp>
    </p:spTree>
    <p:extLst>
      <p:ext uri="{BB962C8B-B14F-4D97-AF65-F5344CB8AC3E}">
        <p14:creationId xmlns:p14="http://schemas.microsoft.com/office/powerpoint/2010/main" val="629801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133</a:t>
            </a:fld>
            <a:endParaRPr lang="de-DE" dirty="0"/>
          </a:p>
        </p:txBody>
      </p:sp>
    </p:spTree>
    <p:extLst>
      <p:ext uri="{BB962C8B-B14F-4D97-AF65-F5344CB8AC3E}">
        <p14:creationId xmlns:p14="http://schemas.microsoft.com/office/powerpoint/2010/main" val="2838243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134</a:t>
            </a:fld>
            <a:endParaRPr lang="de-DE" dirty="0"/>
          </a:p>
        </p:txBody>
      </p:sp>
    </p:spTree>
    <p:extLst>
      <p:ext uri="{BB962C8B-B14F-4D97-AF65-F5344CB8AC3E}">
        <p14:creationId xmlns:p14="http://schemas.microsoft.com/office/powerpoint/2010/main" val="410587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135</a:t>
            </a:fld>
            <a:endParaRPr lang="de-DE" dirty="0"/>
          </a:p>
        </p:txBody>
      </p:sp>
    </p:spTree>
    <p:extLst>
      <p:ext uri="{BB962C8B-B14F-4D97-AF65-F5344CB8AC3E}">
        <p14:creationId xmlns:p14="http://schemas.microsoft.com/office/powerpoint/2010/main" val="171951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136</a:t>
            </a:fld>
            <a:endParaRPr lang="de-DE" dirty="0"/>
          </a:p>
        </p:txBody>
      </p:sp>
    </p:spTree>
    <p:extLst>
      <p:ext uri="{BB962C8B-B14F-4D97-AF65-F5344CB8AC3E}">
        <p14:creationId xmlns:p14="http://schemas.microsoft.com/office/powerpoint/2010/main" val="1112430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137</a:t>
            </a:fld>
            <a:endParaRPr lang="de-DE" dirty="0"/>
          </a:p>
        </p:txBody>
      </p:sp>
    </p:spTree>
    <p:extLst>
      <p:ext uri="{BB962C8B-B14F-4D97-AF65-F5344CB8AC3E}">
        <p14:creationId xmlns:p14="http://schemas.microsoft.com/office/powerpoint/2010/main" val="298237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138</a:t>
            </a:fld>
            <a:endParaRPr lang="de-DE" dirty="0"/>
          </a:p>
        </p:txBody>
      </p:sp>
    </p:spTree>
    <p:extLst>
      <p:ext uri="{BB962C8B-B14F-4D97-AF65-F5344CB8AC3E}">
        <p14:creationId xmlns:p14="http://schemas.microsoft.com/office/powerpoint/2010/main" val="293845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139</a:t>
            </a:fld>
            <a:endParaRPr lang="de-DE" dirty="0"/>
          </a:p>
        </p:txBody>
      </p:sp>
    </p:spTree>
    <p:extLst>
      <p:ext uri="{BB962C8B-B14F-4D97-AF65-F5344CB8AC3E}">
        <p14:creationId xmlns:p14="http://schemas.microsoft.com/office/powerpoint/2010/main" val="1864698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140</a:t>
            </a:fld>
            <a:endParaRPr lang="de-DE" dirty="0"/>
          </a:p>
        </p:txBody>
      </p:sp>
    </p:spTree>
    <p:extLst>
      <p:ext uri="{BB962C8B-B14F-4D97-AF65-F5344CB8AC3E}">
        <p14:creationId xmlns:p14="http://schemas.microsoft.com/office/powerpoint/2010/main" val="220545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141</a:t>
            </a:fld>
            <a:endParaRPr lang="de-DE" dirty="0"/>
          </a:p>
        </p:txBody>
      </p:sp>
    </p:spTree>
    <p:extLst>
      <p:ext uri="{BB962C8B-B14F-4D97-AF65-F5344CB8AC3E}">
        <p14:creationId xmlns:p14="http://schemas.microsoft.com/office/powerpoint/2010/main" val="281893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53</a:t>
            </a:fld>
            <a:endParaRPr lang="de-DE" dirty="0"/>
          </a:p>
        </p:txBody>
      </p:sp>
    </p:spTree>
    <p:extLst>
      <p:ext uri="{BB962C8B-B14F-4D97-AF65-F5344CB8AC3E}">
        <p14:creationId xmlns:p14="http://schemas.microsoft.com/office/powerpoint/2010/main" val="2060768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142</a:t>
            </a:fld>
            <a:endParaRPr lang="de-DE" dirty="0"/>
          </a:p>
        </p:txBody>
      </p:sp>
    </p:spTree>
    <p:extLst>
      <p:ext uri="{BB962C8B-B14F-4D97-AF65-F5344CB8AC3E}">
        <p14:creationId xmlns:p14="http://schemas.microsoft.com/office/powerpoint/2010/main" val="2213662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143</a:t>
            </a:fld>
            <a:endParaRPr lang="de-DE" dirty="0"/>
          </a:p>
        </p:txBody>
      </p:sp>
    </p:spTree>
    <p:extLst>
      <p:ext uri="{BB962C8B-B14F-4D97-AF65-F5344CB8AC3E}">
        <p14:creationId xmlns:p14="http://schemas.microsoft.com/office/powerpoint/2010/main" val="57853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144</a:t>
            </a:fld>
            <a:endParaRPr lang="de-DE" dirty="0"/>
          </a:p>
        </p:txBody>
      </p:sp>
    </p:spTree>
    <p:extLst>
      <p:ext uri="{BB962C8B-B14F-4D97-AF65-F5344CB8AC3E}">
        <p14:creationId xmlns:p14="http://schemas.microsoft.com/office/powerpoint/2010/main" val="3476204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145</a:t>
            </a:fld>
            <a:endParaRPr lang="de-DE" dirty="0"/>
          </a:p>
        </p:txBody>
      </p:sp>
    </p:spTree>
    <p:extLst>
      <p:ext uri="{BB962C8B-B14F-4D97-AF65-F5344CB8AC3E}">
        <p14:creationId xmlns:p14="http://schemas.microsoft.com/office/powerpoint/2010/main" val="1924223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146</a:t>
            </a:fld>
            <a:endParaRPr lang="de-DE" dirty="0"/>
          </a:p>
        </p:txBody>
      </p:sp>
    </p:spTree>
    <p:extLst>
      <p:ext uri="{BB962C8B-B14F-4D97-AF65-F5344CB8AC3E}">
        <p14:creationId xmlns:p14="http://schemas.microsoft.com/office/powerpoint/2010/main" val="245677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147</a:t>
            </a:fld>
            <a:endParaRPr lang="de-DE" dirty="0"/>
          </a:p>
        </p:txBody>
      </p:sp>
    </p:spTree>
    <p:extLst>
      <p:ext uri="{BB962C8B-B14F-4D97-AF65-F5344CB8AC3E}">
        <p14:creationId xmlns:p14="http://schemas.microsoft.com/office/powerpoint/2010/main" val="1611888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148</a:t>
            </a:fld>
            <a:endParaRPr lang="de-DE" dirty="0"/>
          </a:p>
        </p:txBody>
      </p:sp>
    </p:spTree>
    <p:extLst>
      <p:ext uri="{BB962C8B-B14F-4D97-AF65-F5344CB8AC3E}">
        <p14:creationId xmlns:p14="http://schemas.microsoft.com/office/powerpoint/2010/main" val="274031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149</a:t>
            </a:fld>
            <a:endParaRPr lang="de-DE" dirty="0"/>
          </a:p>
        </p:txBody>
      </p:sp>
    </p:spTree>
    <p:extLst>
      <p:ext uri="{BB962C8B-B14F-4D97-AF65-F5344CB8AC3E}">
        <p14:creationId xmlns:p14="http://schemas.microsoft.com/office/powerpoint/2010/main" val="4190388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150</a:t>
            </a:fld>
            <a:endParaRPr lang="de-DE" dirty="0"/>
          </a:p>
        </p:txBody>
      </p:sp>
    </p:spTree>
    <p:extLst>
      <p:ext uri="{BB962C8B-B14F-4D97-AF65-F5344CB8AC3E}">
        <p14:creationId xmlns:p14="http://schemas.microsoft.com/office/powerpoint/2010/main" val="79395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151</a:t>
            </a:fld>
            <a:endParaRPr lang="de-DE" dirty="0"/>
          </a:p>
        </p:txBody>
      </p:sp>
    </p:spTree>
    <p:extLst>
      <p:ext uri="{BB962C8B-B14F-4D97-AF65-F5344CB8AC3E}">
        <p14:creationId xmlns:p14="http://schemas.microsoft.com/office/powerpoint/2010/main" val="2217995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014" rtl="0" eaLnBrk="1" fontAlgn="auto" latinLnBrk="0" hangingPunct="1">
              <a:lnSpc>
                <a:spcPct val="100000"/>
              </a:lnSpc>
              <a:spcBef>
                <a:spcPts val="0"/>
              </a:spcBef>
              <a:spcAft>
                <a:spcPts val="0"/>
              </a:spcAft>
              <a:buClrTx/>
              <a:buSzTx/>
              <a:buFontTx/>
              <a:buNone/>
              <a:tabLst/>
              <a:defRPr/>
            </a:pPr>
            <a:fld id="{82869989-EB00-4EE7-BCB5-25BDC5BB29F8}" type="slidenum">
              <a:rPr kumimoji="0" lang="de-DE" sz="1200" b="0" i="0" u="none" strike="noStrike" kern="1200" cap="none" spc="0" normalizeH="0" baseline="0" noProof="0" smtClean="0">
                <a:ln>
                  <a:noFill/>
                </a:ln>
                <a:solidFill>
                  <a:srgbClr val="2D2E2D"/>
                </a:solidFill>
                <a:effectLst/>
                <a:uLnTx/>
                <a:uFillTx/>
                <a:latin typeface="Arial"/>
                <a:ea typeface="+mn-ea"/>
                <a:cs typeface="+mn-cs"/>
              </a:rPr>
              <a:pPr marL="0" marR="0" lvl="0" indent="0" algn="r" defTabSz="914014"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dirty="0">
              <a:ln>
                <a:noFill/>
              </a:ln>
              <a:solidFill>
                <a:srgbClr val="2D2E2D"/>
              </a:solidFill>
              <a:effectLst/>
              <a:uLnTx/>
              <a:uFillTx/>
              <a:latin typeface="Arial"/>
              <a:ea typeface="+mn-ea"/>
              <a:cs typeface="+mn-cs"/>
            </a:endParaRPr>
          </a:p>
        </p:txBody>
      </p:sp>
    </p:spTree>
    <p:extLst>
      <p:ext uri="{BB962C8B-B14F-4D97-AF65-F5344CB8AC3E}">
        <p14:creationId xmlns:p14="http://schemas.microsoft.com/office/powerpoint/2010/main" val="4140139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152</a:t>
            </a:fld>
            <a:endParaRPr lang="de-DE" dirty="0"/>
          </a:p>
        </p:txBody>
      </p:sp>
    </p:spTree>
    <p:extLst>
      <p:ext uri="{BB962C8B-B14F-4D97-AF65-F5344CB8AC3E}">
        <p14:creationId xmlns:p14="http://schemas.microsoft.com/office/powerpoint/2010/main" val="2361663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153</a:t>
            </a:fld>
            <a:endParaRPr lang="de-DE" dirty="0"/>
          </a:p>
        </p:txBody>
      </p:sp>
    </p:spTree>
    <p:extLst>
      <p:ext uri="{BB962C8B-B14F-4D97-AF65-F5344CB8AC3E}">
        <p14:creationId xmlns:p14="http://schemas.microsoft.com/office/powerpoint/2010/main" val="2454371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154</a:t>
            </a:fld>
            <a:endParaRPr lang="de-DE" dirty="0"/>
          </a:p>
        </p:txBody>
      </p:sp>
    </p:spTree>
    <p:extLst>
      <p:ext uri="{BB962C8B-B14F-4D97-AF65-F5344CB8AC3E}">
        <p14:creationId xmlns:p14="http://schemas.microsoft.com/office/powerpoint/2010/main" val="1766302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155</a:t>
            </a:fld>
            <a:endParaRPr lang="de-DE" dirty="0"/>
          </a:p>
        </p:txBody>
      </p:sp>
    </p:spTree>
    <p:extLst>
      <p:ext uri="{BB962C8B-B14F-4D97-AF65-F5344CB8AC3E}">
        <p14:creationId xmlns:p14="http://schemas.microsoft.com/office/powerpoint/2010/main" val="2578654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156</a:t>
            </a:fld>
            <a:endParaRPr lang="de-DE" dirty="0"/>
          </a:p>
        </p:txBody>
      </p:sp>
    </p:spTree>
    <p:extLst>
      <p:ext uri="{BB962C8B-B14F-4D97-AF65-F5344CB8AC3E}">
        <p14:creationId xmlns:p14="http://schemas.microsoft.com/office/powerpoint/2010/main" val="218155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157</a:t>
            </a:fld>
            <a:endParaRPr lang="de-DE" dirty="0"/>
          </a:p>
        </p:txBody>
      </p:sp>
    </p:spTree>
    <p:extLst>
      <p:ext uri="{BB962C8B-B14F-4D97-AF65-F5344CB8AC3E}">
        <p14:creationId xmlns:p14="http://schemas.microsoft.com/office/powerpoint/2010/main" val="487928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158</a:t>
            </a:fld>
            <a:endParaRPr lang="de-DE" dirty="0"/>
          </a:p>
        </p:txBody>
      </p:sp>
    </p:spTree>
    <p:extLst>
      <p:ext uri="{BB962C8B-B14F-4D97-AF65-F5344CB8AC3E}">
        <p14:creationId xmlns:p14="http://schemas.microsoft.com/office/powerpoint/2010/main" val="2462242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159</a:t>
            </a:fld>
            <a:endParaRPr lang="de-DE" dirty="0"/>
          </a:p>
        </p:txBody>
      </p:sp>
    </p:spTree>
    <p:extLst>
      <p:ext uri="{BB962C8B-B14F-4D97-AF65-F5344CB8AC3E}">
        <p14:creationId xmlns:p14="http://schemas.microsoft.com/office/powerpoint/2010/main" val="3781650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160</a:t>
            </a:fld>
            <a:endParaRPr lang="de-DE" dirty="0"/>
          </a:p>
        </p:txBody>
      </p:sp>
    </p:spTree>
    <p:extLst>
      <p:ext uri="{BB962C8B-B14F-4D97-AF65-F5344CB8AC3E}">
        <p14:creationId xmlns:p14="http://schemas.microsoft.com/office/powerpoint/2010/main" val="2970029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181</a:t>
            </a:fld>
            <a:endParaRPr lang="de-DE" dirty="0"/>
          </a:p>
        </p:txBody>
      </p:sp>
    </p:spTree>
    <p:extLst>
      <p:ext uri="{BB962C8B-B14F-4D97-AF65-F5344CB8AC3E}">
        <p14:creationId xmlns:p14="http://schemas.microsoft.com/office/powerpoint/2010/main" val="140680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122</a:t>
            </a:fld>
            <a:endParaRPr lang="de-DE" dirty="0"/>
          </a:p>
        </p:txBody>
      </p:sp>
    </p:spTree>
    <p:extLst>
      <p:ext uri="{BB962C8B-B14F-4D97-AF65-F5344CB8AC3E}">
        <p14:creationId xmlns:p14="http://schemas.microsoft.com/office/powerpoint/2010/main" val="221258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123</a:t>
            </a:fld>
            <a:endParaRPr lang="de-DE" dirty="0"/>
          </a:p>
        </p:txBody>
      </p:sp>
    </p:spTree>
    <p:extLst>
      <p:ext uri="{BB962C8B-B14F-4D97-AF65-F5344CB8AC3E}">
        <p14:creationId xmlns:p14="http://schemas.microsoft.com/office/powerpoint/2010/main" val="365829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124</a:t>
            </a:fld>
            <a:endParaRPr lang="de-DE" dirty="0"/>
          </a:p>
        </p:txBody>
      </p:sp>
    </p:spTree>
    <p:extLst>
      <p:ext uri="{BB962C8B-B14F-4D97-AF65-F5344CB8AC3E}">
        <p14:creationId xmlns:p14="http://schemas.microsoft.com/office/powerpoint/2010/main" val="1186966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128</a:t>
            </a:fld>
            <a:endParaRPr lang="de-DE" dirty="0"/>
          </a:p>
        </p:txBody>
      </p:sp>
    </p:spTree>
    <p:extLst>
      <p:ext uri="{BB962C8B-B14F-4D97-AF65-F5344CB8AC3E}">
        <p14:creationId xmlns:p14="http://schemas.microsoft.com/office/powerpoint/2010/main" val="204790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130</a:t>
            </a:fld>
            <a:endParaRPr lang="de-DE" dirty="0"/>
          </a:p>
        </p:txBody>
      </p:sp>
    </p:spTree>
    <p:extLst>
      <p:ext uri="{BB962C8B-B14F-4D97-AF65-F5344CB8AC3E}">
        <p14:creationId xmlns:p14="http://schemas.microsoft.com/office/powerpoint/2010/main" val="298884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92C473B-2850-44E7-93E6-377F93F04939}" type="slidenum">
              <a:rPr lang="de-DE" smtClean="0"/>
              <a:pPr/>
              <a:t>131</a:t>
            </a:fld>
            <a:endParaRPr lang="de-DE" dirty="0"/>
          </a:p>
        </p:txBody>
      </p:sp>
    </p:spTree>
    <p:extLst>
      <p:ext uri="{BB962C8B-B14F-4D97-AF65-F5344CB8AC3E}">
        <p14:creationId xmlns:p14="http://schemas.microsoft.com/office/powerpoint/2010/main" val="977114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Bild 5"/>
          <p:cNvPicPr>
            <a:picLocks noChangeAspect="1"/>
          </p:cNvPicPr>
          <p:nvPr/>
        </p:nvPicPr>
        <p:blipFill>
          <a:blip r:embed="rId2" cstate="print"/>
          <a:srcRect/>
          <a:stretch>
            <a:fillRect/>
          </a:stretch>
        </p:blipFill>
        <p:spPr bwMode="auto">
          <a:xfrm>
            <a:off x="9010650" y="0"/>
            <a:ext cx="139700" cy="6858000"/>
          </a:xfrm>
          <a:prstGeom prst="rect">
            <a:avLst/>
          </a:prstGeom>
          <a:noFill/>
          <a:ln w="9525">
            <a:noFill/>
            <a:miter lim="800000"/>
            <a:headEnd/>
            <a:tailEnd/>
          </a:ln>
        </p:spPr>
      </p:pic>
      <p:sp>
        <p:nvSpPr>
          <p:cNvPr id="5" name="Textplatzhalter 10"/>
          <p:cNvSpPr txBox="1">
            <a:spLocks/>
          </p:cNvSpPr>
          <p:nvPr userDrawn="1"/>
        </p:nvSpPr>
        <p:spPr>
          <a:xfrm>
            <a:off x="2682875" y="6526213"/>
            <a:ext cx="5948363" cy="228600"/>
          </a:xfrm>
          <a:prstGeom prst="rect">
            <a:avLst/>
          </a:prstGeom>
        </p:spPr>
        <p:txBody>
          <a:bodyPr lIns="0" tIns="0" rIns="0" bIns="0"/>
          <a:lstStyle/>
          <a:p>
            <a:pPr algn="r" defTabSz="457200">
              <a:spcBef>
                <a:spcPct val="0"/>
              </a:spcBef>
              <a:buClrTx/>
              <a:buFont typeface="Arial" charset="0"/>
              <a:buNone/>
            </a:pPr>
            <a:endParaRPr lang="en-US" sz="1000" b="0" dirty="0">
              <a:solidFill>
                <a:srgbClr val="71AD2A"/>
              </a:solidFill>
            </a:endParaRPr>
          </a:p>
        </p:txBody>
      </p:sp>
      <p:pic>
        <p:nvPicPr>
          <p:cNvPr id="6" name="Picture 6" descr="HSWT_Logo_RGB"/>
          <p:cNvPicPr>
            <a:picLocks noChangeAspect="1" noChangeArrowheads="1"/>
          </p:cNvPicPr>
          <p:nvPr userDrawn="1"/>
        </p:nvPicPr>
        <p:blipFill>
          <a:blip r:embed="rId3" cstate="print"/>
          <a:srcRect/>
          <a:stretch>
            <a:fillRect/>
          </a:stretch>
        </p:blipFill>
        <p:spPr bwMode="auto">
          <a:xfrm>
            <a:off x="6107113" y="490538"/>
            <a:ext cx="2374900" cy="385762"/>
          </a:xfrm>
          <a:prstGeom prst="rect">
            <a:avLst/>
          </a:prstGeom>
          <a:noFill/>
          <a:ln w="9525">
            <a:noFill/>
            <a:miter lim="800000"/>
            <a:headEnd/>
            <a:tailEnd/>
          </a:ln>
        </p:spPr>
      </p:pic>
      <p:sp>
        <p:nvSpPr>
          <p:cNvPr id="482308" name="Rectangle 4"/>
          <p:cNvSpPr>
            <a:spLocks noGrp="1" noChangeArrowheads="1"/>
          </p:cNvSpPr>
          <p:nvPr>
            <p:ph type="ctrTitle"/>
          </p:nvPr>
        </p:nvSpPr>
        <p:spPr>
          <a:xfrm>
            <a:off x="685800" y="2844800"/>
            <a:ext cx="7772400" cy="755650"/>
          </a:xfrm>
        </p:spPr>
        <p:txBody>
          <a:bodyPr lIns="91440" tIns="45720"/>
          <a:lstStyle>
            <a:lvl1pPr>
              <a:defRPr sz="3800"/>
            </a:lvl1pPr>
          </a:lstStyle>
          <a:p>
            <a:pPr lvl="0"/>
            <a:r>
              <a:rPr lang="de-DE" noProof="0" smtClean="0"/>
              <a:t>Titelmasterformat durch Klicken bearbeiten</a:t>
            </a:r>
          </a:p>
        </p:txBody>
      </p:sp>
      <p:sp>
        <p:nvSpPr>
          <p:cNvPr id="482309" name="Rectangle 5"/>
          <p:cNvSpPr>
            <a:spLocks noGrp="1" noChangeArrowheads="1"/>
          </p:cNvSpPr>
          <p:nvPr>
            <p:ph type="subTitle" idx="1"/>
          </p:nvPr>
        </p:nvSpPr>
        <p:spPr>
          <a:xfrm>
            <a:off x="704850" y="3886200"/>
            <a:ext cx="7772400" cy="476250"/>
          </a:xfrm>
        </p:spPr>
        <p:txBody>
          <a:bodyPr lIns="91440" tIns="45720" bIns="45720"/>
          <a:lstStyle>
            <a:lvl1pPr marL="0" indent="0">
              <a:buFont typeface="Arial Unicode MS" pitchFamily="34" charset="-128"/>
              <a:buNone/>
              <a:defRPr sz="3600"/>
            </a:lvl1pPr>
          </a:lstStyle>
          <a:p>
            <a:pPr lvl="0"/>
            <a:r>
              <a:rPr lang="de-DE" noProof="0" smtClean="0"/>
              <a:t>Formatvorlage des Untertitelmasters durch Klicken bearbeiten</a:t>
            </a:r>
          </a:p>
        </p:txBody>
      </p:sp>
      <p:sp>
        <p:nvSpPr>
          <p:cNvPr id="7" name="Rectangle 7"/>
          <p:cNvSpPr>
            <a:spLocks noGrp="1" noChangeArrowheads="1"/>
          </p:cNvSpPr>
          <p:nvPr>
            <p:ph type="ftr" sz="quarter" idx="10"/>
          </p:nvPr>
        </p:nvSpPr>
        <p:spPr>
          <a:xfrm>
            <a:off x="419100" y="6569075"/>
            <a:ext cx="8105775" cy="2190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mtClean="0"/>
            </a:lvl1pPr>
          </a:lstStyle>
          <a:p>
            <a:pPr>
              <a:defRPr/>
            </a:pPr>
            <a:r>
              <a:rPr lang="de-DE" dirty="0" err="1" smtClean="0"/>
              <a:t>Wankmüller</a:t>
            </a:r>
            <a:r>
              <a:rPr lang="de-DE" dirty="0" smtClean="0"/>
              <a:t> Tobias, Ohr Simon </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5" name="Rectangle 7"/>
          <p:cNvSpPr>
            <a:spLocks noGrp="1" noChangeArrowheads="1"/>
          </p:cNvSpPr>
          <p:nvPr>
            <p:ph type="sldNum" sz="quarter" idx="11"/>
          </p:nvPr>
        </p:nvSpPr>
        <p:spPr>
          <a:ln/>
        </p:spPr>
        <p:txBody>
          <a:bodyPr/>
          <a:lstStyle>
            <a:lvl1pPr>
              <a:defRPr/>
            </a:lvl1pPr>
          </a:lstStyle>
          <a:p>
            <a:r>
              <a:rPr lang="de-DE" dirty="0"/>
              <a:t> Folie </a:t>
            </a:r>
            <a:fld id="{E9DDF968-4084-4E58-9EBF-99108DA6ED28}" type="slidenum">
              <a:rPr lang="de-DE"/>
              <a:pPr/>
              <a:t>‹Nr.›</a:t>
            </a:fld>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912813"/>
            <a:ext cx="2286000" cy="53371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912813"/>
            <a:ext cx="6705600" cy="533717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5" name="Rectangle 7"/>
          <p:cNvSpPr>
            <a:spLocks noGrp="1" noChangeArrowheads="1"/>
          </p:cNvSpPr>
          <p:nvPr>
            <p:ph type="sldNum" sz="quarter" idx="11"/>
          </p:nvPr>
        </p:nvSpPr>
        <p:spPr>
          <a:ln/>
        </p:spPr>
        <p:txBody>
          <a:bodyPr/>
          <a:lstStyle>
            <a:lvl1pPr>
              <a:defRPr/>
            </a:lvl1pPr>
          </a:lstStyle>
          <a:p>
            <a:r>
              <a:rPr lang="de-DE" dirty="0"/>
              <a:t> Folie </a:t>
            </a:r>
            <a:fld id="{172DB40E-7616-4D44-BD1C-D491809DEEBF}" type="slidenum">
              <a:rPr lang="de-DE"/>
              <a:pPr/>
              <a:t>‹Nr.›</a:t>
            </a:fld>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0" y="912813"/>
            <a:ext cx="9144000" cy="53371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4" name="Rectangle 7"/>
          <p:cNvSpPr>
            <a:spLocks noGrp="1" noChangeArrowheads="1"/>
          </p:cNvSpPr>
          <p:nvPr>
            <p:ph type="sldNum" sz="quarter" idx="11"/>
          </p:nvPr>
        </p:nvSpPr>
        <p:spPr>
          <a:ln/>
        </p:spPr>
        <p:txBody>
          <a:bodyPr/>
          <a:lstStyle>
            <a:lvl1pPr>
              <a:defRPr/>
            </a:lvl1pPr>
          </a:lstStyle>
          <a:p>
            <a:r>
              <a:rPr lang="de-DE" dirty="0"/>
              <a:t> Folie </a:t>
            </a:r>
            <a:fld id="{0007FA98-32AF-4436-9531-6906C5097B09}" type="slidenum">
              <a:rPr lang="de-DE"/>
              <a:pPr/>
              <a:t>‹Nr.›</a:t>
            </a:fld>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a:xfrm>
            <a:off x="0" y="912813"/>
            <a:ext cx="9144000" cy="860425"/>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0" y="1752600"/>
            <a:ext cx="44958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752600"/>
            <a:ext cx="44958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half" idx="3"/>
          </p:nvPr>
        </p:nvSpPr>
        <p:spPr>
          <a:xfrm>
            <a:off x="0" y="4076700"/>
            <a:ext cx="9144000" cy="21732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7" name="Rectangle 7"/>
          <p:cNvSpPr>
            <a:spLocks noGrp="1" noChangeArrowheads="1"/>
          </p:cNvSpPr>
          <p:nvPr>
            <p:ph type="sldNum" sz="quarter" idx="11"/>
          </p:nvPr>
        </p:nvSpPr>
        <p:spPr>
          <a:ln/>
        </p:spPr>
        <p:txBody>
          <a:bodyPr/>
          <a:lstStyle>
            <a:lvl1pPr>
              <a:defRPr/>
            </a:lvl1pPr>
          </a:lstStyle>
          <a:p>
            <a:r>
              <a:rPr lang="de-DE" dirty="0"/>
              <a:t> Folie </a:t>
            </a:r>
            <a:fld id="{1D179DDA-13F3-4DE9-94AA-04027813DE59}" type="slidenum">
              <a:rPr lang="de-DE"/>
              <a:pPr/>
              <a:t>‹Nr.›</a:t>
            </a:fld>
            <a:endParaRPr lang="de-D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p:cNvSpPr>
            <a:spLocks noGrp="1"/>
          </p:cNvSpPr>
          <p:nvPr>
            <p:ph type="title"/>
          </p:nvPr>
        </p:nvSpPr>
        <p:spPr>
          <a:xfrm>
            <a:off x="0" y="912813"/>
            <a:ext cx="9144000" cy="860425"/>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0" y="1752600"/>
            <a:ext cx="91440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0" y="4076700"/>
            <a:ext cx="9144000" cy="21732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6" name="Rectangle 7"/>
          <p:cNvSpPr>
            <a:spLocks noGrp="1" noChangeArrowheads="1"/>
          </p:cNvSpPr>
          <p:nvPr>
            <p:ph type="sldNum" sz="quarter" idx="11"/>
          </p:nvPr>
        </p:nvSpPr>
        <p:spPr>
          <a:ln/>
        </p:spPr>
        <p:txBody>
          <a:bodyPr/>
          <a:lstStyle>
            <a:lvl1pPr>
              <a:defRPr/>
            </a:lvl1pPr>
          </a:lstStyle>
          <a:p>
            <a:r>
              <a:rPr lang="de-DE" dirty="0"/>
              <a:t> Folie </a:t>
            </a:r>
            <a:fld id="{D3B9A9CC-C219-48CC-B06E-1042AEBD4925}" type="slidenum">
              <a:rPr lang="de-DE"/>
              <a:pPr/>
              <a:t>‹Nr.›</a:t>
            </a:fld>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0" y="912813"/>
            <a:ext cx="9144000" cy="860425"/>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0" y="1752600"/>
            <a:ext cx="44958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752600"/>
            <a:ext cx="44958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0" y="4076700"/>
            <a:ext cx="4495800" cy="21732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4076700"/>
            <a:ext cx="4495800" cy="21732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8" name="Rectangle 7"/>
          <p:cNvSpPr>
            <a:spLocks noGrp="1" noChangeArrowheads="1"/>
          </p:cNvSpPr>
          <p:nvPr>
            <p:ph type="sldNum" sz="quarter" idx="11"/>
          </p:nvPr>
        </p:nvSpPr>
        <p:spPr>
          <a:ln/>
        </p:spPr>
        <p:txBody>
          <a:bodyPr/>
          <a:lstStyle>
            <a:lvl1pPr>
              <a:defRPr/>
            </a:lvl1pPr>
          </a:lstStyle>
          <a:p>
            <a:r>
              <a:rPr lang="de-DE" dirty="0"/>
              <a:t> Folie </a:t>
            </a:r>
            <a:fld id="{50D4C523-62E6-442A-877D-5F07A6B59285}" type="slidenum">
              <a:rPr lang="de-DE"/>
              <a:pPr/>
              <a:t>‹Nr.›</a:t>
            </a:fld>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912813"/>
            <a:ext cx="9144000" cy="860425"/>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0" y="1752600"/>
            <a:ext cx="4495800" cy="44973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752600"/>
            <a:ext cx="44958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076700"/>
            <a:ext cx="4495800" cy="21732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7" name="Rectangle 7"/>
          <p:cNvSpPr>
            <a:spLocks noGrp="1" noChangeArrowheads="1"/>
          </p:cNvSpPr>
          <p:nvPr>
            <p:ph type="sldNum" sz="quarter" idx="11"/>
          </p:nvPr>
        </p:nvSpPr>
        <p:spPr>
          <a:ln/>
        </p:spPr>
        <p:txBody>
          <a:bodyPr/>
          <a:lstStyle>
            <a:lvl1pPr>
              <a:defRPr/>
            </a:lvl1pPr>
          </a:lstStyle>
          <a:p>
            <a:r>
              <a:rPr lang="de-DE" dirty="0"/>
              <a:t> Folie </a:t>
            </a:r>
            <a:fld id="{0B2D88C4-83D9-4D93-9970-E748B64FF6B3}" type="slidenum">
              <a:rPr lang="de-DE"/>
              <a:pPr/>
              <a:t>‹Nr.›</a:t>
            </a:fld>
            <a:endParaRPr lang="de-D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70393" y="1909345"/>
            <a:ext cx="7203233" cy="3383280"/>
          </a:xfrm>
        </p:spPr>
        <p:txBody>
          <a:bodyPr rtlCol="0" anchor="b">
            <a:normAutofit/>
          </a:bodyPr>
          <a:lstStyle>
            <a:lvl1pPr algn="l">
              <a:lnSpc>
                <a:spcPct val="76000"/>
              </a:lnSpc>
              <a:defRPr sz="6000" cap="none" baseline="0">
                <a:solidFill>
                  <a:schemeClr val="tx1"/>
                </a:solidFill>
              </a:defRPr>
            </a:lvl1pPr>
          </a:lstStyle>
          <a:p>
            <a:pPr rtl="0"/>
            <a:r>
              <a:rPr lang="de-DE" dirty="0" smtClean="0"/>
              <a:t>Titelmasterformat durch Klicken bearbeiten</a:t>
            </a:r>
            <a:endParaRPr lang="de-DE" dirty="0"/>
          </a:p>
        </p:txBody>
      </p:sp>
      <p:sp>
        <p:nvSpPr>
          <p:cNvPr id="3" name="Untertitel 2"/>
          <p:cNvSpPr>
            <a:spLocks noGrp="1"/>
          </p:cNvSpPr>
          <p:nvPr>
            <p:ph type="subTitle" idx="1" hasCustomPrompt="1"/>
          </p:nvPr>
        </p:nvSpPr>
        <p:spPr>
          <a:xfrm>
            <a:off x="970393" y="5432564"/>
            <a:ext cx="7203233" cy="457200"/>
          </a:xfrm>
        </p:spPr>
        <p:txBody>
          <a:bodyPr rtlCol="0">
            <a:normAutofit/>
          </a:bodyPr>
          <a:lstStyle>
            <a:lvl1pPr marL="0" indent="0" algn="l">
              <a:spcBef>
                <a:spcPts val="0"/>
              </a:spcBef>
              <a:buNone/>
              <a:defRPr sz="1500" b="0">
                <a:solidFill>
                  <a:schemeClr val="accent1">
                    <a:lumMod val="75000"/>
                  </a:schemeClr>
                </a:solidFill>
                <a:latin typeface="Calibri" panose="020F0502020204030204" pitchFamily="34" charset="0"/>
              </a:defRPr>
            </a:lvl1pPr>
            <a:lvl2pPr marL="342749" indent="0" algn="ctr">
              <a:buNone/>
              <a:defRPr sz="1500"/>
            </a:lvl2pPr>
            <a:lvl3pPr marL="685511" indent="0" algn="ctr">
              <a:buNone/>
              <a:defRPr sz="1425"/>
            </a:lvl3pPr>
            <a:lvl4pPr marL="1028267" indent="0" algn="ctr">
              <a:buNone/>
              <a:defRPr sz="1200"/>
            </a:lvl4pPr>
            <a:lvl5pPr marL="1371022" indent="0" algn="ctr">
              <a:buNone/>
              <a:defRPr sz="1200"/>
            </a:lvl5pPr>
            <a:lvl6pPr marL="1713785" indent="0" algn="ctr">
              <a:buNone/>
              <a:defRPr sz="1200"/>
            </a:lvl6pPr>
            <a:lvl7pPr marL="2056532" indent="0" algn="ctr">
              <a:buNone/>
              <a:defRPr sz="1200"/>
            </a:lvl7pPr>
            <a:lvl8pPr marL="2399280" indent="0" algn="ctr">
              <a:buNone/>
              <a:defRPr sz="1200"/>
            </a:lvl8pPr>
            <a:lvl9pPr marL="2742029" indent="0" algn="ctr">
              <a:buNone/>
              <a:defRPr sz="1200"/>
            </a:lvl9pPr>
          </a:lstStyle>
          <a:p>
            <a:pPr rtl="0"/>
            <a:r>
              <a:rPr lang="de-DE" dirty="0"/>
              <a:t>Formatvorlage des Untertitelmasters durch Klicken bearbeiten</a:t>
            </a:r>
          </a:p>
        </p:txBody>
      </p:sp>
      <p:cxnSp>
        <p:nvCxnSpPr>
          <p:cNvPr id="58" name="Gerader Verbinder 57"/>
          <p:cNvCxnSpPr/>
          <p:nvPr userDrawn="1"/>
        </p:nvCxnSpPr>
        <p:spPr>
          <a:xfrm>
            <a:off x="971550" y="5294175"/>
            <a:ext cx="72009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9" name="Grafik 5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42021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t="6099" b="9528"/>
          <a:stretch/>
        </p:blipFill>
        <p:spPr>
          <a:xfrm>
            <a:off x="0" y="-1"/>
            <a:ext cx="9144000" cy="6858001"/>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25089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elfolie">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t="7512" b="8089"/>
          <a:stretch/>
        </p:blipFill>
        <p:spPr>
          <a:xfrm>
            <a:off x="0" y="0"/>
            <a:ext cx="9144000" cy="685800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285596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5" name="Rectangle 7"/>
          <p:cNvSpPr>
            <a:spLocks noGrp="1" noChangeArrowheads="1"/>
          </p:cNvSpPr>
          <p:nvPr>
            <p:ph type="sldNum" sz="quarter" idx="11"/>
          </p:nvPr>
        </p:nvSpPr>
        <p:spPr>
          <a:ln/>
        </p:spPr>
        <p:txBody>
          <a:bodyPr/>
          <a:lstStyle>
            <a:lvl1pPr>
              <a:defRPr/>
            </a:lvl1pPr>
          </a:lstStyle>
          <a:p>
            <a:r>
              <a:rPr lang="de-DE" dirty="0"/>
              <a:t> Folie </a:t>
            </a:r>
            <a:fld id="{8F22062F-69C6-471C-A500-C1DDA90970E4}" type="slidenum">
              <a:rPr lang="de-DE"/>
              <a:pPr/>
              <a:t>‹Nr.›</a:t>
            </a:fld>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elfolie">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a:extLst>
              <a:ext uri="{28A0092B-C50C-407E-A947-70E740481C1C}">
                <a14:useLocalDpi xmlns:a14="http://schemas.microsoft.com/office/drawing/2010/main" val="0"/>
              </a:ext>
            </a:extLst>
          </a:blip>
          <a:srcRect l="11704" t="2739" r="1" b="9032"/>
          <a:stretch/>
        </p:blipFill>
        <p:spPr>
          <a:xfrm>
            <a:off x="0" y="0"/>
            <a:ext cx="9144000" cy="685800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409003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elfolie">
    <p:spTree>
      <p:nvGrpSpPr>
        <p:cNvPr id="1" name=""/>
        <p:cNvGrpSpPr/>
        <p:nvPr/>
      </p:nvGrpSpPr>
      <p:grpSpPr>
        <a:xfrm>
          <a:off x="0" y="0"/>
          <a:ext cx="0" cy="0"/>
          <a:chOff x="0" y="0"/>
          <a:chExt cx="0" cy="0"/>
        </a:xfrm>
      </p:grpSpPr>
      <p:pic>
        <p:nvPicPr>
          <p:cNvPr id="2" name="Grafik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32" b="8465"/>
          <a:stretch/>
        </p:blipFill>
        <p:spPr>
          <a:xfrm>
            <a:off x="9" y="0"/>
            <a:ext cx="9196657" cy="685800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275932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elfolie">
    <p:spTree>
      <p:nvGrpSpPr>
        <p:cNvPr id="1" name=""/>
        <p:cNvGrpSpPr/>
        <p:nvPr/>
      </p:nvGrpSpPr>
      <p:grpSpPr>
        <a:xfrm>
          <a:off x="0" y="0"/>
          <a:ext cx="0" cy="0"/>
          <a:chOff x="0" y="0"/>
          <a:chExt cx="0" cy="0"/>
        </a:xfrm>
      </p:grpSpPr>
      <p:pic>
        <p:nvPicPr>
          <p:cNvPr id="4" name="Grafik 3"/>
          <p:cNvPicPr>
            <a:picLocks noChangeAspect="1"/>
          </p:cNvPicPr>
          <p:nvPr userDrawn="1"/>
        </p:nvPicPr>
        <p:blipFill rotWithShape="1">
          <a:blip r:embed="rId2">
            <a:extLst>
              <a:ext uri="{28A0092B-C50C-407E-A947-70E740481C1C}">
                <a14:useLocalDpi xmlns:a14="http://schemas.microsoft.com/office/drawing/2010/main"/>
              </a:ext>
            </a:extLst>
          </a:blip>
          <a:srcRect t="9110" b="6780"/>
          <a:stretch/>
        </p:blipFill>
        <p:spPr>
          <a:xfrm>
            <a:off x="4" y="-1"/>
            <a:ext cx="9172937" cy="6858001"/>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19339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Titelfolie">
    <p:spTree>
      <p:nvGrpSpPr>
        <p:cNvPr id="1" name=""/>
        <p:cNvGrpSpPr/>
        <p:nvPr/>
      </p:nvGrpSpPr>
      <p:grpSpPr>
        <a:xfrm>
          <a:off x="0" y="0"/>
          <a:ext cx="0" cy="0"/>
          <a:chOff x="0" y="0"/>
          <a:chExt cx="0" cy="0"/>
        </a:xfrm>
      </p:grpSpPr>
      <p:pic>
        <p:nvPicPr>
          <p:cNvPr id="1026" name="Picture 2" descr="B:\dr-dtp002-cjopp\Archiv\000 Bilder\96 Bilder allgemein\RAUCH-Fahnen_DSC5853_H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448" r="155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264726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elfolie">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970393" y="5432564"/>
            <a:ext cx="7203233" cy="457200"/>
          </a:xfrm>
        </p:spPr>
        <p:txBody>
          <a:bodyPr rtlCol="0">
            <a:normAutofit/>
          </a:bodyPr>
          <a:lstStyle>
            <a:lvl1pPr marL="0" indent="0" algn="l">
              <a:spcBef>
                <a:spcPts val="0"/>
              </a:spcBef>
              <a:buNone/>
              <a:defRPr sz="1500" b="0">
                <a:solidFill>
                  <a:schemeClr val="accent1">
                    <a:lumMod val="75000"/>
                  </a:schemeClr>
                </a:solidFill>
                <a:latin typeface="Calibri" panose="020F0502020204030204" pitchFamily="34" charset="0"/>
              </a:defRPr>
            </a:lvl1pPr>
            <a:lvl2pPr marL="342749" indent="0" algn="ctr">
              <a:buNone/>
              <a:defRPr sz="1500"/>
            </a:lvl2pPr>
            <a:lvl3pPr marL="685511" indent="0" algn="ctr">
              <a:buNone/>
              <a:defRPr sz="1425"/>
            </a:lvl3pPr>
            <a:lvl4pPr marL="1028267" indent="0" algn="ctr">
              <a:buNone/>
              <a:defRPr sz="1200"/>
            </a:lvl4pPr>
            <a:lvl5pPr marL="1371022" indent="0" algn="ctr">
              <a:buNone/>
              <a:defRPr sz="1200"/>
            </a:lvl5pPr>
            <a:lvl6pPr marL="1713785" indent="0" algn="ctr">
              <a:buNone/>
              <a:defRPr sz="1200"/>
            </a:lvl6pPr>
            <a:lvl7pPr marL="2056532" indent="0" algn="ctr">
              <a:buNone/>
              <a:defRPr sz="1200"/>
            </a:lvl7pPr>
            <a:lvl8pPr marL="2399280" indent="0" algn="ctr">
              <a:buNone/>
              <a:defRPr sz="1200"/>
            </a:lvl8pPr>
            <a:lvl9pPr marL="2742029" indent="0" algn="ctr">
              <a:buNone/>
              <a:defRPr sz="1200"/>
            </a:lvl9pPr>
          </a:lstStyle>
          <a:p>
            <a:pPr rtl="0"/>
            <a:r>
              <a:rPr lang="de-DE" dirty="0"/>
              <a:t>Formatvorlage des Untertitelmasters durch Klicken bearbeiten</a:t>
            </a:r>
          </a:p>
        </p:txBody>
      </p:sp>
      <p:cxnSp>
        <p:nvCxnSpPr>
          <p:cNvPr id="58" name="Gerader Verbinder 57"/>
          <p:cNvCxnSpPr/>
          <p:nvPr userDrawn="1"/>
        </p:nvCxnSpPr>
        <p:spPr>
          <a:xfrm>
            <a:off x="971550" y="5294175"/>
            <a:ext cx="72009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Fußzeilenplatzhalter 4"/>
          <p:cNvSpPr>
            <a:spLocks noGrp="1"/>
          </p:cNvSpPr>
          <p:nvPr>
            <p:ph type="ftr" sz="quarter" idx="11"/>
          </p:nvPr>
        </p:nvSpPr>
        <p:spPr>
          <a:xfrm>
            <a:off x="457207" y="6289679"/>
            <a:ext cx="4596023" cy="222436"/>
          </a:xfrm>
        </p:spPr>
        <p:txBody>
          <a:bodyPr rtlCol="0"/>
          <a:lstStyle>
            <a:lvl1pPr>
              <a:defRPr/>
            </a:lvl1pPr>
          </a:lstStyle>
          <a:p>
            <a:r>
              <a:rPr lang="de-DE" dirty="0" smtClean="0"/>
              <a:t>www.rauch.de</a:t>
            </a:r>
          </a:p>
        </p:txBody>
      </p:sp>
      <p:sp>
        <p:nvSpPr>
          <p:cNvPr id="6" name="Datumsplatzhalter 3"/>
          <p:cNvSpPr>
            <a:spLocks noGrp="1"/>
          </p:cNvSpPr>
          <p:nvPr>
            <p:ph type="dt" sz="half" idx="10"/>
          </p:nvPr>
        </p:nvSpPr>
        <p:spPr>
          <a:xfrm>
            <a:off x="6970531" y="6289679"/>
            <a:ext cx="724460" cy="222436"/>
          </a:xfrm>
        </p:spPr>
        <p:txBody>
          <a:bodyPr rtlCol="0"/>
          <a:lstStyle/>
          <a:p>
            <a:pPr rtl="0"/>
            <a:fld id="{3C8B9387-5F3F-49AB-93C5-79EA9015C7A5}" type="datetime1">
              <a:rPr lang="de-DE" smtClean="0"/>
              <a:t>30.10.2024</a:t>
            </a:fld>
            <a:endParaRPr lang="de-DE" dirty="0"/>
          </a:p>
        </p:txBody>
      </p:sp>
      <p:sp>
        <p:nvSpPr>
          <p:cNvPr id="7" name="Foliennummernplatzhalter 5"/>
          <p:cNvSpPr>
            <a:spLocks noGrp="1"/>
          </p:cNvSpPr>
          <p:nvPr>
            <p:ph type="sldNum" sz="quarter" idx="12"/>
          </p:nvPr>
        </p:nvSpPr>
        <p:spPr>
          <a:xfrm>
            <a:off x="7998985" y="6289679"/>
            <a:ext cx="689162" cy="222436"/>
          </a:xfrm>
        </p:spPr>
        <p:txBody>
          <a:bodyPr rtlCol="0"/>
          <a:lstStyle/>
          <a:p>
            <a:pPr rtl="0"/>
            <a:fld id="{E31375A4-56A4-47D6-9801-1991572033F7}" type="slidenum">
              <a:rPr lang="de-DE" smtClean="0"/>
              <a:t>‹Nr.›</a:t>
            </a:fld>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252054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dirty="0"/>
              <a:t>Titelmasterformat durch Klicken bearbeiten</a:t>
            </a:r>
          </a:p>
        </p:txBody>
      </p:sp>
      <p:sp>
        <p:nvSpPr>
          <p:cNvPr id="3" name="Inhaltsplatzhalter 2"/>
          <p:cNvSpPr>
            <a:spLocks noGrp="1"/>
          </p:cNvSpPr>
          <p:nvPr>
            <p:ph idx="1"/>
          </p:nvPr>
        </p:nvSpPr>
        <p:spPr/>
        <p:txBody>
          <a:bodyPr rtlCol="0"/>
          <a:lstStyle>
            <a:lvl1pPr rtl="0">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rtl="0"/>
            <a:r>
              <a:rPr lang="de-DE" dirty="0" smtClean="0"/>
              <a:t>Textmasterformat bearbeiten</a:t>
            </a:r>
          </a:p>
          <a:p>
            <a:pPr lvl="1" rtl="0"/>
            <a:r>
              <a:rPr lang="de-DE" dirty="0" smtClean="0"/>
              <a:t>Zweite Ebene</a:t>
            </a:r>
          </a:p>
          <a:p>
            <a:pPr lvl="2" rtl="0"/>
            <a:r>
              <a:rPr lang="de-DE" dirty="0" smtClean="0"/>
              <a:t>Dritte Ebene</a:t>
            </a:r>
          </a:p>
          <a:p>
            <a:pPr lvl="3" rtl="0"/>
            <a:r>
              <a:rPr lang="de-DE" dirty="0" smtClean="0"/>
              <a:t>Vierte Ebene</a:t>
            </a:r>
          </a:p>
          <a:p>
            <a:pPr lvl="4" rtl="0"/>
            <a:r>
              <a:rPr lang="de-DE" dirty="0" smtClean="0"/>
              <a:t>Fünfte Ebene</a:t>
            </a:r>
            <a:endParaRPr lang="de-DE" dirty="0"/>
          </a:p>
        </p:txBody>
      </p:sp>
      <p:sp>
        <p:nvSpPr>
          <p:cNvPr id="5" name="Fußzeilenplatzhalter 4"/>
          <p:cNvSpPr>
            <a:spLocks noGrp="1"/>
          </p:cNvSpPr>
          <p:nvPr>
            <p:ph type="ftr" sz="quarter" idx="11"/>
          </p:nvPr>
        </p:nvSpPr>
        <p:spPr/>
        <p:txBody>
          <a:bodyPr rtlCol="0"/>
          <a:lstStyle>
            <a:lvl1pPr>
              <a:defRPr/>
            </a:lvl1pPr>
          </a:lstStyle>
          <a:p>
            <a:r>
              <a:rPr lang="de-DE" dirty="0" smtClean="0"/>
              <a:t>www.rauch.de</a:t>
            </a:r>
          </a:p>
        </p:txBody>
      </p:sp>
      <p:sp>
        <p:nvSpPr>
          <p:cNvPr id="4" name="Datumsplatzhalter 3"/>
          <p:cNvSpPr>
            <a:spLocks noGrp="1"/>
          </p:cNvSpPr>
          <p:nvPr>
            <p:ph type="dt" sz="half" idx="10"/>
          </p:nvPr>
        </p:nvSpPr>
        <p:spPr/>
        <p:txBody>
          <a:bodyPr rtlCol="0"/>
          <a:lstStyle/>
          <a:p>
            <a:pPr rtl="0"/>
            <a:fld id="{14CC74D6-74F1-4085-8974-540069DC97EB}" type="datetime1">
              <a:rPr lang="de-DE" smtClean="0"/>
              <a:t>30.10.2024</a:t>
            </a:fld>
            <a:endParaRPr lang="de-DE" dirty="0"/>
          </a:p>
        </p:txBody>
      </p:sp>
      <p:sp>
        <p:nvSpPr>
          <p:cNvPr id="6" name="Foliennummernplatzhalter 5"/>
          <p:cNvSpPr>
            <a:spLocks noGrp="1"/>
          </p:cNvSpPr>
          <p:nvPr>
            <p:ph type="sldNum" sz="quarter" idx="12"/>
          </p:nvPr>
        </p:nvSpPr>
        <p:spPr/>
        <p:txBody>
          <a:bodyPr rtlCol="0"/>
          <a:lstStyle/>
          <a:p>
            <a:pPr rtl="0"/>
            <a:fld id="{E31375A4-56A4-47D6-9801-1991572033F7}" type="slidenum">
              <a:rPr lang="de-DE" smtClean="0"/>
              <a:t>‹Nr.›</a:t>
            </a:fld>
            <a:endParaRPr lang="de-DE" dirty="0"/>
          </a:p>
        </p:txBody>
      </p:sp>
    </p:spTree>
    <p:extLst>
      <p:ext uri="{BB962C8B-B14F-4D97-AF65-F5344CB8AC3E}">
        <p14:creationId xmlns:p14="http://schemas.microsoft.com/office/powerpoint/2010/main" val="203008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971550" y="2541573"/>
            <a:ext cx="7200900" cy="2743200"/>
          </a:xfrm>
        </p:spPr>
        <p:txBody>
          <a:bodyPr rtlCol="0" anchor="b">
            <a:normAutofit/>
          </a:bodyPr>
          <a:lstStyle>
            <a:lvl1pPr>
              <a:lnSpc>
                <a:spcPct val="85000"/>
              </a:lnSpc>
              <a:defRPr sz="4500" cap="none" baseline="0">
                <a:solidFill>
                  <a:schemeClr val="tx1"/>
                </a:solidFill>
              </a:defRPr>
            </a:lvl1pPr>
          </a:lstStyle>
          <a:p>
            <a:pPr rtl="0"/>
            <a:r>
              <a:rPr lang="de-DE" dirty="0"/>
              <a:t>Titelmasterformat durch Klicken bearbeiten</a:t>
            </a:r>
          </a:p>
        </p:txBody>
      </p:sp>
      <p:sp>
        <p:nvSpPr>
          <p:cNvPr id="3" name="Textplatzhalter 2"/>
          <p:cNvSpPr>
            <a:spLocks noGrp="1"/>
          </p:cNvSpPr>
          <p:nvPr>
            <p:ph type="body" idx="1"/>
          </p:nvPr>
        </p:nvSpPr>
        <p:spPr>
          <a:xfrm>
            <a:off x="971550" y="5431536"/>
            <a:ext cx="7200900" cy="457200"/>
          </a:xfrm>
        </p:spPr>
        <p:txBody>
          <a:bodyPr rtlCol="0">
            <a:normAutofit/>
          </a:bodyPr>
          <a:lstStyle>
            <a:lvl1pPr marL="0" indent="0" rtl="0">
              <a:spcBef>
                <a:spcPts val="0"/>
              </a:spcBef>
              <a:buNone/>
              <a:defRPr sz="1500" b="0">
                <a:solidFill>
                  <a:schemeClr val="tx1"/>
                </a:solidFill>
                <a:latin typeface="Calibri" panose="020F0502020204030204" pitchFamily="34" charset="0"/>
              </a:defRPr>
            </a:lvl1pPr>
            <a:lvl2pPr marL="342749" indent="0">
              <a:buNone/>
              <a:defRPr sz="1500"/>
            </a:lvl2pPr>
            <a:lvl3pPr marL="685511" indent="0">
              <a:buNone/>
              <a:defRPr sz="1425"/>
            </a:lvl3pPr>
            <a:lvl4pPr marL="1028267" indent="0">
              <a:buNone/>
              <a:defRPr sz="1200"/>
            </a:lvl4pPr>
            <a:lvl5pPr marL="1371022" indent="0">
              <a:buNone/>
              <a:defRPr sz="1200"/>
            </a:lvl5pPr>
            <a:lvl6pPr marL="1713785" indent="0">
              <a:buNone/>
              <a:defRPr sz="1200"/>
            </a:lvl6pPr>
            <a:lvl7pPr marL="2056532" indent="0">
              <a:buNone/>
              <a:defRPr sz="1200"/>
            </a:lvl7pPr>
            <a:lvl8pPr marL="2399280" indent="0">
              <a:buNone/>
              <a:defRPr sz="1200"/>
            </a:lvl8pPr>
            <a:lvl9pPr marL="2742029" indent="0">
              <a:buNone/>
              <a:defRPr sz="1200"/>
            </a:lvl9pPr>
          </a:lstStyle>
          <a:p>
            <a:pPr lvl="0" rtl="0"/>
            <a:r>
              <a:rPr lang="de-DE" dirty="0" smtClean="0"/>
              <a:t>Textmasterformat bearbeiten</a:t>
            </a:r>
          </a:p>
        </p:txBody>
      </p:sp>
      <p:cxnSp>
        <p:nvCxnSpPr>
          <p:cNvPr id="58" name="Gerader Verbinder 57"/>
          <p:cNvCxnSpPr/>
          <p:nvPr userDrawn="1"/>
        </p:nvCxnSpPr>
        <p:spPr>
          <a:xfrm>
            <a:off x="971550" y="5294175"/>
            <a:ext cx="720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60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atin typeface="Calibri" panose="020F0502020204030204" pitchFamily="34" charset="0"/>
              </a:defRPr>
            </a:lvl1pPr>
          </a:lstStyle>
          <a:p>
            <a:pPr rtl="0"/>
            <a:r>
              <a:rPr lang="de-DE"/>
              <a:t>Titelmasterformat durch Klicken bearbeiten</a:t>
            </a:r>
            <a:endParaRPr lang="de-DE" dirty="0"/>
          </a:p>
        </p:txBody>
      </p:sp>
      <p:sp>
        <p:nvSpPr>
          <p:cNvPr id="3" name="Textplatzhalter 2"/>
          <p:cNvSpPr>
            <a:spLocks noGrp="1"/>
          </p:cNvSpPr>
          <p:nvPr>
            <p:ph type="body" idx="1"/>
          </p:nvPr>
        </p:nvSpPr>
        <p:spPr>
          <a:xfrm>
            <a:off x="971550" y="1818344"/>
            <a:ext cx="3429000" cy="641351"/>
          </a:xfrm>
        </p:spPr>
        <p:txBody>
          <a:bodyPr rtlCol="0" anchor="ctr">
            <a:normAutofit/>
          </a:bodyPr>
          <a:lstStyle>
            <a:lvl1pPr marL="0" indent="0" rtl="0">
              <a:spcBef>
                <a:spcPts val="0"/>
              </a:spcBef>
              <a:buNone/>
              <a:defRPr sz="1500" b="0">
                <a:solidFill>
                  <a:schemeClr val="accent1"/>
                </a:solidFill>
                <a:latin typeface="Calibri" panose="020F0502020204030204" pitchFamily="34" charset="0"/>
              </a:defRPr>
            </a:lvl1pPr>
            <a:lvl2pPr marL="342749" indent="0">
              <a:buNone/>
              <a:defRPr sz="1500" b="1"/>
            </a:lvl2pPr>
            <a:lvl3pPr marL="685511" indent="0">
              <a:buNone/>
              <a:defRPr sz="1425" b="1"/>
            </a:lvl3pPr>
            <a:lvl4pPr marL="1028267" indent="0">
              <a:buNone/>
              <a:defRPr sz="1200" b="1"/>
            </a:lvl4pPr>
            <a:lvl5pPr marL="1371022" indent="0">
              <a:buNone/>
              <a:defRPr sz="1200" b="1"/>
            </a:lvl5pPr>
            <a:lvl6pPr marL="1713785" indent="0">
              <a:buNone/>
              <a:defRPr sz="1200" b="1"/>
            </a:lvl6pPr>
            <a:lvl7pPr marL="2056532" indent="0">
              <a:buNone/>
              <a:defRPr sz="1200" b="1"/>
            </a:lvl7pPr>
            <a:lvl8pPr marL="2399280" indent="0">
              <a:buNone/>
              <a:defRPr sz="1200" b="1"/>
            </a:lvl8pPr>
            <a:lvl9pPr marL="2742029" indent="0">
              <a:buNone/>
              <a:defRPr sz="1200" b="1"/>
            </a:lvl9pPr>
          </a:lstStyle>
          <a:p>
            <a:pPr lvl="0" rtl="0"/>
            <a:r>
              <a:rPr lang="de-DE" dirty="0" smtClean="0"/>
              <a:t>Textmasterformat bearbeiten</a:t>
            </a:r>
          </a:p>
        </p:txBody>
      </p:sp>
      <p:sp>
        <p:nvSpPr>
          <p:cNvPr id="4" name="Inhaltsplatzhalter 3"/>
          <p:cNvSpPr>
            <a:spLocks noGrp="1"/>
          </p:cNvSpPr>
          <p:nvPr>
            <p:ph sz="half" idx="2"/>
          </p:nvPr>
        </p:nvSpPr>
        <p:spPr>
          <a:xfrm>
            <a:off x="971550" y="2503716"/>
            <a:ext cx="3429000" cy="3287487"/>
          </a:xfrm>
        </p:spPr>
        <p:txBody>
          <a:bodyPr rtlCol="0">
            <a:normAutofit/>
          </a:bodyPr>
          <a:lstStyle>
            <a:lvl1pPr rtl="0">
              <a:defRPr sz="1500">
                <a:latin typeface="Calibri" panose="020F0502020204030204" pitchFamily="34" charset="0"/>
              </a:defRPr>
            </a:lvl1pPr>
            <a:lvl2pPr>
              <a:defRPr sz="1425">
                <a:latin typeface="Calibri" panose="020F0502020204030204" pitchFamily="34" charset="0"/>
              </a:defRPr>
            </a:lvl2pPr>
            <a:lvl3pPr>
              <a:defRPr sz="1200">
                <a:latin typeface="Calibri" panose="020F0502020204030204" pitchFamily="34" charset="0"/>
              </a:defRPr>
            </a:lvl3pPr>
            <a:lvl4pPr>
              <a:defRPr sz="1125">
                <a:latin typeface="Calibri" panose="020F0502020204030204" pitchFamily="34" charset="0"/>
              </a:defRPr>
            </a:lvl4pPr>
            <a:lvl5pPr>
              <a:defRPr sz="1125">
                <a:latin typeface="Calibri" panose="020F0502020204030204" pitchFamily="34" charset="0"/>
              </a:defRPr>
            </a:lvl5pPr>
            <a:lvl6pPr>
              <a:defRPr sz="1200"/>
            </a:lvl6pPr>
            <a:lvl7pPr>
              <a:defRPr sz="1200"/>
            </a:lvl7pPr>
            <a:lvl8pPr>
              <a:defRPr sz="1200"/>
            </a:lvl8pPr>
            <a:lvl9pPr>
              <a:defRPr sz="1200"/>
            </a:lvl9pPr>
          </a:lstStyle>
          <a:p>
            <a:pPr lvl="0" rtl="0"/>
            <a:r>
              <a:rPr lang="de-DE" smtClean="0"/>
              <a:t>Textmasterformat bearbeiten</a:t>
            </a:r>
          </a:p>
          <a:p>
            <a:pPr lvl="1" rtl="0"/>
            <a:r>
              <a:rPr lang="de-DE" smtClean="0"/>
              <a:t>Zweite Ebene</a:t>
            </a:r>
          </a:p>
          <a:p>
            <a:pPr lvl="2" rtl="0"/>
            <a:r>
              <a:rPr lang="de-DE" smtClean="0"/>
              <a:t>Dritte Ebene</a:t>
            </a:r>
          </a:p>
          <a:p>
            <a:pPr lvl="3" rtl="0"/>
            <a:r>
              <a:rPr lang="de-DE" smtClean="0"/>
              <a:t>Vierte Ebene</a:t>
            </a:r>
          </a:p>
          <a:p>
            <a:pPr lvl="4" rtl="0"/>
            <a:r>
              <a:rPr lang="de-DE" smtClean="0"/>
              <a:t>Fünfte Ebene</a:t>
            </a:r>
            <a:endParaRPr lang="de-DE" dirty="0"/>
          </a:p>
        </p:txBody>
      </p:sp>
      <p:sp>
        <p:nvSpPr>
          <p:cNvPr id="5" name="Textplatzhalter 4"/>
          <p:cNvSpPr>
            <a:spLocks noGrp="1"/>
          </p:cNvSpPr>
          <p:nvPr>
            <p:ph type="body" sz="quarter" idx="3"/>
          </p:nvPr>
        </p:nvSpPr>
        <p:spPr>
          <a:xfrm>
            <a:off x="4743450" y="1818344"/>
            <a:ext cx="3429000" cy="641351"/>
          </a:xfrm>
        </p:spPr>
        <p:txBody>
          <a:bodyPr rtlCol="0" anchor="ctr">
            <a:normAutofit/>
          </a:bodyPr>
          <a:lstStyle>
            <a:lvl1pPr marL="0" indent="0" rtl="0">
              <a:spcBef>
                <a:spcPts val="0"/>
              </a:spcBef>
              <a:buNone/>
              <a:defRPr sz="1500" b="0">
                <a:solidFill>
                  <a:schemeClr val="accent1"/>
                </a:solidFill>
                <a:latin typeface="Calibri" panose="020F0502020204030204" pitchFamily="34" charset="0"/>
              </a:defRPr>
            </a:lvl1pPr>
            <a:lvl2pPr marL="342749" indent="0">
              <a:buNone/>
              <a:defRPr sz="1500" b="1"/>
            </a:lvl2pPr>
            <a:lvl3pPr marL="685511" indent="0">
              <a:buNone/>
              <a:defRPr sz="1425" b="1"/>
            </a:lvl3pPr>
            <a:lvl4pPr marL="1028267" indent="0">
              <a:buNone/>
              <a:defRPr sz="1200" b="1"/>
            </a:lvl4pPr>
            <a:lvl5pPr marL="1371022" indent="0">
              <a:buNone/>
              <a:defRPr sz="1200" b="1"/>
            </a:lvl5pPr>
            <a:lvl6pPr marL="1713785" indent="0">
              <a:buNone/>
              <a:defRPr sz="1200" b="1"/>
            </a:lvl6pPr>
            <a:lvl7pPr marL="2056532" indent="0">
              <a:buNone/>
              <a:defRPr sz="1200" b="1"/>
            </a:lvl7pPr>
            <a:lvl8pPr marL="2399280" indent="0">
              <a:buNone/>
              <a:defRPr sz="1200" b="1"/>
            </a:lvl8pPr>
            <a:lvl9pPr marL="2742029" indent="0">
              <a:buNone/>
              <a:defRPr sz="1200" b="1"/>
            </a:lvl9pPr>
          </a:lstStyle>
          <a:p>
            <a:pPr lvl="0" rtl="0"/>
            <a:r>
              <a:rPr lang="de-DE" smtClean="0"/>
              <a:t>Textmasterformat bearbeiten</a:t>
            </a:r>
          </a:p>
        </p:txBody>
      </p:sp>
      <p:sp>
        <p:nvSpPr>
          <p:cNvPr id="6" name="Inhaltsplatzhalter 5"/>
          <p:cNvSpPr>
            <a:spLocks noGrp="1"/>
          </p:cNvSpPr>
          <p:nvPr>
            <p:ph sz="quarter" idx="4"/>
          </p:nvPr>
        </p:nvSpPr>
        <p:spPr>
          <a:xfrm>
            <a:off x="4743450" y="2503716"/>
            <a:ext cx="3429000" cy="3287487"/>
          </a:xfrm>
        </p:spPr>
        <p:txBody>
          <a:bodyPr rtlCol="0">
            <a:normAutofit/>
          </a:bodyPr>
          <a:lstStyle>
            <a:lvl1pPr rtl="0">
              <a:defRPr sz="1500">
                <a:latin typeface="Calibri" panose="020F0502020204030204" pitchFamily="34" charset="0"/>
              </a:defRPr>
            </a:lvl1pPr>
            <a:lvl2pPr>
              <a:defRPr sz="1425">
                <a:latin typeface="Calibri" panose="020F0502020204030204" pitchFamily="34" charset="0"/>
              </a:defRPr>
            </a:lvl2pPr>
            <a:lvl3pPr>
              <a:defRPr sz="1200">
                <a:latin typeface="Calibri" panose="020F0502020204030204" pitchFamily="34" charset="0"/>
              </a:defRPr>
            </a:lvl3pPr>
            <a:lvl4pPr>
              <a:defRPr sz="1125">
                <a:latin typeface="Calibri" panose="020F0502020204030204" pitchFamily="34" charset="0"/>
              </a:defRPr>
            </a:lvl4pPr>
            <a:lvl5pPr>
              <a:defRPr sz="1125">
                <a:latin typeface="Calibri" panose="020F0502020204030204" pitchFamily="34" charset="0"/>
              </a:defRPr>
            </a:lvl5pPr>
            <a:lvl6pPr>
              <a:defRPr sz="1200"/>
            </a:lvl6pPr>
            <a:lvl7pPr>
              <a:defRPr sz="1200"/>
            </a:lvl7pPr>
            <a:lvl8pPr>
              <a:defRPr sz="1200"/>
            </a:lvl8pPr>
            <a:lvl9pPr>
              <a:defRPr sz="1200"/>
            </a:lvl9pPr>
          </a:lstStyle>
          <a:p>
            <a:pPr lvl="0" rtl="0"/>
            <a:r>
              <a:rPr lang="de-DE" smtClean="0"/>
              <a:t>Textmasterformat bearbeiten</a:t>
            </a:r>
          </a:p>
          <a:p>
            <a:pPr lvl="1" rtl="0"/>
            <a:r>
              <a:rPr lang="de-DE" smtClean="0"/>
              <a:t>Zweite Ebene</a:t>
            </a:r>
          </a:p>
          <a:p>
            <a:pPr lvl="2" rtl="0"/>
            <a:r>
              <a:rPr lang="de-DE" smtClean="0"/>
              <a:t>Dritte Ebene</a:t>
            </a:r>
          </a:p>
          <a:p>
            <a:pPr lvl="3" rtl="0"/>
            <a:r>
              <a:rPr lang="de-DE" smtClean="0"/>
              <a:t>Vierte Ebene</a:t>
            </a:r>
          </a:p>
          <a:p>
            <a:pPr lvl="4" rtl="0"/>
            <a:r>
              <a:rPr lang="de-DE" smtClean="0"/>
              <a:t>Fünfte Ebene</a:t>
            </a:r>
            <a:endParaRPr lang="de-DE" dirty="0"/>
          </a:p>
        </p:txBody>
      </p:sp>
      <p:sp>
        <p:nvSpPr>
          <p:cNvPr id="8" name="Fußzeilenplatzhalter 7"/>
          <p:cNvSpPr>
            <a:spLocks noGrp="1"/>
          </p:cNvSpPr>
          <p:nvPr>
            <p:ph type="ftr" sz="quarter" idx="11"/>
          </p:nvPr>
        </p:nvSpPr>
        <p:spPr/>
        <p:txBody>
          <a:bodyPr rtlCol="0"/>
          <a:lstStyle>
            <a:lvl1pPr>
              <a:defRPr>
                <a:latin typeface="Calibri" panose="020F0502020204030204" pitchFamily="34" charset="0"/>
              </a:defRPr>
            </a:lvl1pPr>
          </a:lstStyle>
          <a:p>
            <a:r>
              <a:rPr lang="de-DE" dirty="0" smtClean="0"/>
              <a:t>www.rauch.de</a:t>
            </a:r>
            <a:endParaRPr lang="de-DE" dirty="0"/>
          </a:p>
        </p:txBody>
      </p:sp>
      <p:sp>
        <p:nvSpPr>
          <p:cNvPr id="7" name="Datumsplatzhalter 6"/>
          <p:cNvSpPr>
            <a:spLocks noGrp="1"/>
          </p:cNvSpPr>
          <p:nvPr>
            <p:ph type="dt" sz="half" idx="10"/>
          </p:nvPr>
        </p:nvSpPr>
        <p:spPr/>
        <p:txBody>
          <a:bodyPr rtlCol="0"/>
          <a:lstStyle>
            <a:lvl1pPr>
              <a:defRPr>
                <a:latin typeface="Calibri" panose="020F0502020204030204" pitchFamily="34" charset="0"/>
              </a:defRPr>
            </a:lvl1pPr>
          </a:lstStyle>
          <a:p>
            <a:fld id="{6829AB8E-61AA-47B6-864C-464F02BC8206}" type="datetime1">
              <a:rPr lang="de-DE" smtClean="0"/>
              <a:t>30.10.2024</a:t>
            </a:fld>
            <a:endParaRPr lang="de-DE" dirty="0"/>
          </a:p>
        </p:txBody>
      </p:sp>
      <p:sp>
        <p:nvSpPr>
          <p:cNvPr id="9" name="Foliennummernplatzhalter 8"/>
          <p:cNvSpPr>
            <a:spLocks noGrp="1"/>
          </p:cNvSpPr>
          <p:nvPr>
            <p:ph type="sldNum" sz="quarter" idx="12"/>
          </p:nvPr>
        </p:nvSpPr>
        <p:spPr/>
        <p:txBody>
          <a:bodyPr rtlCol="0"/>
          <a:lstStyle>
            <a:lvl1pPr>
              <a:defRPr>
                <a:latin typeface="Calibri" panose="020F0502020204030204" pitchFamily="34" charset="0"/>
              </a:defRPr>
            </a:lvl1pPr>
          </a:lstStyle>
          <a:p>
            <a:fld id="{E31375A4-56A4-47D6-9801-1991572033F7}" type="slidenum">
              <a:rPr lang="de-DE" smtClean="0"/>
              <a:pPr/>
              <a:t>‹Nr.›</a:t>
            </a:fld>
            <a:endParaRPr lang="de-DE" dirty="0"/>
          </a:p>
        </p:txBody>
      </p:sp>
    </p:spTree>
    <p:extLst>
      <p:ext uri="{BB962C8B-B14F-4D97-AF65-F5344CB8AC3E}">
        <p14:creationId xmlns:p14="http://schemas.microsoft.com/office/powerpoint/2010/main" val="8750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a:t>Titelmasterformat durch Klicken bearbeiten</a:t>
            </a:r>
            <a:endParaRPr lang="de-DE" dirty="0"/>
          </a:p>
        </p:txBody>
      </p:sp>
      <p:sp>
        <p:nvSpPr>
          <p:cNvPr id="4" name="Fußzeilenplatzhalter 3"/>
          <p:cNvSpPr>
            <a:spLocks noGrp="1"/>
          </p:cNvSpPr>
          <p:nvPr>
            <p:ph type="ftr" sz="quarter" idx="11"/>
          </p:nvPr>
        </p:nvSpPr>
        <p:spPr/>
        <p:txBody>
          <a:bodyPr rtlCol="0"/>
          <a:lstStyle>
            <a:lvl1pPr>
              <a:defRPr/>
            </a:lvl1pPr>
          </a:lstStyle>
          <a:p>
            <a:r>
              <a:rPr lang="de-DE" dirty="0" smtClean="0"/>
              <a:t>www.rauch.de</a:t>
            </a:r>
            <a:endParaRPr lang="de-DE" dirty="0"/>
          </a:p>
        </p:txBody>
      </p:sp>
      <p:sp>
        <p:nvSpPr>
          <p:cNvPr id="3" name="Datumsplatzhalter 2"/>
          <p:cNvSpPr>
            <a:spLocks noGrp="1"/>
          </p:cNvSpPr>
          <p:nvPr>
            <p:ph type="dt" sz="half" idx="10"/>
          </p:nvPr>
        </p:nvSpPr>
        <p:spPr/>
        <p:txBody>
          <a:bodyPr rtlCol="0"/>
          <a:lstStyle/>
          <a:p>
            <a:pPr rtl="0"/>
            <a:fld id="{46EC1869-A7EA-4853-A606-0258D8D95661}" type="datetime1">
              <a:rPr lang="de-DE" smtClean="0"/>
              <a:t>30.10.2024</a:t>
            </a:fld>
            <a:endParaRPr lang="de-DE" dirty="0"/>
          </a:p>
        </p:txBody>
      </p:sp>
      <p:sp>
        <p:nvSpPr>
          <p:cNvPr id="5" name="Foliennummernplatzhalter 4"/>
          <p:cNvSpPr>
            <a:spLocks noGrp="1"/>
          </p:cNvSpPr>
          <p:nvPr>
            <p:ph type="sldNum" sz="quarter" idx="12"/>
          </p:nvPr>
        </p:nvSpPr>
        <p:spPr/>
        <p:txBody>
          <a:bodyPr rtlCol="0"/>
          <a:lstStyle/>
          <a:p>
            <a:pPr rtl="0"/>
            <a:fld id="{E31375A4-56A4-47D6-9801-1991572033F7}" type="slidenum">
              <a:rPr lang="de-DE" smtClean="0"/>
              <a:t>‹Nr.›</a:t>
            </a:fld>
            <a:endParaRPr lang="de-DE" dirty="0"/>
          </a:p>
        </p:txBody>
      </p:sp>
    </p:spTree>
    <p:extLst>
      <p:ext uri="{BB962C8B-B14F-4D97-AF65-F5344CB8AC3E}">
        <p14:creationId xmlns:p14="http://schemas.microsoft.com/office/powerpoint/2010/main" val="72993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d mit Beschriftung">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0" name="Rechteck 59"/>
          <p:cNvSpPr/>
          <p:nvPr/>
        </p:nvSpPr>
        <p:spPr>
          <a:xfrm>
            <a:off x="0" y="0"/>
            <a:ext cx="54864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rtl="0"/>
            <a:endParaRPr lang="de-DE" sz="2100" dirty="0">
              <a:latin typeface="Calibri" panose="020F0502020204030204" pitchFamily="34" charset="0"/>
            </a:endParaRPr>
          </a:p>
        </p:txBody>
      </p:sp>
      <p:cxnSp>
        <p:nvCxnSpPr>
          <p:cNvPr id="59" name="Gerader Verbinder 58"/>
          <p:cNvCxnSpPr/>
          <p:nvPr/>
        </p:nvCxnSpPr>
        <p:spPr>
          <a:xfrm>
            <a:off x="5942334" y="2895600"/>
            <a:ext cx="27444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hasCustomPrompt="1"/>
          </p:nvPr>
        </p:nvSpPr>
        <p:spPr>
          <a:xfrm>
            <a:off x="5932170" y="576072"/>
            <a:ext cx="2743200" cy="2194560"/>
          </a:xfrm>
        </p:spPr>
        <p:txBody>
          <a:bodyPr rtlCol="0" anchor="b">
            <a:normAutofit/>
          </a:bodyPr>
          <a:lstStyle>
            <a:lvl1pPr>
              <a:defRPr sz="2025">
                <a:solidFill>
                  <a:schemeClr val="bg1"/>
                </a:solidFill>
                <a:latin typeface="Calibri" panose="020F0502020204030204" pitchFamily="34" charset="0"/>
              </a:defRPr>
            </a:lvl1pPr>
          </a:lstStyle>
          <a:p>
            <a:pPr rtl="0"/>
            <a:r>
              <a:rPr lang="de-DE"/>
              <a:t>Titelmasterformat durch Klicken bearbeiten</a:t>
            </a:r>
            <a:endParaRPr lang="de-DE" dirty="0"/>
          </a:p>
        </p:txBody>
      </p:sp>
      <p:sp>
        <p:nvSpPr>
          <p:cNvPr id="4" name="Textplatzhalter 3"/>
          <p:cNvSpPr>
            <a:spLocks noGrp="1"/>
          </p:cNvSpPr>
          <p:nvPr>
            <p:ph type="body" sz="half" idx="2"/>
          </p:nvPr>
        </p:nvSpPr>
        <p:spPr>
          <a:xfrm>
            <a:off x="5932170" y="2999232"/>
            <a:ext cx="2743200" cy="2286000"/>
          </a:xfrm>
        </p:spPr>
        <p:txBody>
          <a:bodyPr rtlCol="0"/>
          <a:lstStyle>
            <a:lvl1pPr marL="0" indent="0" rtl="0">
              <a:spcBef>
                <a:spcPts val="900"/>
              </a:spcBef>
              <a:buNone/>
              <a:defRPr sz="1200">
                <a:solidFill>
                  <a:schemeClr val="bg1"/>
                </a:solidFill>
                <a:latin typeface="Calibri" panose="020F0502020204030204" pitchFamily="34" charset="0"/>
              </a:defRPr>
            </a:lvl1pPr>
            <a:lvl2pPr marL="342749" indent="0">
              <a:buNone/>
              <a:defRPr sz="1125"/>
            </a:lvl2pPr>
            <a:lvl3pPr marL="685511" indent="0">
              <a:buNone/>
              <a:defRPr sz="900"/>
            </a:lvl3pPr>
            <a:lvl4pPr marL="1028267" indent="0">
              <a:buNone/>
              <a:defRPr sz="825"/>
            </a:lvl4pPr>
            <a:lvl5pPr marL="1371022" indent="0">
              <a:buNone/>
              <a:defRPr sz="825"/>
            </a:lvl5pPr>
            <a:lvl6pPr marL="1713785" indent="0">
              <a:buNone/>
              <a:defRPr sz="825"/>
            </a:lvl6pPr>
            <a:lvl7pPr marL="2056532" indent="0">
              <a:buNone/>
              <a:defRPr sz="825"/>
            </a:lvl7pPr>
            <a:lvl8pPr marL="2399280" indent="0">
              <a:buNone/>
              <a:defRPr sz="825"/>
            </a:lvl8pPr>
            <a:lvl9pPr marL="2742029" indent="0">
              <a:buNone/>
              <a:defRPr sz="825"/>
            </a:lvl9pPr>
          </a:lstStyle>
          <a:p>
            <a:pPr lvl="0" rtl="0"/>
            <a:r>
              <a:rPr lang="de-DE" smtClean="0"/>
              <a:t>Textmasterformat bearbeiten</a:t>
            </a:r>
          </a:p>
        </p:txBody>
      </p:sp>
      <p:sp>
        <p:nvSpPr>
          <p:cNvPr id="61" name="Inhaltsplatzhalter 2"/>
          <p:cNvSpPr>
            <a:spLocks noGrp="1"/>
          </p:cNvSpPr>
          <p:nvPr>
            <p:ph idx="1"/>
          </p:nvPr>
        </p:nvSpPr>
        <p:spPr>
          <a:xfrm>
            <a:off x="407398" y="571500"/>
            <a:ext cx="4663440" cy="5715000"/>
          </a:xfrm>
        </p:spPr>
        <p:txBody>
          <a:bodyPr rtlCol="0">
            <a:normAutofit/>
          </a:bodyPr>
          <a:lstStyle>
            <a:lvl1pPr rtl="0">
              <a:defRPr sz="1500">
                <a:latin typeface="Calibri" panose="020F0502020204030204" pitchFamily="34" charset="0"/>
              </a:defRPr>
            </a:lvl1pPr>
            <a:lvl2pPr>
              <a:defRPr sz="1425">
                <a:latin typeface="Calibri" panose="020F0502020204030204" pitchFamily="34" charset="0"/>
              </a:defRPr>
            </a:lvl2pPr>
            <a:lvl3pPr>
              <a:defRPr sz="1200">
                <a:latin typeface="Calibri" panose="020F0502020204030204" pitchFamily="34" charset="0"/>
              </a:defRPr>
            </a:lvl3pPr>
            <a:lvl4pPr>
              <a:defRPr sz="1125">
                <a:latin typeface="Calibri" panose="020F0502020204030204" pitchFamily="34" charset="0"/>
              </a:defRPr>
            </a:lvl4pPr>
            <a:lvl5pPr>
              <a:defRPr sz="1125">
                <a:latin typeface="Calibri" panose="020F0502020204030204" pitchFamily="34" charset="0"/>
              </a:defRPr>
            </a:lvl5pPr>
            <a:lvl6pPr>
              <a:defRPr sz="1500"/>
            </a:lvl6pPr>
            <a:lvl7pPr>
              <a:defRPr sz="1500"/>
            </a:lvl7pPr>
            <a:lvl8pPr>
              <a:defRPr sz="1500"/>
            </a:lvl8pPr>
            <a:lvl9pPr>
              <a:defRPr sz="1500"/>
            </a:lvl9pPr>
          </a:lstStyle>
          <a:p>
            <a:pPr lvl="0" rtl="0"/>
            <a:r>
              <a:rPr lang="de-DE" dirty="0" smtClean="0"/>
              <a:t>Textmasterformat bearbeiten</a:t>
            </a:r>
          </a:p>
          <a:p>
            <a:pPr lvl="1" rtl="0"/>
            <a:r>
              <a:rPr lang="de-DE" dirty="0" smtClean="0"/>
              <a:t>Zweite Ebene</a:t>
            </a:r>
          </a:p>
          <a:p>
            <a:pPr lvl="2" rtl="0"/>
            <a:r>
              <a:rPr lang="de-DE" dirty="0" smtClean="0"/>
              <a:t>Dritte Ebene</a:t>
            </a:r>
          </a:p>
          <a:p>
            <a:pPr lvl="3" rtl="0"/>
            <a:r>
              <a:rPr lang="de-DE" dirty="0" smtClean="0"/>
              <a:t>Vierte Ebene</a:t>
            </a:r>
          </a:p>
          <a:p>
            <a:pPr lvl="4" rtl="0"/>
            <a:r>
              <a:rPr lang="de-DE" dirty="0" smtClean="0"/>
              <a:t>Fünfte Ebene</a:t>
            </a:r>
            <a:endParaRPr lang="de-DE" dirty="0"/>
          </a:p>
        </p:txBody>
      </p:sp>
    </p:spTree>
    <p:extLst>
      <p:ext uri="{BB962C8B-B14F-4D97-AF65-F5344CB8AC3E}">
        <p14:creationId xmlns:p14="http://schemas.microsoft.com/office/powerpoint/2010/main" val="348304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5" name="Rectangle 7"/>
          <p:cNvSpPr>
            <a:spLocks noGrp="1" noChangeArrowheads="1"/>
          </p:cNvSpPr>
          <p:nvPr>
            <p:ph type="sldNum" sz="quarter" idx="11"/>
          </p:nvPr>
        </p:nvSpPr>
        <p:spPr>
          <a:ln/>
        </p:spPr>
        <p:txBody>
          <a:bodyPr/>
          <a:lstStyle>
            <a:lvl1pPr>
              <a:defRPr/>
            </a:lvl1pPr>
          </a:lstStyle>
          <a:p>
            <a:r>
              <a:rPr lang="de-DE" dirty="0"/>
              <a:t> Folie </a:t>
            </a:r>
            <a:fld id="{EE0F28CC-3222-4788-92FA-65EDFB29CD58}" type="slidenum">
              <a:rPr lang="de-DE"/>
              <a:pPr/>
              <a:t>‹Nr.›</a:t>
            </a:fld>
            <a:endParaRPr lang="de-D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1_Bild mit Beschriftung">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0" name="Rechteck 59"/>
          <p:cNvSpPr/>
          <p:nvPr/>
        </p:nvSpPr>
        <p:spPr>
          <a:xfrm>
            <a:off x="0" y="0"/>
            <a:ext cx="54864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rtl="0"/>
            <a:endParaRPr lang="de-DE" sz="2100" dirty="0">
              <a:latin typeface="Calibri" panose="020F0502020204030204" pitchFamily="34" charset="0"/>
            </a:endParaRPr>
          </a:p>
        </p:txBody>
      </p:sp>
      <p:cxnSp>
        <p:nvCxnSpPr>
          <p:cNvPr id="59" name="Gerader Verbinder 58"/>
          <p:cNvCxnSpPr/>
          <p:nvPr/>
        </p:nvCxnSpPr>
        <p:spPr>
          <a:xfrm>
            <a:off x="5942334" y="2895600"/>
            <a:ext cx="27444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hasCustomPrompt="1"/>
          </p:nvPr>
        </p:nvSpPr>
        <p:spPr>
          <a:xfrm>
            <a:off x="5932170" y="576072"/>
            <a:ext cx="2743200" cy="2194560"/>
          </a:xfrm>
        </p:spPr>
        <p:txBody>
          <a:bodyPr rtlCol="0" anchor="b">
            <a:normAutofit/>
          </a:bodyPr>
          <a:lstStyle>
            <a:lvl1pPr>
              <a:defRPr sz="2025">
                <a:solidFill>
                  <a:schemeClr val="bg1"/>
                </a:solidFill>
                <a:latin typeface="Calibri" panose="020F0502020204030204" pitchFamily="34" charset="0"/>
              </a:defRPr>
            </a:lvl1pPr>
          </a:lstStyle>
          <a:p>
            <a:pPr rtl="0"/>
            <a:r>
              <a:rPr lang="de-DE"/>
              <a:t>Titelmasterformat durch Klicken bearbeiten</a:t>
            </a:r>
            <a:endParaRPr lang="de-DE" dirty="0"/>
          </a:p>
        </p:txBody>
      </p:sp>
      <p:sp>
        <p:nvSpPr>
          <p:cNvPr id="3" name="Bildplatzhalter 2" descr="Leerer Platzhalter zum Hinzufügen eines Bilds. Klicken Sie auf den Platzhalter, und wählen Sie das hinzuzufügende Bild aus."/>
          <p:cNvSpPr>
            <a:spLocks noGrp="1"/>
          </p:cNvSpPr>
          <p:nvPr>
            <p:ph type="pic" idx="1" hasCustomPrompt="1"/>
          </p:nvPr>
        </p:nvSpPr>
        <p:spPr>
          <a:xfrm>
            <a:off x="3309" y="-159"/>
            <a:ext cx="5486400" cy="6858000"/>
          </a:xfrm>
        </p:spPr>
        <p:txBody>
          <a:bodyPr tIns="456999" rtlCol="0">
            <a:normAutofit/>
          </a:bodyPr>
          <a:lstStyle>
            <a:lvl1pPr marL="0" indent="0" algn="ctr">
              <a:buNone/>
              <a:defRPr sz="1500">
                <a:latin typeface="Calibri" panose="020F0502020204030204" pitchFamily="34" charset="0"/>
              </a:defRPr>
            </a:lvl1pPr>
            <a:lvl2pPr marL="342749" indent="0">
              <a:buNone/>
              <a:defRPr sz="2100"/>
            </a:lvl2pPr>
            <a:lvl3pPr marL="685511" indent="0">
              <a:buNone/>
              <a:defRPr sz="1800"/>
            </a:lvl3pPr>
            <a:lvl4pPr marL="1028267" indent="0">
              <a:buNone/>
              <a:defRPr sz="1500"/>
            </a:lvl4pPr>
            <a:lvl5pPr marL="1371022" indent="0">
              <a:buNone/>
              <a:defRPr sz="1500"/>
            </a:lvl5pPr>
            <a:lvl6pPr marL="1713785" indent="0">
              <a:buNone/>
              <a:defRPr sz="1500"/>
            </a:lvl6pPr>
            <a:lvl7pPr marL="2056532" indent="0">
              <a:buNone/>
              <a:defRPr sz="1500"/>
            </a:lvl7pPr>
            <a:lvl8pPr marL="2399280" indent="0">
              <a:buNone/>
              <a:defRPr sz="1500"/>
            </a:lvl8pPr>
            <a:lvl9pPr marL="2742029" indent="0">
              <a:buNone/>
              <a:defRPr sz="1500"/>
            </a:lvl9pPr>
          </a:lstStyle>
          <a:p>
            <a:pPr rtl="0"/>
            <a:r>
              <a:rPr lang="de-DE"/>
              <a:t>Klicken Sie, um ein Bild hinzuzufügen.</a:t>
            </a:r>
            <a:endParaRPr lang="de-DE" dirty="0"/>
          </a:p>
        </p:txBody>
      </p:sp>
      <p:sp>
        <p:nvSpPr>
          <p:cNvPr id="4" name="Textplatzhalter 3"/>
          <p:cNvSpPr>
            <a:spLocks noGrp="1"/>
          </p:cNvSpPr>
          <p:nvPr>
            <p:ph type="body" sz="half" idx="2"/>
          </p:nvPr>
        </p:nvSpPr>
        <p:spPr>
          <a:xfrm>
            <a:off x="5932170" y="2999232"/>
            <a:ext cx="2743200" cy="2286000"/>
          </a:xfrm>
        </p:spPr>
        <p:txBody>
          <a:bodyPr rtlCol="0"/>
          <a:lstStyle>
            <a:lvl1pPr marL="0" indent="0" rtl="0">
              <a:spcBef>
                <a:spcPts val="900"/>
              </a:spcBef>
              <a:buNone/>
              <a:defRPr sz="1200">
                <a:solidFill>
                  <a:schemeClr val="bg1"/>
                </a:solidFill>
                <a:latin typeface="Calibri" panose="020F0502020204030204" pitchFamily="34" charset="0"/>
              </a:defRPr>
            </a:lvl1pPr>
            <a:lvl2pPr marL="342749" indent="0">
              <a:buNone/>
              <a:defRPr sz="1125"/>
            </a:lvl2pPr>
            <a:lvl3pPr marL="685511" indent="0">
              <a:buNone/>
              <a:defRPr sz="900"/>
            </a:lvl3pPr>
            <a:lvl4pPr marL="1028267" indent="0">
              <a:buNone/>
              <a:defRPr sz="825"/>
            </a:lvl4pPr>
            <a:lvl5pPr marL="1371022" indent="0">
              <a:buNone/>
              <a:defRPr sz="825"/>
            </a:lvl5pPr>
            <a:lvl6pPr marL="1713785" indent="0">
              <a:buNone/>
              <a:defRPr sz="825"/>
            </a:lvl6pPr>
            <a:lvl7pPr marL="2056532" indent="0">
              <a:buNone/>
              <a:defRPr sz="825"/>
            </a:lvl7pPr>
            <a:lvl8pPr marL="2399280" indent="0">
              <a:buNone/>
              <a:defRPr sz="825"/>
            </a:lvl8pPr>
            <a:lvl9pPr marL="2742029" indent="0">
              <a:buNone/>
              <a:defRPr sz="825"/>
            </a:lvl9pPr>
          </a:lstStyle>
          <a:p>
            <a:pPr lvl="0" rtl="0"/>
            <a:r>
              <a:rPr lang="de-DE" smtClean="0"/>
              <a:t>Textmasterformat bearbeiten</a:t>
            </a:r>
          </a:p>
        </p:txBody>
      </p:sp>
    </p:spTree>
    <p:extLst>
      <p:ext uri="{BB962C8B-B14F-4D97-AF65-F5344CB8AC3E}">
        <p14:creationId xmlns:p14="http://schemas.microsoft.com/office/powerpoint/2010/main" val="391015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lvl1pPr>
              <a:defRPr>
                <a:latin typeface="Calibri" panose="020F0502020204030204" pitchFamily="34" charset="0"/>
              </a:defRPr>
            </a:lvl1pPr>
          </a:lstStyle>
          <a:p>
            <a:pPr rtl="0"/>
            <a:r>
              <a:rPr lang="de-DE" dirty="0"/>
              <a:t>Titelmasterformat durch Klicken bearbeiten</a:t>
            </a:r>
          </a:p>
        </p:txBody>
      </p:sp>
      <p:sp>
        <p:nvSpPr>
          <p:cNvPr id="3" name="Vertikaler Textplatzhalter 2"/>
          <p:cNvSpPr>
            <a:spLocks noGrp="1"/>
          </p:cNvSpPr>
          <p:nvPr>
            <p:ph type="body" orient="vert" idx="1"/>
          </p:nvPr>
        </p:nvSpPr>
        <p:spPr/>
        <p:txBody>
          <a:bodyPr vert="eaVert" rtlCol="0"/>
          <a:lstStyle>
            <a:lvl1pPr rtl="0">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rtl="0"/>
            <a:r>
              <a:rPr lang="de-DE" smtClean="0"/>
              <a:t>Textmasterformat bearbeiten</a:t>
            </a:r>
          </a:p>
          <a:p>
            <a:pPr lvl="1" rtl="0"/>
            <a:r>
              <a:rPr lang="de-DE" smtClean="0"/>
              <a:t>Zweite Ebene</a:t>
            </a:r>
          </a:p>
          <a:p>
            <a:pPr lvl="2" rtl="0"/>
            <a:r>
              <a:rPr lang="de-DE" smtClean="0"/>
              <a:t>Dritte Ebene</a:t>
            </a:r>
          </a:p>
          <a:p>
            <a:pPr lvl="3" rtl="0"/>
            <a:r>
              <a:rPr lang="de-DE" smtClean="0"/>
              <a:t>Vierte Ebene</a:t>
            </a:r>
          </a:p>
          <a:p>
            <a:pPr lvl="4" rtl="0"/>
            <a:r>
              <a:rPr lang="de-DE" smtClean="0"/>
              <a:t>Fünfte Ebene</a:t>
            </a:r>
            <a:endParaRPr lang="de-DE" dirty="0"/>
          </a:p>
        </p:txBody>
      </p:sp>
      <p:sp>
        <p:nvSpPr>
          <p:cNvPr id="5" name="Fußzeilenplatzhalter 4"/>
          <p:cNvSpPr>
            <a:spLocks noGrp="1"/>
          </p:cNvSpPr>
          <p:nvPr>
            <p:ph type="ftr" sz="quarter" idx="11"/>
          </p:nvPr>
        </p:nvSpPr>
        <p:spPr/>
        <p:txBody>
          <a:bodyPr rtlCol="0"/>
          <a:lstStyle>
            <a:lvl1pPr>
              <a:defRPr>
                <a:latin typeface="Calibri" panose="020F0502020204030204" pitchFamily="34" charset="0"/>
              </a:defRPr>
            </a:lvl1pPr>
          </a:lstStyle>
          <a:p>
            <a:r>
              <a:rPr lang="de-DE" dirty="0" smtClean="0"/>
              <a:t>www.rauch.de</a:t>
            </a:r>
            <a:endParaRPr lang="de-DE" dirty="0"/>
          </a:p>
        </p:txBody>
      </p:sp>
      <p:sp>
        <p:nvSpPr>
          <p:cNvPr id="4" name="Datumsplatzhalter 3"/>
          <p:cNvSpPr>
            <a:spLocks noGrp="1"/>
          </p:cNvSpPr>
          <p:nvPr>
            <p:ph type="dt" sz="half" idx="10"/>
          </p:nvPr>
        </p:nvSpPr>
        <p:spPr/>
        <p:txBody>
          <a:bodyPr rtlCol="0"/>
          <a:lstStyle>
            <a:lvl1pPr>
              <a:defRPr>
                <a:latin typeface="Calibri" panose="020F0502020204030204" pitchFamily="34" charset="0"/>
              </a:defRPr>
            </a:lvl1pPr>
          </a:lstStyle>
          <a:p>
            <a:fld id="{0AF83263-95FF-4E6F-A2DB-1CDAB998F405}" type="datetime1">
              <a:rPr lang="de-DE" smtClean="0"/>
              <a:t>30.10.2024</a:t>
            </a:fld>
            <a:endParaRPr lang="de-DE" dirty="0"/>
          </a:p>
        </p:txBody>
      </p:sp>
      <p:sp>
        <p:nvSpPr>
          <p:cNvPr id="6" name="Foliennummernplatzhalter 5"/>
          <p:cNvSpPr>
            <a:spLocks noGrp="1"/>
          </p:cNvSpPr>
          <p:nvPr>
            <p:ph type="sldNum" sz="quarter" idx="12"/>
          </p:nvPr>
        </p:nvSpPr>
        <p:spPr/>
        <p:txBody>
          <a:bodyPr rtlCol="0"/>
          <a:lstStyle>
            <a:lvl1pPr>
              <a:defRPr>
                <a:latin typeface="Calibri" panose="020F0502020204030204" pitchFamily="34" charset="0"/>
              </a:defRPr>
            </a:lvl1pPr>
          </a:lstStyle>
          <a:p>
            <a:fld id="{E31375A4-56A4-47D6-9801-1991572033F7}" type="slidenum">
              <a:rPr lang="de-DE" smtClean="0"/>
              <a:pPr/>
              <a:t>‹Nr.›</a:t>
            </a:fld>
            <a:endParaRPr lang="de-DE" dirty="0"/>
          </a:p>
        </p:txBody>
      </p:sp>
    </p:spTree>
    <p:extLst>
      <p:ext uri="{BB962C8B-B14F-4D97-AF65-F5344CB8AC3E}">
        <p14:creationId xmlns:p14="http://schemas.microsoft.com/office/powerpoint/2010/main" val="13689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2239" y="0"/>
            <a:ext cx="14060717" cy="6858000"/>
          </a:xfrm>
          <a:prstGeom prst="rect">
            <a:avLst/>
          </a:prstGeom>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13706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1_Leer">
    <p:spTree>
      <p:nvGrpSpPr>
        <p:cNvPr id="1" name=""/>
        <p:cNvGrpSpPr/>
        <p:nvPr/>
      </p:nvGrpSpPr>
      <p:grpSpPr>
        <a:xfrm>
          <a:off x="0" y="0"/>
          <a:ext cx="0" cy="0"/>
          <a:chOff x="0" y="0"/>
          <a:chExt cx="0" cy="0"/>
        </a:xfrm>
      </p:grpSpPr>
      <p:pic>
        <p:nvPicPr>
          <p:cNvPr id="57"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512780"/>
            <a:ext cx="9147722" cy="78835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Grafi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88288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2_Leer">
    <p:spTree>
      <p:nvGrpSpPr>
        <p:cNvPr id="1" name=""/>
        <p:cNvGrpSpPr/>
        <p:nvPr/>
      </p:nvGrpSpPr>
      <p:grpSpPr>
        <a:xfrm>
          <a:off x="0" y="0"/>
          <a:ext cx="0" cy="0"/>
          <a:chOff x="0" y="0"/>
          <a:chExt cx="0" cy="0"/>
        </a:xfrm>
      </p:grpSpPr>
      <p:pic>
        <p:nvPicPr>
          <p:cNvPr id="4" name="Grafik 3"/>
          <p:cNvPicPr>
            <a:picLocks noChangeAspect="1"/>
          </p:cNvPicPr>
          <p:nvPr userDrawn="1"/>
        </p:nvPicPr>
        <p:blipFill rotWithShape="1">
          <a:blip r:embed="rId2">
            <a:extLst>
              <a:ext uri="{28A0092B-C50C-407E-A947-70E740481C1C}">
                <a14:useLocalDpi xmlns:a14="http://schemas.microsoft.com/office/drawing/2010/main" val="0"/>
              </a:ext>
            </a:extLst>
          </a:blip>
          <a:srcRect l="-54" r="54" b="3307"/>
          <a:stretch/>
        </p:blipFill>
        <p:spPr>
          <a:xfrm>
            <a:off x="-55820" y="-738584"/>
            <a:ext cx="9199821" cy="7894303"/>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402459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6" name="Rechteck 5"/>
          <p:cNvSpPr/>
          <p:nvPr userDrawn="1"/>
        </p:nvSpPr>
        <p:spPr>
          <a:xfrm>
            <a:off x="0" y="6655671"/>
            <a:ext cx="9144000" cy="202332"/>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endParaRPr lang="de-DE" sz="2100"/>
          </a:p>
        </p:txBody>
      </p:sp>
      <p:sp>
        <p:nvSpPr>
          <p:cNvPr id="7" name="Titel 1"/>
          <p:cNvSpPr>
            <a:spLocks noGrp="1"/>
          </p:cNvSpPr>
          <p:nvPr>
            <p:ph type="title"/>
          </p:nvPr>
        </p:nvSpPr>
        <p:spPr>
          <a:xfrm>
            <a:off x="323536" y="836712"/>
            <a:ext cx="8303555" cy="648072"/>
          </a:xfrm>
          <a:prstGeom prst="rect">
            <a:avLst/>
          </a:prstGeom>
        </p:spPr>
        <p:txBody>
          <a:bodyPr>
            <a:normAutofit/>
          </a:bodyPr>
          <a:lstStyle>
            <a:lvl1pPr algn="l">
              <a:defRPr sz="2400"/>
            </a:lvl1pPr>
          </a:lstStyle>
          <a:p>
            <a:r>
              <a:rPr lang="de-DE" smtClean="0"/>
              <a:t>Titelmasterformat durch Klicken bearbeiten</a:t>
            </a:r>
            <a:endParaRPr lang="de-DE" dirty="0"/>
          </a:p>
        </p:txBody>
      </p:sp>
      <p:sp>
        <p:nvSpPr>
          <p:cNvPr id="8" name="Inhaltsplatzhalter 2"/>
          <p:cNvSpPr>
            <a:spLocks noGrp="1"/>
          </p:cNvSpPr>
          <p:nvPr>
            <p:ph idx="1"/>
          </p:nvPr>
        </p:nvSpPr>
        <p:spPr>
          <a:xfrm>
            <a:off x="323529" y="1700809"/>
            <a:ext cx="8363272" cy="4425355"/>
          </a:xfrm>
          <a:prstGeom prst="rect">
            <a:avLst/>
          </a:prstGeom>
        </p:spPr>
        <p:txBody>
          <a:bodyPr/>
          <a:lstStyle>
            <a:lvl1pPr marL="0" indent="0">
              <a:buFont typeface="Arial" pitchFamily="34" charset="0"/>
              <a:buNone/>
              <a:defRPr sz="1500"/>
            </a:lvl1pPr>
            <a:lvl2pPr marL="556975" indent="-214228">
              <a:buClr>
                <a:srgbClr val="FF0000"/>
              </a:buClr>
              <a:buFont typeface="Wingdings" pitchFamily="2" charset="2"/>
              <a:buChar char="§"/>
              <a:defRPr sz="1200"/>
            </a:lvl2pPr>
            <a:lvl3pPr marL="856892" indent="-171382">
              <a:buClr>
                <a:srgbClr val="FF0000"/>
              </a:buClr>
              <a:buFont typeface="Wingdings" pitchFamily="2" charset="2"/>
              <a:buChar char="§"/>
              <a:defRPr sz="1200"/>
            </a:lvl3pPr>
            <a:lvl4pPr marL="1199640" indent="-171382">
              <a:buClr>
                <a:srgbClr val="FF0000"/>
              </a:buClr>
              <a:buFont typeface="Wingdings" pitchFamily="2" charset="2"/>
              <a:buChar char="§"/>
              <a:defRPr sz="1200"/>
            </a:lvl4pPr>
            <a:lvl5pPr marL="1542389" indent="-171382">
              <a:buClr>
                <a:srgbClr val="FF0000"/>
              </a:buClr>
              <a:buFont typeface="Wingdings" pitchFamily="2" charset="2"/>
              <a:buChar char="§"/>
              <a:defRPr sz="1200"/>
            </a:lvl5pPr>
          </a:lstStyle>
          <a:p>
            <a:pPr lvl="0"/>
            <a:r>
              <a:rPr lang="de-DE" smtClean="0"/>
              <a:t>Textmasterformat bearbeiten</a:t>
            </a:r>
          </a:p>
        </p:txBody>
      </p:sp>
      <p:sp>
        <p:nvSpPr>
          <p:cNvPr id="10" name="Rechteck 9"/>
          <p:cNvSpPr/>
          <p:nvPr userDrawn="1"/>
        </p:nvSpPr>
        <p:spPr>
          <a:xfrm>
            <a:off x="0" y="0"/>
            <a:ext cx="9144000" cy="764704"/>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002">
            <a:schemeClr val="lt1"/>
          </a:fillRef>
          <a:effectRef idx="0">
            <a:schemeClr val="accent1"/>
          </a:effectRef>
          <a:fontRef idx="minor">
            <a:schemeClr val="lt1"/>
          </a:fontRef>
        </p:style>
        <p:txBody>
          <a:bodyPr lIns="68555" tIns="34289" rIns="68555" bIns="34289" rtlCol="0" anchor="ctr"/>
          <a:lstStyle/>
          <a:p>
            <a:pPr algn="ctr"/>
            <a:endParaRPr lang="de-DE" sz="2100"/>
          </a:p>
        </p:txBody>
      </p:sp>
      <p:pic>
        <p:nvPicPr>
          <p:cNvPr id="11" name="Grafik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96471" y="151564"/>
            <a:ext cx="1792549" cy="461601"/>
          </a:xfrm>
          <a:prstGeom prst="rect">
            <a:avLst/>
          </a:prstGeom>
        </p:spPr>
      </p:pic>
      <p:sp>
        <p:nvSpPr>
          <p:cNvPr id="12" name="Rechteck 11"/>
          <p:cNvSpPr/>
          <p:nvPr userDrawn="1"/>
        </p:nvSpPr>
        <p:spPr>
          <a:xfrm>
            <a:off x="8525747" y="6532603"/>
            <a:ext cx="212547" cy="332656"/>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55" tIns="34289" rIns="68555" bIns="34289" rtlCol="0" anchor="ctr"/>
          <a:lstStyle/>
          <a:p>
            <a:pPr algn="ctr"/>
            <a:endParaRPr lang="de-DE" sz="2100"/>
          </a:p>
        </p:txBody>
      </p:sp>
      <p:sp>
        <p:nvSpPr>
          <p:cNvPr id="14" name="Foliennummernplatzhalter 5"/>
          <p:cNvSpPr>
            <a:spLocks noGrp="1"/>
          </p:cNvSpPr>
          <p:nvPr>
            <p:ph type="sldNum" sz="quarter" idx="12"/>
          </p:nvPr>
        </p:nvSpPr>
        <p:spPr>
          <a:xfrm>
            <a:off x="8748466" y="6597357"/>
            <a:ext cx="511982" cy="365125"/>
          </a:xfrm>
          <a:prstGeom prst="rect">
            <a:avLst/>
          </a:prstGeom>
        </p:spPr>
        <p:txBody>
          <a:bodyPr/>
          <a:lstStyle>
            <a:lvl1pPr>
              <a:defRPr sz="1125">
                <a:solidFill>
                  <a:schemeClr val="bg1"/>
                </a:solidFill>
              </a:defRPr>
            </a:lvl1pPr>
          </a:lstStyle>
          <a:p>
            <a:fld id="{F5AE7C27-6341-474A-A3A3-D5352C9CC215}" type="slidenum">
              <a:rPr lang="de-DE" smtClean="0"/>
              <a:pPr/>
              <a:t>‹Nr.›</a:t>
            </a:fld>
            <a:endParaRPr lang="de-DE" dirty="0"/>
          </a:p>
        </p:txBody>
      </p:sp>
    </p:spTree>
    <p:extLst>
      <p:ext uri="{BB962C8B-B14F-4D97-AF65-F5344CB8AC3E}">
        <p14:creationId xmlns:p14="http://schemas.microsoft.com/office/powerpoint/2010/main" val="14836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dirty="0"/>
              <a:t>Titelmasterformat durch Klicken bearbeiten</a:t>
            </a:r>
          </a:p>
        </p:txBody>
      </p:sp>
      <p:sp>
        <p:nvSpPr>
          <p:cNvPr id="4" name="Datumsplatzhalter 3"/>
          <p:cNvSpPr>
            <a:spLocks noGrp="1"/>
          </p:cNvSpPr>
          <p:nvPr>
            <p:ph type="dt" sz="half" idx="10"/>
          </p:nvPr>
        </p:nvSpPr>
        <p:spPr/>
        <p:txBody>
          <a:bodyPr rtlCol="0"/>
          <a:lstStyle/>
          <a:p>
            <a:pPr rtl="0"/>
            <a:fld id="{61996886-1E6E-4300-BC31-48A9CFD3ECD4}" type="datetime1">
              <a:rPr lang="de-DE" smtClean="0"/>
              <a:t>30.10.2024</a:t>
            </a:fld>
            <a:endParaRPr lang="de-DE" dirty="0"/>
          </a:p>
        </p:txBody>
      </p:sp>
      <p:sp>
        <p:nvSpPr>
          <p:cNvPr id="6" name="Foliennummernplatzhalter 5"/>
          <p:cNvSpPr>
            <a:spLocks noGrp="1"/>
          </p:cNvSpPr>
          <p:nvPr>
            <p:ph type="sldNum" sz="quarter" idx="12"/>
          </p:nvPr>
        </p:nvSpPr>
        <p:spPr>
          <a:xfrm>
            <a:off x="7998983" y="6416679"/>
            <a:ext cx="688500" cy="222436"/>
          </a:xfrm>
        </p:spPr>
        <p:txBody>
          <a:bodyPr rtlCol="0"/>
          <a:lstStyle/>
          <a:p>
            <a:pPr rtl="0"/>
            <a:fld id="{E31375A4-56A4-47D6-9801-1991572033F7}" type="slidenum">
              <a:rPr lang="de-DE" smtClean="0"/>
              <a:t>‹Nr.›</a:t>
            </a:fld>
            <a:endParaRPr lang="de-DE" dirty="0"/>
          </a:p>
        </p:txBody>
      </p:sp>
    </p:spTree>
    <p:extLst>
      <p:ext uri="{BB962C8B-B14F-4D97-AF65-F5344CB8AC3E}">
        <p14:creationId xmlns:p14="http://schemas.microsoft.com/office/powerpoint/2010/main" val="15293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dirty="0"/>
              <a:t>Titelmasterformat durch Klicken bearbeiten</a:t>
            </a:r>
          </a:p>
        </p:txBody>
      </p:sp>
      <p:sp>
        <p:nvSpPr>
          <p:cNvPr id="4" name="Datumsplatzhalter 3"/>
          <p:cNvSpPr>
            <a:spLocks noGrp="1"/>
          </p:cNvSpPr>
          <p:nvPr>
            <p:ph type="dt" sz="half" idx="10"/>
          </p:nvPr>
        </p:nvSpPr>
        <p:spPr/>
        <p:txBody>
          <a:bodyPr rtlCol="0"/>
          <a:lstStyle/>
          <a:p>
            <a:pPr rtl="0"/>
            <a:fld id="{61996886-1E6E-4300-BC31-48A9CFD3ECD4}" type="datetime1">
              <a:rPr lang="de-DE" smtClean="0"/>
              <a:t>30.10.2024</a:t>
            </a:fld>
            <a:endParaRPr lang="de-DE" dirty="0"/>
          </a:p>
        </p:txBody>
      </p:sp>
      <p:sp>
        <p:nvSpPr>
          <p:cNvPr id="6" name="Foliennummernplatzhalter 5"/>
          <p:cNvSpPr>
            <a:spLocks noGrp="1"/>
          </p:cNvSpPr>
          <p:nvPr>
            <p:ph type="sldNum" sz="quarter" idx="12"/>
          </p:nvPr>
        </p:nvSpPr>
        <p:spPr>
          <a:xfrm>
            <a:off x="7998983" y="6416679"/>
            <a:ext cx="688500" cy="222436"/>
          </a:xfrm>
        </p:spPr>
        <p:txBody>
          <a:bodyPr rtlCol="0"/>
          <a:lstStyle/>
          <a:p>
            <a:pPr rtl="0"/>
            <a:fld id="{E31375A4-56A4-47D6-9801-1991572033F7}" type="slidenum">
              <a:rPr lang="de-DE" smtClean="0"/>
              <a:t>‹Nr.›</a:t>
            </a:fld>
            <a:endParaRPr lang="de-DE" dirty="0"/>
          </a:p>
        </p:txBody>
      </p:sp>
    </p:spTree>
    <p:extLst>
      <p:ext uri="{BB962C8B-B14F-4D97-AF65-F5344CB8AC3E}">
        <p14:creationId xmlns:p14="http://schemas.microsoft.com/office/powerpoint/2010/main" val="307252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0" y="1752600"/>
            <a:ext cx="44958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752600"/>
            <a:ext cx="4495800"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6" name="Rectangle 7"/>
          <p:cNvSpPr>
            <a:spLocks noGrp="1" noChangeArrowheads="1"/>
          </p:cNvSpPr>
          <p:nvPr>
            <p:ph type="sldNum" sz="quarter" idx="11"/>
          </p:nvPr>
        </p:nvSpPr>
        <p:spPr>
          <a:ln/>
        </p:spPr>
        <p:txBody>
          <a:bodyPr/>
          <a:lstStyle>
            <a:lvl1pPr>
              <a:defRPr/>
            </a:lvl1pPr>
          </a:lstStyle>
          <a:p>
            <a:r>
              <a:rPr lang="de-DE" dirty="0"/>
              <a:t> Folie </a:t>
            </a:r>
            <a:fld id="{BE7AF312-8B45-4DCA-939D-7CD1DB3AC90E}" type="slidenum">
              <a:rPr lang="de-DE"/>
              <a:pPr/>
              <a:t>‹Nr.›</a:t>
            </a:fld>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8" name="Rectangle 7"/>
          <p:cNvSpPr>
            <a:spLocks noGrp="1" noChangeArrowheads="1"/>
          </p:cNvSpPr>
          <p:nvPr>
            <p:ph type="sldNum" sz="quarter" idx="11"/>
          </p:nvPr>
        </p:nvSpPr>
        <p:spPr>
          <a:ln/>
        </p:spPr>
        <p:txBody>
          <a:bodyPr/>
          <a:lstStyle>
            <a:lvl1pPr>
              <a:defRPr/>
            </a:lvl1pPr>
          </a:lstStyle>
          <a:p>
            <a:r>
              <a:rPr lang="de-DE" dirty="0"/>
              <a:t> Folie </a:t>
            </a:r>
            <a:fld id="{4C8B6590-CB68-45E0-AF48-AA9DD40FFB1C}" type="slidenum">
              <a:rPr lang="de-DE"/>
              <a:pPr/>
              <a:t>‹Nr.›</a:t>
            </a:fld>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4" name="Rectangle 7"/>
          <p:cNvSpPr>
            <a:spLocks noGrp="1" noChangeArrowheads="1"/>
          </p:cNvSpPr>
          <p:nvPr>
            <p:ph type="sldNum" sz="quarter" idx="11"/>
          </p:nvPr>
        </p:nvSpPr>
        <p:spPr>
          <a:ln/>
        </p:spPr>
        <p:txBody>
          <a:bodyPr/>
          <a:lstStyle>
            <a:lvl1pPr>
              <a:defRPr/>
            </a:lvl1pPr>
          </a:lstStyle>
          <a:p>
            <a:r>
              <a:rPr lang="de-DE" dirty="0"/>
              <a:t> Folie </a:t>
            </a:r>
            <a:fld id="{E3AD68ED-1356-463E-B930-05F595FAB19E}" type="slidenum">
              <a:rPr lang="de-DE"/>
              <a:pPr/>
              <a:t>‹Nr.›</a:t>
            </a:fld>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3" name="Rectangle 7"/>
          <p:cNvSpPr>
            <a:spLocks noGrp="1" noChangeArrowheads="1"/>
          </p:cNvSpPr>
          <p:nvPr>
            <p:ph type="sldNum" sz="quarter" idx="11"/>
          </p:nvPr>
        </p:nvSpPr>
        <p:spPr>
          <a:ln/>
        </p:spPr>
        <p:txBody>
          <a:bodyPr/>
          <a:lstStyle>
            <a:lvl1pPr>
              <a:defRPr/>
            </a:lvl1pPr>
          </a:lstStyle>
          <a:p>
            <a:r>
              <a:rPr lang="de-DE" dirty="0"/>
              <a:t> Folie </a:t>
            </a:r>
            <a:fld id="{B8726E76-1AE0-41D4-A5CB-F7888791DC53}" type="slidenum">
              <a:rPr lang="de-DE"/>
              <a:pPr/>
              <a:t>‹Nr.›</a:t>
            </a:fld>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6" name="Rectangle 7"/>
          <p:cNvSpPr>
            <a:spLocks noGrp="1" noChangeArrowheads="1"/>
          </p:cNvSpPr>
          <p:nvPr>
            <p:ph type="sldNum" sz="quarter" idx="11"/>
          </p:nvPr>
        </p:nvSpPr>
        <p:spPr>
          <a:ln/>
        </p:spPr>
        <p:txBody>
          <a:bodyPr/>
          <a:lstStyle>
            <a:lvl1pPr>
              <a:defRPr/>
            </a:lvl1pPr>
          </a:lstStyle>
          <a:p>
            <a:r>
              <a:rPr lang="de-DE" dirty="0"/>
              <a:t> Folie </a:t>
            </a:r>
            <a:fld id="{9E3CA8E8-5551-4730-922C-F72CCB59879D}" type="slidenum">
              <a:rPr lang="de-DE"/>
              <a:pPr/>
              <a:t>‹Nr.›</a:t>
            </a:fld>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6"/>
          <p:cNvSpPr>
            <a:spLocks noGrp="1" noChangeArrowheads="1"/>
          </p:cNvSpPr>
          <p:nvPr>
            <p:ph type="ftr" sz="quarter" idx="10"/>
          </p:nvPr>
        </p:nvSpPr>
        <p:spPr>
          <a:ln/>
        </p:spPr>
        <p:txBody>
          <a:bodyPr/>
          <a:lstStyle>
            <a:lvl1pPr>
              <a:defRPr/>
            </a:lvl1pPr>
          </a:lstStyle>
          <a:p>
            <a:pPr>
              <a:defRPr/>
            </a:pPr>
            <a:r>
              <a:rPr lang="de-DE" smtClean="0"/>
              <a:t>Wankmüller Tobias, Ohr Simon </a:t>
            </a:r>
            <a:endParaRPr lang="de-DE" dirty="0"/>
          </a:p>
        </p:txBody>
      </p:sp>
      <p:sp>
        <p:nvSpPr>
          <p:cNvPr id="6" name="Rectangle 7"/>
          <p:cNvSpPr>
            <a:spLocks noGrp="1" noChangeArrowheads="1"/>
          </p:cNvSpPr>
          <p:nvPr>
            <p:ph type="sldNum" sz="quarter" idx="11"/>
          </p:nvPr>
        </p:nvSpPr>
        <p:spPr>
          <a:ln/>
        </p:spPr>
        <p:txBody>
          <a:bodyPr/>
          <a:lstStyle>
            <a:lvl1pPr>
              <a:defRPr/>
            </a:lvl1pPr>
          </a:lstStyle>
          <a:p>
            <a:r>
              <a:rPr lang="de-DE" dirty="0"/>
              <a:t> Folie </a:t>
            </a:r>
            <a:fld id="{F0DA373C-9944-473F-BCE0-BC879E22D60D}" type="slidenum">
              <a:rPr lang="de-DE"/>
              <a:pPr/>
              <a:t>‹Nr.›</a:t>
            </a:fld>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image" Target="../media/image3.png"/><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5"/>
          <p:cNvPicPr>
            <a:picLocks noChangeAspect="1"/>
          </p:cNvPicPr>
          <p:nvPr/>
        </p:nvPicPr>
        <p:blipFill>
          <a:blip r:embed="rId18" cstate="print"/>
          <a:srcRect/>
          <a:stretch>
            <a:fillRect/>
          </a:stretch>
        </p:blipFill>
        <p:spPr bwMode="auto">
          <a:xfrm>
            <a:off x="9010650" y="0"/>
            <a:ext cx="1397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0" y="912813"/>
            <a:ext cx="9144000" cy="860425"/>
          </a:xfrm>
          <a:prstGeom prst="rect">
            <a:avLst/>
          </a:prstGeom>
          <a:noFill/>
          <a:ln w="9525">
            <a:noFill/>
            <a:miter lim="800000"/>
            <a:headEnd/>
            <a:tailEnd/>
          </a:ln>
          <a:effectLst/>
        </p:spPr>
        <p:txBody>
          <a:bodyPr vert="horz" wrap="square" lIns="900000" tIns="360000" rIns="91440" bIns="45720" numCol="1" anchor="ctr" anchorCtr="0" compatLnSpc="1">
            <a:prstTxWarp prst="textNoShape">
              <a:avLst/>
            </a:prstTxWarp>
          </a:bodyPr>
          <a:lstStyle/>
          <a:p>
            <a:pPr lvl="0"/>
            <a:r>
              <a:rPr lang="de-DE" smtClean="0"/>
              <a:t>Titelmasterformat durch Klicken bearbeiten</a:t>
            </a:r>
          </a:p>
        </p:txBody>
      </p:sp>
      <p:sp>
        <p:nvSpPr>
          <p:cNvPr id="1028" name="Rectangle 4"/>
          <p:cNvSpPr>
            <a:spLocks noGrp="1" noChangeArrowheads="1"/>
          </p:cNvSpPr>
          <p:nvPr>
            <p:ph type="body" idx="1"/>
          </p:nvPr>
        </p:nvSpPr>
        <p:spPr bwMode="auto">
          <a:xfrm>
            <a:off x="0" y="1752600"/>
            <a:ext cx="9144000" cy="4497388"/>
          </a:xfrm>
          <a:prstGeom prst="rect">
            <a:avLst/>
          </a:prstGeom>
          <a:noFill/>
          <a:ln w="9525">
            <a:noFill/>
            <a:miter lim="800000"/>
            <a:headEnd/>
            <a:tailEnd/>
          </a:ln>
          <a:effectLst/>
        </p:spPr>
        <p:txBody>
          <a:bodyPr vert="horz" wrap="square" lIns="900000" tIns="180000" rIns="91440" bIns="5400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pic>
        <p:nvPicPr>
          <p:cNvPr id="1029" name="Picture 5" descr="HSWT_Logo_RGB"/>
          <p:cNvPicPr>
            <a:picLocks noChangeAspect="1" noChangeArrowheads="1"/>
          </p:cNvPicPr>
          <p:nvPr/>
        </p:nvPicPr>
        <p:blipFill>
          <a:blip r:embed="rId19" cstate="print"/>
          <a:srcRect/>
          <a:stretch>
            <a:fillRect/>
          </a:stretch>
        </p:blipFill>
        <p:spPr bwMode="auto">
          <a:xfrm>
            <a:off x="6200775" y="503238"/>
            <a:ext cx="2374900" cy="385762"/>
          </a:xfrm>
          <a:prstGeom prst="rect">
            <a:avLst/>
          </a:prstGeom>
          <a:noFill/>
          <a:ln w="9525">
            <a:noFill/>
            <a:miter lim="800000"/>
            <a:headEnd/>
            <a:tailEnd/>
          </a:ln>
        </p:spPr>
      </p:pic>
      <p:sp>
        <p:nvSpPr>
          <p:cNvPr id="481286" name="Rectangle 6"/>
          <p:cNvSpPr>
            <a:spLocks noGrp="1" noChangeArrowheads="1"/>
          </p:cNvSpPr>
          <p:nvPr>
            <p:ph type="ftr" sz="quarter" idx="3"/>
          </p:nvPr>
        </p:nvSpPr>
        <p:spPr bwMode="auto">
          <a:xfrm>
            <a:off x="419100" y="6569075"/>
            <a:ext cx="70675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buClrTx/>
              <a:defRPr sz="1000" b="0" smtClean="0">
                <a:solidFill>
                  <a:srgbClr val="71AD2A"/>
                </a:solidFill>
                <a:latin typeface="+mn-lt"/>
                <a:ea typeface="+mn-ea"/>
              </a:defRPr>
            </a:lvl1pPr>
          </a:lstStyle>
          <a:p>
            <a:pPr>
              <a:defRPr/>
            </a:pPr>
            <a:r>
              <a:rPr lang="de-DE" dirty="0" err="1" smtClean="0"/>
              <a:t>Wankmüller</a:t>
            </a:r>
            <a:r>
              <a:rPr lang="de-DE" dirty="0" smtClean="0"/>
              <a:t> Tobias, Ohr Simon </a:t>
            </a:r>
            <a:endParaRPr lang="de-DE" dirty="0"/>
          </a:p>
        </p:txBody>
      </p:sp>
      <p:sp>
        <p:nvSpPr>
          <p:cNvPr id="481287" name="Rectangle 7"/>
          <p:cNvSpPr>
            <a:spLocks noGrp="1" noChangeArrowheads="1"/>
          </p:cNvSpPr>
          <p:nvPr>
            <p:ph type="sldNum" sz="quarter" idx="4"/>
          </p:nvPr>
        </p:nvSpPr>
        <p:spPr bwMode="auto">
          <a:xfrm>
            <a:off x="7553325" y="6559550"/>
            <a:ext cx="12096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buClrTx/>
              <a:defRPr sz="1000" b="0">
                <a:solidFill>
                  <a:srgbClr val="71AD2A"/>
                </a:solidFill>
                <a:latin typeface="Arial" charset="0"/>
              </a:defRPr>
            </a:lvl1pPr>
          </a:lstStyle>
          <a:p>
            <a:r>
              <a:rPr lang="de-DE" dirty="0"/>
              <a:t> Folie </a:t>
            </a:r>
            <a:fld id="{9D84CEAB-19F8-4A7B-950E-EAE7F227D8B0}" type="slidenum">
              <a:rPr lang="de-DE"/>
              <a:pPr/>
              <a:t>‹Nr.›</a:t>
            </a:fld>
            <a:endParaRPr lang="de-DE" dirty="0"/>
          </a:p>
        </p:txBody>
      </p:sp>
    </p:spTree>
  </p:cSld>
  <p:clrMap bg1="lt1" tx1="dk1" bg2="lt2" tx2="dk2" accent1="accent1" accent2="accent2" accent3="accent3" accent4="accent4" accent5="accent5" accent6="accent6" hlink="hlink" folHlink="folHlink"/>
  <p:sldLayoutIdLst>
    <p:sldLayoutId id="2147483685"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iming>
    <p:tnLst>
      <p:par>
        <p:cTn id="1" dur="indefinite" restart="never" nodeType="tmRoot"/>
      </p:par>
    </p:tnLst>
  </p:timing>
  <p:hf hdr="0" dt="0"/>
  <p:txStyles>
    <p:titleStyle>
      <a:lvl1pPr algn="l" defTabSz="457200" rtl="0" eaLnBrk="1" fontAlgn="base" hangingPunct="1">
        <a:spcBef>
          <a:spcPct val="0"/>
        </a:spcBef>
        <a:spcAft>
          <a:spcPct val="0"/>
        </a:spcAft>
        <a:defRPr sz="2800" b="1">
          <a:solidFill>
            <a:schemeClr val="tx1"/>
          </a:solidFill>
          <a:latin typeface="+mj-lt"/>
          <a:ea typeface="+mj-ea"/>
          <a:cs typeface="+mj-cs"/>
        </a:defRPr>
      </a:lvl1pPr>
      <a:lvl2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9pPr>
    </p:titleStyle>
    <p:bodyStyle>
      <a:lvl1pPr marL="342900" indent="-342900" algn="l" defTabSz="457200" rtl="0" eaLnBrk="1" fontAlgn="base" hangingPunct="1">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1" fontAlgn="base" hangingPunct="1">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1" fontAlgn="base" hangingPunct="1">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1" fontAlgn="base" hangingPunct="1">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971550" y="503872"/>
            <a:ext cx="7200900" cy="1142385"/>
          </a:xfrm>
          <a:prstGeom prst="rect">
            <a:avLst/>
          </a:prstGeom>
        </p:spPr>
        <p:txBody>
          <a:bodyPr vert="horz" lIns="91406" tIns="45718" rIns="91406" bIns="45718" rtlCol="0" anchor="b">
            <a:normAutofit/>
          </a:bodyPr>
          <a:lstStyle/>
          <a:p>
            <a:pPr rtl="0"/>
            <a:r>
              <a:rPr lang="de-DE" dirty="0"/>
              <a:t>Titelmasterformat durch Klicken bearbeiten</a:t>
            </a:r>
          </a:p>
        </p:txBody>
      </p:sp>
      <p:sp>
        <p:nvSpPr>
          <p:cNvPr id="3" name="Textplatzhalter 2"/>
          <p:cNvSpPr>
            <a:spLocks noGrp="1"/>
          </p:cNvSpPr>
          <p:nvPr>
            <p:ph type="body" idx="1"/>
          </p:nvPr>
        </p:nvSpPr>
        <p:spPr>
          <a:xfrm>
            <a:off x="971550" y="1981221"/>
            <a:ext cx="7200900" cy="3809999"/>
          </a:xfrm>
          <a:prstGeom prst="rect">
            <a:avLst/>
          </a:prstGeom>
        </p:spPr>
        <p:txBody>
          <a:bodyPr vert="horz" lIns="91406" tIns="45718" rIns="91406" bIns="45718" rtlCol="0">
            <a:normAutofit/>
          </a:bodyPr>
          <a:lstStyle/>
          <a:p>
            <a:pPr lvl="0" rtl="0"/>
            <a:r>
              <a:rPr lang="de-DE" dirty="0" smtClean="0"/>
              <a:t>Formatvorlagen des Textmasters bearbeiten</a:t>
            </a:r>
          </a:p>
          <a:p>
            <a:pPr lvl="1" rtl="0"/>
            <a:r>
              <a:rPr lang="de-DE" dirty="0" smtClean="0"/>
              <a:t>Zweite Ebene</a:t>
            </a:r>
          </a:p>
          <a:p>
            <a:pPr lvl="2" rtl="0"/>
            <a:r>
              <a:rPr lang="de-DE" dirty="0" smtClean="0"/>
              <a:t>Dritte </a:t>
            </a:r>
            <a:r>
              <a:rPr lang="de-DE" dirty="0"/>
              <a:t>Ebene</a:t>
            </a:r>
          </a:p>
          <a:p>
            <a:pPr lvl="3" rtl="0"/>
            <a:r>
              <a:rPr lang="de-DE" dirty="0"/>
              <a:t>Vierte Ebene</a:t>
            </a:r>
          </a:p>
          <a:p>
            <a:pPr lvl="4" rtl="0"/>
            <a:r>
              <a:rPr lang="de-DE" dirty="0"/>
              <a:t>Fünfte Ebene</a:t>
            </a:r>
          </a:p>
        </p:txBody>
      </p:sp>
      <p:cxnSp>
        <p:nvCxnSpPr>
          <p:cNvPr id="148" name="Gerader Verbinder 147"/>
          <p:cNvCxnSpPr/>
          <p:nvPr/>
        </p:nvCxnSpPr>
        <p:spPr>
          <a:xfrm>
            <a:off x="457200" y="6172200"/>
            <a:ext cx="82296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ußzeilenplatzhalter 4"/>
          <p:cNvSpPr>
            <a:spLocks noGrp="1"/>
          </p:cNvSpPr>
          <p:nvPr>
            <p:ph type="ftr" sz="quarter" idx="3"/>
          </p:nvPr>
        </p:nvSpPr>
        <p:spPr>
          <a:xfrm>
            <a:off x="457207" y="6289679"/>
            <a:ext cx="4596023" cy="222436"/>
          </a:xfrm>
          <a:prstGeom prst="rect">
            <a:avLst/>
          </a:prstGeom>
        </p:spPr>
        <p:txBody>
          <a:bodyPr vert="horz" lIns="91406" tIns="45718" rIns="91406" bIns="45718" rtlCol="0" anchor="ctr"/>
          <a:lstStyle>
            <a:lvl1pPr algn="l">
              <a:defRPr sz="825">
                <a:solidFill>
                  <a:schemeClr val="tx1">
                    <a:lumMod val="90000"/>
                    <a:lumOff val="10000"/>
                  </a:schemeClr>
                </a:solidFill>
                <a:latin typeface="Calibri" panose="020F0502020204030204" pitchFamily="34" charset="0"/>
              </a:defRPr>
            </a:lvl1pPr>
          </a:lstStyle>
          <a:p>
            <a:r>
              <a:rPr lang="de-DE" dirty="0" smtClean="0"/>
              <a:t>www.rauch.de</a:t>
            </a:r>
            <a:endParaRPr lang="de-DE" dirty="0"/>
          </a:p>
        </p:txBody>
      </p:sp>
      <p:sp>
        <p:nvSpPr>
          <p:cNvPr id="4" name="Datumsplatzhalter 3"/>
          <p:cNvSpPr>
            <a:spLocks noGrp="1"/>
          </p:cNvSpPr>
          <p:nvPr>
            <p:ph type="dt" sz="half" idx="2"/>
          </p:nvPr>
        </p:nvSpPr>
        <p:spPr>
          <a:xfrm>
            <a:off x="6970531" y="6289679"/>
            <a:ext cx="724460" cy="222436"/>
          </a:xfrm>
          <a:prstGeom prst="rect">
            <a:avLst/>
          </a:prstGeom>
        </p:spPr>
        <p:txBody>
          <a:bodyPr vert="horz" lIns="91406" tIns="45718" rIns="91406" bIns="45718" rtlCol="0" anchor="ctr"/>
          <a:lstStyle>
            <a:lvl1pPr algn="r">
              <a:defRPr sz="825">
                <a:solidFill>
                  <a:schemeClr val="tx1">
                    <a:lumMod val="90000"/>
                    <a:lumOff val="10000"/>
                  </a:schemeClr>
                </a:solidFill>
                <a:latin typeface="Calibri" panose="020F0502020204030204" pitchFamily="34" charset="0"/>
              </a:defRPr>
            </a:lvl1pPr>
          </a:lstStyle>
          <a:p>
            <a:fld id="{63B1F633-FC26-42AD-9481-3288D09FF76E}" type="datetime1">
              <a:rPr lang="de-DE" smtClean="0"/>
              <a:t>30.10.2024</a:t>
            </a:fld>
            <a:endParaRPr lang="de-DE" dirty="0"/>
          </a:p>
        </p:txBody>
      </p:sp>
      <p:sp>
        <p:nvSpPr>
          <p:cNvPr id="6" name="Foliennummernplatzhalter 5"/>
          <p:cNvSpPr>
            <a:spLocks noGrp="1"/>
          </p:cNvSpPr>
          <p:nvPr>
            <p:ph type="sldNum" sz="quarter" idx="4"/>
          </p:nvPr>
        </p:nvSpPr>
        <p:spPr>
          <a:xfrm>
            <a:off x="7998985" y="6289679"/>
            <a:ext cx="689162" cy="222436"/>
          </a:xfrm>
          <a:prstGeom prst="rect">
            <a:avLst/>
          </a:prstGeom>
        </p:spPr>
        <p:txBody>
          <a:bodyPr vert="horz" lIns="91406" tIns="45718" rIns="91406" bIns="45718" rtlCol="0" anchor="ctr"/>
          <a:lstStyle>
            <a:lvl1pPr algn="r">
              <a:defRPr sz="825">
                <a:solidFill>
                  <a:schemeClr val="tx1">
                    <a:lumMod val="90000"/>
                    <a:lumOff val="10000"/>
                  </a:schemeClr>
                </a:solidFill>
                <a:latin typeface="Calibri" panose="020F0502020204030204" pitchFamily="34" charset="0"/>
              </a:defRPr>
            </a:lvl1pPr>
          </a:lstStyle>
          <a:p>
            <a:fld id="{E31375A4-56A4-47D6-9801-1991572033F7}" type="slidenum">
              <a:rPr lang="de-DE" smtClean="0"/>
              <a:pPr/>
              <a:t>‹Nr.›</a:t>
            </a:fld>
            <a:endParaRPr lang="de-DE" dirty="0"/>
          </a:p>
        </p:txBody>
      </p:sp>
      <p:pic>
        <p:nvPicPr>
          <p:cNvPr id="9" name="Grafik 8"/>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581253" y="436694"/>
            <a:ext cx="1105574" cy="273563"/>
          </a:xfrm>
          <a:prstGeom prst="rect">
            <a:avLst/>
          </a:prstGeom>
        </p:spPr>
      </p:pic>
    </p:spTree>
    <p:extLst>
      <p:ext uri="{BB962C8B-B14F-4D97-AF65-F5344CB8AC3E}">
        <p14:creationId xmlns:p14="http://schemas.microsoft.com/office/powerpoint/2010/main" val="4147933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685511" rtl="0" eaLnBrk="1" latinLnBrk="0" hangingPunct="1">
        <a:lnSpc>
          <a:spcPct val="90000"/>
        </a:lnSpc>
        <a:spcBef>
          <a:spcPct val="0"/>
        </a:spcBef>
        <a:buNone/>
        <a:defRPr lang="de-DE" sz="2400" b="1" kern="1200" dirty="0">
          <a:solidFill>
            <a:schemeClr val="accent1">
              <a:lumMod val="75000"/>
            </a:schemeClr>
          </a:solidFill>
          <a:latin typeface="Calibri" panose="020F0502020204030204" pitchFamily="34" charset="0"/>
          <a:ea typeface="+mj-ea"/>
          <a:cs typeface="+mj-cs"/>
        </a:defRPr>
      </a:lvl1pPr>
    </p:titleStyle>
    <p:bodyStyle>
      <a:lvl1pPr marL="171382" indent="-171382" algn="l" defTabSz="685511" rtl="0" eaLnBrk="1" latinLnBrk="0" hangingPunct="1">
        <a:lnSpc>
          <a:spcPct val="90000"/>
        </a:lnSpc>
        <a:spcBef>
          <a:spcPts val="1350"/>
        </a:spcBef>
        <a:buClr>
          <a:schemeClr val="accent1">
            <a:lumMod val="75000"/>
          </a:schemeClr>
        </a:buClr>
        <a:buSzPct val="100000"/>
        <a:buFont typeface="Arial" pitchFamily="34" charset="0"/>
        <a:buChar char="▪"/>
        <a:defRPr sz="1500" kern="1200">
          <a:solidFill>
            <a:schemeClr val="tx1"/>
          </a:solidFill>
          <a:latin typeface="Calibri" panose="020F0502020204030204" pitchFamily="34" charset="0"/>
          <a:ea typeface="+mn-ea"/>
          <a:cs typeface="+mn-cs"/>
        </a:defRPr>
      </a:lvl1pPr>
      <a:lvl2pPr marL="342749" indent="-137108" algn="l" defTabSz="685511" rtl="0" eaLnBrk="1" latinLnBrk="0" hangingPunct="1">
        <a:lnSpc>
          <a:spcPct val="90000"/>
        </a:lnSpc>
        <a:spcBef>
          <a:spcPts val="900"/>
        </a:spcBef>
        <a:buClr>
          <a:schemeClr val="accent1">
            <a:lumMod val="75000"/>
          </a:schemeClr>
        </a:buClr>
        <a:buSzPct val="100000"/>
        <a:buFont typeface="Arial" pitchFamily="34" charset="0"/>
        <a:buChar char="▪"/>
        <a:defRPr sz="1425" kern="1200">
          <a:solidFill>
            <a:schemeClr val="tx1"/>
          </a:solidFill>
          <a:latin typeface="Calibri" panose="020F0502020204030204" pitchFamily="34" charset="0"/>
          <a:ea typeface="+mn-ea"/>
          <a:cs typeface="+mn-cs"/>
        </a:defRPr>
      </a:lvl2pPr>
      <a:lvl3pPr marL="514145" indent="-134490" algn="l" defTabSz="685511" rtl="0" eaLnBrk="1" latinLnBrk="0" hangingPunct="1">
        <a:lnSpc>
          <a:spcPct val="90000"/>
        </a:lnSpc>
        <a:spcBef>
          <a:spcPts val="600"/>
        </a:spcBef>
        <a:buClr>
          <a:schemeClr val="accent1">
            <a:lumMod val="75000"/>
          </a:schemeClr>
        </a:buClr>
        <a:buSzPct val="100000"/>
        <a:buFont typeface="Arial" pitchFamily="34" charset="0"/>
        <a:buChar char="▪"/>
        <a:defRPr sz="1200" kern="1200">
          <a:solidFill>
            <a:schemeClr val="tx1"/>
          </a:solidFill>
          <a:latin typeface="Calibri" panose="020F0502020204030204" pitchFamily="34" charset="0"/>
          <a:ea typeface="+mn-ea"/>
          <a:cs typeface="+mn-cs"/>
        </a:defRPr>
      </a:lvl3pPr>
      <a:lvl4pPr marL="685511" indent="-137108" algn="l" defTabSz="685511" rtl="0" eaLnBrk="1" latinLnBrk="0" hangingPunct="1">
        <a:lnSpc>
          <a:spcPct val="90000"/>
        </a:lnSpc>
        <a:spcBef>
          <a:spcPts val="600"/>
        </a:spcBef>
        <a:buClr>
          <a:schemeClr val="accent1">
            <a:lumMod val="75000"/>
          </a:schemeClr>
        </a:buClr>
        <a:buSzPct val="100000"/>
        <a:buFont typeface="Arial" pitchFamily="34" charset="0"/>
        <a:buChar char="▪"/>
        <a:defRPr sz="1125" kern="1200">
          <a:solidFill>
            <a:schemeClr val="tx1"/>
          </a:solidFill>
          <a:latin typeface="Calibri" panose="020F0502020204030204" pitchFamily="34" charset="0"/>
          <a:ea typeface="+mn-ea"/>
          <a:cs typeface="+mn-cs"/>
        </a:defRPr>
      </a:lvl4pPr>
      <a:lvl5pPr marL="856892" indent="-134490" algn="l" defTabSz="685511" rtl="0" eaLnBrk="1" latinLnBrk="0" hangingPunct="1">
        <a:lnSpc>
          <a:spcPct val="90000"/>
        </a:lnSpc>
        <a:spcBef>
          <a:spcPts val="450"/>
        </a:spcBef>
        <a:buClr>
          <a:schemeClr val="accent1">
            <a:lumMod val="75000"/>
          </a:schemeClr>
        </a:buClr>
        <a:buSzPct val="100000"/>
        <a:buFont typeface="Arial" pitchFamily="34" charset="0"/>
        <a:buChar char="▪"/>
        <a:defRPr sz="1125" kern="1200">
          <a:solidFill>
            <a:schemeClr val="tx1"/>
          </a:solidFill>
          <a:latin typeface="Calibri" panose="020F0502020204030204" pitchFamily="34" charset="0"/>
          <a:ea typeface="+mn-ea"/>
          <a:cs typeface="+mn-cs"/>
        </a:defRPr>
      </a:lvl5pPr>
      <a:lvl6pPr marL="1028267" indent="-137108" algn="l" defTabSz="685511" rtl="0" eaLnBrk="1" latinLnBrk="0" hangingPunct="1">
        <a:lnSpc>
          <a:spcPct val="90000"/>
        </a:lnSpc>
        <a:spcBef>
          <a:spcPts val="450"/>
        </a:spcBef>
        <a:buClr>
          <a:schemeClr val="accent1">
            <a:lumMod val="75000"/>
          </a:schemeClr>
        </a:buClr>
        <a:buSzPct val="100000"/>
        <a:buFont typeface="Arial" pitchFamily="34" charset="0"/>
        <a:buChar char="▪"/>
        <a:defRPr sz="1125" kern="1200">
          <a:solidFill>
            <a:schemeClr val="tx1"/>
          </a:solidFill>
          <a:latin typeface="+mn-lt"/>
          <a:ea typeface="+mn-ea"/>
          <a:cs typeface="+mn-cs"/>
        </a:defRPr>
      </a:lvl6pPr>
      <a:lvl7pPr marL="1199640" indent="-134490" algn="l" defTabSz="685511" rtl="0" eaLnBrk="1" latinLnBrk="0" hangingPunct="1">
        <a:lnSpc>
          <a:spcPct val="90000"/>
        </a:lnSpc>
        <a:spcBef>
          <a:spcPts val="450"/>
        </a:spcBef>
        <a:buClr>
          <a:schemeClr val="accent1">
            <a:lumMod val="75000"/>
          </a:schemeClr>
        </a:buClr>
        <a:buSzPct val="100000"/>
        <a:buFont typeface="Arial" pitchFamily="34" charset="0"/>
        <a:buChar char="▪"/>
        <a:defRPr sz="1125" kern="1200">
          <a:solidFill>
            <a:schemeClr val="tx1"/>
          </a:solidFill>
          <a:latin typeface="+mn-lt"/>
          <a:ea typeface="+mn-ea"/>
          <a:cs typeface="+mn-cs"/>
        </a:defRPr>
      </a:lvl7pPr>
      <a:lvl8pPr marL="1371022" indent="-137108" algn="l" defTabSz="685511" rtl="0" eaLnBrk="1" latinLnBrk="0" hangingPunct="1">
        <a:lnSpc>
          <a:spcPct val="90000"/>
        </a:lnSpc>
        <a:spcBef>
          <a:spcPts val="450"/>
        </a:spcBef>
        <a:buClr>
          <a:schemeClr val="accent1">
            <a:lumMod val="75000"/>
          </a:schemeClr>
        </a:buClr>
        <a:buSzPct val="100000"/>
        <a:buFont typeface="Arial" pitchFamily="34" charset="0"/>
        <a:buChar char="▪"/>
        <a:defRPr sz="1125" kern="1200">
          <a:solidFill>
            <a:schemeClr val="tx1"/>
          </a:solidFill>
          <a:latin typeface="+mn-lt"/>
          <a:ea typeface="+mn-ea"/>
          <a:cs typeface="+mn-cs"/>
        </a:defRPr>
      </a:lvl8pPr>
      <a:lvl9pPr marL="1407914" indent="0" algn="l" defTabSz="685511" rtl="0" eaLnBrk="1" latinLnBrk="0" hangingPunct="1">
        <a:lnSpc>
          <a:spcPct val="90000"/>
        </a:lnSpc>
        <a:spcBef>
          <a:spcPts val="450"/>
        </a:spcBef>
        <a:buClr>
          <a:schemeClr val="accent1">
            <a:lumMod val="75000"/>
          </a:schemeClr>
        </a:buClr>
        <a:buSzPct val="100000"/>
        <a:buFont typeface="Arial" pitchFamily="34" charset="0"/>
        <a:buNone/>
        <a:defRPr sz="1125" kern="1200">
          <a:solidFill>
            <a:schemeClr val="tx1"/>
          </a:solidFill>
          <a:latin typeface="+mn-lt"/>
          <a:ea typeface="+mn-ea"/>
          <a:cs typeface="+mn-cs"/>
        </a:defRPr>
      </a:lvl9pPr>
    </p:bodyStyle>
    <p:otherStyle>
      <a:defPPr>
        <a:defRPr lang="en-US"/>
      </a:defPPr>
      <a:lvl1pPr marL="0" algn="l" defTabSz="685511" rtl="0" eaLnBrk="1" latinLnBrk="0" hangingPunct="1">
        <a:defRPr sz="1425" kern="1200">
          <a:solidFill>
            <a:schemeClr val="tx1"/>
          </a:solidFill>
          <a:latin typeface="+mn-lt"/>
          <a:ea typeface="+mn-ea"/>
          <a:cs typeface="+mn-cs"/>
        </a:defRPr>
      </a:lvl1pPr>
      <a:lvl2pPr marL="342749" algn="l" defTabSz="685511" rtl="0" eaLnBrk="1" latinLnBrk="0" hangingPunct="1">
        <a:defRPr sz="1425" kern="1200">
          <a:solidFill>
            <a:schemeClr val="tx1"/>
          </a:solidFill>
          <a:latin typeface="+mn-lt"/>
          <a:ea typeface="+mn-ea"/>
          <a:cs typeface="+mn-cs"/>
        </a:defRPr>
      </a:lvl2pPr>
      <a:lvl3pPr marL="685511" algn="l" defTabSz="685511" rtl="0" eaLnBrk="1" latinLnBrk="0" hangingPunct="1">
        <a:defRPr sz="1425" kern="1200">
          <a:solidFill>
            <a:schemeClr val="tx1"/>
          </a:solidFill>
          <a:latin typeface="+mn-lt"/>
          <a:ea typeface="+mn-ea"/>
          <a:cs typeface="+mn-cs"/>
        </a:defRPr>
      </a:lvl3pPr>
      <a:lvl4pPr marL="1028267" algn="l" defTabSz="685511" rtl="0" eaLnBrk="1" latinLnBrk="0" hangingPunct="1">
        <a:defRPr sz="1425" kern="1200">
          <a:solidFill>
            <a:schemeClr val="tx1"/>
          </a:solidFill>
          <a:latin typeface="+mn-lt"/>
          <a:ea typeface="+mn-ea"/>
          <a:cs typeface="+mn-cs"/>
        </a:defRPr>
      </a:lvl4pPr>
      <a:lvl5pPr marL="1371022" algn="l" defTabSz="685511" rtl="0" eaLnBrk="1" latinLnBrk="0" hangingPunct="1">
        <a:defRPr sz="1425" kern="1200">
          <a:solidFill>
            <a:schemeClr val="tx1"/>
          </a:solidFill>
          <a:latin typeface="+mn-lt"/>
          <a:ea typeface="+mn-ea"/>
          <a:cs typeface="+mn-cs"/>
        </a:defRPr>
      </a:lvl5pPr>
      <a:lvl6pPr marL="1713785" algn="l" defTabSz="685511" rtl="0" eaLnBrk="1" latinLnBrk="0" hangingPunct="1">
        <a:defRPr sz="1425" kern="1200">
          <a:solidFill>
            <a:schemeClr val="tx1"/>
          </a:solidFill>
          <a:latin typeface="+mn-lt"/>
          <a:ea typeface="+mn-ea"/>
          <a:cs typeface="+mn-cs"/>
        </a:defRPr>
      </a:lvl6pPr>
      <a:lvl7pPr marL="2056532" algn="l" defTabSz="685511" rtl="0" eaLnBrk="1" latinLnBrk="0" hangingPunct="1">
        <a:defRPr sz="1425" kern="1200">
          <a:solidFill>
            <a:schemeClr val="tx1"/>
          </a:solidFill>
          <a:latin typeface="+mn-lt"/>
          <a:ea typeface="+mn-ea"/>
          <a:cs typeface="+mn-cs"/>
        </a:defRPr>
      </a:lvl7pPr>
      <a:lvl8pPr marL="2399280" algn="l" defTabSz="685511" rtl="0" eaLnBrk="1" latinLnBrk="0" hangingPunct="1">
        <a:defRPr sz="1425" kern="1200">
          <a:solidFill>
            <a:schemeClr val="tx1"/>
          </a:solidFill>
          <a:latin typeface="+mn-lt"/>
          <a:ea typeface="+mn-ea"/>
          <a:cs typeface="+mn-cs"/>
        </a:defRPr>
      </a:lvl8pPr>
      <a:lvl9pPr marL="2742029" algn="l" defTabSz="685511" rtl="0" eaLnBrk="1" latinLnBrk="0" hangingPunct="1">
        <a:defRPr sz="142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47.png"/></Relationships>
</file>

<file path=ppt/slides/_rels/slide105.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52.wmf"/><Relationship Id="rId5" Type="http://schemas.openxmlformats.org/officeDocument/2006/relationships/oleObject" Target="../embeddings/oleObject6.bin"/><Relationship Id="rId4" Type="http://schemas.openxmlformats.org/officeDocument/2006/relationships/image" Target="../media/image151.wmf"/></Relationships>
</file>

<file path=ppt/slides/_rels/slide10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2.xml"/><Relationship Id="rId4" Type="http://schemas.openxmlformats.org/officeDocument/2006/relationships/hyperlink" Target="https://www.youtube.com/watch?v=x7Y4rFiZ3p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DAI_vEkr5Sg" TargetMode="External"/><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emf"/><Relationship Id="rId1" Type="http://schemas.openxmlformats.org/officeDocument/2006/relationships/slideLayout" Target="../slideLayouts/slideLayout2.xml"/><Relationship Id="rId5" Type="http://schemas.openxmlformats.org/officeDocument/2006/relationships/image" Target="../media/image166.wmf"/><Relationship Id="rId4" Type="http://schemas.openxmlformats.org/officeDocument/2006/relationships/hyperlink" Target="https://www.youtube.com/watch?v=X_3WBaolGf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ubASMmDbyDo" TargetMode="External"/><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2.xml"/><Relationship Id="rId1" Type="http://schemas.openxmlformats.org/officeDocument/2006/relationships/video" Target="https://www.youtube.com/embed/TMR1Irn9eXQ"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126.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0zgVyCTy85M" TargetMode="External"/></Relationships>
</file>

<file path=ppt/slides/_rels/slide12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youtube.com/watch?v=1XBa_meCnrs" TargetMode="External"/><Relationship Id="rId4" Type="http://schemas.openxmlformats.org/officeDocument/2006/relationships/image" Target="../media/image180.JPG"/></Relationships>
</file>

<file path=ppt/slides/_rels/slide1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sL2v_ZHWJNI" TargetMode="External"/><Relationship Id="rId5" Type="http://schemas.openxmlformats.org/officeDocument/2006/relationships/image" Target="../media/image183.png"/><Relationship Id="rId4" Type="http://schemas.openxmlformats.org/officeDocument/2006/relationships/image" Target="../media/image182.png"/></Relationships>
</file>

<file path=ppt/slides/_rels/slide132.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g"/></Relationships>
</file>

<file path=ppt/slides/_rels/slide135.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6o1oHIJzQM4" TargetMode="External"/><Relationship Id="rId4" Type="http://schemas.openxmlformats.org/officeDocument/2006/relationships/image" Target="../media/image191.jpg"/></Relationships>
</file>

<file path=ppt/slides/_rels/slide137.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youtube.com/watch?v=F_7MBMeQqhU"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6.jpg"/></Relationships>
</file>

<file path=ppt/slides/_rels/slide14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8.jpg"/></Relationships>
</file>

<file path=ppt/slides/_rels/slide142.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0.jpg"/></Relationships>
</file>

<file path=ppt/slides/_rels/slide143.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44.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6.JPG"/></Relationships>
</file>

<file path=ppt/slides/_rels/slide147.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youtube.com/watch?v=DDHayYzXOYg" TargetMode="External"/><Relationship Id="rId5" Type="http://schemas.openxmlformats.org/officeDocument/2006/relationships/image" Target="../media/image166.wmf"/><Relationship Id="rId4" Type="http://schemas.openxmlformats.org/officeDocument/2006/relationships/hyperlink" Target="https://www.youtube.com/watch?v=pkDrSQ40vxk"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151.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4.jpg"/></Relationships>
</file>

<file path=ppt/slides/_rels/slide154.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7.jpg"/><Relationship Id="rId4" Type="http://schemas.openxmlformats.org/officeDocument/2006/relationships/image" Target="../media/image216.jpg"/></Relationships>
</file>

<file path=ppt/slides/_rels/slide15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1.jpg"/></Relationships>
</file>

<file path=ppt/slides/_rels/slide15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4.png"/><Relationship Id="rId4" Type="http://schemas.openxmlformats.org/officeDocument/2006/relationships/image" Target="../media/image223.JPG"/></Relationships>
</file>

<file path=ppt/slides/_rels/slide15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www.borealis-lat.com/de/at/erfolgsfaktoren/streuverhalten.html" TargetMode="External"/><Relationship Id="rId2" Type="http://schemas.openxmlformats.org/officeDocument/2006/relationships/hyperlink" Target="http://amazone.de/4415.asp" TargetMode="External"/><Relationship Id="rId1" Type="http://schemas.openxmlformats.org/officeDocument/2006/relationships/slideLayout" Target="../slideLayouts/slideLayout2.xml"/><Relationship Id="rId5" Type="http://schemas.openxmlformats.org/officeDocument/2006/relationships/hyperlink" Target="http://www.yara.de/pflanzenernaehrung/sicherheit-von-duengemitteln/physikalische-eigenschaften-von-duengemitteln" TargetMode="External"/><Relationship Id="rId4" Type="http://schemas.openxmlformats.org/officeDocument/2006/relationships/hyperlink" Target="http://www.yara.de/pflanzenernaehrung/sicherheit-von-duengemitteln/physikalische-eigenschaften-von-duengemitteln/"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www.bredal.com/de/Produkter/K-Serie/K85" TargetMode="External"/><Relationship Id="rId3" Type="http://schemas.openxmlformats.org/officeDocument/2006/relationships/hyperlink" Target="http://www.amazone.de/327.asp" TargetMode="External"/><Relationship Id="rId7" Type="http://schemas.openxmlformats.org/officeDocument/2006/relationships/hyperlink" Target="http://www.amazone.de/3083.asp" TargetMode="External"/><Relationship Id="rId2" Type="http://schemas.openxmlformats.org/officeDocument/2006/relationships/hyperlink" Target="http://www.lehner.eu/de/produkte/supervario" TargetMode="External"/><Relationship Id="rId1" Type="http://schemas.openxmlformats.org/officeDocument/2006/relationships/slideLayout" Target="../slideLayouts/slideLayout2.xml"/><Relationship Id="rId6" Type="http://schemas.openxmlformats.org/officeDocument/2006/relationships/hyperlink" Target="http://rauch.de/deutsch/dngerstreuer/agt/agt-6036/index.html" TargetMode="External"/><Relationship Id="rId5" Type="http://schemas.openxmlformats.org/officeDocument/2006/relationships/hyperlink" Target="https://de.vicon.eu/Vicon-brand-Germany/Duengerstreuer/Duengerstreuer/Pendelstreuer" TargetMode="External"/><Relationship Id="rId4" Type="http://schemas.openxmlformats.org/officeDocument/2006/relationships/hyperlink" Target="http://rauch.de/deutsch/duengerstreuer/index.html" TargetMode="External"/></Relationships>
</file>

<file path=ppt/slides/_rels/slide163.xml.rels><?xml version="1.0" encoding="UTF-8" standalone="yes"?>
<Relationships xmlns="http://schemas.openxmlformats.org/package/2006/relationships"><Relationship Id="rId3" Type="http://schemas.openxmlformats.org/officeDocument/2006/relationships/hyperlink" Target="http://www.bollmer.de/de/aktuelles/archiv/gruenlandduengung_bei_trockenheit_-_cultan-verfahren_lohnend.html" TargetMode="External"/><Relationship Id="rId7" Type="http://schemas.openxmlformats.org/officeDocument/2006/relationships/hyperlink" Target="http://www.amazone.de/6.asp" TargetMode="External"/><Relationship Id="rId2" Type="http://schemas.openxmlformats.org/officeDocument/2006/relationships/hyperlink" Target="http://rauch.de/deutsch/duengerstreuer/linus/index.html" TargetMode="External"/><Relationship Id="rId1" Type="http://schemas.openxmlformats.org/officeDocument/2006/relationships/slideLayout" Target="../slideLayouts/slideLayout2.xml"/><Relationship Id="rId6" Type="http://schemas.openxmlformats.org/officeDocument/2006/relationships/hyperlink" Target="http://www.amazone.de/maschinen-landtechnik-kommunaltechnik.asp" TargetMode="External"/><Relationship Id="rId5" Type="http://schemas.openxmlformats.org/officeDocument/2006/relationships/hyperlink" Target="http://verkehrszeichen.woxikon.de/111/wasserschutzgebiet" TargetMode="External"/><Relationship Id="rId4" Type="http://schemas.openxmlformats.org/officeDocument/2006/relationships/hyperlink" Target="http://www.praxisnah.de/index.cfm/article/9199.html"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rauch.de/deutsch/duengerstreuer/index.html" TargetMode="External"/><Relationship Id="rId2" Type="http://schemas.openxmlformats.org/officeDocument/2006/relationships/hyperlink" Target="http://rauch.de/deutsch/dngerstreuer/axis-e/elektronischer-antrieb.html" TargetMode="External"/><Relationship Id="rId1" Type="http://schemas.openxmlformats.org/officeDocument/2006/relationships/slideLayout" Target="../slideLayouts/slideLayout2.xml"/><Relationship Id="rId4" Type="http://schemas.openxmlformats.org/officeDocument/2006/relationships/hyperlink" Target="http://rauch.de/deutsch/dngerstreuer/axis-m/axis-m-20.2/index.html" TargetMode="External"/></Relationships>
</file>

<file path=ppt/slides/_rels/slide165.xml.rels><?xml version="1.0" encoding="UTF-8" standalone="yes"?>
<Relationships xmlns="http://schemas.openxmlformats.org/package/2006/relationships"><Relationship Id="rId8" Type="http://schemas.openxmlformats.org/officeDocument/2006/relationships/hyperlink" Target="http://www.amazone.de/4426.asp" TargetMode="External"/><Relationship Id="rId3" Type="http://schemas.openxmlformats.org/officeDocument/2006/relationships/hyperlink" Target="http://rauch.de/deutsch/duengerstreuer/gebrauchtmaschinen/axera-h/streutechnik.html" TargetMode="External"/><Relationship Id="rId7" Type="http://schemas.openxmlformats.org/officeDocument/2006/relationships/hyperlink" Target="http://rauch.de/deutsch/home/index.html" TargetMode="External"/><Relationship Id="rId2" Type="http://schemas.openxmlformats.org/officeDocument/2006/relationships/hyperlink" Target="http://rauch.de/deutsch/dngerstreuer/axis-m/m-drive.html" TargetMode="External"/><Relationship Id="rId1" Type="http://schemas.openxmlformats.org/officeDocument/2006/relationships/slideLayout" Target="../slideLayouts/slideLayout2.xml"/><Relationship Id="rId6" Type="http://schemas.openxmlformats.org/officeDocument/2006/relationships/hyperlink" Target="http://rauch.de/deutsch/duengerstreuer/gebrauchtmaschinen/axera-h/hydraulischer-antrieb.html" TargetMode="External"/><Relationship Id="rId5" Type="http://schemas.openxmlformats.org/officeDocument/2006/relationships/hyperlink" Target="http://rauch.de/deutsch/duengerstreuer/gebrauchtmaschinen/axera-h/ruehrwerk.html" TargetMode="External"/><Relationship Id="rId4" Type="http://schemas.openxmlformats.org/officeDocument/2006/relationships/hyperlink" Target="http://rauch.de/deutsch/duengerstreuer/gebrauchtmaschinen/axera-h/grund-und-spaetduengung.html"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www.bogballe.com/de/duengerstreuer/information/4-fach-ueberlappung.html" TargetMode="External"/><Relationship Id="rId2" Type="http://schemas.openxmlformats.org/officeDocument/2006/relationships/hyperlink" Target="http://rauch.de/cms/getfile.php?f=./upload/downloads/Betriebsanleitungen/AXIS/5901000-a-de-0211.pdf" TargetMode="External"/><Relationship Id="rId1" Type="http://schemas.openxmlformats.org/officeDocument/2006/relationships/slideLayout" Target="../slideLayouts/slideLayout2.xml"/><Relationship Id="rId4" Type="http://schemas.openxmlformats.org/officeDocument/2006/relationships/hyperlink" Target="http://www.yara.de/Images/quality_spreading-Pure-nutrient-info-no-6_tcm442-173880.pdf"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info.amazone.de/DisplayInfo.aspx?id=19912" TargetMode="External"/><Relationship Id="rId2" Type="http://schemas.openxmlformats.org/officeDocument/2006/relationships/hyperlink" Target="http://www.yara.de/Images/quality_spreading-Pure-nutrient-info-no-6_tcm442-173880.pdf" TargetMode="External"/><Relationship Id="rId1" Type="http://schemas.openxmlformats.org/officeDocument/2006/relationships/slideLayout" Target="../slideLayouts/slideLayout2.xml"/><Relationship Id="rId6" Type="http://schemas.openxmlformats.org/officeDocument/2006/relationships/hyperlink" Target="http://m.proplanta.de/Amazone-Streuscheiben-OM-24-36-Neuwertig_la-Bilder_76937481652789040_bi-2.html" TargetMode="External"/><Relationship Id="rId5" Type="http://schemas.openxmlformats.org/officeDocument/2006/relationships/hyperlink" Target="http://et.amazone.de/files/pdf/mg320.pdf" TargetMode="External"/><Relationship Id="rId4" Type="http://schemas.openxmlformats.org/officeDocument/2006/relationships/hyperlink" Target="http://www.yara.de/pflanzenernaehrung/produkte/yarabela/3190-yarabela-extran-27/"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www.sportthieme.de/Leichtathletik/Stoppuhren/art=1303403" TargetMode="External"/><Relationship Id="rId2" Type="http://schemas.openxmlformats.org/officeDocument/2006/relationships/hyperlink" Target="https://www.agrarheute.com/suche?qs=D%C3%BCngerstreuer" TargetMode="External"/><Relationship Id="rId1" Type="http://schemas.openxmlformats.org/officeDocument/2006/relationships/slideLayout" Target="../slideLayouts/slideLayout2.xml"/><Relationship Id="rId6" Type="http://schemas.openxmlformats.org/officeDocument/2006/relationships/hyperlink" Target="http://rauch.de/deutsch/duengerstreuer/axis-h-emca/elektronik-h/h-emc-2-dosiertechnik.html" TargetMode="External"/><Relationship Id="rId5" Type="http://schemas.openxmlformats.org/officeDocument/2006/relationships/hyperlink" Target="http://rauch.de/deutsch/elektronik/isobus/isobus.html" TargetMode="External"/><Relationship Id="rId4" Type="http://schemas.openxmlformats.org/officeDocument/2006/relationships/hyperlink" Target="https://www.agrarheute.com/suche?qs=D%C3%BCngerstreuer+abdrehen" TargetMode="External"/></Relationships>
</file>

<file path=ppt/slides/_rels/slide169.xml.rels><?xml version="1.0" encoding="UTF-8" standalone="yes"?>
<Relationships xmlns="http://schemas.openxmlformats.org/package/2006/relationships"><Relationship Id="rId2" Type="http://schemas.openxmlformats.org/officeDocument/2006/relationships/hyperlink" Target="http://rauch.de/deutsch/dngerstreuer/axis-m/cda-streutechnik.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70.xml.rels><?xml version="1.0" encoding="UTF-8" standalone="yes"?>
<Relationships xmlns="http://schemas.openxmlformats.org/package/2006/relationships"><Relationship Id="rId3" Type="http://schemas.openxmlformats.org/officeDocument/2006/relationships/hyperlink" Target="http://rauch.de/deutsch/dngerstreuer/mds/dosierung.html" TargetMode="External"/><Relationship Id="rId2" Type="http://schemas.openxmlformats.org/officeDocument/2006/relationships/hyperlink" Target="http://www.top-bike-brachem.de/"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rauch.de/deutsch/duengerstreuer/axis-m-emc/elektronik-m-emc/m-emc-dosiertechnik.html" TargetMode="External"/><Relationship Id="rId2" Type="http://schemas.openxmlformats.org/officeDocument/2006/relationships/hyperlink" Target="http://rauch.de/deutsch/duengerstreuer/axis-h-emca/restmengenkontrolle.html" TargetMode="External"/><Relationship Id="rId1" Type="http://schemas.openxmlformats.org/officeDocument/2006/relationships/slideLayout" Target="../slideLayouts/slideLayout2.xml"/><Relationship Id="rId6" Type="http://schemas.openxmlformats.org/officeDocument/2006/relationships/hyperlink" Target="https://www.google.de/search?q=rauch+axera+betriebsanleiutng&amp;ie=utf-8&amp;oe=utf-8&amp;client=firefox-b-ab&amp;gfe_rd=cr&amp;dcr=0&amp;ei=YZLTWfX1KcLb8AeZ57fIDQ" TargetMode="External"/><Relationship Id="rId5" Type="http://schemas.openxmlformats.org/officeDocument/2006/relationships/hyperlink" Target="https://de.depositphotos.com/8293022/stock-photo-euro-sign-in-gold.html" TargetMode="External"/><Relationship Id="rId4" Type="http://schemas.openxmlformats.org/officeDocument/2006/relationships/hyperlink" Target="https://www.gruene-wiesloch.de/energie-umwelt/"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rauch.de/deutsch/duengerstreuer/index.html" TargetMode="External"/><Relationship Id="rId2" Type="http://schemas.openxmlformats.org/officeDocument/2006/relationships/hyperlink" Target="https://www.google.de/search?q=betriebsanleitung+rauch+axis&amp;ie=utf-8&amp;oe=utf-8&amp;client=firefox-b-ab&amp;gfe_rd=cr&amp;dcr=0&amp;ei=3prTWcGPJNDb8AffpaLIDw" TargetMode="External"/><Relationship Id="rId1" Type="http://schemas.openxmlformats.org/officeDocument/2006/relationships/slideLayout" Target="../slideLayouts/slideLayout2.xml"/><Relationship Id="rId6" Type="http://schemas.openxmlformats.org/officeDocument/2006/relationships/hyperlink" Target="http://info.amazone.de/frontend.aspx?sprache=0&amp;langid_system=0&amp;ninfos=48&amp;ansichtsart=miniatur&amp;path=99*331-94*587" TargetMode="External"/><Relationship Id="rId5" Type="http://schemas.openxmlformats.org/officeDocument/2006/relationships/hyperlink" Target="http://www.amazone.de/4426.asp" TargetMode="External"/><Relationship Id="rId4" Type="http://schemas.openxmlformats.org/officeDocument/2006/relationships/hyperlink" Target="http://www.amazone.de/15.asp"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www.bogballe.com/de/duengerstreuer/information/trend-system.html" TargetMode="External"/><Relationship Id="rId2" Type="http://schemas.openxmlformats.org/officeDocument/2006/relationships/hyperlink" Target="https://download.kvernelandgroup.com/Media/Brochures/VIC-Rotaflow-RO-Spreaders-NL.pdf"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www.landtechnik-online.eu/ojs-2.4.5/index.php/landtechnik/article/download/2003-2-102-103/2494" TargetMode="External"/><Relationship Id="rId2" Type="http://schemas.openxmlformats.org/officeDocument/2006/relationships/hyperlink" Target="http://www.amazone.de/413.asp" TargetMode="External"/><Relationship Id="rId1" Type="http://schemas.openxmlformats.org/officeDocument/2006/relationships/slideLayout" Target="../slideLayouts/slideLayout2.xml"/><Relationship Id="rId5" Type="http://schemas.openxmlformats.org/officeDocument/2006/relationships/hyperlink" Target="http://www.beck-messtechnik.de/umweltsimulation.html?gclid=EAIaIQobChMI_ar0j4vj1gIV6ZPtCh2dRwNdEAMYASAAEgKm2vD_BwE" TargetMode="External"/><Relationship Id="rId4" Type="http://schemas.openxmlformats.org/officeDocument/2006/relationships/hyperlink" Target="http://www.agrsci.org/ny_navigation/om_djf/centre/forskningscenter_bygholm/"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fritzmeier-umwelttechnik.com/isaria/" TargetMode="External"/><Relationship Id="rId2" Type="http://schemas.openxmlformats.org/officeDocument/2006/relationships/hyperlink" Target="http://www.amazone.de/413.asp" TargetMode="External"/><Relationship Id="rId1" Type="http://schemas.openxmlformats.org/officeDocument/2006/relationships/slideLayout" Target="../slideLayouts/slideLayout2.xml"/><Relationship Id="rId6" Type="http://schemas.openxmlformats.org/officeDocument/2006/relationships/hyperlink" Target="http://www.proplanta.de/Landtechnik/YARA-N-Sensor--passiv--grau--inkl--agr--Terminal_la-Bilder_182629481652617271_bi-1.html" TargetMode="External"/><Relationship Id="rId5" Type="http://schemas.openxmlformats.org/officeDocument/2006/relationships/hyperlink" Target="http://www.borealisgroup.com/de-AT/linz/presse/Presse/medieninformation/2014/11/Borealis-LAT-prasentiert-neuen-N-Pilot-auf-der-Agraria-in-Wels-Osterreich/" TargetMode="External"/><Relationship Id="rId4" Type="http://schemas.openxmlformats.org/officeDocument/2006/relationships/hyperlink" Target="http://www.yara.de/pflanzenernaehrung/tools-und-services/n-sensor/" TargetMode="External"/></Relationships>
</file>

<file path=ppt/slides/_rels/slide176.xml.rels><?xml version="1.0" encoding="UTF-8" standalone="yes"?>
<Relationships xmlns="http://schemas.openxmlformats.org/package/2006/relationships"><Relationship Id="rId3" Type="http://schemas.openxmlformats.org/officeDocument/2006/relationships/hyperlink" Target="http://www.amazone.de/4764.asp" TargetMode="External"/><Relationship Id="rId2" Type="http://schemas.openxmlformats.org/officeDocument/2006/relationships/hyperlink" Target="https://www.youtube.com/watch?v=TMR1Irn9eXQ" TargetMode="External"/><Relationship Id="rId1" Type="http://schemas.openxmlformats.org/officeDocument/2006/relationships/slideLayout" Target="../slideLayouts/slideLayout2.xml"/><Relationship Id="rId4" Type="http://schemas.openxmlformats.org/officeDocument/2006/relationships/hyperlink" Target="http://rauch.de/deutsch/agritechnica-2015/axmat-der-selbsteinstellende-dngerstreuer.html"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www.kongskilde.com/de/de-DE/Agriculture/Discontinued/Soil/Fertilising%20Technique/High%20Capacity%20Spreader/WING%20JET%20S%204000" TargetMode="External"/><Relationship Id="rId2" Type="http://schemas.openxmlformats.org/officeDocument/2006/relationships/hyperlink" Target="http://rauch.de/deutsch/dngerstreuer/agt/agt-6036/index.html"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hyperlink" Target="http://www.amazone.de/150.asp" TargetMode="External"/><Relationship Id="rId3" Type="http://schemas.openxmlformats.org/officeDocument/2006/relationships/hyperlink" Target="https://de.depositphotos.com/68187759/stock-illustration-stylish-plus-minus-signs.html" TargetMode="External"/><Relationship Id="rId7" Type="http://schemas.openxmlformats.org/officeDocument/2006/relationships/hyperlink" Target="http://bodenkalk.at/Vertrieb/Ausbringung/Anwendung-Ausbringung.htm" TargetMode="External"/><Relationship Id="rId2" Type="http://schemas.openxmlformats.org/officeDocument/2006/relationships/hyperlink" Target="http://rauch.de/deutsch/dngerstreuer/agt/agt-6036/index.html" TargetMode="External"/><Relationship Id="rId1" Type="http://schemas.openxmlformats.org/officeDocument/2006/relationships/slideLayout" Target="../slideLayouts/slideLayout2.xml"/><Relationship Id="rId6" Type="http://schemas.openxmlformats.org/officeDocument/2006/relationships/hyperlink" Target="http://rauch.de/english/fertiliser-spreaders/tws/hydraulic-drive-shaft.html" TargetMode="External"/><Relationship Id="rId5" Type="http://schemas.openxmlformats.org/officeDocument/2006/relationships/hyperlink" Target="http://www.amazone.de/413.asp" TargetMode="External"/><Relationship Id="rId4" Type="http://schemas.openxmlformats.org/officeDocument/2006/relationships/hyperlink" Target="http://rauch.de/deutsch/dngerstreuer/axent/axent-100.1/index.html"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www.bollmer.de/de/aktuelles/archiv/gruenlandduengung_bei_trockenheit_-_cultan-verfahren_lohnend.html" TargetMode="External"/><Relationship Id="rId2" Type="http://schemas.openxmlformats.org/officeDocument/2006/relationships/hyperlink" Target="http://rauch.de/deutsch/dngerstreuer/axent/lime-powerpack.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hyperlink" Target="http://www.horsch.com/produkte/bodenbearbeitung/#c2468" TargetMode="External"/><Relationship Id="rId3" Type="http://schemas.openxmlformats.org/officeDocument/2006/relationships/hyperlink" Target="http://www.agrarservice-kerkering.de/?section=aktuelles" TargetMode="External"/><Relationship Id="rId7" Type="http://schemas.openxmlformats.org/officeDocument/2006/relationships/hyperlink" Target="http://www.monosem.de/Produktreihe/Saemaschinen-Reihe/Monoshox-NG-Plus-M" TargetMode="External"/><Relationship Id="rId2" Type="http://schemas.openxmlformats.org/officeDocument/2006/relationships/hyperlink" Target="http://www.bollmer.de/de/aktuelles/archiv/gruenlandduengung_bei_trockenheit_-_cultan-verfahren_lohnend.html" TargetMode="External"/><Relationship Id="rId1" Type="http://schemas.openxmlformats.org/officeDocument/2006/relationships/slideLayout" Target="../slideLayouts/slideLayout2.xml"/><Relationship Id="rId6" Type="http://schemas.openxmlformats.org/officeDocument/2006/relationships/hyperlink" Target="http://www.kuhn.de/de/range/saat/fronttanksswagen.html" TargetMode="External"/><Relationship Id="rId5" Type="http://schemas.openxmlformats.org/officeDocument/2006/relationships/hyperlink" Target="http://www.yara.de/pflanzenernaehrung/kulturen/mais/allgemeines/anwendungsstrategien/" TargetMode="External"/><Relationship Id="rId10" Type="http://schemas.openxmlformats.org/officeDocument/2006/relationships/hyperlink" Target="http://www.amazone.de/4933.asp" TargetMode="External"/><Relationship Id="rId4" Type="http://schemas.openxmlformats.org/officeDocument/2006/relationships/hyperlink" Target="https://www.landwirt.com/berichtdiashow/VaederstadAgritechnica2013,10,Tempo-T-Combi-Unterfussduengung-.html" TargetMode="External"/><Relationship Id="rId9" Type="http://schemas.openxmlformats.org/officeDocument/2006/relationships/hyperlink" Target="https://www.wondershare.de/disk-utility/recover-files-from-usb.html" TargetMode="Externa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www.baywa.de/pflanzenbau_obst/ackerbau_gruenland/duengemittel/" TargetMode="External"/><Relationship Id="rId2" Type="http://schemas.openxmlformats.org/officeDocument/2006/relationships/hyperlink" Target="https://www.bgbl.de/xaver/bgbl/start.xav?startbk=Bundesanzeiger_BGBl#__bgbl__%2F%2F*%5B%40attr_id%3D%27bgbl117032.pdf%27%5D__1501159313120" TargetMode="External"/><Relationship Id="rId1" Type="http://schemas.openxmlformats.org/officeDocument/2006/relationships/slideLayout" Target="../slideLayouts/slideLayout2.xml"/><Relationship Id="rId5" Type="http://schemas.openxmlformats.org/officeDocument/2006/relationships/hyperlink" Target="https://www.bmel-statistik.de/service/archiv/statistisches-jahrbuch/" TargetMode="External"/><Relationship Id="rId4" Type="http://schemas.openxmlformats.org/officeDocument/2006/relationships/hyperlink" Target="http://yara.com/doc/199032_YA_md_quality_spreading-N6_EN_4-0-BD.pdf"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hyperlink" Target="https://www.youtube.com/watch?v=_wNlq1RPFaI"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6.jpeg"/><Relationship Id="rId5" Type="http://schemas.openxmlformats.org/officeDocument/2006/relationships/image" Target="../media/image64.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90.png"/><Relationship Id="rId4" Type="http://schemas.openxmlformats.org/officeDocument/2006/relationships/image" Target="../media/image580.png"/></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youtube.com/watch?v=LxnE0a-OCx8"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aN4ISAPJAJk" TargetMode="External"/><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youtube.com/watch?v=ejSki0dtze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5.emf"/><Relationship Id="rId4"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2.xml"/><Relationship Id="rId5" Type="http://schemas.openxmlformats.org/officeDocument/2006/relationships/hyperlink" Target="https://www.youtube.com/watch?v=YE67cbzd9dQ" TargetMode="Externa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8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25.png"/><Relationship Id="rId4" Type="http://schemas.openxmlformats.org/officeDocument/2006/relationships/image" Target="../media/image124.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YE67cbzd9dQ" TargetMode="Externa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					</a:t>
            </a:r>
            <a:endParaRPr lang="de-DE" dirty="0"/>
          </a:p>
        </p:txBody>
      </p:sp>
      <p:sp>
        <p:nvSpPr>
          <p:cNvPr id="8" name="Untertitel 7"/>
          <p:cNvSpPr>
            <a:spLocks noGrp="1"/>
          </p:cNvSpPr>
          <p:nvPr>
            <p:ph type="subTitle" idx="1"/>
          </p:nvPr>
        </p:nvSpPr>
        <p:spPr>
          <a:xfrm>
            <a:off x="685800" y="1441434"/>
            <a:ext cx="7772400" cy="476250"/>
          </a:xfrm>
        </p:spPr>
        <p:txBody>
          <a:bodyPr/>
          <a:lstStyle/>
          <a:p>
            <a:pPr algn="ctr"/>
            <a:r>
              <a:rPr lang="de-DE" dirty="0" smtClean="0"/>
              <a:t>Mineraldüngung</a:t>
            </a:r>
            <a:endParaRPr lang="de-DE" dirty="0"/>
          </a:p>
        </p:txBody>
      </p:sp>
      <p:sp>
        <p:nvSpPr>
          <p:cNvPr id="4"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sp>
        <p:nvSpPr>
          <p:cNvPr id="5" name="Foliennummernplatzhalter 4"/>
          <p:cNvSpPr>
            <a:spLocks noGrp="1"/>
          </p:cNvSpPr>
          <p:nvPr>
            <p:ph type="sldNum" sz="quarter" idx="4294967295"/>
          </p:nvPr>
        </p:nvSpPr>
        <p:spPr>
          <a:xfrm>
            <a:off x="7853362" y="6584950"/>
            <a:ext cx="1209675" cy="219075"/>
          </a:xfrm>
        </p:spPr>
        <p:txBody>
          <a:bodyPr/>
          <a:lstStyle/>
          <a:p>
            <a:r>
              <a:rPr lang="de-DE" dirty="0" smtClean="0"/>
              <a:t> Folie </a:t>
            </a:r>
            <a:fld id="{8F22062F-69C6-471C-A500-C1DDA90970E4}" type="slidenum">
              <a:rPr lang="de-DE" smtClean="0"/>
              <a:pPr/>
              <a:t>1</a:t>
            </a:fld>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446" y="2547906"/>
            <a:ext cx="3971108" cy="3236975"/>
          </a:xfrm>
          <a:prstGeom prst="rect">
            <a:avLst/>
          </a:prstGeom>
        </p:spPr>
      </p:pic>
      <p:sp>
        <p:nvSpPr>
          <p:cNvPr id="10" name="Textfeld 9"/>
          <p:cNvSpPr txBox="1"/>
          <p:nvPr/>
        </p:nvSpPr>
        <p:spPr>
          <a:xfrm>
            <a:off x="4773990" y="5784881"/>
            <a:ext cx="1958249" cy="246221"/>
          </a:xfrm>
          <a:prstGeom prst="rect">
            <a:avLst/>
          </a:prstGeom>
          <a:noFill/>
        </p:spPr>
        <p:txBody>
          <a:bodyPr wrap="square" rtlCol="0">
            <a:spAutoFit/>
          </a:bodyPr>
          <a:lstStyle/>
          <a:p>
            <a:r>
              <a:rPr lang="de-DE" sz="1000" b="0" dirty="0" smtClean="0"/>
              <a:t>Quelle: Werkbild 1: Amazone</a:t>
            </a:r>
            <a:endParaRPr lang="de-DE" sz="1000" b="0" dirty="0"/>
          </a:p>
        </p:txBody>
      </p:sp>
    </p:spTree>
    <p:extLst>
      <p:ext uri="{BB962C8B-B14F-4D97-AF65-F5344CB8AC3E}">
        <p14:creationId xmlns:p14="http://schemas.microsoft.com/office/powerpoint/2010/main" val="1622031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66920" y="563385"/>
            <a:ext cx="9144000" cy="860425"/>
          </a:xfrm>
        </p:spPr>
        <p:txBody>
          <a:bodyPr/>
          <a:lstStyle/>
          <a:p>
            <a:r>
              <a:rPr lang="de-DE" b="0" dirty="0" smtClean="0"/>
              <a:t>				1.2 Streufehler und deren Folgen </a:t>
            </a:r>
            <a:endParaRPr lang="de-DE" b="0" dirty="0"/>
          </a:p>
        </p:txBody>
      </p:sp>
      <p:sp>
        <p:nvSpPr>
          <p:cNvPr id="4" name="Fußzeilenplatzhalter 3"/>
          <p:cNvSpPr>
            <a:spLocks noGrp="1"/>
          </p:cNvSpPr>
          <p:nvPr>
            <p:ph type="ftr" sz="quarter" idx="10"/>
          </p:nvPr>
        </p:nvSpPr>
        <p:spPr/>
        <p:txBody>
          <a:bodyPr/>
          <a:lstStyle/>
          <a:p>
            <a:pPr>
              <a:defRPr/>
            </a:pPr>
            <a:r>
              <a:rPr lang="de-DE" dirty="0" smtClean="0"/>
              <a:t>Prof. Dr. </a:t>
            </a:r>
            <a:r>
              <a:rPr lang="de-DE" dirty="0"/>
              <a:t>Ulrich Groß 		</a:t>
            </a:r>
            <a:r>
              <a:rPr lang="de-DE" dirty="0" smtClean="0"/>
              <a:t>         UE </a:t>
            </a:r>
            <a:r>
              <a:rPr lang="de-DE" dirty="0"/>
              <a:t>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a:t>
            </a:fld>
            <a:endParaRPr lang="de-DE" dirty="0"/>
          </a:p>
        </p:txBody>
      </p:sp>
      <p:sp>
        <p:nvSpPr>
          <p:cNvPr id="19" name="Textfeld 18"/>
          <p:cNvSpPr txBox="1"/>
          <p:nvPr/>
        </p:nvSpPr>
        <p:spPr>
          <a:xfrm>
            <a:off x="5508104" y="6055642"/>
            <a:ext cx="3254896" cy="246221"/>
          </a:xfrm>
          <a:prstGeom prst="rect">
            <a:avLst/>
          </a:prstGeom>
          <a:noFill/>
        </p:spPr>
        <p:txBody>
          <a:bodyPr wrap="square" rtlCol="0">
            <a:spAutoFit/>
          </a:bodyPr>
          <a:lstStyle/>
          <a:p>
            <a:r>
              <a:rPr lang="de-DE" sz="1000" b="0" dirty="0" smtClean="0"/>
              <a:t>Quelle: Bild 1f): Borealis, Bild 1g): Borealis </a:t>
            </a:r>
            <a:endParaRPr lang="de-DE" sz="1000" b="0" dirty="0"/>
          </a:p>
        </p:txBody>
      </p:sp>
      <p:pic>
        <p:nvPicPr>
          <p:cNvPr id="11" name="Picture 5" descr="Streufehler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628800"/>
            <a:ext cx="3144880" cy="22014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Streufehl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628801"/>
            <a:ext cx="3290897" cy="22014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8"/>
          <p:cNvSpPr txBox="1">
            <a:spLocks noChangeArrowheads="1"/>
          </p:cNvSpPr>
          <p:nvPr/>
        </p:nvSpPr>
        <p:spPr bwMode="auto">
          <a:xfrm>
            <a:off x="1042988" y="4149725"/>
            <a:ext cx="7162800" cy="406400"/>
          </a:xfrm>
          <a:prstGeom prst="rect">
            <a:avLst/>
          </a:prstGeom>
          <a:solidFill>
            <a:srgbClr val="00CC00"/>
          </a:solidFill>
          <a:ln w="9525">
            <a:solidFill>
              <a:schemeClr val="tx1"/>
            </a:solidFill>
            <a:miter lim="800000"/>
            <a:headEnd/>
            <a:tailEnd/>
          </a:ln>
          <a:effectLs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Char char="•"/>
            </a:pPr>
            <a:r>
              <a:rPr lang="de-DE" altLang="de-DE" sz="2000" dirty="0"/>
              <a:t> Bis 25 %  Überdüngung </a:t>
            </a:r>
            <a:r>
              <a:rPr lang="de-DE" altLang="de-DE" sz="2000" dirty="0">
                <a:sym typeface="Symbol" pitchFamily="18" charset="2"/>
              </a:rPr>
              <a:t></a:t>
            </a:r>
            <a:r>
              <a:rPr lang="de-DE" altLang="de-DE" sz="2000" dirty="0"/>
              <a:t> optisch nicht wahrnehmbar!</a:t>
            </a:r>
          </a:p>
        </p:txBody>
      </p:sp>
      <p:sp>
        <p:nvSpPr>
          <p:cNvPr id="14" name="Text Box 8"/>
          <p:cNvSpPr txBox="1">
            <a:spLocks noChangeArrowheads="1"/>
          </p:cNvSpPr>
          <p:nvPr/>
        </p:nvSpPr>
        <p:spPr bwMode="auto">
          <a:xfrm>
            <a:off x="1057199" y="4761115"/>
            <a:ext cx="7162800" cy="400110"/>
          </a:xfrm>
          <a:prstGeom prst="rect">
            <a:avLst/>
          </a:prstGeom>
          <a:solidFill>
            <a:srgbClr val="00CC00"/>
          </a:solidFill>
          <a:ln w="9525">
            <a:solidFill>
              <a:schemeClr val="tx1"/>
            </a:solidFill>
            <a:miter lim="800000"/>
            <a:headEnd/>
            <a:tailEnd/>
          </a:ln>
          <a:effectLs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Char char="•"/>
            </a:pPr>
            <a:r>
              <a:rPr lang="de-DE" altLang="de-DE" sz="2000" dirty="0" smtClean="0"/>
              <a:t> 25-30%  </a:t>
            </a:r>
            <a:r>
              <a:rPr lang="de-DE" altLang="de-DE" sz="2000" dirty="0"/>
              <a:t>Überdüngung </a:t>
            </a:r>
            <a:r>
              <a:rPr lang="de-DE" altLang="de-DE" sz="2000" dirty="0">
                <a:sym typeface="Symbol" pitchFamily="18" charset="2"/>
              </a:rPr>
              <a:t></a:t>
            </a:r>
            <a:r>
              <a:rPr lang="de-DE" altLang="de-DE" sz="2000" dirty="0"/>
              <a:t> </a:t>
            </a:r>
            <a:r>
              <a:rPr lang="de-DE" altLang="de-DE" sz="2000" dirty="0" smtClean="0"/>
              <a:t>leichte Verfärbung</a:t>
            </a:r>
            <a:endParaRPr lang="de-DE" altLang="de-DE" sz="2000" dirty="0"/>
          </a:p>
        </p:txBody>
      </p:sp>
      <p:sp>
        <p:nvSpPr>
          <p:cNvPr id="16" name="Text Box 8"/>
          <p:cNvSpPr txBox="1">
            <a:spLocks noChangeArrowheads="1"/>
          </p:cNvSpPr>
          <p:nvPr/>
        </p:nvSpPr>
        <p:spPr bwMode="auto">
          <a:xfrm>
            <a:off x="1057199" y="5382031"/>
            <a:ext cx="7162800" cy="406400"/>
          </a:xfrm>
          <a:prstGeom prst="rect">
            <a:avLst/>
          </a:prstGeom>
          <a:solidFill>
            <a:srgbClr val="00CC00"/>
          </a:solidFill>
          <a:ln w="9525">
            <a:solidFill>
              <a:schemeClr val="tx1"/>
            </a:solidFill>
            <a:miter lim="800000"/>
            <a:headEnd/>
            <a:tailEnd/>
          </a:ln>
          <a:effectLs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Char char="•"/>
            </a:pPr>
            <a:r>
              <a:rPr lang="de-DE" altLang="de-DE" sz="2000" dirty="0" smtClean="0"/>
              <a:t> 45-50% Überdüngung </a:t>
            </a:r>
            <a:r>
              <a:rPr lang="de-DE" altLang="de-DE" sz="2000" dirty="0">
                <a:sym typeface="Symbol" pitchFamily="18" charset="2"/>
              </a:rPr>
              <a:t></a:t>
            </a:r>
            <a:r>
              <a:rPr lang="de-DE" altLang="de-DE" sz="2000" dirty="0"/>
              <a:t> </a:t>
            </a:r>
            <a:r>
              <a:rPr lang="de-DE" altLang="de-DE" sz="2000" dirty="0" smtClean="0"/>
              <a:t>Lagergetreide</a:t>
            </a:r>
            <a:endParaRPr lang="de-DE" altLang="de-DE" sz="2000" dirty="0"/>
          </a:p>
        </p:txBody>
      </p:sp>
    </p:spTree>
    <p:extLst>
      <p:ext uri="{BB962C8B-B14F-4D97-AF65-F5344CB8AC3E}">
        <p14:creationId xmlns:p14="http://schemas.microsoft.com/office/powerpoint/2010/main" val="19227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865" y="974836"/>
            <a:ext cx="8511480" cy="860425"/>
          </a:xfrm>
        </p:spPr>
        <p:txBody>
          <a:bodyPr/>
          <a:lstStyle/>
          <a:p>
            <a:r>
              <a:rPr lang="de-DE" b="0" dirty="0" smtClean="0"/>
              <a:t>7.2 Ertragsorientiertes  Randstreuen</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73 Rauch</a:t>
            </a:r>
            <a:endParaRPr lang="de-DE" sz="1000" b="0" dirty="0">
              <a:latin typeface="+mj-lt"/>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733550"/>
            <a:ext cx="6936432" cy="3858390"/>
          </a:xfrm>
          <a:prstGeom prst="rect">
            <a:avLst/>
          </a:prstGeom>
        </p:spPr>
      </p:pic>
    </p:spTree>
    <p:extLst>
      <p:ext uri="{BB962C8B-B14F-4D97-AF65-F5344CB8AC3E}">
        <p14:creationId xmlns:p14="http://schemas.microsoft.com/office/powerpoint/2010/main" val="15775676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44624"/>
            <a:ext cx="8511480" cy="860425"/>
          </a:xfrm>
        </p:spPr>
        <p:txBody>
          <a:bodyPr/>
          <a:lstStyle/>
          <a:p>
            <a:r>
              <a:rPr lang="de-DE" b="0" dirty="0" smtClean="0"/>
              <a:t>7.3 Keilstreuen </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74 Rauch</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57" y="1135440"/>
            <a:ext cx="7500366" cy="4277643"/>
          </a:xfrm>
          <a:prstGeom prst="rect">
            <a:avLst/>
          </a:prstGeom>
        </p:spPr>
      </p:pic>
    </p:spTree>
    <p:extLst>
      <p:ext uri="{BB962C8B-B14F-4D97-AF65-F5344CB8AC3E}">
        <p14:creationId xmlns:p14="http://schemas.microsoft.com/office/powerpoint/2010/main" val="41351709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4788024" y="6350181"/>
            <a:ext cx="4067864" cy="246221"/>
          </a:xfrm>
          <a:prstGeom prst="rect">
            <a:avLst/>
          </a:prstGeom>
          <a:noFill/>
        </p:spPr>
        <p:txBody>
          <a:bodyPr wrap="square" rtlCol="0">
            <a:spAutoFit/>
          </a:bodyPr>
          <a:lstStyle/>
          <a:p>
            <a:r>
              <a:rPr lang="de-DE" sz="1000" b="0" dirty="0" smtClean="0">
                <a:latin typeface="+mj-lt"/>
              </a:rPr>
              <a:t>Quelle: Werkbild 74a)Rauch, Werkbild 74b), 74c), 74d) Amazone </a:t>
            </a:r>
            <a:endParaRPr lang="de-DE" sz="1000" b="0" dirty="0">
              <a:latin typeface="+mj-lt"/>
            </a:endParaRPr>
          </a:p>
        </p:txBody>
      </p:sp>
      <p:pic>
        <p:nvPicPr>
          <p:cNvPr id="8" name="Picture 5" descr="Telimat_T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323" y="1930258"/>
            <a:ext cx="2888843" cy="20985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Limiter Streubild Foto"/>
          <p:cNvPicPr>
            <a:picLocks noChangeAspect="1" noChangeArrowheads="1"/>
          </p:cNvPicPr>
          <p:nvPr/>
        </p:nvPicPr>
        <p:blipFill>
          <a:blip r:embed="rId3" cstate="print">
            <a:extLst>
              <a:ext uri="{28A0092B-C50C-407E-A947-70E740481C1C}">
                <a14:useLocalDpi xmlns:a14="http://schemas.microsoft.com/office/drawing/2010/main" val="0"/>
              </a:ext>
            </a:extLst>
          </a:blip>
          <a:srcRect t="4616" b="6754"/>
          <a:stretch>
            <a:fillRect/>
          </a:stretch>
        </p:blipFill>
        <p:spPr bwMode="auto">
          <a:xfrm>
            <a:off x="4572143" y="1898414"/>
            <a:ext cx="2908903" cy="210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PIC00016"/>
          <p:cNvPicPr>
            <a:picLocks noChangeAspect="1" noChangeArrowheads="1"/>
          </p:cNvPicPr>
          <p:nvPr/>
        </p:nvPicPr>
        <p:blipFill>
          <a:blip r:embed="rId4" cstate="print">
            <a:extLst>
              <a:ext uri="{28A0092B-C50C-407E-A947-70E740481C1C}">
                <a14:useLocalDpi xmlns:a14="http://schemas.microsoft.com/office/drawing/2010/main" val="0"/>
              </a:ext>
            </a:extLst>
          </a:blip>
          <a:srcRect b="8676"/>
          <a:stretch>
            <a:fillRect/>
          </a:stretch>
        </p:blipFill>
        <p:spPr bwMode="auto">
          <a:xfrm>
            <a:off x="1064032" y="4111125"/>
            <a:ext cx="2888843" cy="209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Mindermenge LimiterM"/>
          <p:cNvPicPr>
            <a:picLocks noChangeAspect="1" noChangeArrowheads="1"/>
          </p:cNvPicPr>
          <p:nvPr/>
        </p:nvPicPr>
        <p:blipFill>
          <a:blip r:embed="rId5">
            <a:extLst>
              <a:ext uri="{28A0092B-C50C-407E-A947-70E740481C1C}">
                <a14:useLocalDpi xmlns:a14="http://schemas.microsoft.com/office/drawing/2010/main" val="0"/>
              </a:ext>
            </a:extLst>
          </a:blip>
          <a:srcRect t="17207" b="6639"/>
          <a:stretch>
            <a:fillRect/>
          </a:stretch>
        </p:blipFill>
        <p:spPr bwMode="auto">
          <a:xfrm>
            <a:off x="4592204" y="4111125"/>
            <a:ext cx="2888842" cy="2095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a:t>Grenzstreuschirme (Limiter)</a:t>
            </a:r>
            <a:endParaRPr lang="de-DE" sz="2400" b="0" dirty="0">
              <a:latin typeface="+mj-lt"/>
            </a:endParaRPr>
          </a:p>
        </p:txBody>
      </p:sp>
    </p:spTree>
    <p:extLst>
      <p:ext uri="{BB962C8B-B14F-4D97-AF65-F5344CB8AC3E}">
        <p14:creationId xmlns:p14="http://schemas.microsoft.com/office/powerpoint/2010/main" val="28707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74e) , 74f) Amazone</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Amazone Limiter </a:t>
            </a:r>
            <a:endParaRPr lang="de-DE" sz="2400" b="0" dirty="0">
              <a:latin typeface="+mj-lt"/>
            </a:endParaRPr>
          </a:p>
        </p:txBody>
      </p:sp>
      <p:pic>
        <p:nvPicPr>
          <p:cNvPr id="13" name="Picture 3" descr="limiter_Streu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46" y="2243038"/>
            <a:ext cx="3513071" cy="3160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Limiter Funktionsprinz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625" y="2243038"/>
            <a:ext cx="5148263"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38986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74g) Rauch</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Rauch Telimat</a:t>
            </a:r>
            <a:endParaRPr lang="de-DE" sz="2400" b="0" dirty="0">
              <a:latin typeface="+mj-lt"/>
            </a:endParaRPr>
          </a:p>
        </p:txBody>
      </p:sp>
      <p:graphicFrame>
        <p:nvGraphicFramePr>
          <p:cNvPr id="10" name="Object 3"/>
          <p:cNvGraphicFramePr>
            <a:graphicFrameLocks noChangeAspect="1"/>
          </p:cNvGraphicFramePr>
          <p:nvPr/>
        </p:nvGraphicFramePr>
        <p:xfrm>
          <a:off x="1676400" y="1828800"/>
          <a:ext cx="5791200" cy="4133850"/>
        </p:xfrm>
        <a:graphic>
          <a:graphicData uri="http://schemas.openxmlformats.org/presentationml/2006/ole">
            <mc:AlternateContent xmlns:mc="http://schemas.openxmlformats.org/markup-compatibility/2006">
              <mc:Choice xmlns:v="urn:schemas-microsoft-com:vml" Requires="v">
                <p:oleObj spid="_x0000_s4265" name="Photo Editor Photo" r:id="rId3" imgW="4858428" imgH="3467584" progId="MSPhotoEd.3">
                  <p:embed/>
                </p:oleObj>
              </mc:Choice>
              <mc:Fallback>
                <p:oleObj name="Photo Editor Photo" r:id="rId3" imgW="4858428" imgH="3467584" progId="MSPhotoEd.3">
                  <p:embed/>
                  <p:pic>
                    <p:nvPicPr>
                      <p:cNvPr id="9933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828800"/>
                        <a:ext cx="5791200"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8763828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74h) Vicon</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Vicon Trimflow</a:t>
            </a:r>
            <a:endParaRPr lang="de-DE" sz="2400" b="0" dirty="0">
              <a:latin typeface="+mj-lt"/>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83" y="2630524"/>
            <a:ext cx="3445965" cy="2173015"/>
          </a:xfrm>
          <a:prstGeom prst="rect">
            <a:avLst/>
          </a:prstGeom>
        </p:spPr>
      </p:pic>
    </p:spTree>
    <p:extLst>
      <p:ext uri="{BB962C8B-B14F-4D97-AF65-F5344CB8AC3E}">
        <p14:creationId xmlns:p14="http://schemas.microsoft.com/office/powerpoint/2010/main" val="105280408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74i), 74j) Vicon </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Vicon Schrägstellzylinder</a:t>
            </a:r>
            <a:endParaRPr lang="de-DE" sz="24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653" y="2478367"/>
            <a:ext cx="4039857" cy="3068737"/>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72" y="2478367"/>
            <a:ext cx="3818564" cy="3068737"/>
          </a:xfrm>
          <a:prstGeom prst="rect">
            <a:avLst/>
          </a:prstGeom>
        </p:spPr>
      </p:pic>
    </p:spTree>
    <p:extLst>
      <p:ext uri="{BB962C8B-B14F-4D97-AF65-F5344CB8AC3E}">
        <p14:creationId xmlns:p14="http://schemas.microsoft.com/office/powerpoint/2010/main" val="16587616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74l), 74m) Bogballe </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Bogballe Trend System</a:t>
            </a:r>
            <a:endParaRPr lang="de-DE" sz="2400" b="0" dirty="0">
              <a:latin typeface="+mj-lt"/>
            </a:endParaRPr>
          </a:p>
        </p:txBody>
      </p:sp>
      <p:sp>
        <p:nvSpPr>
          <p:cNvPr id="3" name="Rechteck 2"/>
          <p:cNvSpPr/>
          <p:nvPr/>
        </p:nvSpPr>
        <p:spPr>
          <a:xfrm>
            <a:off x="354213" y="1686354"/>
            <a:ext cx="4572000" cy="4939814"/>
          </a:xfrm>
          <a:prstGeom prst="rect">
            <a:avLst/>
          </a:prstGeom>
        </p:spPr>
        <p:txBody>
          <a:bodyPr>
            <a:spAutoFit/>
          </a:bodyPr>
          <a:lstStyle/>
          <a:p>
            <a:pPr marL="285750" indent="-285750">
              <a:spcBef>
                <a:spcPct val="50000"/>
              </a:spcBef>
              <a:buClrTx/>
              <a:buFont typeface="Arial" panose="020B0604020202020204" pitchFamily="34" charset="0"/>
              <a:buChar char="•"/>
            </a:pPr>
            <a:r>
              <a:rPr lang="da-DK" altLang="de-DE" sz="1800" b="0" dirty="0">
                <a:latin typeface="+mj-lt"/>
              </a:rPr>
              <a:t>Drehrichtung der Scheibe ”normal” gegenläufig, d.h. Scheiben drehen von außen nach innen</a:t>
            </a:r>
            <a:r>
              <a:rPr lang="da-DK" altLang="de-DE" sz="1800" b="0" dirty="0" smtClean="0">
                <a:latin typeface="+mj-lt"/>
              </a:rPr>
              <a:t>. (</a:t>
            </a:r>
            <a:r>
              <a:rPr lang="da-DK" altLang="de-DE" sz="1800" dirty="0" smtClean="0">
                <a:latin typeface="+mj-lt"/>
              </a:rPr>
              <a:t>Incenter System)</a:t>
            </a:r>
            <a:endParaRPr lang="da-DK" altLang="de-DE" sz="1800" dirty="0">
              <a:latin typeface="+mj-lt"/>
            </a:endParaRPr>
          </a:p>
          <a:p>
            <a:pPr marL="285750" indent="-285750">
              <a:spcBef>
                <a:spcPct val="50000"/>
              </a:spcBef>
              <a:buClrTx/>
              <a:buFont typeface="Arial" panose="020B0604020202020204" pitchFamily="34" charset="0"/>
              <a:buChar char="•"/>
            </a:pPr>
            <a:r>
              <a:rPr lang="da-DK" altLang="de-DE" sz="1800" b="0" dirty="0">
                <a:latin typeface="+mj-lt"/>
              </a:rPr>
              <a:t>Beim Grenzstreuen wird die Rückseite der </a:t>
            </a:r>
            <a:r>
              <a:rPr lang="da-DK" altLang="de-DE" sz="1800" b="0" dirty="0" smtClean="0">
                <a:latin typeface="+mj-lt"/>
              </a:rPr>
              <a:t>Streuflügel </a:t>
            </a:r>
            <a:r>
              <a:rPr lang="da-DK" altLang="de-DE" sz="1800" b="0" dirty="0">
                <a:latin typeface="+mj-lt"/>
              </a:rPr>
              <a:t>als Grenzstreuflügel in Verbindung mit der veränderten Drehrichtung genutzt.</a:t>
            </a:r>
          </a:p>
          <a:p>
            <a:pPr marL="285750" indent="-285750">
              <a:spcBef>
                <a:spcPct val="50000"/>
              </a:spcBef>
              <a:buClrTx/>
              <a:buFont typeface="Arial" panose="020B0604020202020204" pitchFamily="34" charset="0"/>
              <a:buChar char="•"/>
            </a:pPr>
            <a:r>
              <a:rPr lang="da-DK" altLang="de-DE" sz="1800" b="0" dirty="0">
                <a:latin typeface="+mj-lt"/>
              </a:rPr>
              <a:t>Mittels Kabel  wird aus der Schlepperkabine zusätzlich das Getriebe umgestellt. Die Zapfwellendrehzahl muß reduziert werden.</a:t>
            </a:r>
          </a:p>
          <a:p>
            <a:pPr marL="285750" indent="-285750">
              <a:spcBef>
                <a:spcPct val="50000"/>
              </a:spcBef>
              <a:buClrTx/>
              <a:buFont typeface="Arial" panose="020B0604020202020204" pitchFamily="34" charset="0"/>
              <a:buChar char="•"/>
            </a:pPr>
            <a:r>
              <a:rPr lang="da-DK" altLang="de-DE" sz="1800" b="0" dirty="0">
                <a:latin typeface="+mj-lt"/>
              </a:rPr>
              <a:t>Beim Streuen von der Feldgrenze ins Feld muß zusätzlich eine Auslauföffnung geschlossen und ein Grenzstreublech eingeschwenkt werden.</a:t>
            </a:r>
          </a:p>
        </p:txBody>
      </p:sp>
      <p:graphicFrame>
        <p:nvGraphicFramePr>
          <p:cNvPr id="11" name="Object 4"/>
          <p:cNvGraphicFramePr>
            <a:graphicFrameLocks noChangeAspect="1"/>
          </p:cNvGraphicFramePr>
          <p:nvPr>
            <p:extLst>
              <p:ext uri="{D42A27DB-BD31-4B8C-83A1-F6EECF244321}">
                <p14:modId xmlns:p14="http://schemas.microsoft.com/office/powerpoint/2010/main" val="3868570203"/>
              </p:ext>
            </p:extLst>
          </p:nvPr>
        </p:nvGraphicFramePr>
        <p:xfrm>
          <a:off x="4815780" y="1111052"/>
          <a:ext cx="4114800" cy="2063750"/>
        </p:xfrm>
        <a:graphic>
          <a:graphicData uri="http://schemas.openxmlformats.org/presentationml/2006/ole">
            <mc:AlternateContent xmlns:mc="http://schemas.openxmlformats.org/markup-compatibility/2006">
              <mc:Choice xmlns:v="urn:schemas-microsoft-com:vml" Requires="v">
                <p:oleObj spid="_x0000_s5456" name="Billede" r:id="rId3" imgW="5448300" imgH="2734056" progId="Word.Picture.8">
                  <p:embed/>
                </p:oleObj>
              </mc:Choice>
              <mc:Fallback>
                <p:oleObj name="Billede" r:id="rId3" imgW="5448300" imgH="2734056" progId="Word.Picture.8">
                  <p:embed/>
                  <p:pic>
                    <p:nvPicPr>
                      <p:cNvPr id="10445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780" y="1111052"/>
                        <a:ext cx="411480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299094205"/>
              </p:ext>
            </p:extLst>
          </p:nvPr>
        </p:nvGraphicFramePr>
        <p:xfrm>
          <a:off x="5824248" y="3197801"/>
          <a:ext cx="2193193" cy="3365119"/>
        </p:xfrm>
        <a:graphic>
          <a:graphicData uri="http://schemas.openxmlformats.org/presentationml/2006/ole">
            <mc:AlternateContent xmlns:mc="http://schemas.openxmlformats.org/markup-compatibility/2006">
              <mc:Choice xmlns:v="urn:schemas-microsoft-com:vml" Requires="v">
                <p:oleObj spid="_x0000_s5457" name="Billede" r:id="rId5" imgW="2953512" imgH="4553712" progId="Word.Picture.8">
                  <p:embed/>
                </p:oleObj>
              </mc:Choice>
              <mc:Fallback>
                <p:oleObj name="Billede" r:id="rId5" imgW="2953512" imgH="4553712" progId="Word.Picture.8">
                  <p:embed/>
                  <p:pic>
                    <p:nvPicPr>
                      <p:cNvPr id="10445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4248" y="3197801"/>
                        <a:ext cx="2193193" cy="3365119"/>
                      </a:xfrm>
                      <a:prstGeom prst="rect">
                        <a:avLst/>
                      </a:prstGeom>
                      <a:noFill/>
                      <a:ln>
                        <a:noFill/>
                      </a:ln>
                      <a:effectLst/>
                      <a:extLst/>
                    </p:spPr>
                  </p:pic>
                </p:oleObj>
              </mc:Fallback>
            </mc:AlternateContent>
          </a:graphicData>
        </a:graphic>
      </p:graphicFrame>
      <p:sp>
        <p:nvSpPr>
          <p:cNvPr id="15" name="Bogen 14"/>
          <p:cNvSpPr/>
          <p:nvPr/>
        </p:nvSpPr>
        <p:spPr bwMode="auto">
          <a:xfrm rot="11513680">
            <a:off x="5682573" y="869087"/>
            <a:ext cx="1404156" cy="1463062"/>
          </a:xfrm>
          <a:prstGeom prst="arc">
            <a:avLst>
              <a:gd name="adj1" fmla="val 14656066"/>
              <a:gd name="adj2" fmla="val 0"/>
            </a:avLst>
          </a:prstGeom>
          <a:ln>
            <a:tailEnd type="triangle"/>
          </a:ln>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6" name="Bogen 15"/>
          <p:cNvSpPr/>
          <p:nvPr/>
        </p:nvSpPr>
        <p:spPr bwMode="auto">
          <a:xfrm rot="6197862">
            <a:off x="6686511" y="864696"/>
            <a:ext cx="1404156" cy="1463062"/>
          </a:xfrm>
          <a:prstGeom prst="arc">
            <a:avLst>
              <a:gd name="adj1" fmla="val 14656066"/>
              <a:gd name="adj2" fmla="val 0"/>
            </a:avLst>
          </a:prstGeom>
          <a:ln>
            <a:headEnd type="triangle"/>
            <a:tailEnd type="none"/>
          </a:ln>
          <a:extLst/>
        </p:spPr>
        <p:style>
          <a:lnRef idx="3">
            <a:schemeClr val="accent6"/>
          </a:lnRef>
          <a:fillRef idx="0">
            <a:schemeClr val="accent6"/>
          </a:fillRef>
          <a:effectRef idx="2">
            <a:schemeClr val="accent6"/>
          </a:effectRef>
          <a:fontRef idx="minor">
            <a:schemeClr val="tx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47868268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74in) Bogballe </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Bogballe Trend System</a:t>
            </a:r>
            <a:endParaRPr lang="de-DE" sz="2400" b="0" dirty="0">
              <a:latin typeface="+mj-lt"/>
            </a:endParaRPr>
          </a:p>
        </p:txBody>
      </p:sp>
      <p:pic>
        <p:nvPicPr>
          <p:cNvPr id="11" name="Picture 3" descr="trend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712" y="1844278"/>
            <a:ext cx="4990669" cy="43923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feld 2"/>
          <p:cNvSpPr txBox="1"/>
          <p:nvPr/>
        </p:nvSpPr>
        <p:spPr>
          <a:xfrm>
            <a:off x="6804248" y="2636912"/>
            <a:ext cx="1656184" cy="400110"/>
          </a:xfrm>
          <a:prstGeom prst="rect">
            <a:avLst/>
          </a:prstGeom>
          <a:noFill/>
        </p:spPr>
        <p:txBody>
          <a:bodyPr wrap="square" rtlCol="0">
            <a:spAutoFit/>
          </a:bodyPr>
          <a:lstStyle/>
          <a:p>
            <a:r>
              <a:rPr lang="de-DE" sz="2000" dirty="0" err="1"/>
              <a:t>i</a:t>
            </a:r>
            <a:r>
              <a:rPr lang="de-DE" sz="2000" dirty="0" err="1" smtClean="0"/>
              <a:t>ncenter</a:t>
            </a:r>
            <a:endParaRPr lang="de-DE" dirty="0"/>
          </a:p>
        </p:txBody>
      </p:sp>
      <p:sp>
        <p:nvSpPr>
          <p:cNvPr id="10" name="Textfeld 9"/>
          <p:cNvSpPr txBox="1"/>
          <p:nvPr/>
        </p:nvSpPr>
        <p:spPr>
          <a:xfrm>
            <a:off x="6588224" y="4763526"/>
            <a:ext cx="1656184" cy="400110"/>
          </a:xfrm>
          <a:prstGeom prst="rect">
            <a:avLst/>
          </a:prstGeom>
          <a:noFill/>
        </p:spPr>
        <p:txBody>
          <a:bodyPr wrap="square" rtlCol="0">
            <a:spAutoFit/>
          </a:bodyPr>
          <a:lstStyle/>
          <a:p>
            <a:r>
              <a:rPr lang="de-DE" sz="2000" dirty="0" err="1" smtClean="0"/>
              <a:t>offcenter</a:t>
            </a:r>
            <a:endParaRPr lang="de-DE" dirty="0"/>
          </a:p>
        </p:txBody>
      </p:sp>
    </p:spTree>
    <p:extLst>
      <p:ext uri="{BB962C8B-B14F-4D97-AF65-F5344CB8AC3E}">
        <p14:creationId xmlns:p14="http://schemas.microsoft.com/office/powerpoint/2010/main" val="9912492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109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74io), 74p)  Bogballe </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Bogballe Trend System</a:t>
            </a:r>
            <a:endParaRPr lang="de-DE" sz="24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919285"/>
            <a:ext cx="3672408" cy="315645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828" y="1919285"/>
            <a:ext cx="3657878" cy="3143961"/>
          </a:xfrm>
          <a:prstGeom prst="rect">
            <a:avLst/>
          </a:prstGeom>
        </p:spPr>
      </p:pic>
      <p:sp>
        <p:nvSpPr>
          <p:cNvPr id="11" name="Textfeld 10"/>
          <p:cNvSpPr txBox="1"/>
          <p:nvPr/>
        </p:nvSpPr>
        <p:spPr>
          <a:xfrm>
            <a:off x="671128" y="5208923"/>
            <a:ext cx="3168352" cy="369332"/>
          </a:xfrm>
          <a:prstGeom prst="rect">
            <a:avLst/>
          </a:prstGeom>
          <a:noFill/>
        </p:spPr>
        <p:txBody>
          <a:bodyPr wrap="square" rtlCol="0">
            <a:spAutoFit/>
          </a:bodyPr>
          <a:lstStyle/>
          <a:p>
            <a:pPr algn="ctr"/>
            <a:r>
              <a:rPr lang="de-DE" sz="1800" b="0" dirty="0" smtClean="0">
                <a:latin typeface="+mj-lt"/>
              </a:rPr>
              <a:t>Normales Streuen </a:t>
            </a:r>
            <a:endParaRPr lang="de-DE" sz="1800" b="0" dirty="0">
              <a:latin typeface="+mj-lt"/>
            </a:endParaRPr>
          </a:p>
        </p:txBody>
      </p:sp>
      <p:sp>
        <p:nvSpPr>
          <p:cNvPr id="12" name="Textfeld 11"/>
          <p:cNvSpPr txBox="1"/>
          <p:nvPr/>
        </p:nvSpPr>
        <p:spPr>
          <a:xfrm>
            <a:off x="4730591" y="5209819"/>
            <a:ext cx="3168352" cy="369332"/>
          </a:xfrm>
          <a:prstGeom prst="rect">
            <a:avLst/>
          </a:prstGeom>
          <a:noFill/>
        </p:spPr>
        <p:txBody>
          <a:bodyPr wrap="square" rtlCol="0">
            <a:spAutoFit/>
          </a:bodyPr>
          <a:lstStyle/>
          <a:p>
            <a:pPr algn="ctr"/>
            <a:r>
              <a:rPr lang="de-DE" sz="1800" b="0" dirty="0" smtClean="0">
                <a:latin typeface="+mj-lt"/>
              </a:rPr>
              <a:t>Grenzstreuen </a:t>
            </a:r>
            <a:endParaRPr lang="de-DE" sz="1800" b="0" dirty="0">
              <a:latin typeface="+mj-lt"/>
            </a:endParaRPr>
          </a:p>
        </p:txBody>
      </p:sp>
      <p:sp>
        <p:nvSpPr>
          <p:cNvPr id="13" name="Rechteck 12">
            <a:hlinkClick r:id="rId4"/>
          </p:cNvPr>
          <p:cNvSpPr/>
          <p:nvPr/>
        </p:nvSpPr>
        <p:spPr bwMode="auto">
          <a:xfrm>
            <a:off x="7486650" y="5373216"/>
            <a:ext cx="657056" cy="504056"/>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186770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					1.3 Düngegesetz</a:t>
            </a:r>
            <a:endParaRPr lang="de-DE" b="0" dirty="0"/>
          </a:p>
        </p:txBody>
      </p:sp>
      <p:pic>
        <p:nvPicPr>
          <p:cNvPr id="6" name="Inhaltsplatzhalter 5"/>
          <p:cNvPicPr>
            <a:picLocks noGrp="1" noChangeAspect="1"/>
          </p:cNvPicPr>
          <p:nvPr>
            <p:ph idx="1"/>
          </p:nvPr>
        </p:nvPicPr>
        <p:blipFill>
          <a:blip r:embed="rId2"/>
          <a:stretch>
            <a:fillRect/>
          </a:stretch>
        </p:blipFill>
        <p:spPr>
          <a:xfrm>
            <a:off x="107504" y="2564904"/>
            <a:ext cx="8789553" cy="2709074"/>
          </a:xfrm>
          <a:prstGeom prst="rect">
            <a:avLst/>
          </a:prstGeom>
        </p:spPr>
      </p:pic>
      <p:sp>
        <p:nvSpPr>
          <p:cNvPr id="4" name="Fußzeilenplatzhalter 3"/>
          <p:cNvSpPr>
            <a:spLocks noGrp="1"/>
          </p:cNvSpPr>
          <p:nvPr>
            <p:ph type="ftr" sz="quarter" idx="10"/>
          </p:nvPr>
        </p:nvSpPr>
        <p:spPr/>
        <p:txBody>
          <a:bodyPr/>
          <a:lstStyle/>
          <a:p>
            <a:pPr>
              <a:defRPr/>
            </a:pPr>
            <a:r>
              <a:rPr lang="de-DE" dirty="0" smtClean="0"/>
              <a:t>Prof. Dr. </a:t>
            </a:r>
            <a:r>
              <a:rPr lang="de-DE" dirty="0"/>
              <a:t>Ulrich Groß 		</a:t>
            </a:r>
            <a:r>
              <a:rPr lang="de-DE" dirty="0" smtClean="0"/>
              <a:t>         UE </a:t>
            </a:r>
            <a:r>
              <a:rPr lang="de-DE" dirty="0"/>
              <a:t>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a:t>
            </a:fld>
            <a:endParaRPr lang="de-DE" dirty="0"/>
          </a:p>
        </p:txBody>
      </p:sp>
      <p:cxnSp>
        <p:nvCxnSpPr>
          <p:cNvPr id="10" name="Gerade Verbindung mit Pfeil 9"/>
          <p:cNvCxnSpPr/>
          <p:nvPr/>
        </p:nvCxnSpPr>
        <p:spPr bwMode="auto">
          <a:xfrm flipH="1">
            <a:off x="1547664" y="1773238"/>
            <a:ext cx="1656184" cy="791666"/>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cxnSp>
        <p:nvCxnSpPr>
          <p:cNvPr id="15" name="Gerade Verbindung mit Pfeil 14"/>
          <p:cNvCxnSpPr>
            <a:stCxn id="2" idx="2"/>
            <a:endCxn id="6" idx="0"/>
          </p:cNvCxnSpPr>
          <p:nvPr/>
        </p:nvCxnSpPr>
        <p:spPr bwMode="auto">
          <a:xfrm flipH="1">
            <a:off x="4502281" y="1773238"/>
            <a:ext cx="69719" cy="791666"/>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cxnSp>
        <p:nvCxnSpPr>
          <p:cNvPr id="18" name="Gerade Verbindung mit Pfeil 17"/>
          <p:cNvCxnSpPr/>
          <p:nvPr/>
        </p:nvCxnSpPr>
        <p:spPr bwMode="auto">
          <a:xfrm>
            <a:off x="5868144" y="1773238"/>
            <a:ext cx="1368152" cy="791666"/>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
        <p:nvSpPr>
          <p:cNvPr id="19" name="Textfeld 18"/>
          <p:cNvSpPr txBox="1"/>
          <p:nvPr/>
        </p:nvSpPr>
        <p:spPr>
          <a:xfrm>
            <a:off x="5508104" y="5949280"/>
            <a:ext cx="3254896" cy="246221"/>
          </a:xfrm>
          <a:prstGeom prst="rect">
            <a:avLst/>
          </a:prstGeom>
          <a:noFill/>
        </p:spPr>
        <p:txBody>
          <a:bodyPr wrap="square" rtlCol="0">
            <a:spAutoFit/>
          </a:bodyPr>
          <a:lstStyle/>
          <a:p>
            <a:r>
              <a:rPr lang="de-DE" sz="1000" b="0" dirty="0" smtClean="0"/>
              <a:t>Quelle: Vorlesungsskript Prof. Dr. Bernhard Göbel</a:t>
            </a:r>
            <a:endParaRPr lang="de-DE" sz="1000" b="0" dirty="0"/>
          </a:p>
        </p:txBody>
      </p:sp>
    </p:spTree>
    <p:extLst>
      <p:ext uri="{BB962C8B-B14F-4D97-AF65-F5344CB8AC3E}">
        <p14:creationId xmlns:p14="http://schemas.microsoft.com/office/powerpoint/2010/main" val="27752269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774" y="692696"/>
            <a:ext cx="8511480" cy="860425"/>
          </a:xfrm>
        </p:spPr>
        <p:txBody>
          <a:bodyPr/>
          <a:lstStyle/>
          <a:p>
            <a:r>
              <a:rPr lang="de-DE" b="0" dirty="0" smtClean="0"/>
              <a:t>7.4 Praxisbeispiele</a:t>
            </a:r>
            <a:br>
              <a:rPr lang="de-DE" b="0" dirty="0" smtClean="0"/>
            </a:br>
            <a:r>
              <a:rPr lang="de-DE" b="0" dirty="0" smtClean="0"/>
              <a:t>      Grenzstreueinichtung</a:t>
            </a:r>
            <a:r>
              <a:rPr lang="de-DE" dirty="0"/>
              <a:t/>
            </a:r>
            <a:br>
              <a:rPr lang="de-DE" dirty="0"/>
            </a:br>
            <a:r>
              <a:rPr lang="de-DE" dirty="0"/>
              <a:t/>
            </a:r>
            <a:br>
              <a:rPr lang="de-DE" dirty="0"/>
            </a:br>
            <a:endParaRPr lang="de-DE" sz="24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88224" y="6360944"/>
            <a:ext cx="2463120" cy="246221"/>
          </a:xfrm>
          <a:prstGeom prst="rect">
            <a:avLst/>
          </a:prstGeom>
          <a:noFill/>
        </p:spPr>
        <p:txBody>
          <a:bodyPr wrap="square" rtlCol="0">
            <a:spAutoFit/>
          </a:bodyPr>
          <a:lstStyle/>
          <a:p>
            <a:r>
              <a:rPr lang="de-DE" sz="1000" b="0" dirty="0" smtClean="0">
                <a:latin typeface="+mj-lt"/>
              </a:rPr>
              <a:t>Quelle: Werkbild 74ik) Bogballe </a:t>
            </a:r>
            <a:endParaRPr lang="de-DE" sz="1000" b="0" dirty="0">
              <a:latin typeface="+mj-lt"/>
            </a:endParaRPr>
          </a:p>
        </p:txBody>
      </p:sp>
      <p:sp>
        <p:nvSpPr>
          <p:cNvPr id="6" name="Textfeld 5"/>
          <p:cNvSpPr txBox="1"/>
          <p:nvPr/>
        </p:nvSpPr>
        <p:spPr>
          <a:xfrm>
            <a:off x="419100" y="1382613"/>
            <a:ext cx="6832044" cy="461665"/>
          </a:xfrm>
          <a:prstGeom prst="rect">
            <a:avLst/>
          </a:prstGeom>
          <a:noFill/>
        </p:spPr>
        <p:txBody>
          <a:bodyPr wrap="square" rtlCol="0">
            <a:spAutoFit/>
          </a:bodyPr>
          <a:lstStyle/>
          <a:p>
            <a:r>
              <a:rPr lang="de-DE" altLang="de-DE" sz="2400" dirty="0" smtClean="0"/>
              <a:t>Bogballe Trend System</a:t>
            </a:r>
            <a:endParaRPr lang="de-DE" sz="2400" b="0" dirty="0">
              <a:latin typeface="+mj-lt"/>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812638"/>
            <a:ext cx="5256584" cy="4531538"/>
          </a:xfrm>
          <a:prstGeom prst="rect">
            <a:avLst/>
          </a:prstGeom>
        </p:spPr>
      </p:pic>
      <p:sp>
        <p:nvSpPr>
          <p:cNvPr id="3" name="Textfeld 2"/>
          <p:cNvSpPr txBox="1"/>
          <p:nvPr/>
        </p:nvSpPr>
        <p:spPr>
          <a:xfrm>
            <a:off x="7251144" y="5373216"/>
            <a:ext cx="1641336" cy="769441"/>
          </a:xfrm>
          <a:prstGeom prst="rect">
            <a:avLst/>
          </a:prstGeom>
          <a:noFill/>
        </p:spPr>
        <p:txBody>
          <a:bodyPr wrap="square" rtlCol="0">
            <a:spAutoFit/>
          </a:bodyPr>
          <a:lstStyle/>
          <a:p>
            <a:r>
              <a:rPr lang="de-DE" sz="2000" dirty="0" err="1" smtClean="0">
                <a:hlinkClick r:id="rId3"/>
              </a:rPr>
              <a:t>Bogballe</a:t>
            </a:r>
            <a:endParaRPr lang="de-DE" sz="2000" dirty="0" smtClean="0">
              <a:hlinkClick r:id="rId3"/>
            </a:endParaRPr>
          </a:p>
          <a:p>
            <a:r>
              <a:rPr lang="de-DE" sz="2000" dirty="0" smtClean="0">
                <a:hlinkClick r:id="rId3"/>
              </a:rPr>
              <a:t>GPS</a:t>
            </a:r>
            <a:endParaRPr lang="de-DE" sz="2000" dirty="0"/>
          </a:p>
        </p:txBody>
      </p:sp>
    </p:spTree>
    <p:extLst>
      <p:ext uri="{BB962C8B-B14F-4D97-AF65-F5344CB8AC3E}">
        <p14:creationId xmlns:p14="http://schemas.microsoft.com/office/powerpoint/2010/main" val="36028033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865" y="734172"/>
            <a:ext cx="8511480" cy="860425"/>
          </a:xfrm>
        </p:spPr>
        <p:txBody>
          <a:bodyPr/>
          <a:lstStyle/>
          <a:p>
            <a:r>
              <a:rPr lang="de-DE" b="0" dirty="0" smtClean="0"/>
              <a:t>7.5</a:t>
            </a:r>
            <a:r>
              <a:rPr lang="de-DE" altLang="de-DE" dirty="0" smtClean="0"/>
              <a:t>	</a:t>
            </a:r>
            <a:r>
              <a:rPr lang="de-DE" altLang="de-DE" b="0" dirty="0" smtClean="0"/>
              <a:t>Exakte </a:t>
            </a:r>
            <a:r>
              <a:rPr lang="de-DE" altLang="de-DE" b="0" dirty="0"/>
              <a:t>Anpassung </a:t>
            </a:r>
            <a:r>
              <a:rPr lang="de-DE" altLang="de-DE" b="0" dirty="0" smtClean="0"/>
              <a:t>der Arbeitsbreite </a:t>
            </a:r>
            <a:br>
              <a:rPr lang="de-DE" altLang="de-DE" b="0" dirty="0" smtClean="0"/>
            </a:br>
            <a:r>
              <a:rPr lang="de-DE" altLang="de-DE" b="0" dirty="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75 Amazone</a:t>
            </a:r>
            <a:endParaRPr lang="de-DE" sz="1000" b="0" dirty="0">
              <a:latin typeface="+mj-lt"/>
            </a:endParaRPr>
          </a:p>
        </p:txBody>
      </p:sp>
      <p:pic>
        <p:nvPicPr>
          <p:cNvPr id="8" name="Picture 3" descr="~AUT0019"/>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a:stretch>
            <a:fillRect/>
          </a:stretch>
        </p:blipFill>
        <p:spPr bwMode="auto">
          <a:xfrm>
            <a:off x="35279" y="1659231"/>
            <a:ext cx="8748712" cy="45894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668952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463" y="505612"/>
            <a:ext cx="8511480" cy="860425"/>
          </a:xfrm>
        </p:spPr>
        <p:txBody>
          <a:bodyPr/>
          <a:lstStyle/>
          <a:p>
            <a:r>
              <a:rPr lang="de-DE" b="0" dirty="0" smtClean="0"/>
              <a:t>7.6 </a:t>
            </a:r>
            <a:r>
              <a:rPr lang="de-DE" altLang="de-DE" b="0" dirty="0">
                <a:solidFill>
                  <a:srgbClr val="000000"/>
                </a:solidFill>
              </a:rPr>
              <a:t>EU-Norm EN 13739-1</a:t>
            </a:r>
            <a:r>
              <a:rPr lang="de-DE" altLang="de-DE" sz="4000" dirty="0">
                <a:solidFill>
                  <a:srgbClr val="000000"/>
                </a:solidFill>
              </a:rPr>
              <a:t/>
            </a:r>
            <a:br>
              <a:rPr lang="de-DE" altLang="de-DE" sz="4000" dirty="0">
                <a:solidFill>
                  <a:srgbClr val="000000"/>
                </a:solidFill>
              </a:rPr>
            </a:br>
            <a:r>
              <a:rPr lang="de-DE" b="0" dirty="0" smtClean="0"/>
              <a:t>      </a:t>
            </a:r>
            <a:r>
              <a:rPr lang="de-DE" b="0" dirty="0" smtClean="0">
                <a:sym typeface="Wingdings" panose="05000000000000000000" pitchFamily="2" charset="2"/>
              </a:rPr>
              <a:t></a:t>
            </a:r>
            <a:r>
              <a:rPr lang="de-DE" dirty="0" smtClean="0"/>
              <a:t>Grenzstreuen</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113165" y="6313329"/>
            <a:ext cx="2880320" cy="246221"/>
          </a:xfrm>
          <a:prstGeom prst="rect">
            <a:avLst/>
          </a:prstGeom>
          <a:noFill/>
        </p:spPr>
        <p:txBody>
          <a:bodyPr wrap="square" rtlCol="0">
            <a:spAutoFit/>
          </a:bodyPr>
          <a:lstStyle/>
          <a:p>
            <a:r>
              <a:rPr lang="de-DE" sz="1000" b="0" dirty="0" smtClean="0">
                <a:latin typeface="+mj-lt"/>
              </a:rPr>
              <a:t>Quelle: Werkbild 75a)1: Landtechnik Online </a:t>
            </a:r>
            <a:endParaRPr lang="de-DE" sz="1000" b="0" dirty="0">
              <a:latin typeface="+mj-lt"/>
            </a:endParaRPr>
          </a:p>
        </p:txBody>
      </p:sp>
      <p:sp>
        <p:nvSpPr>
          <p:cNvPr id="25" name="Rectangle 4"/>
          <p:cNvSpPr>
            <a:spLocks noChangeArrowheads="1"/>
          </p:cNvSpPr>
          <p:nvPr/>
        </p:nvSpPr>
        <p:spPr bwMode="auto">
          <a:xfrm>
            <a:off x="457200" y="1600200"/>
            <a:ext cx="2209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defTabSz="45720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defTabSz="4572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defTabSz="4572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defTabSz="4572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nSpc>
                <a:spcPct val="130000"/>
              </a:lnSpc>
              <a:spcBef>
                <a:spcPct val="50000"/>
              </a:spcBef>
              <a:buFont typeface="Arial Unicode MS" pitchFamily="34" charset="-128"/>
              <a:buNone/>
            </a:pPr>
            <a:r>
              <a:rPr lang="de-DE" altLang="de-DE" sz="1600" b="0" dirty="0" smtClean="0">
                <a:solidFill>
                  <a:srgbClr val="000000"/>
                </a:solidFill>
              </a:rPr>
              <a:t>1:    </a:t>
            </a:r>
            <a:r>
              <a:rPr lang="de-DE" altLang="de-DE" sz="1600" dirty="0" smtClean="0">
                <a:solidFill>
                  <a:srgbClr val="000000"/>
                </a:solidFill>
              </a:rPr>
              <a:t>5 m Randbreite</a:t>
            </a:r>
            <a:r>
              <a:rPr lang="de-DE" altLang="de-DE" sz="1600" b="0" dirty="0" smtClean="0">
                <a:solidFill>
                  <a:srgbClr val="000000"/>
                </a:solidFill>
              </a:rPr>
              <a:t>:</a:t>
            </a:r>
            <a:r>
              <a:rPr lang="de-DE" altLang="de-DE" sz="1400" b="0" dirty="0" smtClean="0">
                <a:solidFill>
                  <a:srgbClr val="000000"/>
                </a:solidFill>
              </a:rPr>
              <a:t/>
            </a:r>
            <a:br>
              <a:rPr lang="de-DE" altLang="de-DE" sz="1400" b="0" dirty="0" smtClean="0">
                <a:solidFill>
                  <a:srgbClr val="000000"/>
                </a:solidFill>
              </a:rPr>
            </a:br>
            <a:r>
              <a:rPr lang="de-DE" altLang="de-DE" sz="1400" b="0" dirty="0" smtClean="0">
                <a:solidFill>
                  <a:srgbClr val="000000"/>
                </a:solidFill>
              </a:rPr>
              <a:t>Die Ausbringmenge in der Randbreite darf nicht mehr als +/- 20% abweichen.</a:t>
            </a:r>
          </a:p>
        </p:txBody>
      </p:sp>
      <p:sp>
        <p:nvSpPr>
          <p:cNvPr id="26" name="Rectangle 9"/>
          <p:cNvSpPr>
            <a:spLocks noChangeArrowheads="1"/>
          </p:cNvSpPr>
          <p:nvPr/>
        </p:nvSpPr>
        <p:spPr bwMode="auto">
          <a:xfrm>
            <a:off x="2819400" y="1600200"/>
            <a:ext cx="3124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defTabSz="45720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defTabSz="4572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defTabSz="4572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defTabSz="4572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nSpc>
                <a:spcPct val="130000"/>
              </a:lnSpc>
              <a:spcBef>
                <a:spcPct val="50000"/>
              </a:spcBef>
              <a:buFont typeface="Arial Unicode MS" pitchFamily="34" charset="-128"/>
              <a:buNone/>
            </a:pPr>
            <a:r>
              <a:rPr lang="de-DE" altLang="de-DE" sz="1600" b="0" dirty="0" smtClean="0">
                <a:solidFill>
                  <a:srgbClr val="000000"/>
                </a:solidFill>
              </a:rPr>
              <a:t>2:   </a:t>
            </a:r>
            <a:r>
              <a:rPr lang="de-DE" altLang="de-DE" sz="1600" dirty="0" smtClean="0">
                <a:solidFill>
                  <a:srgbClr val="000000"/>
                </a:solidFill>
              </a:rPr>
              <a:t>Übergangsbreite</a:t>
            </a:r>
            <a:r>
              <a:rPr lang="de-DE" altLang="de-DE" sz="1000" b="0" dirty="0" smtClean="0">
                <a:solidFill>
                  <a:srgbClr val="000000"/>
                </a:solidFill>
              </a:rPr>
              <a:t> </a:t>
            </a:r>
            <a:br>
              <a:rPr lang="de-DE" altLang="de-DE" sz="1000" b="0" dirty="0" smtClean="0">
                <a:solidFill>
                  <a:srgbClr val="000000"/>
                </a:solidFill>
              </a:rPr>
            </a:br>
            <a:r>
              <a:rPr lang="de-DE" altLang="de-DE" sz="1400" b="0" dirty="0" smtClean="0">
                <a:solidFill>
                  <a:srgbClr val="000000"/>
                </a:solidFill>
              </a:rPr>
              <a:t>(1.+ 2. Fahrgasse):</a:t>
            </a:r>
            <a:br>
              <a:rPr lang="de-DE" altLang="de-DE" sz="1400" b="0" dirty="0" smtClean="0">
                <a:solidFill>
                  <a:srgbClr val="000000"/>
                </a:solidFill>
              </a:rPr>
            </a:br>
            <a:r>
              <a:rPr lang="de-DE" altLang="de-DE" sz="1400" b="0" dirty="0" smtClean="0">
                <a:solidFill>
                  <a:srgbClr val="000000"/>
                </a:solidFill>
              </a:rPr>
              <a:t>der Variationskoeffizient in der Übergangsbreite darf nicht über 25% steigen</a:t>
            </a:r>
          </a:p>
        </p:txBody>
      </p:sp>
      <p:sp>
        <p:nvSpPr>
          <p:cNvPr id="27" name="Rectangle 10"/>
          <p:cNvSpPr>
            <a:spLocks noChangeArrowheads="1"/>
          </p:cNvSpPr>
          <p:nvPr/>
        </p:nvSpPr>
        <p:spPr bwMode="auto">
          <a:xfrm>
            <a:off x="5943600" y="1600200"/>
            <a:ext cx="3200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defTabSz="45720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defTabSz="4572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defTabSz="4572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defTabSz="4572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nSpc>
                <a:spcPct val="130000"/>
              </a:lnSpc>
              <a:spcBef>
                <a:spcPct val="50000"/>
              </a:spcBef>
              <a:buFont typeface="Arial Unicode MS" pitchFamily="34" charset="-128"/>
              <a:buNone/>
            </a:pPr>
            <a:r>
              <a:rPr lang="de-DE" altLang="de-DE" sz="1600" b="0" dirty="0" smtClean="0">
                <a:solidFill>
                  <a:srgbClr val="000000"/>
                </a:solidFill>
              </a:rPr>
              <a:t>3:    </a:t>
            </a:r>
            <a:r>
              <a:rPr lang="de-DE" altLang="de-DE" sz="1600" dirty="0" smtClean="0">
                <a:solidFill>
                  <a:srgbClr val="000000"/>
                </a:solidFill>
              </a:rPr>
              <a:t>Verluste über die Grenze</a:t>
            </a:r>
            <a:r>
              <a:rPr lang="de-DE" altLang="de-DE" sz="1600" b="0" dirty="0" smtClean="0">
                <a:solidFill>
                  <a:srgbClr val="000000"/>
                </a:solidFill>
              </a:rPr>
              <a:t>:</a:t>
            </a:r>
            <a:r>
              <a:rPr lang="de-DE" altLang="de-DE" sz="1000" b="0" dirty="0" smtClean="0">
                <a:solidFill>
                  <a:srgbClr val="000000"/>
                </a:solidFill>
              </a:rPr>
              <a:t/>
            </a:r>
            <a:br>
              <a:rPr lang="de-DE" altLang="de-DE" sz="1000" b="0" dirty="0" smtClean="0">
                <a:solidFill>
                  <a:srgbClr val="000000"/>
                </a:solidFill>
              </a:rPr>
            </a:br>
            <a:r>
              <a:rPr lang="de-DE" altLang="de-DE" sz="1400" b="0" dirty="0" smtClean="0">
                <a:solidFill>
                  <a:srgbClr val="000000"/>
                </a:solidFill>
              </a:rPr>
              <a:t>auf 100 m Grenzlänge darf nicht mehr als 3‰ der Ausbringmenge im Feld über die Grenze gestreut werden.</a:t>
            </a:r>
          </a:p>
        </p:txBody>
      </p:sp>
      <p:pic>
        <p:nvPicPr>
          <p:cNvPr id="28" name="Picture 8" descr="topagr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969" y="3061881"/>
            <a:ext cx="6855296" cy="312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
          <p:cNvSpPr>
            <a:spLocks noChangeArrowheads="1"/>
          </p:cNvSpPr>
          <p:nvPr/>
        </p:nvSpPr>
        <p:spPr bwMode="auto">
          <a:xfrm>
            <a:off x="5867400" y="1752752"/>
            <a:ext cx="152400" cy="152400"/>
          </a:xfrm>
          <a:prstGeom prst="rect">
            <a:avLst/>
          </a:prstGeom>
          <a:solidFill>
            <a:srgbClr val="00CC00"/>
          </a:solidFill>
          <a:ln>
            <a:noFill/>
          </a:ln>
          <a:effectLs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32" name="Rectangle 2"/>
          <p:cNvSpPr>
            <a:spLocks noChangeArrowheads="1"/>
          </p:cNvSpPr>
          <p:nvPr/>
        </p:nvSpPr>
        <p:spPr bwMode="auto">
          <a:xfrm>
            <a:off x="2743200" y="1752752"/>
            <a:ext cx="152400" cy="152400"/>
          </a:xfrm>
          <a:prstGeom prst="rect">
            <a:avLst/>
          </a:prstGeom>
          <a:solidFill>
            <a:srgbClr val="00CC00"/>
          </a:solidFill>
          <a:ln>
            <a:noFill/>
          </a:ln>
          <a:effectLs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33" name="Rectangle 2"/>
          <p:cNvSpPr>
            <a:spLocks noChangeArrowheads="1"/>
          </p:cNvSpPr>
          <p:nvPr/>
        </p:nvSpPr>
        <p:spPr bwMode="auto">
          <a:xfrm>
            <a:off x="381000" y="1752752"/>
            <a:ext cx="152400" cy="152400"/>
          </a:xfrm>
          <a:prstGeom prst="rect">
            <a:avLst/>
          </a:prstGeom>
          <a:solidFill>
            <a:srgbClr val="00CC00"/>
          </a:solidFill>
          <a:ln>
            <a:noFill/>
          </a:ln>
          <a:effectLs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Tree>
    <p:extLst>
      <p:ext uri="{BB962C8B-B14F-4D97-AF65-F5344CB8AC3E}">
        <p14:creationId xmlns:p14="http://schemas.microsoft.com/office/powerpoint/2010/main" val="38036648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0" y="974836"/>
            <a:ext cx="8511480" cy="860425"/>
          </a:xfrm>
        </p:spPr>
        <p:txBody>
          <a:bodyPr/>
          <a:lstStyle/>
          <a:p>
            <a:r>
              <a:rPr lang="de-DE" b="0" dirty="0" smtClean="0"/>
              <a:t>7.6.1 Düngeverorndung</a:t>
            </a:r>
            <a:br>
              <a:rPr lang="de-DE" b="0" dirty="0" smtClean="0"/>
            </a:br>
            <a:r>
              <a:rPr lang="de-DE" dirty="0"/>
              <a:t/>
            </a:r>
            <a:br>
              <a:rPr lang="de-DE" dirty="0"/>
            </a:br>
            <a:r>
              <a:rPr lang="de-DE" dirty="0"/>
              <a:t/>
            </a:r>
            <a:br>
              <a:rPr lang="de-DE" dirty="0"/>
            </a:br>
            <a:r>
              <a:rPr lang="de-DE" sz="1800" b="0" dirty="0">
                <a:sym typeface="Wingdings" panose="05000000000000000000" pitchFamily="2" charset="2"/>
              </a:rPr>
              <a:t>Abstandsauflagen in Abhängigkeit von der Hangneigung</a:t>
            </a:r>
            <a:endParaRPr lang="de-DE" sz="1800"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graphicFrame>
        <p:nvGraphicFramePr>
          <p:cNvPr id="12" name="Tabelle 11"/>
          <p:cNvGraphicFramePr>
            <a:graphicFrameLocks noGrp="1"/>
          </p:cNvGraphicFramePr>
          <p:nvPr>
            <p:extLst>
              <p:ext uri="{D42A27DB-BD31-4B8C-83A1-F6EECF244321}">
                <p14:modId xmlns:p14="http://schemas.microsoft.com/office/powerpoint/2010/main" val="1678748372"/>
              </p:ext>
            </p:extLst>
          </p:nvPr>
        </p:nvGraphicFramePr>
        <p:xfrm>
          <a:off x="419100" y="2631784"/>
          <a:ext cx="8092380" cy="2123440"/>
        </p:xfrm>
        <a:graphic>
          <a:graphicData uri="http://schemas.openxmlformats.org/drawingml/2006/table">
            <a:tbl>
              <a:tblPr firstRow="1" bandRow="1">
                <a:tableStyleId>{5FD0F851-EC5A-4D38-B0AD-8093EC10F338}</a:tableStyleId>
              </a:tblPr>
              <a:tblGrid>
                <a:gridCol w="4046190">
                  <a:extLst>
                    <a:ext uri="{9D8B030D-6E8A-4147-A177-3AD203B41FA5}">
                      <a16:colId xmlns:a16="http://schemas.microsoft.com/office/drawing/2014/main" val="614277626"/>
                    </a:ext>
                  </a:extLst>
                </a:gridCol>
                <a:gridCol w="4046190">
                  <a:extLst>
                    <a:ext uri="{9D8B030D-6E8A-4147-A177-3AD203B41FA5}">
                      <a16:colId xmlns:a16="http://schemas.microsoft.com/office/drawing/2014/main" val="2949912437"/>
                    </a:ext>
                  </a:extLst>
                </a:gridCol>
              </a:tblGrid>
              <a:tr h="370840">
                <a:tc>
                  <a:txBody>
                    <a:bodyPr/>
                    <a:lstStyle/>
                    <a:p>
                      <a:endParaRPr lang="de-DE" dirty="0"/>
                    </a:p>
                  </a:txBody>
                  <a:tcPr/>
                </a:tc>
                <a:tc>
                  <a:txBody>
                    <a:bodyPr/>
                    <a:lstStyle/>
                    <a:p>
                      <a:pPr algn="ctr"/>
                      <a:r>
                        <a:rPr lang="de-DE" b="0" dirty="0" smtClean="0"/>
                        <a:t>Abstand zu Obeflächengewässer</a:t>
                      </a:r>
                      <a:endParaRPr lang="de-DE" b="0" dirty="0"/>
                    </a:p>
                  </a:txBody>
                  <a:tcPr/>
                </a:tc>
                <a:extLst>
                  <a:ext uri="{0D108BD9-81ED-4DB2-BD59-A6C34878D82A}">
                    <a16:rowId xmlns:a16="http://schemas.microsoft.com/office/drawing/2014/main" val="2830269425"/>
                  </a:ext>
                </a:extLst>
              </a:tr>
              <a:tr h="370840">
                <a:tc>
                  <a:txBody>
                    <a:bodyPr/>
                    <a:lstStyle/>
                    <a:p>
                      <a:endParaRPr lang="de-DE" dirty="0"/>
                    </a:p>
                  </a:txBody>
                  <a:tcPr/>
                </a:tc>
                <a:tc>
                  <a:txBody>
                    <a:bodyPr/>
                    <a:lstStyle/>
                    <a:p>
                      <a:pPr algn="ctr"/>
                      <a:r>
                        <a:rPr lang="de-DE" dirty="0" smtClean="0"/>
                        <a:t>Hangneigung (im Bereich 20m) </a:t>
                      </a:r>
                      <a:endParaRPr lang="de-DE" dirty="0"/>
                    </a:p>
                  </a:txBody>
                  <a:tcPr/>
                </a:tc>
                <a:extLst>
                  <a:ext uri="{0D108BD9-81ED-4DB2-BD59-A6C34878D82A}">
                    <a16:rowId xmlns:a16="http://schemas.microsoft.com/office/drawing/2014/main" val="1284636356"/>
                  </a:ext>
                </a:extLst>
              </a:tr>
              <a:tr h="370840">
                <a:tc>
                  <a:txBody>
                    <a:bodyPr/>
                    <a:lstStyle/>
                    <a:p>
                      <a:endParaRPr lang="de-DE" dirty="0"/>
                    </a:p>
                  </a:txBody>
                  <a:tcPr/>
                </a:tc>
                <a:tc>
                  <a:txBody>
                    <a:bodyPr/>
                    <a:lstStyle/>
                    <a:p>
                      <a:r>
                        <a:rPr lang="de-DE" dirty="0" smtClean="0"/>
                        <a:t>       &lt;10%                            &gt;10%</a:t>
                      </a:r>
                      <a:endParaRPr lang="de-DE" dirty="0"/>
                    </a:p>
                  </a:txBody>
                  <a:tcPr/>
                </a:tc>
                <a:extLst>
                  <a:ext uri="{0D108BD9-81ED-4DB2-BD59-A6C34878D82A}">
                    <a16:rowId xmlns:a16="http://schemas.microsoft.com/office/drawing/2014/main" val="923857936"/>
                  </a:ext>
                </a:extLst>
              </a:tr>
              <a:tr h="370840">
                <a:tc>
                  <a:txBody>
                    <a:bodyPr/>
                    <a:lstStyle/>
                    <a:p>
                      <a:pPr algn="ctr"/>
                      <a:r>
                        <a:rPr lang="de-DE" dirty="0" smtClean="0"/>
                        <a:t>Ohne Grenzstreueinrichtung</a:t>
                      </a:r>
                      <a:endParaRPr lang="de-DE" dirty="0"/>
                    </a:p>
                  </a:txBody>
                  <a:tcPr/>
                </a:tc>
                <a:tc>
                  <a:txBody>
                    <a:bodyPr/>
                    <a:lstStyle/>
                    <a:p>
                      <a:r>
                        <a:rPr lang="de-DE" dirty="0" smtClean="0"/>
                        <a:t>         4m                                 5m</a:t>
                      </a:r>
                      <a:endParaRPr lang="de-DE" dirty="0"/>
                    </a:p>
                  </a:txBody>
                  <a:tcPr/>
                </a:tc>
                <a:extLst>
                  <a:ext uri="{0D108BD9-81ED-4DB2-BD59-A6C34878D82A}">
                    <a16:rowId xmlns:a16="http://schemas.microsoft.com/office/drawing/2014/main" val="2623027662"/>
                  </a:ext>
                </a:extLst>
              </a:tr>
              <a:tr h="370840">
                <a:tc>
                  <a:txBody>
                    <a:bodyPr/>
                    <a:lstStyle/>
                    <a:p>
                      <a:pPr algn="ctr"/>
                      <a:r>
                        <a:rPr lang="de-DE" dirty="0" smtClean="0"/>
                        <a:t>Grenzstreueinrichtung oder Streubreite = Arbeitsbreite</a:t>
                      </a:r>
                      <a:endParaRPr lang="de-DE" dirty="0"/>
                    </a:p>
                  </a:txBody>
                  <a:tcPr/>
                </a:tc>
                <a:tc>
                  <a:txBody>
                    <a:bodyPr/>
                    <a:lstStyle/>
                    <a:p>
                      <a:r>
                        <a:rPr lang="de-DE" dirty="0" smtClean="0"/>
                        <a:t>         1m                                 5m</a:t>
                      </a:r>
                      <a:endParaRPr lang="de-DE" dirty="0"/>
                    </a:p>
                  </a:txBody>
                  <a:tcPr/>
                </a:tc>
                <a:extLst>
                  <a:ext uri="{0D108BD9-81ED-4DB2-BD59-A6C34878D82A}">
                    <a16:rowId xmlns:a16="http://schemas.microsoft.com/office/drawing/2014/main" val="1850622270"/>
                  </a:ext>
                </a:extLst>
              </a:tr>
            </a:tbl>
          </a:graphicData>
        </a:graphic>
      </p:graphicFrame>
      <p:cxnSp>
        <p:nvCxnSpPr>
          <p:cNvPr id="14" name="Gerader Verbinder 13"/>
          <p:cNvCxnSpPr/>
          <p:nvPr/>
        </p:nvCxnSpPr>
        <p:spPr bwMode="auto">
          <a:xfrm>
            <a:off x="4427984" y="2631784"/>
            <a:ext cx="0" cy="2123440"/>
          </a:xfrm>
          <a:prstGeom prst="line">
            <a:avLst/>
          </a:prstGeom>
          <a:ln/>
          <a:extLst/>
        </p:spPr>
        <p:style>
          <a:lnRef idx="1">
            <a:schemeClr val="dk1"/>
          </a:lnRef>
          <a:fillRef idx="0">
            <a:schemeClr val="dk1"/>
          </a:fillRef>
          <a:effectRef idx="0">
            <a:schemeClr val="dk1"/>
          </a:effectRef>
          <a:fontRef idx="minor">
            <a:schemeClr val="tx1"/>
          </a:fontRef>
        </p:style>
      </p:cxnSp>
      <p:cxnSp>
        <p:nvCxnSpPr>
          <p:cNvPr id="17" name="Gerader Verbinder 16"/>
          <p:cNvCxnSpPr/>
          <p:nvPr/>
        </p:nvCxnSpPr>
        <p:spPr bwMode="auto">
          <a:xfrm>
            <a:off x="6444208" y="3356992"/>
            <a:ext cx="0" cy="1398232"/>
          </a:xfrm>
          <a:prstGeom prst="line">
            <a:avLst/>
          </a:prstGeom>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7743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5463" y="505612"/>
            <a:ext cx="8511480" cy="860425"/>
          </a:xfrm>
        </p:spPr>
        <p:txBody>
          <a:bodyPr/>
          <a:lstStyle/>
          <a:p>
            <a:r>
              <a:rPr lang="de-DE" b="0" dirty="0" smtClean="0"/>
              <a:t>7.7 Säulen eines guten Streubildes </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76 Amazone </a:t>
            </a:r>
            <a:endParaRPr lang="de-DE" sz="1000" b="0" dirty="0">
              <a:latin typeface="+mj-lt"/>
            </a:endParaRPr>
          </a:p>
        </p:txBody>
      </p:sp>
      <p:grpSp>
        <p:nvGrpSpPr>
          <p:cNvPr id="8" name="Group 3"/>
          <p:cNvGrpSpPr>
            <a:grpSpLocks/>
          </p:cNvGrpSpPr>
          <p:nvPr/>
        </p:nvGrpSpPr>
        <p:grpSpPr bwMode="auto">
          <a:xfrm>
            <a:off x="1063392" y="2635162"/>
            <a:ext cx="7032625" cy="3127375"/>
            <a:chOff x="808" y="1695"/>
            <a:chExt cx="4800" cy="1970"/>
          </a:xfrm>
        </p:grpSpPr>
        <p:sp>
          <p:nvSpPr>
            <p:cNvPr id="10" name="Rectangle 4"/>
            <p:cNvSpPr>
              <a:spLocks noChangeArrowheads="1"/>
            </p:cNvSpPr>
            <p:nvPr/>
          </p:nvSpPr>
          <p:spPr bwMode="auto">
            <a:xfrm>
              <a:off x="808" y="1695"/>
              <a:ext cx="498" cy="1970"/>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1" name="Rectangle 5"/>
            <p:cNvSpPr>
              <a:spLocks noChangeArrowheads="1"/>
            </p:cNvSpPr>
            <p:nvPr/>
          </p:nvSpPr>
          <p:spPr bwMode="auto">
            <a:xfrm>
              <a:off x="1668" y="1695"/>
              <a:ext cx="498" cy="1970"/>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2" name="Rectangle 6"/>
            <p:cNvSpPr>
              <a:spLocks noChangeArrowheads="1"/>
            </p:cNvSpPr>
            <p:nvPr/>
          </p:nvSpPr>
          <p:spPr bwMode="auto">
            <a:xfrm>
              <a:off x="2528" y="1695"/>
              <a:ext cx="498" cy="1970"/>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3" name="Rectangle 7"/>
            <p:cNvSpPr>
              <a:spLocks noChangeArrowheads="1"/>
            </p:cNvSpPr>
            <p:nvPr/>
          </p:nvSpPr>
          <p:spPr bwMode="auto">
            <a:xfrm>
              <a:off x="3389" y="1695"/>
              <a:ext cx="498" cy="1970"/>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4" name="Rectangle 8"/>
            <p:cNvSpPr>
              <a:spLocks noChangeArrowheads="1"/>
            </p:cNvSpPr>
            <p:nvPr/>
          </p:nvSpPr>
          <p:spPr bwMode="auto">
            <a:xfrm>
              <a:off x="4249" y="1695"/>
              <a:ext cx="498" cy="1970"/>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5" name="Rectangle 9"/>
            <p:cNvSpPr>
              <a:spLocks noChangeArrowheads="1"/>
            </p:cNvSpPr>
            <p:nvPr/>
          </p:nvSpPr>
          <p:spPr bwMode="auto">
            <a:xfrm>
              <a:off x="5110" y="1695"/>
              <a:ext cx="498" cy="1970"/>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grpSp>
      <p:sp>
        <p:nvSpPr>
          <p:cNvPr id="16" name="AutoShape 2"/>
          <p:cNvSpPr>
            <a:spLocks noChangeArrowheads="1"/>
          </p:cNvSpPr>
          <p:nvPr/>
        </p:nvSpPr>
        <p:spPr bwMode="auto">
          <a:xfrm>
            <a:off x="642533" y="1129603"/>
            <a:ext cx="7935913" cy="1257300"/>
          </a:xfrm>
          <a:prstGeom prst="triangle">
            <a:avLst>
              <a:gd name="adj" fmla="val 50000"/>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7" name="Rectangle 10"/>
          <p:cNvSpPr>
            <a:spLocks noChangeArrowheads="1"/>
          </p:cNvSpPr>
          <p:nvPr/>
        </p:nvSpPr>
        <p:spPr bwMode="auto">
          <a:xfrm>
            <a:off x="716755" y="5877241"/>
            <a:ext cx="7978775" cy="593725"/>
          </a:xfrm>
          <a:prstGeom prst="rect">
            <a:avLst/>
          </a:prstGeom>
          <a:solidFill>
            <a:schemeClr val="hlink"/>
          </a:solidFill>
          <a:ln w="1016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8" name="Text Box 1838"/>
          <p:cNvSpPr txBox="1">
            <a:spLocks noChangeArrowheads="1"/>
          </p:cNvSpPr>
          <p:nvPr/>
        </p:nvSpPr>
        <p:spPr bwMode="auto">
          <a:xfrm rot="-5400000">
            <a:off x="-134685" y="3825787"/>
            <a:ext cx="3125787" cy="747713"/>
          </a:xfrm>
          <a:prstGeom prst="rect">
            <a:avLst/>
          </a:prstGeom>
          <a:noFill/>
          <a:ln w="635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190800" bIns="190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Streutabelle</a:t>
            </a:r>
          </a:p>
        </p:txBody>
      </p:sp>
      <p:sp>
        <p:nvSpPr>
          <p:cNvPr id="19" name="Text Box 1839"/>
          <p:cNvSpPr txBox="1">
            <a:spLocks noChangeArrowheads="1"/>
          </p:cNvSpPr>
          <p:nvPr/>
        </p:nvSpPr>
        <p:spPr bwMode="auto">
          <a:xfrm rot="-5400000">
            <a:off x="1111990" y="3828213"/>
            <a:ext cx="3125787" cy="747712"/>
          </a:xfrm>
          <a:prstGeom prst="rect">
            <a:avLst/>
          </a:prstGeom>
          <a:noFill/>
          <a:ln w="635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190800" bIns="190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Internet-Datenbank</a:t>
            </a:r>
          </a:p>
        </p:txBody>
      </p:sp>
      <p:sp>
        <p:nvSpPr>
          <p:cNvPr id="20" name="Text Box 1840"/>
          <p:cNvSpPr txBox="1">
            <a:spLocks noChangeArrowheads="1"/>
          </p:cNvSpPr>
          <p:nvPr/>
        </p:nvSpPr>
        <p:spPr bwMode="auto">
          <a:xfrm rot="-5400000">
            <a:off x="2398558" y="3824199"/>
            <a:ext cx="3125787" cy="747712"/>
          </a:xfrm>
          <a:prstGeom prst="rect">
            <a:avLst/>
          </a:prstGeom>
          <a:noFill/>
          <a:ln w="635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tIns="190800" bIns="190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Telefon. Beratung</a:t>
            </a:r>
          </a:p>
        </p:txBody>
      </p:sp>
      <p:sp>
        <p:nvSpPr>
          <p:cNvPr id="21" name="Text Box 1841"/>
          <p:cNvSpPr txBox="1">
            <a:spLocks noChangeArrowheads="1"/>
          </p:cNvSpPr>
          <p:nvPr/>
        </p:nvSpPr>
        <p:spPr bwMode="auto">
          <a:xfrm rot="-5400000">
            <a:off x="3655974" y="3824993"/>
            <a:ext cx="3146425" cy="747713"/>
          </a:xfrm>
          <a:prstGeom prst="rect">
            <a:avLst/>
          </a:prstGeom>
          <a:noFill/>
          <a:ln w="635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90800" bIns="190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Mobiler Prüfstand</a:t>
            </a:r>
          </a:p>
        </p:txBody>
      </p:sp>
      <p:sp>
        <p:nvSpPr>
          <p:cNvPr id="22" name="Text Box 1842"/>
          <p:cNvSpPr txBox="1">
            <a:spLocks noChangeArrowheads="1"/>
          </p:cNvSpPr>
          <p:nvPr/>
        </p:nvSpPr>
        <p:spPr bwMode="auto">
          <a:xfrm rot="-5400000">
            <a:off x="4903267" y="3819435"/>
            <a:ext cx="3135311" cy="747713"/>
          </a:xfrm>
          <a:prstGeom prst="rect">
            <a:avLst/>
          </a:prstGeom>
          <a:noFill/>
          <a:ln w="635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90800" bIns="190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Mobile Einstellhilfe</a:t>
            </a:r>
          </a:p>
        </p:txBody>
      </p:sp>
      <p:sp>
        <p:nvSpPr>
          <p:cNvPr id="23" name="Text Box 1843"/>
          <p:cNvSpPr txBox="1">
            <a:spLocks noChangeArrowheads="1"/>
          </p:cNvSpPr>
          <p:nvPr/>
        </p:nvSpPr>
        <p:spPr bwMode="auto">
          <a:xfrm rot="-5400000">
            <a:off x="6167278" y="3824992"/>
            <a:ext cx="3146425" cy="747713"/>
          </a:xfrm>
          <a:prstGeom prst="rect">
            <a:avLst/>
          </a:prstGeom>
          <a:noFill/>
          <a:ln w="635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90800" bIns="190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Düngerprobe</a:t>
            </a:r>
          </a:p>
        </p:txBody>
      </p:sp>
      <p:sp>
        <p:nvSpPr>
          <p:cNvPr id="24" name="Text Box 1844"/>
          <p:cNvSpPr txBox="1">
            <a:spLocks noChangeArrowheads="1"/>
          </p:cNvSpPr>
          <p:nvPr/>
        </p:nvSpPr>
        <p:spPr bwMode="auto">
          <a:xfrm>
            <a:off x="716756" y="5904687"/>
            <a:ext cx="7978775" cy="536549"/>
          </a:xfrm>
          <a:prstGeom prst="rect">
            <a:avLst/>
          </a:prstGeom>
          <a:noFill/>
          <a:ln w="63500">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82800" bIns="82800">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dirty="0" smtClean="0">
                <a:solidFill>
                  <a:srgbClr val="000000"/>
                </a:solidFill>
              </a:rPr>
              <a:t>Düngerdatenbank mit Streu- und Stoffversuchen</a:t>
            </a:r>
          </a:p>
        </p:txBody>
      </p:sp>
    </p:spTree>
    <p:extLst>
      <p:ext uri="{BB962C8B-B14F-4D97-AF65-F5344CB8AC3E}">
        <p14:creationId xmlns:p14="http://schemas.microsoft.com/office/powerpoint/2010/main" val="38062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P spid="19" grpId="0" animBg="1" autoUpdateAnimBg="0"/>
      <p:bldP spid="20" grpId="0" animBg="1" autoUpdateAnimBg="0"/>
      <p:bldP spid="21" grpId="0" animBg="1" autoUpdateAnimBg="0"/>
      <p:bldP spid="22" grpId="0" animBg="1" autoUpdateAnimBg="0"/>
      <p:bldP spid="23" grpId="0" animBg="1" autoUpdateAnimBg="0"/>
      <p:bldP spid="24"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3588"/>
            <a:ext cx="8511480" cy="860425"/>
          </a:xfrm>
        </p:spPr>
        <p:txBody>
          <a:bodyPr/>
          <a:lstStyle/>
          <a:p>
            <a:r>
              <a:rPr lang="de-DE" b="0" dirty="0" smtClean="0"/>
              <a:t>7.8 Streuhalle  </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Bild 75b) Aarhus Universität</a:t>
            </a:r>
            <a:endParaRPr lang="de-DE" sz="1000" b="0" dirty="0">
              <a:latin typeface="+mj-lt"/>
            </a:endParaRPr>
          </a:p>
        </p:txBody>
      </p:sp>
      <p:sp>
        <p:nvSpPr>
          <p:cNvPr id="8" name="Textfeld 7"/>
          <p:cNvSpPr txBox="1"/>
          <p:nvPr/>
        </p:nvSpPr>
        <p:spPr>
          <a:xfrm>
            <a:off x="554447" y="5195318"/>
            <a:ext cx="7402586" cy="369332"/>
          </a:xfrm>
          <a:prstGeom prst="rect">
            <a:avLst/>
          </a:prstGeom>
          <a:noFill/>
        </p:spPr>
        <p:txBody>
          <a:bodyPr wrap="square" rtlCol="0">
            <a:spAutoFit/>
          </a:bodyPr>
          <a:lstStyle/>
          <a:p>
            <a:pPr algn="ctr"/>
            <a:r>
              <a:rPr lang="de-DE" sz="1800" b="0" dirty="0" smtClean="0">
                <a:latin typeface="+mj-lt"/>
              </a:rPr>
              <a:t>Streuhalle in Horsens – Dänemark 60x80m (nicht mehr </a:t>
            </a:r>
            <a:r>
              <a:rPr lang="de-DE" sz="1800" b="0" smtClean="0">
                <a:latin typeface="+mj-lt"/>
              </a:rPr>
              <a:t>im Gebrauch)</a:t>
            </a:r>
            <a:endParaRPr lang="de-DE" sz="1800" b="0" dirty="0">
              <a:latin typeface="+mj-lt"/>
            </a:endParaRPr>
          </a:p>
        </p:txBody>
      </p:sp>
      <p:pic>
        <p:nvPicPr>
          <p:cNvPr id="10" name="Picture 5" descr="npo000e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49" y="1371653"/>
            <a:ext cx="4318000" cy="357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8" descr="npo000e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747" y="2279978"/>
            <a:ext cx="3280583" cy="1716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608157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3588"/>
            <a:ext cx="8511480" cy="860425"/>
          </a:xfrm>
        </p:spPr>
        <p:txBody>
          <a:bodyPr/>
          <a:lstStyle/>
          <a:p>
            <a:r>
              <a:rPr lang="de-DE" b="0" dirty="0" smtClean="0"/>
              <a:t>7.8 Streuhalle  </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75a) 2 Amazone </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75204"/>
            <a:ext cx="7673479" cy="3729776"/>
          </a:xfrm>
          <a:prstGeom prst="rect">
            <a:avLst/>
          </a:prstGeom>
        </p:spPr>
      </p:pic>
      <p:sp>
        <p:nvSpPr>
          <p:cNvPr id="8" name="Textfeld 7"/>
          <p:cNvSpPr txBox="1"/>
          <p:nvPr/>
        </p:nvSpPr>
        <p:spPr>
          <a:xfrm>
            <a:off x="419100" y="5365441"/>
            <a:ext cx="7402586" cy="369332"/>
          </a:xfrm>
          <a:prstGeom prst="rect">
            <a:avLst/>
          </a:prstGeom>
          <a:noFill/>
        </p:spPr>
        <p:txBody>
          <a:bodyPr wrap="square" rtlCol="0">
            <a:spAutoFit/>
          </a:bodyPr>
          <a:lstStyle/>
          <a:p>
            <a:pPr algn="ctr"/>
            <a:r>
              <a:rPr lang="de-DE" sz="1800" b="0" dirty="0" smtClean="0">
                <a:latin typeface="+mj-lt"/>
              </a:rPr>
              <a:t>Streuhalle Amazone in Hasberge – Gaste 48x18m </a:t>
            </a:r>
            <a:endParaRPr lang="de-DE" sz="1800" b="0" dirty="0">
              <a:latin typeface="+mj-lt"/>
            </a:endParaRPr>
          </a:p>
        </p:txBody>
      </p:sp>
    </p:spTree>
    <p:extLst>
      <p:ext uri="{BB962C8B-B14F-4D97-AF65-F5344CB8AC3E}">
        <p14:creationId xmlns:p14="http://schemas.microsoft.com/office/powerpoint/2010/main" val="35679808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3588"/>
            <a:ext cx="8511480" cy="860425"/>
          </a:xfrm>
        </p:spPr>
        <p:txBody>
          <a:bodyPr/>
          <a:lstStyle/>
          <a:p>
            <a:r>
              <a:rPr lang="de-DE" b="0" dirty="0" smtClean="0"/>
              <a:t>7.8.1 Düngeservice</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196752"/>
            <a:ext cx="7200800" cy="4765235"/>
          </a:xfrm>
          <a:prstGeom prst="rect">
            <a:avLst/>
          </a:prstGeom>
        </p:spPr>
      </p:pic>
    </p:spTree>
    <p:extLst>
      <p:ext uri="{BB962C8B-B14F-4D97-AF65-F5344CB8AC3E}">
        <p14:creationId xmlns:p14="http://schemas.microsoft.com/office/powerpoint/2010/main" val="25210985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3588"/>
            <a:ext cx="8511480" cy="860425"/>
          </a:xfrm>
        </p:spPr>
        <p:txBody>
          <a:bodyPr/>
          <a:lstStyle/>
          <a:p>
            <a:r>
              <a:rPr lang="de-DE" b="0" dirty="0" smtClean="0"/>
              <a:t>7.8.2 Düngelabor</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Bild 75c) Beck Messtechnik</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93" y="1513537"/>
            <a:ext cx="5881397" cy="3033843"/>
          </a:xfrm>
          <a:prstGeom prst="rect">
            <a:avLst/>
          </a:prstGeom>
        </p:spPr>
      </p:pic>
      <p:sp>
        <p:nvSpPr>
          <p:cNvPr id="8" name="Textfeld 7"/>
          <p:cNvSpPr txBox="1"/>
          <p:nvPr/>
        </p:nvSpPr>
        <p:spPr>
          <a:xfrm>
            <a:off x="2699792" y="4876356"/>
            <a:ext cx="5040560" cy="369332"/>
          </a:xfrm>
          <a:prstGeom prst="rect">
            <a:avLst/>
          </a:prstGeom>
          <a:noFill/>
        </p:spPr>
        <p:txBody>
          <a:bodyPr wrap="square" rtlCol="0">
            <a:spAutoFit/>
          </a:bodyPr>
          <a:lstStyle/>
          <a:p>
            <a:r>
              <a:rPr lang="de-DE" sz="1800" b="0" dirty="0" smtClean="0">
                <a:latin typeface="+mj-lt"/>
              </a:rPr>
              <a:t>Düngelabor Beck Messtechnik </a:t>
            </a:r>
            <a:endParaRPr lang="de-DE" sz="1800" b="0" dirty="0">
              <a:latin typeface="+mj-lt"/>
            </a:endParaRPr>
          </a:p>
        </p:txBody>
      </p:sp>
    </p:spTree>
    <p:extLst>
      <p:ext uri="{BB962C8B-B14F-4D97-AF65-F5344CB8AC3E}">
        <p14:creationId xmlns:p14="http://schemas.microsoft.com/office/powerpoint/2010/main" val="25044865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3474" y="11033"/>
            <a:ext cx="8511480" cy="860425"/>
          </a:xfrm>
        </p:spPr>
        <p:txBody>
          <a:bodyPr/>
          <a:lstStyle/>
          <a:p>
            <a:r>
              <a:rPr lang="de-DE" b="0" dirty="0" smtClean="0"/>
              <a:t>7.8.3 Stoffversuche Düngeeigenschaften</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119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115443" y="6311729"/>
            <a:ext cx="3896603" cy="246221"/>
          </a:xfrm>
          <a:prstGeom prst="rect">
            <a:avLst/>
          </a:prstGeom>
          <a:noFill/>
        </p:spPr>
        <p:txBody>
          <a:bodyPr wrap="square" rtlCol="0">
            <a:spAutoFit/>
          </a:bodyPr>
          <a:lstStyle/>
          <a:p>
            <a:r>
              <a:rPr lang="de-DE" sz="1000" b="0" dirty="0" smtClean="0">
                <a:latin typeface="+mj-lt"/>
              </a:rPr>
              <a:t>Quelle: Bild 75d), Bild 75e)Vorlesungsskript Prof. Dr. Ulrich Groß</a:t>
            </a:r>
            <a:endParaRPr lang="de-DE" sz="1000" b="0" dirty="0">
              <a:latin typeface="+mj-lt"/>
            </a:endParaRPr>
          </a:p>
        </p:txBody>
      </p:sp>
      <p:grpSp>
        <p:nvGrpSpPr>
          <p:cNvPr id="8" name="Group 32"/>
          <p:cNvGrpSpPr>
            <a:grpSpLocks/>
          </p:cNvGrpSpPr>
          <p:nvPr/>
        </p:nvGrpSpPr>
        <p:grpSpPr bwMode="auto">
          <a:xfrm>
            <a:off x="2486699" y="990629"/>
            <a:ext cx="3900488" cy="2703512"/>
            <a:chOff x="262" y="911"/>
            <a:chExt cx="2662" cy="1703"/>
          </a:xfrm>
        </p:grpSpPr>
        <p:pic>
          <p:nvPicPr>
            <p:cNvPr id="10" name="Object 6" descr="npo000e1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 y="1052"/>
              <a:ext cx="699" cy="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4"/>
            <p:cNvGrpSpPr>
              <a:grpSpLocks/>
            </p:cNvGrpSpPr>
            <p:nvPr/>
          </p:nvGrpSpPr>
          <p:grpSpPr bwMode="auto">
            <a:xfrm>
              <a:off x="262" y="911"/>
              <a:ext cx="2662" cy="1703"/>
              <a:chOff x="262" y="911"/>
              <a:chExt cx="2662" cy="1703"/>
            </a:xfrm>
          </p:grpSpPr>
          <p:sp>
            <p:nvSpPr>
              <p:cNvPr id="13" name="Rectangle 5"/>
              <p:cNvSpPr>
                <a:spLocks noChangeArrowheads="1"/>
              </p:cNvSpPr>
              <p:nvPr/>
            </p:nvSpPr>
            <p:spPr bwMode="auto">
              <a:xfrm>
                <a:off x="262" y="911"/>
                <a:ext cx="2662" cy="1703"/>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4" name="Text Box 6"/>
              <p:cNvSpPr txBox="1">
                <a:spLocks noChangeArrowheads="1"/>
              </p:cNvSpPr>
              <p:nvPr/>
            </p:nvSpPr>
            <p:spPr bwMode="auto">
              <a:xfrm>
                <a:off x="1037" y="1493"/>
                <a:ext cx="1742" cy="67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sz="1600" b="0" dirty="0" smtClean="0">
                    <a:solidFill>
                      <a:srgbClr val="000000"/>
                    </a:solidFill>
                  </a:rPr>
                  <a:t>- Korngrößenspektrum</a:t>
                </a:r>
              </a:p>
              <a:p>
                <a:pPr algn="ctr">
                  <a:spcBef>
                    <a:spcPct val="50000"/>
                  </a:spcBef>
                  <a:buClrTx/>
                  <a:buFontTx/>
                  <a:buNone/>
                </a:pPr>
                <a:r>
                  <a:rPr lang="de-DE" altLang="de-DE" sz="1600" b="0" dirty="0" smtClean="0">
                    <a:solidFill>
                      <a:srgbClr val="000000"/>
                    </a:solidFill>
                  </a:rPr>
                  <a:t> - mittlerer Durchmesser</a:t>
                </a:r>
              </a:p>
              <a:p>
                <a:pPr algn="ctr">
                  <a:spcBef>
                    <a:spcPct val="50000"/>
                  </a:spcBef>
                  <a:buClrTx/>
                  <a:buFontTx/>
                  <a:buNone/>
                </a:pPr>
                <a:r>
                  <a:rPr lang="de-DE" altLang="de-DE" sz="1600" b="0" dirty="0" smtClean="0">
                    <a:solidFill>
                      <a:srgbClr val="000000"/>
                    </a:solidFill>
                  </a:rPr>
                  <a:t>- Standardabweichung</a:t>
                </a:r>
              </a:p>
            </p:txBody>
          </p:sp>
        </p:grpSp>
        <p:sp>
          <p:nvSpPr>
            <p:cNvPr id="12" name="Text Box 7"/>
            <p:cNvSpPr txBox="1">
              <a:spLocks noChangeArrowheads="1"/>
            </p:cNvSpPr>
            <p:nvPr/>
          </p:nvSpPr>
          <p:spPr bwMode="auto">
            <a:xfrm>
              <a:off x="1122" y="1052"/>
              <a:ext cx="14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sz="1600" dirty="0" smtClean="0">
                  <a:solidFill>
                    <a:srgbClr val="000000"/>
                  </a:solidFill>
                </a:rPr>
                <a:t>Siebanalysegerät</a:t>
              </a:r>
            </a:p>
          </p:txBody>
        </p:sp>
      </p:grpSp>
      <p:grpSp>
        <p:nvGrpSpPr>
          <p:cNvPr id="20" name="Group 33"/>
          <p:cNvGrpSpPr>
            <a:grpSpLocks/>
          </p:cNvGrpSpPr>
          <p:nvPr/>
        </p:nvGrpSpPr>
        <p:grpSpPr bwMode="auto">
          <a:xfrm>
            <a:off x="1422868" y="3452156"/>
            <a:ext cx="5640877" cy="2850317"/>
            <a:chOff x="2160" y="2280"/>
            <a:chExt cx="3902" cy="1983"/>
          </a:xfrm>
        </p:grpSpPr>
        <p:grpSp>
          <p:nvGrpSpPr>
            <p:cNvPr id="21" name="Group 31"/>
            <p:cNvGrpSpPr>
              <a:grpSpLocks/>
            </p:cNvGrpSpPr>
            <p:nvPr/>
          </p:nvGrpSpPr>
          <p:grpSpPr bwMode="auto">
            <a:xfrm>
              <a:off x="2160" y="2280"/>
              <a:ext cx="3902" cy="1983"/>
              <a:chOff x="2160" y="2280"/>
              <a:chExt cx="3902" cy="1983"/>
            </a:xfrm>
          </p:grpSpPr>
          <p:pic>
            <p:nvPicPr>
              <p:cNvPr id="23" name="Picture 19" descr="npo000e1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 y="2280"/>
                <a:ext cx="3120" cy="1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 name="Text Box 11"/>
              <p:cNvSpPr txBox="1">
                <a:spLocks noChangeArrowheads="1"/>
              </p:cNvSpPr>
              <p:nvPr/>
            </p:nvSpPr>
            <p:spPr bwMode="auto">
              <a:xfrm>
                <a:off x="4577" y="2490"/>
                <a:ext cx="1286" cy="5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spcBef>
                    <a:spcPct val="50000"/>
                  </a:spcBef>
                  <a:buClrTx/>
                  <a:buFontTx/>
                  <a:buNone/>
                </a:pPr>
                <a:r>
                  <a:rPr lang="de-DE" altLang="de-DE" sz="1600" dirty="0" smtClean="0">
                    <a:solidFill>
                      <a:srgbClr val="000000"/>
                    </a:solidFill>
                  </a:rPr>
                  <a:t>“Karussell“ zur Messung des Abwurfwinkels</a:t>
                </a:r>
              </a:p>
            </p:txBody>
          </p:sp>
          <p:sp>
            <p:nvSpPr>
              <p:cNvPr id="25" name="Text Box 12"/>
              <p:cNvSpPr txBox="1">
                <a:spLocks noChangeArrowheads="1"/>
              </p:cNvSpPr>
              <p:nvPr/>
            </p:nvSpPr>
            <p:spPr bwMode="auto">
              <a:xfrm>
                <a:off x="4622" y="3727"/>
                <a:ext cx="144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600" b="0" dirty="0" smtClean="0">
                    <a:solidFill>
                      <a:srgbClr val="000000"/>
                    </a:solidFill>
                  </a:rPr>
                  <a:t>- innere Reibung</a:t>
                </a:r>
                <a:br>
                  <a:rPr lang="de-DE" altLang="de-DE" sz="1600" b="0" dirty="0" smtClean="0">
                    <a:solidFill>
                      <a:srgbClr val="000000"/>
                    </a:solidFill>
                  </a:rPr>
                </a:br>
                <a:r>
                  <a:rPr lang="de-DE" altLang="de-DE" sz="1600" b="0" dirty="0" smtClean="0">
                    <a:solidFill>
                      <a:srgbClr val="000000"/>
                    </a:solidFill>
                  </a:rPr>
                  <a:t>- äußere Reibung</a:t>
                </a:r>
              </a:p>
            </p:txBody>
          </p:sp>
        </p:grpSp>
        <p:sp>
          <p:nvSpPr>
            <p:cNvPr id="22" name="Rectangle 13"/>
            <p:cNvSpPr>
              <a:spLocks noChangeArrowheads="1"/>
            </p:cNvSpPr>
            <p:nvPr/>
          </p:nvSpPr>
          <p:spPr bwMode="auto">
            <a:xfrm>
              <a:off x="2160" y="2292"/>
              <a:ext cx="3748" cy="189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rgbClr val="CC99FF">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grpSp>
      <p:pic>
        <p:nvPicPr>
          <p:cNvPr id="26" name="Picture 28" descr="C:\Program Files\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18325" y="1105272"/>
            <a:ext cx="127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01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42991"/>
            <a:ext cx="9144000" cy="860425"/>
          </a:xfrm>
        </p:spPr>
        <p:txBody>
          <a:bodyPr/>
          <a:lstStyle/>
          <a:p>
            <a:r>
              <a:rPr lang="de-DE" b="0" dirty="0" smtClean="0"/>
              <a:t>1.5 DIN EN 13739</a:t>
            </a:r>
            <a:endParaRPr lang="de-DE" b="0" dirty="0"/>
          </a:p>
        </p:txBody>
      </p:sp>
      <p:sp>
        <p:nvSpPr>
          <p:cNvPr id="3" name="Inhaltsplatzhalter 2"/>
          <p:cNvSpPr>
            <a:spLocks noGrp="1"/>
          </p:cNvSpPr>
          <p:nvPr>
            <p:ph idx="1"/>
          </p:nvPr>
        </p:nvSpPr>
        <p:spPr>
          <a:xfrm>
            <a:off x="0" y="1273003"/>
            <a:ext cx="9144000" cy="4497388"/>
          </a:xfrm>
        </p:spPr>
        <p:txBody>
          <a:bodyPr/>
          <a:lstStyle/>
          <a:p>
            <a:pPr marL="0" indent="0">
              <a:buNone/>
            </a:pPr>
            <a:r>
              <a:rPr lang="de-DE" sz="1800" dirty="0" smtClean="0"/>
              <a:t>EU- Norm für Ausleger- und Wurf-Mineraldüngerstreuer-Umweltschutz </a:t>
            </a:r>
          </a:p>
          <a:p>
            <a:pPr marL="0" indent="0">
              <a:buNone/>
            </a:pPr>
            <a:r>
              <a:rPr lang="de-DE" sz="1800" dirty="0" smtClean="0"/>
              <a:t>(Mai 2012) </a:t>
            </a:r>
          </a:p>
          <a:p>
            <a:pPr marL="0" indent="0">
              <a:buNone/>
            </a:pPr>
            <a:r>
              <a:rPr lang="de-DE" sz="1800" b="1" dirty="0" smtClean="0"/>
              <a:t>DIN EN 13739 Teil 1: Anforderungen</a:t>
            </a:r>
          </a:p>
          <a:p>
            <a:r>
              <a:rPr lang="de-DE" sz="1800" dirty="0" smtClean="0"/>
              <a:t>Begriffsdefinitionen</a:t>
            </a:r>
          </a:p>
          <a:p>
            <a:r>
              <a:rPr lang="de-DE" sz="1800" dirty="0" smtClean="0"/>
              <a:t>Aufbau, Behältervolumen, Bedienung</a:t>
            </a:r>
          </a:p>
          <a:p>
            <a:r>
              <a:rPr lang="de-DE" sz="1800" dirty="0" smtClean="0"/>
              <a:t>Einstellung und Regelung der Durchflussmenge</a:t>
            </a:r>
          </a:p>
          <a:p>
            <a:r>
              <a:rPr lang="de-DE" sz="1800" dirty="0" smtClean="0"/>
              <a:t>Feldstreuen, Querverteilung, Variationskoeffizient &lt; 15%</a:t>
            </a:r>
          </a:p>
          <a:p>
            <a:r>
              <a:rPr lang="de-DE" sz="1800" dirty="0" smtClean="0"/>
              <a:t>Grenzstreuen Menge über „Grenze“&lt;  3 Promille</a:t>
            </a:r>
          </a:p>
          <a:p>
            <a:r>
              <a:rPr lang="de-DE" sz="1800" dirty="0" smtClean="0"/>
              <a:t>Gleichmäßigkeit Durchfluss- bzw. Ausbringmenge:</a:t>
            </a:r>
          </a:p>
          <a:p>
            <a:pPr marL="0" indent="0">
              <a:buNone/>
            </a:pPr>
            <a:r>
              <a:rPr lang="de-DE" sz="1800" dirty="0" smtClean="0"/>
              <a:t>		&lt; 25kg/min &lt;10%   </a:t>
            </a:r>
          </a:p>
          <a:p>
            <a:pPr marL="0" indent="0">
              <a:buNone/>
            </a:pPr>
            <a:r>
              <a:rPr lang="de-DE" sz="1800" dirty="0"/>
              <a:t>	</a:t>
            </a:r>
            <a:r>
              <a:rPr lang="de-DE" sz="1800" dirty="0" smtClean="0"/>
              <a:t>	25-150kg/min&lt;1,5%</a:t>
            </a:r>
          </a:p>
          <a:p>
            <a:pPr marL="0" indent="0">
              <a:buNone/>
            </a:pPr>
            <a:r>
              <a:rPr lang="de-DE" sz="1800" dirty="0"/>
              <a:t>	</a:t>
            </a:r>
            <a:r>
              <a:rPr lang="de-DE" sz="1800" dirty="0" smtClean="0"/>
              <a:t>	&gt; 150kg/min&lt;5%</a:t>
            </a:r>
          </a:p>
          <a:p>
            <a:pPr marL="0" indent="0">
              <a:buNone/>
            </a:pPr>
            <a:r>
              <a:rPr lang="de-DE" sz="1800" dirty="0"/>
              <a:t>	</a:t>
            </a:r>
            <a:r>
              <a:rPr lang="de-DE" sz="1800" dirty="0" smtClean="0"/>
              <a:t>	</a:t>
            </a:r>
            <a:endParaRPr lang="de-DE" sz="1800" dirty="0"/>
          </a:p>
        </p:txBody>
      </p:sp>
      <p:sp>
        <p:nvSpPr>
          <p:cNvPr id="4" name="Fußzeilenplatzhalter 3"/>
          <p:cNvSpPr>
            <a:spLocks noGrp="1"/>
          </p:cNvSpPr>
          <p:nvPr>
            <p:ph type="ftr" sz="quarter" idx="10"/>
          </p:nvPr>
        </p:nvSpPr>
        <p:spPr/>
        <p:txBody>
          <a:bodyPr/>
          <a:lstStyle/>
          <a:p>
            <a:pPr>
              <a:defRPr/>
            </a:pPr>
            <a:r>
              <a:rPr lang="de-DE" dirty="0" smtClean="0"/>
              <a:t>Prof. Dr. </a:t>
            </a:r>
            <a:r>
              <a:rPr lang="de-DE" dirty="0"/>
              <a:t>Ulrich Groß </a:t>
            </a:r>
            <a:r>
              <a:rPr lang="de-DE" dirty="0" smtClean="0"/>
              <a:t>	</a:t>
            </a:r>
            <a:r>
              <a:rPr lang="de-DE" dirty="0"/>
              <a:t>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a:t>
            </a:fld>
            <a:endParaRPr lang="de-DE" dirty="0"/>
          </a:p>
        </p:txBody>
      </p:sp>
      <p:sp>
        <p:nvSpPr>
          <p:cNvPr id="6" name="Textfeld 5"/>
          <p:cNvSpPr txBox="1"/>
          <p:nvPr/>
        </p:nvSpPr>
        <p:spPr>
          <a:xfrm>
            <a:off x="5940152" y="6003767"/>
            <a:ext cx="2520280" cy="246221"/>
          </a:xfrm>
          <a:prstGeom prst="rect">
            <a:avLst/>
          </a:prstGeom>
          <a:noFill/>
        </p:spPr>
        <p:txBody>
          <a:bodyPr wrap="square" rtlCol="0">
            <a:spAutoFit/>
          </a:bodyPr>
          <a:lstStyle/>
          <a:p>
            <a:r>
              <a:rPr lang="de-DE" sz="1000" b="0" dirty="0" smtClean="0"/>
              <a:t>Quelle :</a:t>
            </a:r>
            <a:r>
              <a:rPr lang="de-DE" sz="1000" b="0" dirty="0"/>
              <a:t> </a:t>
            </a:r>
            <a:r>
              <a:rPr lang="de-DE" sz="1000" b="0" dirty="0" smtClean="0"/>
              <a:t>Bundesanzeiger Verlag</a:t>
            </a:r>
            <a:endParaRPr lang="de-DE" sz="1000" b="0" dirty="0"/>
          </a:p>
        </p:txBody>
      </p:sp>
    </p:spTree>
    <p:extLst>
      <p:ext uri="{BB962C8B-B14F-4D97-AF65-F5344CB8AC3E}">
        <p14:creationId xmlns:p14="http://schemas.microsoft.com/office/powerpoint/2010/main" val="26054196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3588"/>
            <a:ext cx="8511480" cy="860425"/>
          </a:xfrm>
        </p:spPr>
        <p:txBody>
          <a:bodyPr/>
          <a:lstStyle/>
          <a:p>
            <a:r>
              <a:rPr lang="de-DE" b="0" dirty="0" smtClean="0"/>
              <a:t>8. Precision Farming </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76 Amazone </a:t>
            </a:r>
            <a:endParaRPr lang="de-DE" sz="1000" b="0" dirty="0">
              <a:latin typeface="+mj-lt"/>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185" y="1504013"/>
            <a:ext cx="7267575" cy="4094067"/>
          </a:xfrm>
          <a:prstGeom prst="rect">
            <a:avLst/>
          </a:prstGeom>
        </p:spPr>
      </p:pic>
      <p:sp>
        <p:nvSpPr>
          <p:cNvPr id="8" name="Rechteck 7">
            <a:hlinkClick r:id="rId3"/>
          </p:cNvPr>
          <p:cNvSpPr/>
          <p:nvPr/>
        </p:nvSpPr>
        <p:spPr bwMode="auto">
          <a:xfrm>
            <a:off x="7486650" y="5373216"/>
            <a:ext cx="657056" cy="504056"/>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7311155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8.3 Section Control – Teilbreitenschaltung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16216" y="6295501"/>
            <a:ext cx="2335713" cy="246221"/>
          </a:xfrm>
          <a:prstGeom prst="rect">
            <a:avLst/>
          </a:prstGeom>
          <a:noFill/>
        </p:spPr>
        <p:txBody>
          <a:bodyPr wrap="square" rtlCol="0">
            <a:spAutoFit/>
          </a:bodyPr>
          <a:lstStyle/>
          <a:p>
            <a:r>
              <a:rPr lang="de-DE" sz="1000" b="0" dirty="0" smtClean="0">
                <a:latin typeface="+mj-lt"/>
              </a:rPr>
              <a:t>Quelle: Video 83 Youtube Rauch</a:t>
            </a:r>
            <a:endParaRPr lang="de-DE" sz="1000" b="0" dirty="0">
              <a:latin typeface="+mj-lt"/>
            </a:endParaRPr>
          </a:p>
        </p:txBody>
      </p:sp>
      <p:pic>
        <p:nvPicPr>
          <p:cNvPr id="6" name="TMR1Irn9eXQ">
            <a:hlinkClick r:id="" action="ppaction://ole?verb=0"/>
          </p:cNvPr>
          <p:cNvPicPr>
            <a:picLocks noRot="1" noChangeAspect="1"/>
          </p:cNvPicPr>
          <p:nvPr>
            <a:videoFile r:link="rId1"/>
          </p:nvPr>
        </p:nvPicPr>
        <p:blipFill>
          <a:blip r:embed="rId3"/>
          <a:stretch>
            <a:fillRect/>
          </a:stretch>
        </p:blipFill>
        <p:spPr>
          <a:xfrm>
            <a:off x="1259632" y="2096279"/>
            <a:ext cx="5998412" cy="3374107"/>
          </a:xfrm>
          <a:prstGeom prst="actionButtonBeginning">
            <a:avLst/>
          </a:prstGeom>
        </p:spPr>
      </p:pic>
      <p:sp>
        <p:nvSpPr>
          <p:cNvPr id="10" name="Textfeld 9"/>
          <p:cNvSpPr txBox="1"/>
          <p:nvPr/>
        </p:nvSpPr>
        <p:spPr>
          <a:xfrm>
            <a:off x="654606" y="1424856"/>
            <a:ext cx="6832044" cy="461665"/>
          </a:xfrm>
          <a:prstGeom prst="rect">
            <a:avLst/>
          </a:prstGeom>
          <a:noFill/>
        </p:spPr>
        <p:txBody>
          <a:bodyPr wrap="square" rtlCol="0">
            <a:spAutoFit/>
          </a:bodyPr>
          <a:lstStyle/>
          <a:p>
            <a:r>
              <a:rPr lang="de-DE" altLang="de-DE" sz="2400" dirty="0" smtClean="0"/>
              <a:t>Rauch GPS-Control</a:t>
            </a:r>
            <a:endParaRPr lang="de-DE" sz="2400" b="0" dirty="0">
              <a:latin typeface="+mj-lt"/>
            </a:endParaRPr>
          </a:p>
        </p:txBody>
      </p:sp>
    </p:spTree>
    <p:extLst>
      <p:ext uri="{BB962C8B-B14F-4D97-AF65-F5344CB8AC3E}">
        <p14:creationId xmlns:p14="http://schemas.microsoft.com/office/powerpoint/2010/main" val="228308478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8.5 Düngung nach Applikationskarten</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652120" y="6313329"/>
            <a:ext cx="3196521" cy="246221"/>
          </a:xfrm>
          <a:prstGeom prst="rect">
            <a:avLst/>
          </a:prstGeom>
          <a:noFill/>
        </p:spPr>
        <p:txBody>
          <a:bodyPr wrap="square" rtlCol="0">
            <a:spAutoFit/>
          </a:bodyPr>
          <a:lstStyle/>
          <a:p>
            <a:r>
              <a:rPr lang="de-DE" sz="1000" b="0" dirty="0" smtClean="0">
                <a:latin typeface="+mj-lt"/>
              </a:rPr>
              <a:t>Quelle: Bild 89 Vorlesungsskript Prof. Dr. Ulrich Groß</a:t>
            </a:r>
            <a:endParaRPr lang="de-DE" sz="1000" b="0" dirty="0">
              <a:latin typeface="+mj-lt"/>
            </a:endParaRPr>
          </a:p>
        </p:txBody>
      </p:sp>
      <p:sp>
        <p:nvSpPr>
          <p:cNvPr id="10" name="Textfeld 9"/>
          <p:cNvSpPr txBox="1"/>
          <p:nvPr/>
        </p:nvSpPr>
        <p:spPr>
          <a:xfrm>
            <a:off x="654606" y="1424856"/>
            <a:ext cx="6832044" cy="461665"/>
          </a:xfrm>
          <a:prstGeom prst="rect">
            <a:avLst/>
          </a:prstGeom>
          <a:noFill/>
        </p:spPr>
        <p:txBody>
          <a:bodyPr wrap="square" rtlCol="0">
            <a:spAutoFit/>
          </a:bodyPr>
          <a:lstStyle/>
          <a:p>
            <a:endParaRPr lang="de-DE" altLang="de-DE" sz="2400" dirty="0" smtClean="0"/>
          </a:p>
        </p:txBody>
      </p:sp>
      <p:sp>
        <p:nvSpPr>
          <p:cNvPr id="3" name="Fußzeilenplatzhalter 2"/>
          <p:cNvSpPr>
            <a:spLocks noGrp="1"/>
          </p:cNvSpPr>
          <p:nvPr>
            <p:ph type="ftr" sz="quarter" idx="10"/>
          </p:nvPr>
        </p:nvSpPr>
        <p:spPr/>
        <p:txBody>
          <a:bodyPr/>
          <a:lstStyle/>
          <a:p>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714590"/>
            <a:ext cx="5780306" cy="3789536"/>
          </a:xfrm>
          <a:prstGeom prst="rect">
            <a:avLst/>
          </a:prstGeom>
        </p:spPr>
      </p:pic>
    </p:spTree>
    <p:extLst>
      <p:ext uri="{BB962C8B-B14F-4D97-AF65-F5344CB8AC3E}">
        <p14:creationId xmlns:p14="http://schemas.microsoft.com/office/powerpoint/2010/main" val="394247501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8.5 Düngung nach Applikationskarten</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652120" y="6313329"/>
            <a:ext cx="3196521" cy="246221"/>
          </a:xfrm>
          <a:prstGeom prst="rect">
            <a:avLst/>
          </a:prstGeom>
          <a:noFill/>
        </p:spPr>
        <p:txBody>
          <a:bodyPr wrap="square" rtlCol="0">
            <a:spAutoFit/>
          </a:bodyPr>
          <a:lstStyle/>
          <a:p>
            <a:r>
              <a:rPr lang="de-DE" sz="1000" b="0" dirty="0" smtClean="0">
                <a:latin typeface="+mj-lt"/>
              </a:rPr>
              <a:t>Quelle: Bild 91 Vorlesungsskript Prof. Dr. Ulrich Groß</a:t>
            </a:r>
            <a:endParaRPr lang="de-DE" sz="1000" b="0" dirty="0">
              <a:latin typeface="+mj-lt"/>
            </a:endParaRPr>
          </a:p>
        </p:txBody>
      </p:sp>
      <p:sp>
        <p:nvSpPr>
          <p:cNvPr id="10" name="Textfeld 9"/>
          <p:cNvSpPr txBox="1"/>
          <p:nvPr/>
        </p:nvSpPr>
        <p:spPr>
          <a:xfrm>
            <a:off x="654606" y="1424856"/>
            <a:ext cx="6832044" cy="461665"/>
          </a:xfrm>
          <a:prstGeom prst="rect">
            <a:avLst/>
          </a:prstGeom>
          <a:noFill/>
        </p:spPr>
        <p:txBody>
          <a:bodyPr wrap="square" rtlCol="0">
            <a:spAutoFit/>
          </a:bodyPr>
          <a:lstStyle/>
          <a:p>
            <a:endParaRPr lang="de-DE" altLang="de-DE" sz="2400" dirty="0" smtClean="0"/>
          </a:p>
        </p:txBody>
      </p:sp>
      <p:sp>
        <p:nvSpPr>
          <p:cNvPr id="3" name="Fußzeilenplatzhalter 2"/>
          <p:cNvSpPr>
            <a:spLocks noGrp="1"/>
          </p:cNvSpPr>
          <p:nvPr>
            <p:ph type="ftr" sz="quarter" idx="10"/>
          </p:nvPr>
        </p:nvSpPr>
        <p:spPr/>
        <p:txBody>
          <a:bodyPr/>
          <a:lstStyle/>
          <a:p>
            <a:endParaRPr lang="de-DE" dirty="0"/>
          </a:p>
        </p:txBody>
      </p:sp>
      <p:sp>
        <p:nvSpPr>
          <p:cNvPr id="13" name="Textfeld 12"/>
          <p:cNvSpPr txBox="1"/>
          <p:nvPr/>
        </p:nvSpPr>
        <p:spPr>
          <a:xfrm>
            <a:off x="506232" y="1260014"/>
            <a:ext cx="7128792" cy="369332"/>
          </a:xfrm>
          <a:prstGeom prst="rect">
            <a:avLst/>
          </a:prstGeom>
          <a:noFill/>
        </p:spPr>
        <p:txBody>
          <a:bodyPr wrap="square" rtlCol="0">
            <a:spAutoFit/>
          </a:bodyPr>
          <a:lstStyle/>
          <a:p>
            <a:r>
              <a:rPr lang="de-DE" sz="1800" dirty="0" smtClean="0">
                <a:latin typeface="+mj-lt"/>
              </a:rPr>
              <a:t>Intelligente Verknüpfung von Arbeitsdaten für den Feldeinsatz</a:t>
            </a:r>
            <a:endParaRPr lang="de-DE" sz="1800" dirty="0">
              <a:latin typeface="+mj-lt"/>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06" y="1653249"/>
            <a:ext cx="6437674" cy="4658675"/>
          </a:xfrm>
          <a:prstGeom prst="rect">
            <a:avLst/>
          </a:prstGeom>
        </p:spPr>
      </p:pic>
      <p:sp>
        <p:nvSpPr>
          <p:cNvPr id="11" name="Textfeld 10"/>
          <p:cNvSpPr txBox="1"/>
          <p:nvPr/>
        </p:nvSpPr>
        <p:spPr>
          <a:xfrm>
            <a:off x="6593557" y="2359935"/>
            <a:ext cx="893093" cy="307777"/>
          </a:xfrm>
          <a:prstGeom prst="rect">
            <a:avLst/>
          </a:prstGeom>
          <a:noFill/>
        </p:spPr>
        <p:txBody>
          <a:bodyPr wrap="square" rtlCol="0">
            <a:spAutoFit/>
          </a:bodyPr>
          <a:lstStyle/>
          <a:p>
            <a:r>
              <a:rPr lang="de-DE" sz="1400" b="0" dirty="0" smtClean="0">
                <a:latin typeface="+mj-lt"/>
              </a:rPr>
              <a:t>0 kg/ha</a:t>
            </a:r>
          </a:p>
        </p:txBody>
      </p:sp>
      <p:sp>
        <p:nvSpPr>
          <p:cNvPr id="14" name="Textfeld 13"/>
          <p:cNvSpPr txBox="1"/>
          <p:nvPr/>
        </p:nvSpPr>
        <p:spPr>
          <a:xfrm>
            <a:off x="6593555" y="2584142"/>
            <a:ext cx="893093" cy="307777"/>
          </a:xfrm>
          <a:prstGeom prst="rect">
            <a:avLst/>
          </a:prstGeom>
          <a:noFill/>
        </p:spPr>
        <p:txBody>
          <a:bodyPr wrap="square" rtlCol="0">
            <a:spAutoFit/>
          </a:bodyPr>
          <a:lstStyle/>
          <a:p>
            <a:r>
              <a:rPr lang="de-DE" sz="1400" b="0" dirty="0" smtClean="0">
                <a:latin typeface="+mj-lt"/>
              </a:rPr>
              <a:t>25 kg/ha</a:t>
            </a:r>
          </a:p>
        </p:txBody>
      </p:sp>
      <p:sp>
        <p:nvSpPr>
          <p:cNvPr id="15" name="Textfeld 14"/>
          <p:cNvSpPr txBox="1"/>
          <p:nvPr/>
        </p:nvSpPr>
        <p:spPr>
          <a:xfrm>
            <a:off x="6593553" y="3037984"/>
            <a:ext cx="893093" cy="307777"/>
          </a:xfrm>
          <a:prstGeom prst="rect">
            <a:avLst/>
          </a:prstGeom>
          <a:noFill/>
        </p:spPr>
        <p:txBody>
          <a:bodyPr wrap="square" rtlCol="0">
            <a:spAutoFit/>
          </a:bodyPr>
          <a:lstStyle/>
          <a:p>
            <a:r>
              <a:rPr lang="de-DE" sz="1400" b="0" dirty="0" smtClean="0">
                <a:latin typeface="+mj-lt"/>
              </a:rPr>
              <a:t>75 kg/ha</a:t>
            </a:r>
          </a:p>
        </p:txBody>
      </p:sp>
      <p:sp>
        <p:nvSpPr>
          <p:cNvPr id="16" name="Textfeld 15"/>
          <p:cNvSpPr txBox="1"/>
          <p:nvPr/>
        </p:nvSpPr>
        <p:spPr>
          <a:xfrm>
            <a:off x="6593553" y="2819908"/>
            <a:ext cx="893093" cy="307777"/>
          </a:xfrm>
          <a:prstGeom prst="rect">
            <a:avLst/>
          </a:prstGeom>
          <a:noFill/>
        </p:spPr>
        <p:txBody>
          <a:bodyPr wrap="square" rtlCol="0">
            <a:spAutoFit/>
          </a:bodyPr>
          <a:lstStyle/>
          <a:p>
            <a:r>
              <a:rPr lang="de-DE" sz="1400" b="0" dirty="0" smtClean="0">
                <a:latin typeface="+mj-lt"/>
              </a:rPr>
              <a:t>50 kg/ha</a:t>
            </a:r>
          </a:p>
        </p:txBody>
      </p:sp>
      <p:sp>
        <p:nvSpPr>
          <p:cNvPr id="17" name="Textfeld 16"/>
          <p:cNvSpPr txBox="1"/>
          <p:nvPr/>
        </p:nvSpPr>
        <p:spPr>
          <a:xfrm>
            <a:off x="6557357" y="3284488"/>
            <a:ext cx="1164011" cy="307777"/>
          </a:xfrm>
          <a:prstGeom prst="rect">
            <a:avLst/>
          </a:prstGeom>
          <a:noFill/>
        </p:spPr>
        <p:txBody>
          <a:bodyPr wrap="square" rtlCol="0">
            <a:spAutoFit/>
          </a:bodyPr>
          <a:lstStyle/>
          <a:p>
            <a:r>
              <a:rPr lang="de-DE" sz="1400" b="0" dirty="0" smtClean="0">
                <a:latin typeface="+mj-lt"/>
              </a:rPr>
              <a:t>100 kg/ha</a:t>
            </a:r>
          </a:p>
        </p:txBody>
      </p:sp>
      <p:sp>
        <p:nvSpPr>
          <p:cNvPr id="18" name="Textfeld 17"/>
          <p:cNvSpPr txBox="1"/>
          <p:nvPr/>
        </p:nvSpPr>
        <p:spPr>
          <a:xfrm>
            <a:off x="6557358" y="3517529"/>
            <a:ext cx="1164011" cy="307777"/>
          </a:xfrm>
          <a:prstGeom prst="rect">
            <a:avLst/>
          </a:prstGeom>
          <a:noFill/>
        </p:spPr>
        <p:txBody>
          <a:bodyPr wrap="square" rtlCol="0">
            <a:spAutoFit/>
          </a:bodyPr>
          <a:lstStyle/>
          <a:p>
            <a:r>
              <a:rPr lang="de-DE" sz="1400" b="0" dirty="0" smtClean="0">
                <a:latin typeface="+mj-lt"/>
              </a:rPr>
              <a:t>125 kg/ha</a:t>
            </a:r>
          </a:p>
        </p:txBody>
      </p:sp>
    </p:spTree>
    <p:extLst>
      <p:ext uri="{BB962C8B-B14F-4D97-AF65-F5344CB8AC3E}">
        <p14:creationId xmlns:p14="http://schemas.microsoft.com/office/powerpoint/2010/main" val="1792831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8.5 Düngung nach Applikationskarten</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652120" y="6313329"/>
            <a:ext cx="3196521" cy="246221"/>
          </a:xfrm>
          <a:prstGeom prst="rect">
            <a:avLst/>
          </a:prstGeom>
          <a:noFill/>
        </p:spPr>
        <p:txBody>
          <a:bodyPr wrap="square" rtlCol="0">
            <a:spAutoFit/>
          </a:bodyPr>
          <a:lstStyle/>
          <a:p>
            <a:r>
              <a:rPr lang="de-DE" sz="1000" b="0" dirty="0" smtClean="0">
                <a:latin typeface="+mj-lt"/>
              </a:rPr>
              <a:t>Quelle: Bild 92 Vorlesungsskript Prof. Dr. Ulrich Groß</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3" name="Textfeld 12"/>
          <p:cNvSpPr txBox="1"/>
          <p:nvPr/>
        </p:nvSpPr>
        <p:spPr>
          <a:xfrm>
            <a:off x="654606" y="1350489"/>
            <a:ext cx="7128792" cy="369332"/>
          </a:xfrm>
          <a:prstGeom prst="rect">
            <a:avLst/>
          </a:prstGeom>
          <a:noFill/>
        </p:spPr>
        <p:txBody>
          <a:bodyPr wrap="square" rtlCol="0">
            <a:spAutoFit/>
          </a:bodyPr>
          <a:lstStyle/>
          <a:p>
            <a:r>
              <a:rPr lang="de-DE" sz="1800" dirty="0" smtClean="0">
                <a:latin typeface="+mj-lt"/>
              </a:rPr>
              <a:t>Intelligente Verknüpfung von Arbeitsdaten für den Feldeinsatz</a:t>
            </a:r>
            <a:endParaRPr lang="de-DE" sz="1800" dirty="0">
              <a:latin typeface="+mj-lt"/>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1922315"/>
            <a:ext cx="4572110" cy="3855120"/>
          </a:xfrm>
          <a:prstGeom prst="rect">
            <a:avLst/>
          </a:prstGeom>
        </p:spPr>
      </p:pic>
    </p:spTree>
    <p:extLst>
      <p:ext uri="{BB962C8B-B14F-4D97-AF65-F5344CB8AC3E}">
        <p14:creationId xmlns:p14="http://schemas.microsoft.com/office/powerpoint/2010/main" val="18940316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55" y="552977"/>
            <a:ext cx="8511480" cy="860425"/>
          </a:xfrm>
        </p:spPr>
        <p:txBody>
          <a:bodyPr/>
          <a:lstStyle/>
          <a:p>
            <a:r>
              <a:rPr lang="de-DE" b="0" dirty="0" smtClean="0"/>
              <a:t>8.1 Sticksoff Sensoren </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4499992" y="6345787"/>
            <a:ext cx="4351937" cy="246221"/>
          </a:xfrm>
          <a:prstGeom prst="rect">
            <a:avLst/>
          </a:prstGeom>
          <a:noFill/>
        </p:spPr>
        <p:txBody>
          <a:bodyPr wrap="square" rtlCol="0">
            <a:spAutoFit/>
          </a:bodyPr>
          <a:lstStyle/>
          <a:p>
            <a:r>
              <a:rPr lang="de-DE" sz="1000" b="0" dirty="0" smtClean="0">
                <a:latin typeface="+mj-lt"/>
              </a:rPr>
              <a:t>Quelle: Werkbild 77 Fritzmeier, Werkbild 78 YARA, Werkbild 79 Borealis</a:t>
            </a:r>
            <a:endParaRPr lang="de-DE" sz="1000" b="0" dirty="0">
              <a:latin typeface="+mj-lt"/>
            </a:endParaRPr>
          </a:p>
        </p:txBody>
      </p:sp>
      <p:pic>
        <p:nvPicPr>
          <p:cNvPr id="3" name="Grafik 2"/>
          <p:cNvPicPr>
            <a:picLocks noChangeAspect="1"/>
          </p:cNvPicPr>
          <p:nvPr/>
        </p:nvPicPr>
        <p:blipFill>
          <a:blip r:embed="rId2"/>
          <a:stretch>
            <a:fillRect/>
          </a:stretch>
        </p:blipFill>
        <p:spPr>
          <a:xfrm>
            <a:off x="739222" y="905943"/>
            <a:ext cx="3097393" cy="1581715"/>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22" y="2497183"/>
            <a:ext cx="3129792" cy="1971534"/>
          </a:xfrm>
          <a:prstGeom prst="rect">
            <a:avLst/>
          </a:prstGeom>
        </p:spPr>
      </p:pic>
      <p:sp>
        <p:nvSpPr>
          <p:cNvPr id="11" name="Textfeld 10"/>
          <p:cNvSpPr txBox="1"/>
          <p:nvPr/>
        </p:nvSpPr>
        <p:spPr>
          <a:xfrm>
            <a:off x="4211085" y="1333867"/>
            <a:ext cx="3456384" cy="646331"/>
          </a:xfrm>
          <a:prstGeom prst="rect">
            <a:avLst/>
          </a:prstGeom>
          <a:noFill/>
        </p:spPr>
        <p:txBody>
          <a:bodyPr wrap="square" rtlCol="0">
            <a:spAutoFit/>
          </a:bodyPr>
          <a:lstStyle/>
          <a:p>
            <a:pPr algn="ctr"/>
            <a:r>
              <a:rPr lang="de-DE" sz="1800" b="0" dirty="0" smtClean="0">
                <a:latin typeface="+mj-lt"/>
              </a:rPr>
              <a:t>Fritzmeier N- Sensor in der Fronthydraulik </a:t>
            </a:r>
            <a:endParaRPr lang="de-DE" sz="1800" b="0" dirty="0">
              <a:latin typeface="+mj-lt"/>
            </a:endParaRPr>
          </a:p>
        </p:txBody>
      </p:sp>
      <p:sp>
        <p:nvSpPr>
          <p:cNvPr id="12" name="Textfeld 11"/>
          <p:cNvSpPr txBox="1"/>
          <p:nvPr/>
        </p:nvSpPr>
        <p:spPr>
          <a:xfrm>
            <a:off x="4175956" y="3012217"/>
            <a:ext cx="3456384" cy="646331"/>
          </a:xfrm>
          <a:prstGeom prst="rect">
            <a:avLst/>
          </a:prstGeom>
          <a:noFill/>
        </p:spPr>
        <p:txBody>
          <a:bodyPr wrap="square" rtlCol="0">
            <a:spAutoFit/>
          </a:bodyPr>
          <a:lstStyle/>
          <a:p>
            <a:pPr algn="ctr"/>
            <a:r>
              <a:rPr lang="de-DE" sz="1800" b="0" dirty="0" smtClean="0">
                <a:latin typeface="+mj-lt"/>
              </a:rPr>
              <a:t>YARA N – Sensor auf dem Schlepperdach </a:t>
            </a:r>
            <a:endParaRPr lang="de-DE" sz="1800" b="0" dirty="0">
              <a:latin typeface="+mj-lt"/>
            </a:endParaRPr>
          </a:p>
        </p:txBody>
      </p:sp>
      <p:sp>
        <p:nvSpPr>
          <p:cNvPr id="13" name="Textfeld 12"/>
          <p:cNvSpPr txBox="1"/>
          <p:nvPr/>
        </p:nvSpPr>
        <p:spPr>
          <a:xfrm>
            <a:off x="4211084" y="5133399"/>
            <a:ext cx="3456384" cy="646331"/>
          </a:xfrm>
          <a:prstGeom prst="rect">
            <a:avLst/>
          </a:prstGeom>
          <a:noFill/>
        </p:spPr>
        <p:txBody>
          <a:bodyPr wrap="square" rtlCol="0">
            <a:spAutoFit/>
          </a:bodyPr>
          <a:lstStyle/>
          <a:p>
            <a:pPr algn="ctr"/>
            <a:r>
              <a:rPr lang="de-DE" sz="1800" b="0" dirty="0" smtClean="0">
                <a:latin typeface="+mj-lt"/>
              </a:rPr>
              <a:t>Borealis N-Pilot für Feldbegehung</a:t>
            </a:r>
            <a:endParaRPr lang="de-DE" sz="1800" b="0" dirty="0">
              <a:latin typeface="+mj-lt"/>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853" y="4468717"/>
            <a:ext cx="2421820" cy="1844612"/>
          </a:xfrm>
          <a:prstGeom prst="rect">
            <a:avLst/>
          </a:prstGeom>
        </p:spPr>
      </p:pic>
    </p:spTree>
    <p:extLst>
      <p:ext uri="{BB962C8B-B14F-4D97-AF65-F5344CB8AC3E}">
        <p14:creationId xmlns:p14="http://schemas.microsoft.com/office/powerpoint/2010/main" val="772238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576" y="908720"/>
            <a:ext cx="8511480" cy="860425"/>
          </a:xfrm>
        </p:spPr>
        <p:txBody>
          <a:bodyPr/>
          <a:lstStyle/>
          <a:p>
            <a:r>
              <a:rPr lang="de-DE" b="0" dirty="0" smtClean="0"/>
              <a:t>8.2 Funktionsprinzip Stickstoffsensoren</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948264" y="6295501"/>
            <a:ext cx="1903665" cy="246221"/>
          </a:xfrm>
          <a:prstGeom prst="rect">
            <a:avLst/>
          </a:prstGeom>
          <a:noFill/>
        </p:spPr>
        <p:txBody>
          <a:bodyPr wrap="square" rtlCol="0">
            <a:spAutoFit/>
          </a:bodyPr>
          <a:lstStyle/>
          <a:p>
            <a:r>
              <a:rPr lang="de-DE" sz="1000" b="0" dirty="0" smtClean="0">
                <a:latin typeface="+mj-lt"/>
              </a:rPr>
              <a:t>Quelle: Bild 80 Friztmeier </a:t>
            </a:r>
            <a:endParaRPr lang="de-DE" sz="1000" b="0" dirty="0">
              <a:latin typeface="+mj-lt"/>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0" y="1437649"/>
            <a:ext cx="7719258" cy="4824536"/>
          </a:xfrm>
          <a:prstGeom prst="rect">
            <a:avLst/>
          </a:prstGeom>
        </p:spPr>
      </p:pic>
    </p:spTree>
    <p:extLst>
      <p:ext uri="{BB962C8B-B14F-4D97-AF65-F5344CB8AC3E}">
        <p14:creationId xmlns:p14="http://schemas.microsoft.com/office/powerpoint/2010/main" val="102933430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3368" y="892649"/>
            <a:ext cx="8511480" cy="860425"/>
          </a:xfrm>
        </p:spPr>
        <p:txBody>
          <a:bodyPr/>
          <a:lstStyle/>
          <a:p>
            <a:r>
              <a:rPr lang="de-DE" b="0" dirty="0" smtClean="0"/>
              <a:t>8.2 Funktionsprinzip Stickstoffsensoren</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948264" y="6295501"/>
            <a:ext cx="1903665" cy="246221"/>
          </a:xfrm>
          <a:prstGeom prst="rect">
            <a:avLst/>
          </a:prstGeom>
          <a:noFill/>
        </p:spPr>
        <p:txBody>
          <a:bodyPr wrap="square" rtlCol="0">
            <a:spAutoFit/>
          </a:bodyPr>
          <a:lstStyle/>
          <a:p>
            <a:r>
              <a:rPr lang="de-DE" sz="1000" b="0" dirty="0" smtClean="0">
                <a:latin typeface="+mj-lt"/>
              </a:rPr>
              <a:t>Quelle: Bild 81 YARA</a:t>
            </a:r>
            <a:endParaRPr lang="de-DE" sz="1000" b="0" dirty="0">
              <a:latin typeface="+mj-lt"/>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97" y="1484700"/>
            <a:ext cx="7909098" cy="4392572"/>
          </a:xfrm>
          <a:prstGeom prst="rect">
            <a:avLst/>
          </a:prstGeom>
        </p:spPr>
      </p:pic>
      <p:sp>
        <p:nvSpPr>
          <p:cNvPr id="11" name="Textfeld 10"/>
          <p:cNvSpPr txBox="1"/>
          <p:nvPr/>
        </p:nvSpPr>
        <p:spPr>
          <a:xfrm>
            <a:off x="4521497" y="2529188"/>
            <a:ext cx="2765301" cy="978729"/>
          </a:xfrm>
          <a:prstGeom prst="rect">
            <a:avLst/>
          </a:prstGeom>
          <a:noFill/>
        </p:spPr>
        <p:txBody>
          <a:bodyPr wrap="square" rtlCol="0">
            <a:spAutoFit/>
          </a:bodyPr>
          <a:lstStyle/>
          <a:p>
            <a:pPr algn="ctr"/>
            <a:r>
              <a:rPr lang="de-DE" sz="1800" b="0" dirty="0" smtClean="0">
                <a:latin typeface="+mj-lt"/>
              </a:rPr>
              <a:t>Echtzeit Erfassung </a:t>
            </a:r>
          </a:p>
          <a:p>
            <a:pPr algn="ctr"/>
            <a:r>
              <a:rPr lang="de-DE" sz="1800" b="0" dirty="0" smtClean="0">
                <a:latin typeface="+mj-lt"/>
              </a:rPr>
              <a:t>keine Vorbereitung erforderlich </a:t>
            </a:r>
            <a:endParaRPr lang="de-DE" sz="1800" b="0" dirty="0">
              <a:latin typeface="+mj-lt"/>
            </a:endParaRPr>
          </a:p>
        </p:txBody>
      </p:sp>
      <p:sp>
        <p:nvSpPr>
          <p:cNvPr id="12" name="Textfeld 11"/>
          <p:cNvSpPr txBox="1"/>
          <p:nvPr/>
        </p:nvSpPr>
        <p:spPr>
          <a:xfrm>
            <a:off x="-108520" y="1698794"/>
            <a:ext cx="1619672" cy="646331"/>
          </a:xfrm>
          <a:prstGeom prst="rect">
            <a:avLst/>
          </a:prstGeom>
          <a:noFill/>
        </p:spPr>
        <p:txBody>
          <a:bodyPr wrap="square" rtlCol="0">
            <a:spAutoFit/>
          </a:bodyPr>
          <a:lstStyle/>
          <a:p>
            <a:pPr algn="ctr"/>
            <a:r>
              <a:rPr lang="de-DE" sz="1800" b="0" dirty="0" smtClean="0">
                <a:latin typeface="+mj-lt"/>
              </a:rPr>
              <a:t>GPS-Empfänger</a:t>
            </a:r>
            <a:endParaRPr lang="de-DE" sz="1800" b="0" dirty="0">
              <a:latin typeface="+mj-lt"/>
            </a:endParaRPr>
          </a:p>
        </p:txBody>
      </p:sp>
      <p:sp>
        <p:nvSpPr>
          <p:cNvPr id="13" name="Textfeld 12"/>
          <p:cNvSpPr txBox="1"/>
          <p:nvPr/>
        </p:nvSpPr>
        <p:spPr>
          <a:xfrm>
            <a:off x="-120771" y="4087768"/>
            <a:ext cx="1619672" cy="369332"/>
          </a:xfrm>
          <a:prstGeom prst="rect">
            <a:avLst/>
          </a:prstGeom>
          <a:noFill/>
        </p:spPr>
        <p:txBody>
          <a:bodyPr wrap="square" rtlCol="0">
            <a:spAutoFit/>
          </a:bodyPr>
          <a:lstStyle/>
          <a:p>
            <a:pPr algn="ctr"/>
            <a:r>
              <a:rPr lang="de-DE" sz="1800" b="0" dirty="0" smtClean="0">
                <a:latin typeface="+mj-lt"/>
              </a:rPr>
              <a:t>USB-Stick</a:t>
            </a:r>
            <a:endParaRPr lang="de-DE" sz="1800" b="0" dirty="0">
              <a:latin typeface="+mj-lt"/>
            </a:endParaRPr>
          </a:p>
        </p:txBody>
      </p:sp>
      <p:sp>
        <p:nvSpPr>
          <p:cNvPr id="14" name="Textfeld 13"/>
          <p:cNvSpPr txBox="1"/>
          <p:nvPr/>
        </p:nvSpPr>
        <p:spPr>
          <a:xfrm>
            <a:off x="4932040" y="5576842"/>
            <a:ext cx="1619672" cy="646331"/>
          </a:xfrm>
          <a:prstGeom prst="rect">
            <a:avLst/>
          </a:prstGeom>
          <a:noFill/>
        </p:spPr>
        <p:txBody>
          <a:bodyPr wrap="square" rtlCol="0">
            <a:spAutoFit/>
          </a:bodyPr>
          <a:lstStyle/>
          <a:p>
            <a:pPr algn="ctr"/>
            <a:r>
              <a:rPr lang="de-DE" sz="1800" b="0" dirty="0" smtClean="0">
                <a:latin typeface="+mj-lt"/>
              </a:rPr>
              <a:t>Kontroll- Bildschirm</a:t>
            </a:r>
            <a:endParaRPr lang="de-DE" sz="1800" b="0" dirty="0">
              <a:latin typeface="+mj-lt"/>
            </a:endParaRPr>
          </a:p>
        </p:txBody>
      </p:sp>
      <p:sp>
        <p:nvSpPr>
          <p:cNvPr id="15" name="Textfeld 14"/>
          <p:cNvSpPr txBox="1"/>
          <p:nvPr/>
        </p:nvSpPr>
        <p:spPr>
          <a:xfrm>
            <a:off x="6330657" y="4323262"/>
            <a:ext cx="1827505" cy="369332"/>
          </a:xfrm>
          <a:prstGeom prst="rect">
            <a:avLst/>
          </a:prstGeom>
          <a:noFill/>
        </p:spPr>
        <p:txBody>
          <a:bodyPr wrap="square" rtlCol="0">
            <a:spAutoFit/>
          </a:bodyPr>
          <a:lstStyle/>
          <a:p>
            <a:pPr algn="ctr"/>
            <a:r>
              <a:rPr lang="de-DE" sz="1800" b="0" dirty="0" smtClean="0">
                <a:latin typeface="+mj-lt"/>
              </a:rPr>
              <a:t>Düngerstreuer</a:t>
            </a:r>
            <a:endParaRPr lang="de-DE" sz="1800" b="0" dirty="0">
              <a:latin typeface="+mj-lt"/>
            </a:endParaRPr>
          </a:p>
        </p:txBody>
      </p:sp>
    </p:spTree>
    <p:extLst>
      <p:ext uri="{BB962C8B-B14F-4D97-AF65-F5344CB8AC3E}">
        <p14:creationId xmlns:p14="http://schemas.microsoft.com/office/powerpoint/2010/main" val="117040092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3368" y="892649"/>
            <a:ext cx="8511480" cy="860425"/>
          </a:xfrm>
        </p:spPr>
        <p:txBody>
          <a:bodyPr/>
          <a:lstStyle/>
          <a:p>
            <a:r>
              <a:rPr lang="de-DE" b="0" dirty="0" smtClean="0"/>
              <a:t>8.2 Funktionsprinzip Stickstoffsensoren</a:t>
            </a:r>
            <a:r>
              <a:rPr lang="de-DE" dirty="0"/>
              <a:t/>
            </a:r>
            <a:br>
              <a:rPr lang="de-DE" dirty="0"/>
            </a:b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948264" y="6295501"/>
            <a:ext cx="1903665" cy="246221"/>
          </a:xfrm>
          <a:prstGeom prst="rect">
            <a:avLst/>
          </a:prstGeom>
          <a:noFill/>
        </p:spPr>
        <p:txBody>
          <a:bodyPr wrap="square" rtlCol="0">
            <a:spAutoFit/>
          </a:bodyPr>
          <a:lstStyle/>
          <a:p>
            <a:r>
              <a:rPr lang="de-DE" sz="1000" b="0" dirty="0" smtClean="0">
                <a:latin typeface="+mj-lt"/>
              </a:rPr>
              <a:t>Quelle: Bild 82 YARA</a:t>
            </a:r>
            <a:endParaRPr lang="de-DE" sz="1000" b="0" dirty="0">
              <a:latin typeface="+mj-lt"/>
            </a:endParaRPr>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377" y="1679040"/>
            <a:ext cx="5130569" cy="4104456"/>
          </a:xfrm>
          <a:prstGeom prst="rect">
            <a:avLst/>
          </a:prstGeom>
        </p:spPr>
      </p:pic>
      <p:sp>
        <p:nvSpPr>
          <p:cNvPr id="17" name="Textfeld 16"/>
          <p:cNvSpPr txBox="1"/>
          <p:nvPr/>
        </p:nvSpPr>
        <p:spPr>
          <a:xfrm>
            <a:off x="419100" y="2396499"/>
            <a:ext cx="1440160" cy="338554"/>
          </a:xfrm>
          <a:prstGeom prst="rect">
            <a:avLst/>
          </a:prstGeom>
          <a:noFill/>
        </p:spPr>
        <p:txBody>
          <a:bodyPr wrap="square" rtlCol="0">
            <a:spAutoFit/>
          </a:bodyPr>
          <a:lstStyle/>
          <a:p>
            <a:r>
              <a:rPr lang="de-DE" sz="1600" b="0" dirty="0" smtClean="0">
                <a:latin typeface="+mj-lt"/>
              </a:rPr>
              <a:t>GPS-Status</a:t>
            </a:r>
            <a:endParaRPr lang="de-DE" sz="1600" b="0" dirty="0">
              <a:latin typeface="+mj-lt"/>
            </a:endParaRPr>
          </a:p>
        </p:txBody>
      </p:sp>
      <p:sp>
        <p:nvSpPr>
          <p:cNvPr id="18" name="Textfeld 17"/>
          <p:cNvSpPr txBox="1"/>
          <p:nvPr/>
        </p:nvSpPr>
        <p:spPr>
          <a:xfrm>
            <a:off x="179512" y="3068960"/>
            <a:ext cx="1807783" cy="338554"/>
          </a:xfrm>
          <a:prstGeom prst="rect">
            <a:avLst/>
          </a:prstGeom>
          <a:noFill/>
        </p:spPr>
        <p:txBody>
          <a:bodyPr wrap="square" rtlCol="0">
            <a:spAutoFit/>
          </a:bodyPr>
          <a:lstStyle/>
          <a:p>
            <a:r>
              <a:rPr lang="de-DE" sz="1600" b="0" dirty="0" smtClean="0">
                <a:latin typeface="+mj-lt"/>
              </a:rPr>
              <a:t>N Sensor-Status</a:t>
            </a:r>
            <a:endParaRPr lang="de-DE" sz="1600" b="0" dirty="0">
              <a:latin typeface="+mj-lt"/>
            </a:endParaRPr>
          </a:p>
        </p:txBody>
      </p:sp>
      <p:sp>
        <p:nvSpPr>
          <p:cNvPr id="19" name="Textfeld 18"/>
          <p:cNvSpPr txBox="1"/>
          <p:nvPr/>
        </p:nvSpPr>
        <p:spPr>
          <a:xfrm>
            <a:off x="0" y="3914145"/>
            <a:ext cx="1967780" cy="338554"/>
          </a:xfrm>
          <a:prstGeom prst="rect">
            <a:avLst/>
          </a:prstGeom>
          <a:noFill/>
        </p:spPr>
        <p:txBody>
          <a:bodyPr wrap="square" rtlCol="0">
            <a:spAutoFit/>
          </a:bodyPr>
          <a:lstStyle/>
          <a:p>
            <a:r>
              <a:rPr lang="de-DE" sz="1600" b="0" dirty="0" smtClean="0">
                <a:latin typeface="+mj-lt"/>
              </a:rPr>
              <a:t>Biomasse Abschnitt</a:t>
            </a:r>
            <a:endParaRPr lang="de-DE" sz="1600" b="0" dirty="0">
              <a:latin typeface="+mj-lt"/>
            </a:endParaRPr>
          </a:p>
        </p:txBody>
      </p:sp>
      <p:sp>
        <p:nvSpPr>
          <p:cNvPr id="20" name="Textfeld 19"/>
          <p:cNvSpPr txBox="1"/>
          <p:nvPr/>
        </p:nvSpPr>
        <p:spPr>
          <a:xfrm>
            <a:off x="424860" y="5139115"/>
            <a:ext cx="1440160" cy="584775"/>
          </a:xfrm>
          <a:prstGeom prst="rect">
            <a:avLst/>
          </a:prstGeom>
          <a:noFill/>
        </p:spPr>
        <p:txBody>
          <a:bodyPr wrap="square" rtlCol="0">
            <a:spAutoFit/>
          </a:bodyPr>
          <a:lstStyle/>
          <a:p>
            <a:pPr algn="ctr"/>
            <a:r>
              <a:rPr lang="de-DE" sz="1600" b="0" dirty="0" smtClean="0">
                <a:latin typeface="+mj-lt"/>
              </a:rPr>
              <a:t>Aktueller N-Sensor Wert</a:t>
            </a:r>
            <a:endParaRPr lang="de-DE" sz="1600" b="0" dirty="0">
              <a:latin typeface="+mj-lt"/>
            </a:endParaRPr>
          </a:p>
        </p:txBody>
      </p:sp>
      <p:cxnSp>
        <p:nvCxnSpPr>
          <p:cNvPr id="22" name="Gerade Verbindung mit Pfeil 21"/>
          <p:cNvCxnSpPr/>
          <p:nvPr/>
        </p:nvCxnSpPr>
        <p:spPr bwMode="auto">
          <a:xfrm flipV="1">
            <a:off x="1619672" y="5118500"/>
            <a:ext cx="1512168" cy="201032"/>
          </a:xfrm>
          <a:prstGeom prst="straightConnector1">
            <a:avLst/>
          </a:prstGeom>
          <a:ln>
            <a:tailEnd type="triangle"/>
          </a:ln>
          <a:extLst/>
        </p:spPr>
        <p:style>
          <a:lnRef idx="2">
            <a:schemeClr val="dk1"/>
          </a:lnRef>
          <a:fillRef idx="0">
            <a:schemeClr val="dk1"/>
          </a:fillRef>
          <a:effectRef idx="1">
            <a:schemeClr val="dk1"/>
          </a:effectRef>
          <a:fontRef idx="minor">
            <a:schemeClr val="tx1"/>
          </a:fontRef>
        </p:style>
      </p:cxnSp>
      <p:sp>
        <p:nvSpPr>
          <p:cNvPr id="24" name="Textfeld 23"/>
          <p:cNvSpPr txBox="1"/>
          <p:nvPr/>
        </p:nvSpPr>
        <p:spPr>
          <a:xfrm>
            <a:off x="4326652" y="5801324"/>
            <a:ext cx="1440160" cy="338554"/>
          </a:xfrm>
          <a:prstGeom prst="rect">
            <a:avLst/>
          </a:prstGeom>
          <a:noFill/>
        </p:spPr>
        <p:txBody>
          <a:bodyPr wrap="square" rtlCol="0">
            <a:spAutoFit/>
          </a:bodyPr>
          <a:lstStyle/>
          <a:p>
            <a:r>
              <a:rPr lang="de-DE" sz="1600" b="0" dirty="0" smtClean="0">
                <a:latin typeface="+mj-lt"/>
              </a:rPr>
              <a:t>Aktueller Job </a:t>
            </a:r>
            <a:endParaRPr lang="de-DE" sz="1600" b="0" dirty="0">
              <a:latin typeface="+mj-lt"/>
            </a:endParaRPr>
          </a:p>
        </p:txBody>
      </p:sp>
      <p:cxnSp>
        <p:nvCxnSpPr>
          <p:cNvPr id="25" name="Gerade Verbindung mit Pfeil 24"/>
          <p:cNvCxnSpPr>
            <a:stCxn id="24" idx="0"/>
          </p:cNvCxnSpPr>
          <p:nvPr/>
        </p:nvCxnSpPr>
        <p:spPr bwMode="auto">
          <a:xfrm flipH="1" flipV="1">
            <a:off x="3875484" y="4481027"/>
            <a:ext cx="1171248" cy="1320297"/>
          </a:xfrm>
          <a:prstGeom prst="straightConnector1">
            <a:avLst/>
          </a:prstGeom>
          <a:ln>
            <a:tailEnd type="triangle"/>
          </a:ln>
          <a:extLst/>
        </p:spPr>
        <p:style>
          <a:lnRef idx="2">
            <a:schemeClr val="dk1"/>
          </a:lnRef>
          <a:fillRef idx="0">
            <a:schemeClr val="dk1"/>
          </a:fillRef>
          <a:effectRef idx="1">
            <a:schemeClr val="dk1"/>
          </a:effectRef>
          <a:fontRef idx="minor">
            <a:schemeClr val="tx1"/>
          </a:fontRef>
        </p:style>
      </p:cxnSp>
      <p:sp>
        <p:nvSpPr>
          <p:cNvPr id="28" name="Textfeld 27"/>
          <p:cNvSpPr txBox="1"/>
          <p:nvPr/>
        </p:nvSpPr>
        <p:spPr>
          <a:xfrm>
            <a:off x="2195736" y="6047568"/>
            <a:ext cx="1905332" cy="338554"/>
          </a:xfrm>
          <a:prstGeom prst="rect">
            <a:avLst/>
          </a:prstGeom>
          <a:noFill/>
        </p:spPr>
        <p:txBody>
          <a:bodyPr wrap="square" rtlCol="0">
            <a:spAutoFit/>
          </a:bodyPr>
          <a:lstStyle/>
          <a:p>
            <a:r>
              <a:rPr lang="de-DE" sz="1600" b="0" dirty="0" smtClean="0">
                <a:latin typeface="+mj-lt"/>
              </a:rPr>
              <a:t>Start/Stopanzeige</a:t>
            </a:r>
            <a:endParaRPr lang="de-DE" sz="1600" b="0" dirty="0">
              <a:latin typeface="+mj-lt"/>
            </a:endParaRPr>
          </a:p>
        </p:txBody>
      </p:sp>
      <p:cxnSp>
        <p:nvCxnSpPr>
          <p:cNvPr id="29" name="Gerade Verbindung mit Pfeil 28"/>
          <p:cNvCxnSpPr/>
          <p:nvPr/>
        </p:nvCxnSpPr>
        <p:spPr bwMode="auto">
          <a:xfrm flipV="1">
            <a:off x="3229471" y="5723892"/>
            <a:ext cx="398126" cy="415986"/>
          </a:xfrm>
          <a:prstGeom prst="straightConnector1">
            <a:avLst/>
          </a:prstGeom>
          <a:ln>
            <a:tailEnd type="triangle"/>
          </a:ln>
          <a:extLst/>
        </p:spPr>
        <p:style>
          <a:lnRef idx="2">
            <a:schemeClr val="dk1"/>
          </a:lnRef>
          <a:fillRef idx="0">
            <a:schemeClr val="dk1"/>
          </a:fillRef>
          <a:effectRef idx="1">
            <a:schemeClr val="dk1"/>
          </a:effectRef>
          <a:fontRef idx="minor">
            <a:schemeClr val="tx1"/>
          </a:fontRef>
        </p:style>
      </p:cxnSp>
      <p:sp>
        <p:nvSpPr>
          <p:cNvPr id="34" name="Textfeld 33"/>
          <p:cNvSpPr txBox="1"/>
          <p:nvPr/>
        </p:nvSpPr>
        <p:spPr>
          <a:xfrm>
            <a:off x="7068268" y="5319532"/>
            <a:ext cx="1704684" cy="338554"/>
          </a:xfrm>
          <a:prstGeom prst="rect">
            <a:avLst/>
          </a:prstGeom>
          <a:noFill/>
        </p:spPr>
        <p:txBody>
          <a:bodyPr wrap="square" rtlCol="0">
            <a:spAutoFit/>
          </a:bodyPr>
          <a:lstStyle/>
          <a:p>
            <a:r>
              <a:rPr lang="de-DE" sz="1600" b="0" dirty="0" smtClean="0">
                <a:latin typeface="+mj-lt"/>
              </a:rPr>
              <a:t>System Starten</a:t>
            </a:r>
            <a:endParaRPr lang="de-DE" sz="1600" b="0" dirty="0">
              <a:latin typeface="+mj-lt"/>
            </a:endParaRPr>
          </a:p>
        </p:txBody>
      </p:sp>
      <p:sp>
        <p:nvSpPr>
          <p:cNvPr id="35" name="Textfeld 34"/>
          <p:cNvSpPr txBox="1"/>
          <p:nvPr/>
        </p:nvSpPr>
        <p:spPr>
          <a:xfrm>
            <a:off x="7141957" y="3817785"/>
            <a:ext cx="1704684" cy="584775"/>
          </a:xfrm>
          <a:prstGeom prst="rect">
            <a:avLst/>
          </a:prstGeom>
          <a:noFill/>
        </p:spPr>
        <p:txBody>
          <a:bodyPr wrap="square" rtlCol="0">
            <a:spAutoFit/>
          </a:bodyPr>
          <a:lstStyle/>
          <a:p>
            <a:pPr algn="ctr"/>
            <a:r>
              <a:rPr lang="de-DE" sz="1600" b="0" dirty="0" smtClean="0">
                <a:latin typeface="+mj-lt"/>
              </a:rPr>
              <a:t>Agronomische Kalibrierung</a:t>
            </a:r>
            <a:endParaRPr lang="de-DE" sz="1600" b="0" dirty="0">
              <a:latin typeface="+mj-lt"/>
            </a:endParaRPr>
          </a:p>
        </p:txBody>
      </p:sp>
      <p:sp>
        <p:nvSpPr>
          <p:cNvPr id="36" name="Textfeld 35"/>
          <p:cNvSpPr txBox="1"/>
          <p:nvPr/>
        </p:nvSpPr>
        <p:spPr>
          <a:xfrm>
            <a:off x="7170477" y="3002617"/>
            <a:ext cx="1704684" cy="634020"/>
          </a:xfrm>
          <a:prstGeom prst="rect">
            <a:avLst/>
          </a:prstGeom>
          <a:noFill/>
        </p:spPr>
        <p:txBody>
          <a:bodyPr wrap="square" rtlCol="0">
            <a:spAutoFit/>
          </a:bodyPr>
          <a:lstStyle/>
          <a:p>
            <a:pPr algn="ctr"/>
            <a:r>
              <a:rPr lang="de-DE" sz="1600" b="0" dirty="0" smtClean="0">
                <a:latin typeface="+mj-lt"/>
              </a:rPr>
              <a:t>Aufgaben-</a:t>
            </a:r>
          </a:p>
          <a:p>
            <a:pPr algn="ctr"/>
            <a:r>
              <a:rPr lang="de-DE" sz="1600" b="0" dirty="0" smtClean="0">
                <a:latin typeface="+mj-lt"/>
              </a:rPr>
              <a:t>management</a:t>
            </a:r>
            <a:endParaRPr lang="de-DE" sz="1600" b="0" dirty="0">
              <a:latin typeface="+mj-lt"/>
            </a:endParaRPr>
          </a:p>
        </p:txBody>
      </p:sp>
      <p:sp>
        <p:nvSpPr>
          <p:cNvPr id="37" name="Textfeld 36"/>
          <p:cNvSpPr txBox="1"/>
          <p:nvPr/>
        </p:nvSpPr>
        <p:spPr>
          <a:xfrm>
            <a:off x="7032500" y="2236694"/>
            <a:ext cx="2006226" cy="584775"/>
          </a:xfrm>
          <a:prstGeom prst="rect">
            <a:avLst/>
          </a:prstGeom>
          <a:noFill/>
        </p:spPr>
        <p:txBody>
          <a:bodyPr wrap="square" rtlCol="0">
            <a:spAutoFit/>
          </a:bodyPr>
          <a:lstStyle/>
          <a:p>
            <a:pPr algn="ctr"/>
            <a:r>
              <a:rPr lang="de-DE" sz="1600" b="0" dirty="0" smtClean="0">
                <a:latin typeface="+mj-lt"/>
              </a:rPr>
              <a:t>Systemeinrichtung und Diagnose</a:t>
            </a:r>
            <a:endParaRPr lang="de-DE" sz="1600" b="0" dirty="0">
              <a:latin typeface="+mj-lt"/>
            </a:endParaRPr>
          </a:p>
        </p:txBody>
      </p:sp>
      <p:sp>
        <p:nvSpPr>
          <p:cNvPr id="38" name="Textfeld 37"/>
          <p:cNvSpPr txBox="1"/>
          <p:nvPr/>
        </p:nvSpPr>
        <p:spPr>
          <a:xfrm>
            <a:off x="6253961" y="1545069"/>
            <a:ext cx="1704684" cy="584775"/>
          </a:xfrm>
          <a:prstGeom prst="rect">
            <a:avLst/>
          </a:prstGeom>
          <a:noFill/>
        </p:spPr>
        <p:txBody>
          <a:bodyPr wrap="square" rtlCol="0">
            <a:spAutoFit/>
          </a:bodyPr>
          <a:lstStyle/>
          <a:p>
            <a:pPr algn="ctr"/>
            <a:r>
              <a:rPr lang="de-DE" sz="1600" b="0" dirty="0" smtClean="0">
                <a:latin typeface="+mj-lt"/>
              </a:rPr>
              <a:t>Aktuelle Aufwandmenge</a:t>
            </a:r>
            <a:endParaRPr lang="de-DE" sz="1600" b="0" dirty="0">
              <a:latin typeface="+mj-lt"/>
            </a:endParaRPr>
          </a:p>
        </p:txBody>
      </p:sp>
      <p:cxnSp>
        <p:nvCxnSpPr>
          <p:cNvPr id="39" name="Gerade Verbindung mit Pfeil 38"/>
          <p:cNvCxnSpPr/>
          <p:nvPr/>
        </p:nvCxnSpPr>
        <p:spPr bwMode="auto">
          <a:xfrm flipH="1">
            <a:off x="4750681" y="1991783"/>
            <a:ext cx="1563847" cy="1296052"/>
          </a:xfrm>
          <a:prstGeom prst="straightConnector1">
            <a:avLst/>
          </a:prstGeom>
          <a:ln>
            <a:tailEnd type="triangle"/>
          </a:ln>
          <a:extLst/>
        </p:spPr>
        <p:style>
          <a:lnRef idx="2">
            <a:schemeClr val="dk1"/>
          </a:lnRef>
          <a:fillRef idx="0">
            <a:schemeClr val="dk1"/>
          </a:fillRef>
          <a:effectRef idx="1">
            <a:schemeClr val="dk1"/>
          </a:effectRef>
          <a:fontRef idx="minor">
            <a:schemeClr val="tx1"/>
          </a:fontRef>
        </p:style>
      </p:cxnSp>
      <p:sp>
        <p:nvSpPr>
          <p:cNvPr id="23" name="Rechteck 22">
            <a:hlinkClick r:id="rId4"/>
          </p:cNvPr>
          <p:cNvSpPr/>
          <p:nvPr/>
        </p:nvSpPr>
        <p:spPr bwMode="auto">
          <a:xfrm>
            <a:off x="7553325" y="5702652"/>
            <a:ext cx="907107" cy="432048"/>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155156012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8.4 Messung der Querverteilung</a:t>
            </a:r>
            <a:br>
              <a:rPr lang="de-DE" b="0" dirty="0" smtClean="0"/>
            </a:br>
            <a:r>
              <a:rPr lang="de-DE" b="0" dirty="0"/>
              <a:t>	</a:t>
            </a:r>
            <a:r>
              <a:rPr lang="de-DE" b="0" dirty="0" smtClean="0"/>
              <a:t>  während der Ausbringung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129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380312" y="6296146"/>
            <a:ext cx="2335713" cy="246221"/>
          </a:xfrm>
          <a:prstGeom prst="rect">
            <a:avLst/>
          </a:prstGeom>
          <a:noFill/>
        </p:spPr>
        <p:txBody>
          <a:bodyPr wrap="square" rtlCol="0">
            <a:spAutoFit/>
          </a:bodyPr>
          <a:lstStyle/>
          <a:p>
            <a:r>
              <a:rPr lang="de-DE" sz="1000" b="0" dirty="0" smtClean="0">
                <a:latin typeface="+mj-lt"/>
              </a:rPr>
              <a:t>Quelle: Bild 85 Amazone</a:t>
            </a:r>
            <a:endParaRPr lang="de-DE" sz="1000" b="0" dirty="0">
              <a:latin typeface="+mj-lt"/>
            </a:endParaRPr>
          </a:p>
        </p:txBody>
      </p:sp>
      <p:sp>
        <p:nvSpPr>
          <p:cNvPr id="10" name="Textfeld 9"/>
          <p:cNvSpPr txBox="1"/>
          <p:nvPr/>
        </p:nvSpPr>
        <p:spPr>
          <a:xfrm>
            <a:off x="654606" y="1424856"/>
            <a:ext cx="6832044" cy="461665"/>
          </a:xfrm>
          <a:prstGeom prst="rect">
            <a:avLst/>
          </a:prstGeom>
          <a:noFill/>
        </p:spPr>
        <p:txBody>
          <a:bodyPr wrap="square" rtlCol="0">
            <a:spAutoFit/>
          </a:bodyPr>
          <a:lstStyle/>
          <a:p>
            <a:endParaRPr lang="de-DE" altLang="de-DE" sz="2400" dirty="0" smtClean="0"/>
          </a:p>
        </p:txBody>
      </p:sp>
      <p:grpSp>
        <p:nvGrpSpPr>
          <p:cNvPr id="12" name="Gruppieren 6"/>
          <p:cNvGrpSpPr>
            <a:grpSpLocks/>
          </p:cNvGrpSpPr>
          <p:nvPr/>
        </p:nvGrpSpPr>
        <p:grpSpPr bwMode="auto">
          <a:xfrm>
            <a:off x="593646" y="1616371"/>
            <a:ext cx="8089354" cy="2474640"/>
            <a:chOff x="889051" y="836711"/>
            <a:chExt cx="7541745" cy="2958325"/>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 b="48140"/>
            <a:stretch>
              <a:fillRect/>
            </a:stretch>
          </p:blipFill>
          <p:spPr bwMode="auto">
            <a:xfrm flipH="1">
              <a:off x="899592" y="836711"/>
              <a:ext cx="7523989" cy="292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ihandform 13"/>
            <p:cNvSpPr/>
            <p:nvPr/>
          </p:nvSpPr>
          <p:spPr>
            <a:xfrm>
              <a:off x="889051" y="2892301"/>
              <a:ext cx="7541745" cy="902735"/>
            </a:xfrm>
            <a:custGeom>
              <a:avLst/>
              <a:gdLst>
                <a:gd name="connsiteX0" fmla="*/ 35169 w 7605346"/>
                <a:gd name="connsiteY0" fmla="*/ 158262 h 905608"/>
                <a:gd name="connsiteX1" fmla="*/ 35169 w 7605346"/>
                <a:gd name="connsiteY1" fmla="*/ 158262 h 905608"/>
                <a:gd name="connsiteX2" fmla="*/ 237392 w 7605346"/>
                <a:gd name="connsiteY2" fmla="*/ 140677 h 905608"/>
                <a:gd name="connsiteX3" fmla="*/ 527539 w 7605346"/>
                <a:gd name="connsiteY3" fmla="*/ 131885 h 905608"/>
                <a:gd name="connsiteX4" fmla="*/ 729762 w 7605346"/>
                <a:gd name="connsiteY4" fmla="*/ 114300 h 905608"/>
                <a:gd name="connsiteX5" fmla="*/ 1310054 w 7605346"/>
                <a:gd name="connsiteY5" fmla="*/ 87923 h 905608"/>
                <a:gd name="connsiteX6" fmla="*/ 1415562 w 7605346"/>
                <a:gd name="connsiteY6" fmla="*/ 70339 h 905608"/>
                <a:gd name="connsiteX7" fmla="*/ 1582616 w 7605346"/>
                <a:gd name="connsiteY7" fmla="*/ 61546 h 905608"/>
                <a:gd name="connsiteX8" fmla="*/ 2048608 w 7605346"/>
                <a:gd name="connsiteY8" fmla="*/ 52754 h 905608"/>
                <a:gd name="connsiteX9" fmla="*/ 2250831 w 7605346"/>
                <a:gd name="connsiteY9" fmla="*/ 43962 h 905608"/>
                <a:gd name="connsiteX10" fmla="*/ 2373923 w 7605346"/>
                <a:gd name="connsiteY10" fmla="*/ 35169 h 905608"/>
                <a:gd name="connsiteX11" fmla="*/ 2584939 w 7605346"/>
                <a:gd name="connsiteY11" fmla="*/ 26377 h 905608"/>
                <a:gd name="connsiteX12" fmla="*/ 3094892 w 7605346"/>
                <a:gd name="connsiteY12" fmla="*/ 8793 h 905608"/>
                <a:gd name="connsiteX13" fmla="*/ 3305908 w 7605346"/>
                <a:gd name="connsiteY13" fmla="*/ 0 h 905608"/>
                <a:gd name="connsiteX14" fmla="*/ 4062046 w 7605346"/>
                <a:gd name="connsiteY14" fmla="*/ 8793 h 905608"/>
                <a:gd name="connsiteX15" fmla="*/ 4114800 w 7605346"/>
                <a:gd name="connsiteY15" fmla="*/ 17585 h 905608"/>
                <a:gd name="connsiteX16" fmla="*/ 4211516 w 7605346"/>
                <a:gd name="connsiteY16" fmla="*/ 26377 h 905608"/>
                <a:gd name="connsiteX17" fmla="*/ 4378569 w 7605346"/>
                <a:gd name="connsiteY17" fmla="*/ 35169 h 905608"/>
                <a:gd name="connsiteX18" fmla="*/ 4563208 w 7605346"/>
                <a:gd name="connsiteY18" fmla="*/ 52754 h 905608"/>
                <a:gd name="connsiteX19" fmla="*/ 4783016 w 7605346"/>
                <a:gd name="connsiteY19" fmla="*/ 61546 h 905608"/>
                <a:gd name="connsiteX20" fmla="*/ 4853354 w 7605346"/>
                <a:gd name="connsiteY20" fmla="*/ 70339 h 905608"/>
                <a:gd name="connsiteX21" fmla="*/ 4932485 w 7605346"/>
                <a:gd name="connsiteY21" fmla="*/ 79131 h 905608"/>
                <a:gd name="connsiteX22" fmla="*/ 4967654 w 7605346"/>
                <a:gd name="connsiteY22" fmla="*/ 87923 h 905608"/>
                <a:gd name="connsiteX23" fmla="*/ 5020408 w 7605346"/>
                <a:gd name="connsiteY23" fmla="*/ 96716 h 905608"/>
                <a:gd name="connsiteX24" fmla="*/ 5081954 w 7605346"/>
                <a:gd name="connsiteY24" fmla="*/ 105508 h 905608"/>
                <a:gd name="connsiteX25" fmla="*/ 5152292 w 7605346"/>
                <a:gd name="connsiteY25" fmla="*/ 123093 h 905608"/>
                <a:gd name="connsiteX26" fmla="*/ 5187462 w 7605346"/>
                <a:gd name="connsiteY26" fmla="*/ 131885 h 905608"/>
                <a:gd name="connsiteX27" fmla="*/ 5240216 w 7605346"/>
                <a:gd name="connsiteY27" fmla="*/ 140677 h 905608"/>
                <a:gd name="connsiteX28" fmla="*/ 5354516 w 7605346"/>
                <a:gd name="connsiteY28" fmla="*/ 158262 h 905608"/>
                <a:gd name="connsiteX29" fmla="*/ 5389685 w 7605346"/>
                <a:gd name="connsiteY29" fmla="*/ 167054 h 905608"/>
                <a:gd name="connsiteX30" fmla="*/ 5416062 w 7605346"/>
                <a:gd name="connsiteY30" fmla="*/ 175846 h 905608"/>
                <a:gd name="connsiteX31" fmla="*/ 5539154 w 7605346"/>
                <a:gd name="connsiteY31" fmla="*/ 193431 h 905608"/>
                <a:gd name="connsiteX32" fmla="*/ 5671039 w 7605346"/>
                <a:gd name="connsiteY32" fmla="*/ 211016 h 905608"/>
                <a:gd name="connsiteX33" fmla="*/ 5697416 w 7605346"/>
                <a:gd name="connsiteY33" fmla="*/ 219808 h 905608"/>
                <a:gd name="connsiteX34" fmla="*/ 5820508 w 7605346"/>
                <a:gd name="connsiteY34" fmla="*/ 237393 h 905608"/>
                <a:gd name="connsiteX35" fmla="*/ 5890846 w 7605346"/>
                <a:gd name="connsiteY35" fmla="*/ 254977 h 905608"/>
                <a:gd name="connsiteX36" fmla="*/ 5961185 w 7605346"/>
                <a:gd name="connsiteY36" fmla="*/ 272562 h 905608"/>
                <a:gd name="connsiteX37" fmla="*/ 5996354 w 7605346"/>
                <a:gd name="connsiteY37" fmla="*/ 281354 h 905608"/>
                <a:gd name="connsiteX38" fmla="*/ 6040316 w 7605346"/>
                <a:gd name="connsiteY38" fmla="*/ 290146 h 905608"/>
                <a:gd name="connsiteX39" fmla="*/ 6128239 w 7605346"/>
                <a:gd name="connsiteY39" fmla="*/ 316523 h 905608"/>
                <a:gd name="connsiteX40" fmla="*/ 6242539 w 7605346"/>
                <a:gd name="connsiteY40" fmla="*/ 334108 h 905608"/>
                <a:gd name="connsiteX41" fmla="*/ 6321669 w 7605346"/>
                <a:gd name="connsiteY41" fmla="*/ 351693 h 905608"/>
                <a:gd name="connsiteX42" fmla="*/ 6497516 w 7605346"/>
                <a:gd name="connsiteY42" fmla="*/ 378069 h 905608"/>
                <a:gd name="connsiteX43" fmla="*/ 6541477 w 7605346"/>
                <a:gd name="connsiteY43" fmla="*/ 386862 h 905608"/>
                <a:gd name="connsiteX44" fmla="*/ 6611816 w 7605346"/>
                <a:gd name="connsiteY44" fmla="*/ 404446 h 905608"/>
                <a:gd name="connsiteX45" fmla="*/ 6690946 w 7605346"/>
                <a:gd name="connsiteY45" fmla="*/ 422031 h 905608"/>
                <a:gd name="connsiteX46" fmla="*/ 6743700 w 7605346"/>
                <a:gd name="connsiteY46" fmla="*/ 439616 h 905608"/>
                <a:gd name="connsiteX47" fmla="*/ 6822831 w 7605346"/>
                <a:gd name="connsiteY47" fmla="*/ 465993 h 905608"/>
                <a:gd name="connsiteX48" fmla="*/ 6884377 w 7605346"/>
                <a:gd name="connsiteY48" fmla="*/ 483577 h 905608"/>
                <a:gd name="connsiteX49" fmla="*/ 7042639 w 7605346"/>
                <a:gd name="connsiteY49" fmla="*/ 509954 h 905608"/>
                <a:gd name="connsiteX50" fmla="*/ 7148146 w 7605346"/>
                <a:gd name="connsiteY50" fmla="*/ 527539 h 905608"/>
                <a:gd name="connsiteX51" fmla="*/ 7218485 w 7605346"/>
                <a:gd name="connsiteY51" fmla="*/ 536331 h 905608"/>
                <a:gd name="connsiteX52" fmla="*/ 7306408 w 7605346"/>
                <a:gd name="connsiteY52" fmla="*/ 553916 h 905608"/>
                <a:gd name="connsiteX53" fmla="*/ 7376746 w 7605346"/>
                <a:gd name="connsiteY53" fmla="*/ 562708 h 905608"/>
                <a:gd name="connsiteX54" fmla="*/ 7420708 w 7605346"/>
                <a:gd name="connsiteY54" fmla="*/ 571500 h 905608"/>
                <a:gd name="connsiteX55" fmla="*/ 7499839 w 7605346"/>
                <a:gd name="connsiteY55" fmla="*/ 580293 h 905608"/>
                <a:gd name="connsiteX56" fmla="*/ 7596554 w 7605346"/>
                <a:gd name="connsiteY56" fmla="*/ 589085 h 905608"/>
                <a:gd name="connsiteX57" fmla="*/ 7605346 w 7605346"/>
                <a:gd name="connsiteY57" fmla="*/ 896816 h 905608"/>
                <a:gd name="connsiteX58" fmla="*/ 0 w 7605346"/>
                <a:gd name="connsiteY58" fmla="*/ 905608 h 905608"/>
                <a:gd name="connsiteX59" fmla="*/ 35169 w 7605346"/>
                <a:gd name="connsiteY59" fmla="*/ 158262 h 905608"/>
                <a:gd name="connsiteX0" fmla="*/ 35169 w 7605346"/>
                <a:gd name="connsiteY0" fmla="*/ 158262 h 905608"/>
                <a:gd name="connsiteX1" fmla="*/ 35169 w 7605346"/>
                <a:gd name="connsiteY1" fmla="*/ 158262 h 905608"/>
                <a:gd name="connsiteX2" fmla="*/ 237392 w 7605346"/>
                <a:gd name="connsiteY2" fmla="*/ 140677 h 905608"/>
                <a:gd name="connsiteX3" fmla="*/ 527539 w 7605346"/>
                <a:gd name="connsiteY3" fmla="*/ 131885 h 905608"/>
                <a:gd name="connsiteX4" fmla="*/ 729762 w 7605346"/>
                <a:gd name="connsiteY4" fmla="*/ 114300 h 905608"/>
                <a:gd name="connsiteX5" fmla="*/ 1310054 w 7605346"/>
                <a:gd name="connsiteY5" fmla="*/ 87923 h 905608"/>
                <a:gd name="connsiteX6" fmla="*/ 1415562 w 7605346"/>
                <a:gd name="connsiteY6" fmla="*/ 70339 h 905608"/>
                <a:gd name="connsiteX7" fmla="*/ 1582616 w 7605346"/>
                <a:gd name="connsiteY7" fmla="*/ 61546 h 905608"/>
                <a:gd name="connsiteX8" fmla="*/ 2048608 w 7605346"/>
                <a:gd name="connsiteY8" fmla="*/ 52754 h 905608"/>
                <a:gd name="connsiteX9" fmla="*/ 2250831 w 7605346"/>
                <a:gd name="connsiteY9" fmla="*/ 43962 h 905608"/>
                <a:gd name="connsiteX10" fmla="*/ 2373923 w 7605346"/>
                <a:gd name="connsiteY10" fmla="*/ 35169 h 905608"/>
                <a:gd name="connsiteX11" fmla="*/ 2584939 w 7605346"/>
                <a:gd name="connsiteY11" fmla="*/ 26377 h 905608"/>
                <a:gd name="connsiteX12" fmla="*/ 3094892 w 7605346"/>
                <a:gd name="connsiteY12" fmla="*/ 8793 h 905608"/>
                <a:gd name="connsiteX13" fmla="*/ 3305908 w 7605346"/>
                <a:gd name="connsiteY13" fmla="*/ 0 h 905608"/>
                <a:gd name="connsiteX14" fmla="*/ 4062046 w 7605346"/>
                <a:gd name="connsiteY14" fmla="*/ 8793 h 905608"/>
                <a:gd name="connsiteX15" fmla="*/ 4114800 w 7605346"/>
                <a:gd name="connsiteY15" fmla="*/ 17585 h 905608"/>
                <a:gd name="connsiteX16" fmla="*/ 4211516 w 7605346"/>
                <a:gd name="connsiteY16" fmla="*/ 26377 h 905608"/>
                <a:gd name="connsiteX17" fmla="*/ 4378569 w 7605346"/>
                <a:gd name="connsiteY17" fmla="*/ 35169 h 905608"/>
                <a:gd name="connsiteX18" fmla="*/ 4563208 w 7605346"/>
                <a:gd name="connsiteY18" fmla="*/ 52754 h 905608"/>
                <a:gd name="connsiteX19" fmla="*/ 4783016 w 7605346"/>
                <a:gd name="connsiteY19" fmla="*/ 61546 h 905608"/>
                <a:gd name="connsiteX20" fmla="*/ 4853354 w 7605346"/>
                <a:gd name="connsiteY20" fmla="*/ 70339 h 905608"/>
                <a:gd name="connsiteX21" fmla="*/ 4932485 w 7605346"/>
                <a:gd name="connsiteY21" fmla="*/ 79131 h 905608"/>
                <a:gd name="connsiteX22" fmla="*/ 4967654 w 7605346"/>
                <a:gd name="connsiteY22" fmla="*/ 87923 h 905608"/>
                <a:gd name="connsiteX23" fmla="*/ 5020408 w 7605346"/>
                <a:gd name="connsiteY23" fmla="*/ 96716 h 905608"/>
                <a:gd name="connsiteX24" fmla="*/ 5081954 w 7605346"/>
                <a:gd name="connsiteY24" fmla="*/ 105508 h 905608"/>
                <a:gd name="connsiteX25" fmla="*/ 5152292 w 7605346"/>
                <a:gd name="connsiteY25" fmla="*/ 123093 h 905608"/>
                <a:gd name="connsiteX26" fmla="*/ 5187462 w 7605346"/>
                <a:gd name="connsiteY26" fmla="*/ 131885 h 905608"/>
                <a:gd name="connsiteX27" fmla="*/ 5240216 w 7605346"/>
                <a:gd name="connsiteY27" fmla="*/ 140677 h 905608"/>
                <a:gd name="connsiteX28" fmla="*/ 5354516 w 7605346"/>
                <a:gd name="connsiteY28" fmla="*/ 158262 h 905608"/>
                <a:gd name="connsiteX29" fmla="*/ 5389685 w 7605346"/>
                <a:gd name="connsiteY29" fmla="*/ 167054 h 905608"/>
                <a:gd name="connsiteX30" fmla="*/ 5416062 w 7605346"/>
                <a:gd name="connsiteY30" fmla="*/ 175846 h 905608"/>
                <a:gd name="connsiteX31" fmla="*/ 5539154 w 7605346"/>
                <a:gd name="connsiteY31" fmla="*/ 193431 h 905608"/>
                <a:gd name="connsiteX32" fmla="*/ 5671039 w 7605346"/>
                <a:gd name="connsiteY32" fmla="*/ 211016 h 905608"/>
                <a:gd name="connsiteX33" fmla="*/ 5697416 w 7605346"/>
                <a:gd name="connsiteY33" fmla="*/ 219808 h 905608"/>
                <a:gd name="connsiteX34" fmla="*/ 5820508 w 7605346"/>
                <a:gd name="connsiteY34" fmla="*/ 237393 h 905608"/>
                <a:gd name="connsiteX35" fmla="*/ 5890846 w 7605346"/>
                <a:gd name="connsiteY35" fmla="*/ 254977 h 905608"/>
                <a:gd name="connsiteX36" fmla="*/ 5961185 w 7605346"/>
                <a:gd name="connsiteY36" fmla="*/ 272562 h 905608"/>
                <a:gd name="connsiteX37" fmla="*/ 5996354 w 7605346"/>
                <a:gd name="connsiteY37" fmla="*/ 281354 h 905608"/>
                <a:gd name="connsiteX38" fmla="*/ 6040316 w 7605346"/>
                <a:gd name="connsiteY38" fmla="*/ 290146 h 905608"/>
                <a:gd name="connsiteX39" fmla="*/ 6128239 w 7605346"/>
                <a:gd name="connsiteY39" fmla="*/ 316523 h 905608"/>
                <a:gd name="connsiteX40" fmla="*/ 6242539 w 7605346"/>
                <a:gd name="connsiteY40" fmla="*/ 334108 h 905608"/>
                <a:gd name="connsiteX41" fmla="*/ 6321669 w 7605346"/>
                <a:gd name="connsiteY41" fmla="*/ 351693 h 905608"/>
                <a:gd name="connsiteX42" fmla="*/ 6497516 w 7605346"/>
                <a:gd name="connsiteY42" fmla="*/ 378069 h 905608"/>
                <a:gd name="connsiteX43" fmla="*/ 6541477 w 7605346"/>
                <a:gd name="connsiteY43" fmla="*/ 386862 h 905608"/>
                <a:gd name="connsiteX44" fmla="*/ 6611816 w 7605346"/>
                <a:gd name="connsiteY44" fmla="*/ 404446 h 905608"/>
                <a:gd name="connsiteX45" fmla="*/ 6690946 w 7605346"/>
                <a:gd name="connsiteY45" fmla="*/ 422031 h 905608"/>
                <a:gd name="connsiteX46" fmla="*/ 6743700 w 7605346"/>
                <a:gd name="connsiteY46" fmla="*/ 439616 h 905608"/>
                <a:gd name="connsiteX47" fmla="*/ 6822831 w 7605346"/>
                <a:gd name="connsiteY47" fmla="*/ 465993 h 905608"/>
                <a:gd name="connsiteX48" fmla="*/ 6884377 w 7605346"/>
                <a:gd name="connsiteY48" fmla="*/ 483577 h 905608"/>
                <a:gd name="connsiteX49" fmla="*/ 7042639 w 7605346"/>
                <a:gd name="connsiteY49" fmla="*/ 509954 h 905608"/>
                <a:gd name="connsiteX50" fmla="*/ 7148146 w 7605346"/>
                <a:gd name="connsiteY50" fmla="*/ 527539 h 905608"/>
                <a:gd name="connsiteX51" fmla="*/ 7218485 w 7605346"/>
                <a:gd name="connsiteY51" fmla="*/ 536331 h 905608"/>
                <a:gd name="connsiteX52" fmla="*/ 7306408 w 7605346"/>
                <a:gd name="connsiteY52" fmla="*/ 553916 h 905608"/>
                <a:gd name="connsiteX53" fmla="*/ 7376746 w 7605346"/>
                <a:gd name="connsiteY53" fmla="*/ 562708 h 905608"/>
                <a:gd name="connsiteX54" fmla="*/ 7420708 w 7605346"/>
                <a:gd name="connsiteY54" fmla="*/ 571500 h 905608"/>
                <a:gd name="connsiteX55" fmla="*/ 7499839 w 7605346"/>
                <a:gd name="connsiteY55" fmla="*/ 580293 h 905608"/>
                <a:gd name="connsiteX56" fmla="*/ 7569150 w 7605346"/>
                <a:gd name="connsiteY56" fmla="*/ 582601 h 905608"/>
                <a:gd name="connsiteX57" fmla="*/ 7605346 w 7605346"/>
                <a:gd name="connsiteY57" fmla="*/ 896816 h 905608"/>
                <a:gd name="connsiteX58" fmla="*/ 0 w 7605346"/>
                <a:gd name="connsiteY58" fmla="*/ 905608 h 905608"/>
                <a:gd name="connsiteX59" fmla="*/ 35169 w 7605346"/>
                <a:gd name="connsiteY59" fmla="*/ 158262 h 905608"/>
                <a:gd name="connsiteX0" fmla="*/ 35169 w 7569150"/>
                <a:gd name="connsiteY0" fmla="*/ 158262 h 905608"/>
                <a:gd name="connsiteX1" fmla="*/ 35169 w 7569150"/>
                <a:gd name="connsiteY1" fmla="*/ 158262 h 905608"/>
                <a:gd name="connsiteX2" fmla="*/ 237392 w 7569150"/>
                <a:gd name="connsiteY2" fmla="*/ 140677 h 905608"/>
                <a:gd name="connsiteX3" fmla="*/ 527539 w 7569150"/>
                <a:gd name="connsiteY3" fmla="*/ 131885 h 905608"/>
                <a:gd name="connsiteX4" fmla="*/ 729762 w 7569150"/>
                <a:gd name="connsiteY4" fmla="*/ 114300 h 905608"/>
                <a:gd name="connsiteX5" fmla="*/ 1310054 w 7569150"/>
                <a:gd name="connsiteY5" fmla="*/ 87923 h 905608"/>
                <a:gd name="connsiteX6" fmla="*/ 1415562 w 7569150"/>
                <a:gd name="connsiteY6" fmla="*/ 70339 h 905608"/>
                <a:gd name="connsiteX7" fmla="*/ 1582616 w 7569150"/>
                <a:gd name="connsiteY7" fmla="*/ 61546 h 905608"/>
                <a:gd name="connsiteX8" fmla="*/ 2048608 w 7569150"/>
                <a:gd name="connsiteY8" fmla="*/ 52754 h 905608"/>
                <a:gd name="connsiteX9" fmla="*/ 2250831 w 7569150"/>
                <a:gd name="connsiteY9" fmla="*/ 43962 h 905608"/>
                <a:gd name="connsiteX10" fmla="*/ 2373923 w 7569150"/>
                <a:gd name="connsiteY10" fmla="*/ 35169 h 905608"/>
                <a:gd name="connsiteX11" fmla="*/ 2584939 w 7569150"/>
                <a:gd name="connsiteY11" fmla="*/ 26377 h 905608"/>
                <a:gd name="connsiteX12" fmla="*/ 3094892 w 7569150"/>
                <a:gd name="connsiteY12" fmla="*/ 8793 h 905608"/>
                <a:gd name="connsiteX13" fmla="*/ 3305908 w 7569150"/>
                <a:gd name="connsiteY13" fmla="*/ 0 h 905608"/>
                <a:gd name="connsiteX14" fmla="*/ 4062046 w 7569150"/>
                <a:gd name="connsiteY14" fmla="*/ 8793 h 905608"/>
                <a:gd name="connsiteX15" fmla="*/ 4114800 w 7569150"/>
                <a:gd name="connsiteY15" fmla="*/ 17585 h 905608"/>
                <a:gd name="connsiteX16" fmla="*/ 4211516 w 7569150"/>
                <a:gd name="connsiteY16" fmla="*/ 26377 h 905608"/>
                <a:gd name="connsiteX17" fmla="*/ 4378569 w 7569150"/>
                <a:gd name="connsiteY17" fmla="*/ 35169 h 905608"/>
                <a:gd name="connsiteX18" fmla="*/ 4563208 w 7569150"/>
                <a:gd name="connsiteY18" fmla="*/ 52754 h 905608"/>
                <a:gd name="connsiteX19" fmla="*/ 4783016 w 7569150"/>
                <a:gd name="connsiteY19" fmla="*/ 61546 h 905608"/>
                <a:gd name="connsiteX20" fmla="*/ 4853354 w 7569150"/>
                <a:gd name="connsiteY20" fmla="*/ 70339 h 905608"/>
                <a:gd name="connsiteX21" fmla="*/ 4932485 w 7569150"/>
                <a:gd name="connsiteY21" fmla="*/ 79131 h 905608"/>
                <a:gd name="connsiteX22" fmla="*/ 4967654 w 7569150"/>
                <a:gd name="connsiteY22" fmla="*/ 87923 h 905608"/>
                <a:gd name="connsiteX23" fmla="*/ 5020408 w 7569150"/>
                <a:gd name="connsiteY23" fmla="*/ 96716 h 905608"/>
                <a:gd name="connsiteX24" fmla="*/ 5081954 w 7569150"/>
                <a:gd name="connsiteY24" fmla="*/ 105508 h 905608"/>
                <a:gd name="connsiteX25" fmla="*/ 5152292 w 7569150"/>
                <a:gd name="connsiteY25" fmla="*/ 123093 h 905608"/>
                <a:gd name="connsiteX26" fmla="*/ 5187462 w 7569150"/>
                <a:gd name="connsiteY26" fmla="*/ 131885 h 905608"/>
                <a:gd name="connsiteX27" fmla="*/ 5240216 w 7569150"/>
                <a:gd name="connsiteY27" fmla="*/ 140677 h 905608"/>
                <a:gd name="connsiteX28" fmla="*/ 5354516 w 7569150"/>
                <a:gd name="connsiteY28" fmla="*/ 158262 h 905608"/>
                <a:gd name="connsiteX29" fmla="*/ 5389685 w 7569150"/>
                <a:gd name="connsiteY29" fmla="*/ 167054 h 905608"/>
                <a:gd name="connsiteX30" fmla="*/ 5416062 w 7569150"/>
                <a:gd name="connsiteY30" fmla="*/ 175846 h 905608"/>
                <a:gd name="connsiteX31" fmla="*/ 5539154 w 7569150"/>
                <a:gd name="connsiteY31" fmla="*/ 193431 h 905608"/>
                <a:gd name="connsiteX32" fmla="*/ 5671039 w 7569150"/>
                <a:gd name="connsiteY32" fmla="*/ 211016 h 905608"/>
                <a:gd name="connsiteX33" fmla="*/ 5697416 w 7569150"/>
                <a:gd name="connsiteY33" fmla="*/ 219808 h 905608"/>
                <a:gd name="connsiteX34" fmla="*/ 5820508 w 7569150"/>
                <a:gd name="connsiteY34" fmla="*/ 237393 h 905608"/>
                <a:gd name="connsiteX35" fmla="*/ 5890846 w 7569150"/>
                <a:gd name="connsiteY35" fmla="*/ 254977 h 905608"/>
                <a:gd name="connsiteX36" fmla="*/ 5961185 w 7569150"/>
                <a:gd name="connsiteY36" fmla="*/ 272562 h 905608"/>
                <a:gd name="connsiteX37" fmla="*/ 5996354 w 7569150"/>
                <a:gd name="connsiteY37" fmla="*/ 281354 h 905608"/>
                <a:gd name="connsiteX38" fmla="*/ 6040316 w 7569150"/>
                <a:gd name="connsiteY38" fmla="*/ 290146 h 905608"/>
                <a:gd name="connsiteX39" fmla="*/ 6128239 w 7569150"/>
                <a:gd name="connsiteY39" fmla="*/ 316523 h 905608"/>
                <a:gd name="connsiteX40" fmla="*/ 6242539 w 7569150"/>
                <a:gd name="connsiteY40" fmla="*/ 334108 h 905608"/>
                <a:gd name="connsiteX41" fmla="*/ 6321669 w 7569150"/>
                <a:gd name="connsiteY41" fmla="*/ 351693 h 905608"/>
                <a:gd name="connsiteX42" fmla="*/ 6497516 w 7569150"/>
                <a:gd name="connsiteY42" fmla="*/ 378069 h 905608"/>
                <a:gd name="connsiteX43" fmla="*/ 6541477 w 7569150"/>
                <a:gd name="connsiteY43" fmla="*/ 386862 h 905608"/>
                <a:gd name="connsiteX44" fmla="*/ 6611816 w 7569150"/>
                <a:gd name="connsiteY44" fmla="*/ 404446 h 905608"/>
                <a:gd name="connsiteX45" fmla="*/ 6690946 w 7569150"/>
                <a:gd name="connsiteY45" fmla="*/ 422031 h 905608"/>
                <a:gd name="connsiteX46" fmla="*/ 6743700 w 7569150"/>
                <a:gd name="connsiteY46" fmla="*/ 439616 h 905608"/>
                <a:gd name="connsiteX47" fmla="*/ 6822831 w 7569150"/>
                <a:gd name="connsiteY47" fmla="*/ 465993 h 905608"/>
                <a:gd name="connsiteX48" fmla="*/ 6884377 w 7569150"/>
                <a:gd name="connsiteY48" fmla="*/ 483577 h 905608"/>
                <a:gd name="connsiteX49" fmla="*/ 7042639 w 7569150"/>
                <a:gd name="connsiteY49" fmla="*/ 509954 h 905608"/>
                <a:gd name="connsiteX50" fmla="*/ 7148146 w 7569150"/>
                <a:gd name="connsiteY50" fmla="*/ 527539 h 905608"/>
                <a:gd name="connsiteX51" fmla="*/ 7218485 w 7569150"/>
                <a:gd name="connsiteY51" fmla="*/ 536331 h 905608"/>
                <a:gd name="connsiteX52" fmla="*/ 7306408 w 7569150"/>
                <a:gd name="connsiteY52" fmla="*/ 553916 h 905608"/>
                <a:gd name="connsiteX53" fmla="*/ 7376746 w 7569150"/>
                <a:gd name="connsiteY53" fmla="*/ 562708 h 905608"/>
                <a:gd name="connsiteX54" fmla="*/ 7420708 w 7569150"/>
                <a:gd name="connsiteY54" fmla="*/ 571500 h 905608"/>
                <a:gd name="connsiteX55" fmla="*/ 7499839 w 7569150"/>
                <a:gd name="connsiteY55" fmla="*/ 580293 h 905608"/>
                <a:gd name="connsiteX56" fmla="*/ 7569150 w 7569150"/>
                <a:gd name="connsiteY56" fmla="*/ 582601 h 905608"/>
                <a:gd name="connsiteX57" fmla="*/ 7558367 w 7569150"/>
                <a:gd name="connsiteY57" fmla="*/ 900058 h 905608"/>
                <a:gd name="connsiteX58" fmla="*/ 0 w 7569150"/>
                <a:gd name="connsiteY58" fmla="*/ 905608 h 905608"/>
                <a:gd name="connsiteX59" fmla="*/ 35169 w 7569150"/>
                <a:gd name="connsiteY59" fmla="*/ 158262 h 905608"/>
                <a:gd name="connsiteX0" fmla="*/ 7764 w 7541745"/>
                <a:gd name="connsiteY0" fmla="*/ 158262 h 902366"/>
                <a:gd name="connsiteX1" fmla="*/ 7764 w 7541745"/>
                <a:gd name="connsiteY1" fmla="*/ 158262 h 902366"/>
                <a:gd name="connsiteX2" fmla="*/ 209987 w 7541745"/>
                <a:gd name="connsiteY2" fmla="*/ 140677 h 902366"/>
                <a:gd name="connsiteX3" fmla="*/ 500134 w 7541745"/>
                <a:gd name="connsiteY3" fmla="*/ 131885 h 902366"/>
                <a:gd name="connsiteX4" fmla="*/ 702357 w 7541745"/>
                <a:gd name="connsiteY4" fmla="*/ 114300 h 902366"/>
                <a:gd name="connsiteX5" fmla="*/ 1282649 w 7541745"/>
                <a:gd name="connsiteY5" fmla="*/ 87923 h 902366"/>
                <a:gd name="connsiteX6" fmla="*/ 1388157 w 7541745"/>
                <a:gd name="connsiteY6" fmla="*/ 70339 h 902366"/>
                <a:gd name="connsiteX7" fmla="*/ 1555211 w 7541745"/>
                <a:gd name="connsiteY7" fmla="*/ 61546 h 902366"/>
                <a:gd name="connsiteX8" fmla="*/ 2021203 w 7541745"/>
                <a:gd name="connsiteY8" fmla="*/ 52754 h 902366"/>
                <a:gd name="connsiteX9" fmla="*/ 2223426 w 7541745"/>
                <a:gd name="connsiteY9" fmla="*/ 43962 h 902366"/>
                <a:gd name="connsiteX10" fmla="*/ 2346518 w 7541745"/>
                <a:gd name="connsiteY10" fmla="*/ 35169 h 902366"/>
                <a:gd name="connsiteX11" fmla="*/ 2557534 w 7541745"/>
                <a:gd name="connsiteY11" fmla="*/ 26377 h 902366"/>
                <a:gd name="connsiteX12" fmla="*/ 3067487 w 7541745"/>
                <a:gd name="connsiteY12" fmla="*/ 8793 h 902366"/>
                <a:gd name="connsiteX13" fmla="*/ 3278503 w 7541745"/>
                <a:gd name="connsiteY13" fmla="*/ 0 h 902366"/>
                <a:gd name="connsiteX14" fmla="*/ 4034641 w 7541745"/>
                <a:gd name="connsiteY14" fmla="*/ 8793 h 902366"/>
                <a:gd name="connsiteX15" fmla="*/ 4087395 w 7541745"/>
                <a:gd name="connsiteY15" fmla="*/ 17585 h 902366"/>
                <a:gd name="connsiteX16" fmla="*/ 4184111 w 7541745"/>
                <a:gd name="connsiteY16" fmla="*/ 26377 h 902366"/>
                <a:gd name="connsiteX17" fmla="*/ 4351164 w 7541745"/>
                <a:gd name="connsiteY17" fmla="*/ 35169 h 902366"/>
                <a:gd name="connsiteX18" fmla="*/ 4535803 w 7541745"/>
                <a:gd name="connsiteY18" fmla="*/ 52754 h 902366"/>
                <a:gd name="connsiteX19" fmla="*/ 4755611 w 7541745"/>
                <a:gd name="connsiteY19" fmla="*/ 61546 h 902366"/>
                <a:gd name="connsiteX20" fmla="*/ 4825949 w 7541745"/>
                <a:gd name="connsiteY20" fmla="*/ 70339 h 902366"/>
                <a:gd name="connsiteX21" fmla="*/ 4905080 w 7541745"/>
                <a:gd name="connsiteY21" fmla="*/ 79131 h 902366"/>
                <a:gd name="connsiteX22" fmla="*/ 4940249 w 7541745"/>
                <a:gd name="connsiteY22" fmla="*/ 87923 h 902366"/>
                <a:gd name="connsiteX23" fmla="*/ 4993003 w 7541745"/>
                <a:gd name="connsiteY23" fmla="*/ 96716 h 902366"/>
                <a:gd name="connsiteX24" fmla="*/ 5054549 w 7541745"/>
                <a:gd name="connsiteY24" fmla="*/ 105508 h 902366"/>
                <a:gd name="connsiteX25" fmla="*/ 5124887 w 7541745"/>
                <a:gd name="connsiteY25" fmla="*/ 123093 h 902366"/>
                <a:gd name="connsiteX26" fmla="*/ 5160057 w 7541745"/>
                <a:gd name="connsiteY26" fmla="*/ 131885 h 902366"/>
                <a:gd name="connsiteX27" fmla="*/ 5212811 w 7541745"/>
                <a:gd name="connsiteY27" fmla="*/ 140677 h 902366"/>
                <a:gd name="connsiteX28" fmla="*/ 5327111 w 7541745"/>
                <a:gd name="connsiteY28" fmla="*/ 158262 h 902366"/>
                <a:gd name="connsiteX29" fmla="*/ 5362280 w 7541745"/>
                <a:gd name="connsiteY29" fmla="*/ 167054 h 902366"/>
                <a:gd name="connsiteX30" fmla="*/ 5388657 w 7541745"/>
                <a:gd name="connsiteY30" fmla="*/ 175846 h 902366"/>
                <a:gd name="connsiteX31" fmla="*/ 5511749 w 7541745"/>
                <a:gd name="connsiteY31" fmla="*/ 193431 h 902366"/>
                <a:gd name="connsiteX32" fmla="*/ 5643634 w 7541745"/>
                <a:gd name="connsiteY32" fmla="*/ 211016 h 902366"/>
                <a:gd name="connsiteX33" fmla="*/ 5670011 w 7541745"/>
                <a:gd name="connsiteY33" fmla="*/ 219808 h 902366"/>
                <a:gd name="connsiteX34" fmla="*/ 5793103 w 7541745"/>
                <a:gd name="connsiteY34" fmla="*/ 237393 h 902366"/>
                <a:gd name="connsiteX35" fmla="*/ 5863441 w 7541745"/>
                <a:gd name="connsiteY35" fmla="*/ 254977 h 902366"/>
                <a:gd name="connsiteX36" fmla="*/ 5933780 w 7541745"/>
                <a:gd name="connsiteY36" fmla="*/ 272562 h 902366"/>
                <a:gd name="connsiteX37" fmla="*/ 5968949 w 7541745"/>
                <a:gd name="connsiteY37" fmla="*/ 281354 h 902366"/>
                <a:gd name="connsiteX38" fmla="*/ 6012911 w 7541745"/>
                <a:gd name="connsiteY38" fmla="*/ 290146 h 902366"/>
                <a:gd name="connsiteX39" fmla="*/ 6100834 w 7541745"/>
                <a:gd name="connsiteY39" fmla="*/ 316523 h 902366"/>
                <a:gd name="connsiteX40" fmla="*/ 6215134 w 7541745"/>
                <a:gd name="connsiteY40" fmla="*/ 334108 h 902366"/>
                <a:gd name="connsiteX41" fmla="*/ 6294264 w 7541745"/>
                <a:gd name="connsiteY41" fmla="*/ 351693 h 902366"/>
                <a:gd name="connsiteX42" fmla="*/ 6470111 w 7541745"/>
                <a:gd name="connsiteY42" fmla="*/ 378069 h 902366"/>
                <a:gd name="connsiteX43" fmla="*/ 6514072 w 7541745"/>
                <a:gd name="connsiteY43" fmla="*/ 386862 h 902366"/>
                <a:gd name="connsiteX44" fmla="*/ 6584411 w 7541745"/>
                <a:gd name="connsiteY44" fmla="*/ 404446 h 902366"/>
                <a:gd name="connsiteX45" fmla="*/ 6663541 w 7541745"/>
                <a:gd name="connsiteY45" fmla="*/ 422031 h 902366"/>
                <a:gd name="connsiteX46" fmla="*/ 6716295 w 7541745"/>
                <a:gd name="connsiteY46" fmla="*/ 439616 h 902366"/>
                <a:gd name="connsiteX47" fmla="*/ 6795426 w 7541745"/>
                <a:gd name="connsiteY47" fmla="*/ 465993 h 902366"/>
                <a:gd name="connsiteX48" fmla="*/ 6856972 w 7541745"/>
                <a:gd name="connsiteY48" fmla="*/ 483577 h 902366"/>
                <a:gd name="connsiteX49" fmla="*/ 7015234 w 7541745"/>
                <a:gd name="connsiteY49" fmla="*/ 509954 h 902366"/>
                <a:gd name="connsiteX50" fmla="*/ 7120741 w 7541745"/>
                <a:gd name="connsiteY50" fmla="*/ 527539 h 902366"/>
                <a:gd name="connsiteX51" fmla="*/ 7191080 w 7541745"/>
                <a:gd name="connsiteY51" fmla="*/ 536331 h 902366"/>
                <a:gd name="connsiteX52" fmla="*/ 7279003 w 7541745"/>
                <a:gd name="connsiteY52" fmla="*/ 553916 h 902366"/>
                <a:gd name="connsiteX53" fmla="*/ 7349341 w 7541745"/>
                <a:gd name="connsiteY53" fmla="*/ 562708 h 902366"/>
                <a:gd name="connsiteX54" fmla="*/ 7393303 w 7541745"/>
                <a:gd name="connsiteY54" fmla="*/ 571500 h 902366"/>
                <a:gd name="connsiteX55" fmla="*/ 7472434 w 7541745"/>
                <a:gd name="connsiteY55" fmla="*/ 580293 h 902366"/>
                <a:gd name="connsiteX56" fmla="*/ 7541745 w 7541745"/>
                <a:gd name="connsiteY56" fmla="*/ 582601 h 902366"/>
                <a:gd name="connsiteX57" fmla="*/ 7530962 w 7541745"/>
                <a:gd name="connsiteY57" fmla="*/ 900058 h 902366"/>
                <a:gd name="connsiteX58" fmla="*/ 0 w 7541745"/>
                <a:gd name="connsiteY58" fmla="*/ 902366 h 902366"/>
                <a:gd name="connsiteX59" fmla="*/ 7764 w 7541745"/>
                <a:gd name="connsiteY59" fmla="*/ 158262 h 902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541745" h="902366">
                  <a:moveTo>
                    <a:pt x="7764" y="158262"/>
                  </a:moveTo>
                  <a:lnTo>
                    <a:pt x="7764" y="158262"/>
                  </a:lnTo>
                  <a:cubicBezTo>
                    <a:pt x="87144" y="149441"/>
                    <a:pt x="123406" y="144361"/>
                    <a:pt x="209987" y="140677"/>
                  </a:cubicBezTo>
                  <a:cubicBezTo>
                    <a:pt x="306660" y="136563"/>
                    <a:pt x="403418" y="134816"/>
                    <a:pt x="500134" y="131885"/>
                  </a:cubicBezTo>
                  <a:cubicBezTo>
                    <a:pt x="594673" y="116129"/>
                    <a:pt x="555933" y="120666"/>
                    <a:pt x="702357" y="114300"/>
                  </a:cubicBezTo>
                  <a:cubicBezTo>
                    <a:pt x="1290108" y="88746"/>
                    <a:pt x="983307" y="109306"/>
                    <a:pt x="1282649" y="87923"/>
                  </a:cubicBezTo>
                  <a:lnTo>
                    <a:pt x="1388157" y="70339"/>
                  </a:lnTo>
                  <a:cubicBezTo>
                    <a:pt x="1443160" y="61172"/>
                    <a:pt x="1499471" y="63094"/>
                    <a:pt x="1555211" y="61546"/>
                  </a:cubicBezTo>
                  <a:lnTo>
                    <a:pt x="2021203" y="52754"/>
                  </a:lnTo>
                  <a:lnTo>
                    <a:pt x="2223426" y="43962"/>
                  </a:lnTo>
                  <a:cubicBezTo>
                    <a:pt x="2264501" y="41742"/>
                    <a:pt x="2305440" y="37331"/>
                    <a:pt x="2346518" y="35169"/>
                  </a:cubicBezTo>
                  <a:cubicBezTo>
                    <a:pt x="2416820" y="31469"/>
                    <a:pt x="2487188" y="29136"/>
                    <a:pt x="2557534" y="26377"/>
                  </a:cubicBezTo>
                  <a:cubicBezTo>
                    <a:pt x="3076427" y="6029"/>
                    <a:pt x="2496910" y="29542"/>
                    <a:pt x="3067487" y="8793"/>
                  </a:cubicBezTo>
                  <a:lnTo>
                    <a:pt x="3278503" y="0"/>
                  </a:lnTo>
                  <a:lnTo>
                    <a:pt x="4034641" y="8793"/>
                  </a:lnTo>
                  <a:cubicBezTo>
                    <a:pt x="4052464" y="9180"/>
                    <a:pt x="4069690" y="15502"/>
                    <a:pt x="4087395" y="17585"/>
                  </a:cubicBezTo>
                  <a:cubicBezTo>
                    <a:pt x="4119545" y="21367"/>
                    <a:pt x="4151811" y="24224"/>
                    <a:pt x="4184111" y="26377"/>
                  </a:cubicBezTo>
                  <a:cubicBezTo>
                    <a:pt x="4239749" y="30086"/>
                    <a:pt x="4295480" y="32238"/>
                    <a:pt x="4351164" y="35169"/>
                  </a:cubicBezTo>
                  <a:cubicBezTo>
                    <a:pt x="4430812" y="45126"/>
                    <a:pt x="4444210" y="47933"/>
                    <a:pt x="4535803" y="52754"/>
                  </a:cubicBezTo>
                  <a:cubicBezTo>
                    <a:pt x="4609030" y="56608"/>
                    <a:pt x="4682342" y="58615"/>
                    <a:pt x="4755611" y="61546"/>
                  </a:cubicBezTo>
                  <a:lnTo>
                    <a:pt x="4825949" y="70339"/>
                  </a:lnTo>
                  <a:cubicBezTo>
                    <a:pt x="4852307" y="73440"/>
                    <a:pt x="4878849" y="75096"/>
                    <a:pt x="4905080" y="79131"/>
                  </a:cubicBezTo>
                  <a:cubicBezTo>
                    <a:pt x="4917023" y="80968"/>
                    <a:pt x="4928400" y="85553"/>
                    <a:pt x="4940249" y="87923"/>
                  </a:cubicBezTo>
                  <a:cubicBezTo>
                    <a:pt x="4957730" y="91419"/>
                    <a:pt x="4975383" y="94005"/>
                    <a:pt x="4993003" y="96716"/>
                  </a:cubicBezTo>
                  <a:cubicBezTo>
                    <a:pt x="5013486" y="99867"/>
                    <a:pt x="5034228" y="101444"/>
                    <a:pt x="5054549" y="105508"/>
                  </a:cubicBezTo>
                  <a:cubicBezTo>
                    <a:pt x="5078247" y="110248"/>
                    <a:pt x="5101441" y="117231"/>
                    <a:pt x="5124887" y="123093"/>
                  </a:cubicBezTo>
                  <a:lnTo>
                    <a:pt x="5160057" y="131885"/>
                  </a:lnTo>
                  <a:cubicBezTo>
                    <a:pt x="5177352" y="136209"/>
                    <a:pt x="5195191" y="137966"/>
                    <a:pt x="5212811" y="140677"/>
                  </a:cubicBezTo>
                  <a:cubicBezTo>
                    <a:pt x="5249432" y="146311"/>
                    <a:pt x="5290539" y="150947"/>
                    <a:pt x="5327111" y="158262"/>
                  </a:cubicBezTo>
                  <a:cubicBezTo>
                    <a:pt x="5338960" y="160632"/>
                    <a:pt x="5350661" y="163734"/>
                    <a:pt x="5362280" y="167054"/>
                  </a:cubicBezTo>
                  <a:cubicBezTo>
                    <a:pt x="5371191" y="169600"/>
                    <a:pt x="5379530" y="174235"/>
                    <a:pt x="5388657" y="175846"/>
                  </a:cubicBezTo>
                  <a:cubicBezTo>
                    <a:pt x="5429474" y="183049"/>
                    <a:pt x="5470718" y="187569"/>
                    <a:pt x="5511749" y="193431"/>
                  </a:cubicBezTo>
                  <a:cubicBezTo>
                    <a:pt x="5596661" y="205561"/>
                    <a:pt x="5552761" y="199656"/>
                    <a:pt x="5643634" y="211016"/>
                  </a:cubicBezTo>
                  <a:cubicBezTo>
                    <a:pt x="5652426" y="213947"/>
                    <a:pt x="5660964" y="217798"/>
                    <a:pt x="5670011" y="219808"/>
                  </a:cubicBezTo>
                  <a:cubicBezTo>
                    <a:pt x="5702604" y="227051"/>
                    <a:pt x="5762689" y="233591"/>
                    <a:pt x="5793103" y="237393"/>
                  </a:cubicBezTo>
                  <a:cubicBezTo>
                    <a:pt x="5843530" y="254201"/>
                    <a:pt x="5794473" y="239061"/>
                    <a:pt x="5863441" y="254977"/>
                  </a:cubicBezTo>
                  <a:cubicBezTo>
                    <a:pt x="5886990" y="260411"/>
                    <a:pt x="5910334" y="266700"/>
                    <a:pt x="5933780" y="272562"/>
                  </a:cubicBezTo>
                  <a:cubicBezTo>
                    <a:pt x="5945503" y="275493"/>
                    <a:pt x="5957100" y="278984"/>
                    <a:pt x="5968949" y="281354"/>
                  </a:cubicBezTo>
                  <a:cubicBezTo>
                    <a:pt x="5983603" y="284285"/>
                    <a:pt x="5998493" y="286214"/>
                    <a:pt x="6012911" y="290146"/>
                  </a:cubicBezTo>
                  <a:cubicBezTo>
                    <a:pt x="6058815" y="302665"/>
                    <a:pt x="6059621" y="309030"/>
                    <a:pt x="6100834" y="316523"/>
                  </a:cubicBezTo>
                  <a:cubicBezTo>
                    <a:pt x="6193706" y="333409"/>
                    <a:pt x="6130172" y="317116"/>
                    <a:pt x="6215134" y="334108"/>
                  </a:cubicBezTo>
                  <a:cubicBezTo>
                    <a:pt x="6278634" y="346808"/>
                    <a:pt x="6221346" y="340180"/>
                    <a:pt x="6294264" y="351693"/>
                  </a:cubicBezTo>
                  <a:cubicBezTo>
                    <a:pt x="6385537" y="366104"/>
                    <a:pt x="6397750" y="364912"/>
                    <a:pt x="6470111" y="378069"/>
                  </a:cubicBezTo>
                  <a:cubicBezTo>
                    <a:pt x="6484814" y="380742"/>
                    <a:pt x="6499511" y="383502"/>
                    <a:pt x="6514072" y="386862"/>
                  </a:cubicBezTo>
                  <a:cubicBezTo>
                    <a:pt x="6537621" y="392296"/>
                    <a:pt x="6560713" y="399706"/>
                    <a:pt x="6584411" y="404446"/>
                  </a:cubicBezTo>
                  <a:cubicBezTo>
                    <a:pt x="6609499" y="409464"/>
                    <a:pt x="6638716" y="414583"/>
                    <a:pt x="6663541" y="422031"/>
                  </a:cubicBezTo>
                  <a:cubicBezTo>
                    <a:pt x="6681295" y="427357"/>
                    <a:pt x="6698710" y="433754"/>
                    <a:pt x="6716295" y="439616"/>
                  </a:cubicBezTo>
                  <a:lnTo>
                    <a:pt x="6795426" y="465993"/>
                  </a:lnTo>
                  <a:cubicBezTo>
                    <a:pt x="6823103" y="475219"/>
                    <a:pt x="6826064" y="476954"/>
                    <a:pt x="6856972" y="483577"/>
                  </a:cubicBezTo>
                  <a:cubicBezTo>
                    <a:pt x="6992584" y="512637"/>
                    <a:pt x="6895854" y="492047"/>
                    <a:pt x="7015234" y="509954"/>
                  </a:cubicBezTo>
                  <a:cubicBezTo>
                    <a:pt x="7050494" y="515243"/>
                    <a:pt x="7085362" y="523117"/>
                    <a:pt x="7120741" y="527539"/>
                  </a:cubicBezTo>
                  <a:cubicBezTo>
                    <a:pt x="7144187" y="530470"/>
                    <a:pt x="7167773" y="532446"/>
                    <a:pt x="7191080" y="536331"/>
                  </a:cubicBezTo>
                  <a:cubicBezTo>
                    <a:pt x="7220561" y="541245"/>
                    <a:pt x="7249695" y="548054"/>
                    <a:pt x="7279003" y="553916"/>
                  </a:cubicBezTo>
                  <a:cubicBezTo>
                    <a:pt x="7302173" y="558550"/>
                    <a:pt x="7325987" y="559115"/>
                    <a:pt x="7349341" y="562708"/>
                  </a:cubicBezTo>
                  <a:cubicBezTo>
                    <a:pt x="7364111" y="564980"/>
                    <a:pt x="7378509" y="569387"/>
                    <a:pt x="7393303" y="571500"/>
                  </a:cubicBezTo>
                  <a:cubicBezTo>
                    <a:pt x="7419576" y="575253"/>
                    <a:pt x="7447694" y="578443"/>
                    <a:pt x="7472434" y="580293"/>
                  </a:cubicBezTo>
                  <a:cubicBezTo>
                    <a:pt x="7497174" y="582143"/>
                    <a:pt x="7466148" y="582601"/>
                    <a:pt x="7541745" y="582601"/>
                  </a:cubicBezTo>
                  <a:lnTo>
                    <a:pt x="7530962" y="900058"/>
                  </a:lnTo>
                  <a:lnTo>
                    <a:pt x="0" y="902366"/>
                  </a:lnTo>
                  <a:lnTo>
                    <a:pt x="7764" y="1582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grpSp>
      <p:sp>
        <p:nvSpPr>
          <p:cNvPr id="3" name="Rechteck 2"/>
          <p:cNvSpPr/>
          <p:nvPr/>
        </p:nvSpPr>
        <p:spPr>
          <a:xfrm>
            <a:off x="581396" y="3422493"/>
            <a:ext cx="7591003" cy="1856919"/>
          </a:xfrm>
          <a:prstGeom prst="rect">
            <a:avLst/>
          </a:prstGeom>
        </p:spPr>
        <p:txBody>
          <a:bodyPr wrap="square">
            <a:spAutoFit/>
          </a:bodyPr>
          <a:lstStyle/>
          <a:p>
            <a:pPr marL="342000" indent="-342000" eaLnBrk="1" hangingPunct="1">
              <a:spcBef>
                <a:spcPts val="432"/>
              </a:spcBef>
              <a:spcAft>
                <a:spcPts val="0"/>
              </a:spcAft>
              <a:defRPr/>
            </a:pPr>
            <a:r>
              <a:rPr lang="de-DE" altLang="de-DE" sz="1800" b="0" i="1" dirty="0" smtClean="0">
                <a:latin typeface="+mj-lt"/>
              </a:rPr>
              <a:t>Problemstellung:</a:t>
            </a:r>
          </a:p>
          <a:p>
            <a:pPr marL="342000" indent="-342000" eaLnBrk="1" hangingPunct="1">
              <a:spcBef>
                <a:spcPts val="432"/>
              </a:spcBef>
              <a:spcAft>
                <a:spcPts val="0"/>
              </a:spcAft>
              <a:defRPr/>
            </a:pPr>
            <a:r>
              <a:rPr lang="de-DE" altLang="de-DE" sz="1800" b="0" dirty="0" smtClean="0">
                <a:latin typeface="+mj-lt"/>
              </a:rPr>
              <a:t>Falsche Einstellungen des Düngerstreuers führen zu Streifenbildung</a:t>
            </a:r>
          </a:p>
          <a:p>
            <a:pPr marL="342000" indent="-342000" eaLnBrk="1" hangingPunct="1">
              <a:spcBef>
                <a:spcPts val="432"/>
              </a:spcBef>
              <a:spcAft>
                <a:spcPts val="0"/>
              </a:spcAft>
              <a:defRPr/>
            </a:pPr>
            <a:r>
              <a:rPr lang="de-DE" altLang="de-DE" sz="1800" b="0" dirty="0" smtClean="0">
                <a:latin typeface="+mj-lt"/>
              </a:rPr>
              <a:t>Folgen:</a:t>
            </a:r>
            <a:br>
              <a:rPr lang="de-DE" altLang="de-DE" sz="1800" b="0" dirty="0" smtClean="0">
                <a:latin typeface="+mj-lt"/>
              </a:rPr>
            </a:br>
            <a:r>
              <a:rPr lang="de-DE" altLang="de-DE" sz="1800" b="0" dirty="0" smtClean="0">
                <a:latin typeface="+mj-lt"/>
              </a:rPr>
              <a:t> keine optimale </a:t>
            </a:r>
            <a:r>
              <a:rPr lang="de-DE" altLang="de-DE" sz="1800" b="0" dirty="0" err="1" smtClean="0">
                <a:latin typeface="+mj-lt"/>
              </a:rPr>
              <a:t>Bestandesführung</a:t>
            </a:r>
            <a:r>
              <a:rPr lang="de-DE" altLang="de-DE" sz="1800" b="0" dirty="0">
                <a:latin typeface="+mj-lt"/>
              </a:rPr>
              <a:t> </a:t>
            </a:r>
            <a:r>
              <a:rPr lang="de-DE" altLang="de-DE" sz="1800" b="0" dirty="0" smtClean="0">
                <a:latin typeface="+mj-lt"/>
              </a:rPr>
              <a:t>möglich</a:t>
            </a:r>
            <a:br>
              <a:rPr lang="de-DE" altLang="de-DE" sz="1800" b="0" dirty="0" smtClean="0">
                <a:latin typeface="+mj-lt"/>
              </a:rPr>
            </a:br>
            <a:r>
              <a:rPr lang="de-DE" altLang="de-DE" sz="1800" b="0" dirty="0" smtClean="0">
                <a:latin typeface="+mj-lt"/>
              </a:rPr>
              <a:t> Gefahr von Lagerbildung </a:t>
            </a:r>
            <a:br>
              <a:rPr lang="de-DE" altLang="de-DE" sz="1800" b="0" dirty="0" smtClean="0">
                <a:latin typeface="+mj-lt"/>
              </a:rPr>
            </a:br>
            <a:r>
              <a:rPr lang="de-DE" altLang="de-DE" sz="1800" b="0" dirty="0" smtClean="0">
                <a:latin typeface="+mj-lt"/>
              </a:rPr>
              <a:t> Große Ertrags- und Qualitätsunterschiede</a:t>
            </a:r>
            <a:endParaRPr lang="de-DE" altLang="de-DE" sz="1800" b="0" dirty="0">
              <a:latin typeface="+mj-lt"/>
            </a:endParaRPr>
          </a:p>
        </p:txBody>
      </p:sp>
      <p:sp>
        <p:nvSpPr>
          <p:cNvPr id="8" name="Rechteck 7"/>
          <p:cNvSpPr/>
          <p:nvPr/>
        </p:nvSpPr>
        <p:spPr>
          <a:xfrm>
            <a:off x="593646" y="5508520"/>
            <a:ext cx="8201362" cy="646331"/>
          </a:xfrm>
          <a:prstGeom prst="rect">
            <a:avLst/>
          </a:prstGeom>
        </p:spPr>
        <p:txBody>
          <a:bodyPr wrap="square">
            <a:spAutoFit/>
          </a:bodyPr>
          <a:lstStyle/>
          <a:p>
            <a:r>
              <a:rPr lang="de-DE" altLang="de-DE" sz="1800" dirty="0">
                <a:latin typeface="+mj-lt"/>
              </a:rPr>
              <a:t>Lösung: Automatische Anpassung der </a:t>
            </a:r>
            <a:r>
              <a:rPr lang="de-DE" altLang="de-DE" sz="1800" dirty="0" smtClean="0">
                <a:latin typeface="+mj-lt"/>
              </a:rPr>
              <a:t>Streuereinstellung während der Fahrt  </a:t>
            </a:r>
            <a:endParaRPr lang="de-DE" sz="1800" dirty="0">
              <a:latin typeface="+mj-lt"/>
            </a:endParaRPr>
          </a:p>
        </p:txBody>
      </p:sp>
    </p:spTree>
    <p:extLst>
      <p:ext uri="{BB962C8B-B14F-4D97-AF65-F5344CB8AC3E}">
        <p14:creationId xmlns:p14="http://schemas.microsoft.com/office/powerpoint/2010/main" val="3061310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42991"/>
            <a:ext cx="9144000" cy="860425"/>
          </a:xfrm>
        </p:spPr>
        <p:txBody>
          <a:bodyPr/>
          <a:lstStyle/>
          <a:p>
            <a:r>
              <a:rPr lang="de-DE" b="0" dirty="0" smtClean="0"/>
              <a:t>1.5 DIN EN 13739</a:t>
            </a:r>
            <a:endParaRPr lang="de-DE" b="0" dirty="0"/>
          </a:p>
        </p:txBody>
      </p:sp>
      <p:sp>
        <p:nvSpPr>
          <p:cNvPr id="3" name="Inhaltsplatzhalter 2"/>
          <p:cNvSpPr>
            <a:spLocks noGrp="1"/>
          </p:cNvSpPr>
          <p:nvPr>
            <p:ph idx="1"/>
          </p:nvPr>
        </p:nvSpPr>
        <p:spPr>
          <a:xfrm>
            <a:off x="0" y="1273003"/>
            <a:ext cx="9144000" cy="4497388"/>
          </a:xfrm>
        </p:spPr>
        <p:txBody>
          <a:bodyPr/>
          <a:lstStyle/>
          <a:p>
            <a:pPr marL="0" indent="0">
              <a:buNone/>
            </a:pPr>
            <a:endParaRPr lang="de-DE" sz="1800" dirty="0" smtClean="0"/>
          </a:p>
          <a:p>
            <a:pPr marL="0" indent="0">
              <a:buNone/>
            </a:pPr>
            <a:r>
              <a:rPr lang="de-DE" sz="1800" dirty="0" smtClean="0"/>
              <a:t>EU- Norm für Ausleger- und Wurf-Mineraldüngerstreuer-Umweltschutz </a:t>
            </a:r>
          </a:p>
          <a:p>
            <a:pPr marL="0" indent="0">
              <a:buNone/>
            </a:pPr>
            <a:r>
              <a:rPr lang="de-DE" sz="1800" dirty="0" smtClean="0"/>
              <a:t>(Mai 2012)</a:t>
            </a:r>
          </a:p>
          <a:p>
            <a:pPr marL="0" indent="0">
              <a:buNone/>
            </a:pPr>
            <a:endParaRPr lang="de-DE" sz="1800" b="1" dirty="0" smtClean="0"/>
          </a:p>
          <a:p>
            <a:pPr marL="0" indent="0">
              <a:buNone/>
            </a:pPr>
            <a:endParaRPr lang="de-DE" sz="1800" b="1" dirty="0"/>
          </a:p>
          <a:p>
            <a:pPr marL="0" indent="0">
              <a:buNone/>
            </a:pPr>
            <a:r>
              <a:rPr lang="de-DE" sz="1800" b="1" dirty="0" smtClean="0"/>
              <a:t>DIN EN 13739 Teil 2: Prüfmethoden</a:t>
            </a:r>
          </a:p>
          <a:p>
            <a:r>
              <a:rPr lang="de-DE" sz="1800" dirty="0" smtClean="0"/>
              <a:t>Begriffsdefinitionen</a:t>
            </a:r>
          </a:p>
          <a:p>
            <a:r>
              <a:rPr lang="de-DE" sz="1800" dirty="0" smtClean="0"/>
              <a:t>Prüfbedingungen, Prüfausrüstung</a:t>
            </a:r>
          </a:p>
          <a:p>
            <a:r>
              <a:rPr lang="de-DE" sz="1800" dirty="0" smtClean="0"/>
              <a:t>Prüfmethoden – Einstellung, Regelung, Querverteilung, Durchflussmenge</a:t>
            </a:r>
          </a:p>
          <a:p>
            <a:r>
              <a:rPr lang="de-DE" sz="1800" dirty="0" smtClean="0"/>
              <a:t>Berechnung und Darstellung der Ergebnisse</a:t>
            </a:r>
          </a:p>
          <a:p>
            <a:pPr marL="0" indent="0">
              <a:buNone/>
            </a:pPr>
            <a:endParaRPr lang="de-DE" sz="1800" dirty="0" smtClean="0"/>
          </a:p>
        </p:txBody>
      </p:sp>
      <p:sp>
        <p:nvSpPr>
          <p:cNvPr id="4" name="Fußzeilenplatzhalter 3"/>
          <p:cNvSpPr>
            <a:spLocks noGrp="1"/>
          </p:cNvSpPr>
          <p:nvPr>
            <p:ph type="ftr" sz="quarter" idx="10"/>
          </p:nvPr>
        </p:nvSpPr>
        <p:spPr/>
        <p:txBody>
          <a:bodyPr/>
          <a:lstStyle/>
          <a:p>
            <a:pPr>
              <a:defRPr/>
            </a:pPr>
            <a:r>
              <a:rPr lang="de-DE" dirty="0" smtClean="0"/>
              <a:t>Prof. Dr. </a:t>
            </a:r>
            <a:r>
              <a:rPr lang="de-DE" dirty="0"/>
              <a:t>Ulrich Groß </a:t>
            </a:r>
            <a:r>
              <a:rPr lang="de-DE" dirty="0" smtClean="0"/>
              <a:t>	</a:t>
            </a:r>
            <a:r>
              <a:rPr lang="de-DE" dirty="0"/>
              <a:t>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a:t>
            </a:fld>
            <a:endParaRPr lang="de-DE" dirty="0"/>
          </a:p>
        </p:txBody>
      </p:sp>
      <p:sp>
        <p:nvSpPr>
          <p:cNvPr id="6" name="Textfeld 5"/>
          <p:cNvSpPr txBox="1"/>
          <p:nvPr/>
        </p:nvSpPr>
        <p:spPr>
          <a:xfrm>
            <a:off x="5940152" y="6003767"/>
            <a:ext cx="2520280" cy="246221"/>
          </a:xfrm>
          <a:prstGeom prst="rect">
            <a:avLst/>
          </a:prstGeom>
          <a:noFill/>
        </p:spPr>
        <p:txBody>
          <a:bodyPr wrap="square" rtlCol="0">
            <a:spAutoFit/>
          </a:bodyPr>
          <a:lstStyle/>
          <a:p>
            <a:r>
              <a:rPr lang="de-DE" sz="1000" b="0" dirty="0" smtClean="0"/>
              <a:t>Quelle :</a:t>
            </a:r>
            <a:r>
              <a:rPr lang="de-DE" sz="1000" b="0" dirty="0"/>
              <a:t> </a:t>
            </a:r>
            <a:r>
              <a:rPr lang="de-DE" sz="1000" b="0" dirty="0" smtClean="0"/>
              <a:t>Bundesanzeiger Verlag</a:t>
            </a:r>
            <a:endParaRPr lang="de-DE" sz="1000" b="0" dirty="0"/>
          </a:p>
        </p:txBody>
      </p:sp>
    </p:spTree>
    <p:extLst>
      <p:ext uri="{BB962C8B-B14F-4D97-AF65-F5344CB8AC3E}">
        <p14:creationId xmlns:p14="http://schemas.microsoft.com/office/powerpoint/2010/main" val="86911316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8.4 Messung der Querverteilung</a:t>
            </a:r>
            <a:br>
              <a:rPr lang="de-DE" b="0" dirty="0" smtClean="0"/>
            </a:br>
            <a:r>
              <a:rPr lang="de-DE" b="0" dirty="0"/>
              <a:t>	</a:t>
            </a:r>
            <a:r>
              <a:rPr lang="de-DE" b="0" dirty="0" smtClean="0"/>
              <a:t>  während der Ausbringung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472673" y="6313329"/>
            <a:ext cx="3290327" cy="246221"/>
          </a:xfrm>
          <a:prstGeom prst="rect">
            <a:avLst/>
          </a:prstGeom>
          <a:noFill/>
        </p:spPr>
        <p:txBody>
          <a:bodyPr wrap="square" rtlCol="0">
            <a:spAutoFit/>
          </a:bodyPr>
          <a:lstStyle/>
          <a:p>
            <a:r>
              <a:rPr lang="de-DE" sz="1000" b="0" dirty="0" smtClean="0">
                <a:latin typeface="+mj-lt"/>
              </a:rPr>
              <a:t>Quelle: Werkbild 86 Amazone, Werkbild 87 Rauch</a:t>
            </a:r>
            <a:endParaRPr lang="de-DE" sz="1000" b="0" dirty="0">
              <a:latin typeface="+mj-lt"/>
            </a:endParaRPr>
          </a:p>
        </p:txBody>
      </p:sp>
      <p:sp>
        <p:nvSpPr>
          <p:cNvPr id="10" name="Textfeld 9"/>
          <p:cNvSpPr txBox="1"/>
          <p:nvPr/>
        </p:nvSpPr>
        <p:spPr>
          <a:xfrm>
            <a:off x="654606" y="1424856"/>
            <a:ext cx="6832044" cy="461665"/>
          </a:xfrm>
          <a:prstGeom prst="rect">
            <a:avLst/>
          </a:prstGeom>
          <a:noFill/>
        </p:spPr>
        <p:txBody>
          <a:bodyPr wrap="square" rtlCol="0">
            <a:spAutoFit/>
          </a:bodyPr>
          <a:lstStyle/>
          <a:p>
            <a:endParaRPr lang="de-DE" altLang="de-DE" sz="2400" dirty="0" smtClean="0"/>
          </a:p>
        </p:txBody>
      </p:sp>
      <p:pic>
        <p:nvPicPr>
          <p:cNvPr id="15" name="Picture 20" descr="C:\Daten\akiel\Duengetechnik\1 Düngetechnik\6 Elektronik\Argus\images\ZA-TS3200_mit-Argus_Fendt_d0_kw_3470.jpg"/>
          <p:cNvPicPr>
            <a:picLocks noChangeAspect="1" noChangeArrowheads="1"/>
          </p:cNvPicPr>
          <p:nvPr/>
        </p:nvPicPr>
        <p:blipFill>
          <a:blip r:embed="rId3" cstate="print">
            <a:extLst>
              <a:ext uri="{28A0092B-C50C-407E-A947-70E740481C1C}">
                <a14:useLocalDpi xmlns:a14="http://schemas.microsoft.com/office/drawing/2010/main" val="0"/>
              </a:ext>
            </a:extLst>
          </a:blip>
          <a:srcRect t="9489"/>
          <a:stretch>
            <a:fillRect/>
          </a:stretch>
        </p:blipFill>
        <p:spPr bwMode="auto">
          <a:xfrm>
            <a:off x="47469" y="2063328"/>
            <a:ext cx="4221666" cy="235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p:cNvSpPr/>
          <p:nvPr/>
        </p:nvSpPr>
        <p:spPr>
          <a:xfrm>
            <a:off x="235225" y="3194333"/>
            <a:ext cx="3558442" cy="604837"/>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solidFill>
                <a:schemeClr val="tx2">
                  <a:lumMod val="20000"/>
                  <a:lumOff val="80000"/>
                </a:schemeClr>
              </a:solidFill>
            </a:endParaRPr>
          </a:p>
        </p:txBody>
      </p:sp>
      <p:sp>
        <p:nvSpPr>
          <p:cNvPr id="11" name="Textfeld 10"/>
          <p:cNvSpPr txBox="1"/>
          <p:nvPr/>
        </p:nvSpPr>
        <p:spPr>
          <a:xfrm>
            <a:off x="5376642" y="4681940"/>
            <a:ext cx="2496716" cy="369332"/>
          </a:xfrm>
          <a:prstGeom prst="rect">
            <a:avLst/>
          </a:prstGeom>
          <a:noFill/>
        </p:spPr>
        <p:txBody>
          <a:bodyPr wrap="square" rtlCol="0">
            <a:spAutoFit/>
          </a:bodyPr>
          <a:lstStyle/>
          <a:p>
            <a:pPr algn="ctr"/>
            <a:r>
              <a:rPr lang="de-DE" sz="1800" b="0" dirty="0" smtClean="0">
                <a:latin typeface="+mj-lt"/>
              </a:rPr>
              <a:t>Rauch Axmat</a:t>
            </a:r>
            <a:endParaRPr lang="de-DE" sz="1800" b="0" dirty="0">
              <a:latin typeface="+mj-lt"/>
            </a:endParaRPr>
          </a:p>
        </p:txBody>
      </p:sp>
      <p:sp>
        <p:nvSpPr>
          <p:cNvPr id="19" name="Textfeld 18"/>
          <p:cNvSpPr txBox="1"/>
          <p:nvPr/>
        </p:nvSpPr>
        <p:spPr>
          <a:xfrm>
            <a:off x="909944" y="4681940"/>
            <a:ext cx="2496716" cy="369332"/>
          </a:xfrm>
          <a:prstGeom prst="rect">
            <a:avLst/>
          </a:prstGeom>
          <a:noFill/>
        </p:spPr>
        <p:txBody>
          <a:bodyPr wrap="square" rtlCol="0">
            <a:spAutoFit/>
          </a:bodyPr>
          <a:lstStyle/>
          <a:p>
            <a:pPr algn="ctr"/>
            <a:r>
              <a:rPr lang="de-DE" sz="1800" b="0" dirty="0" smtClean="0">
                <a:latin typeface="+mj-lt"/>
              </a:rPr>
              <a:t>Amazone Argus Twin </a:t>
            </a:r>
            <a:endParaRPr lang="de-DE" sz="1800" b="0" dirty="0">
              <a:latin typeface="+mj-lt"/>
            </a:endParaRPr>
          </a:p>
        </p:txBody>
      </p:sp>
      <p:pic>
        <p:nvPicPr>
          <p:cNvPr id="20" name="Grafi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9135" y="1943321"/>
            <a:ext cx="4711731" cy="2423115"/>
          </a:xfrm>
          <a:prstGeom prst="rect">
            <a:avLst/>
          </a:prstGeom>
        </p:spPr>
      </p:pic>
      <p:sp>
        <p:nvSpPr>
          <p:cNvPr id="21" name="Rechteck 20"/>
          <p:cNvSpPr/>
          <p:nvPr/>
        </p:nvSpPr>
        <p:spPr>
          <a:xfrm>
            <a:off x="6588224" y="3483109"/>
            <a:ext cx="1665381" cy="604837"/>
          </a:xfrm>
          <a:prstGeom prst="rect">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dirty="0">
              <a:solidFill>
                <a:schemeClr val="tx2">
                  <a:lumMod val="20000"/>
                  <a:lumOff val="80000"/>
                </a:schemeClr>
              </a:solidFill>
            </a:endParaRPr>
          </a:p>
        </p:txBody>
      </p:sp>
      <p:sp>
        <p:nvSpPr>
          <p:cNvPr id="3" name="Rechteck 2">
            <a:hlinkClick r:id="rId5"/>
          </p:cNvPr>
          <p:cNvSpPr/>
          <p:nvPr/>
        </p:nvSpPr>
        <p:spPr bwMode="auto">
          <a:xfrm>
            <a:off x="7420914" y="5435682"/>
            <a:ext cx="936104" cy="448557"/>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18993495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5112" y="538713"/>
            <a:ext cx="8511480" cy="860425"/>
          </a:xfrm>
        </p:spPr>
        <p:txBody>
          <a:bodyPr/>
          <a:lstStyle/>
          <a:p>
            <a:r>
              <a:rPr lang="de-DE" b="0" dirty="0" smtClean="0"/>
              <a:t>8.4 Messung der Querverteilung</a:t>
            </a:r>
            <a:br>
              <a:rPr lang="de-DE" b="0" dirty="0" smtClean="0"/>
            </a:br>
            <a:r>
              <a:rPr lang="de-DE" b="0" dirty="0"/>
              <a:t>	</a:t>
            </a:r>
            <a:r>
              <a:rPr lang="de-DE" b="0" dirty="0" smtClean="0"/>
              <a:t>  während der Ausbringung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71370" y="6313329"/>
            <a:ext cx="1977271" cy="246221"/>
          </a:xfrm>
          <a:prstGeom prst="rect">
            <a:avLst/>
          </a:prstGeom>
          <a:noFill/>
        </p:spPr>
        <p:txBody>
          <a:bodyPr wrap="square" rtlCol="0">
            <a:spAutoFit/>
          </a:bodyPr>
          <a:lstStyle/>
          <a:p>
            <a:r>
              <a:rPr lang="de-DE" sz="1000" b="0" dirty="0" smtClean="0">
                <a:latin typeface="+mj-lt"/>
              </a:rPr>
              <a:t>Quelle: Werkbild 88 Amazone</a:t>
            </a:r>
            <a:endParaRPr lang="de-DE" sz="1000" b="0" dirty="0">
              <a:latin typeface="+mj-lt"/>
            </a:endParaRPr>
          </a:p>
        </p:txBody>
      </p:sp>
      <p:sp>
        <p:nvSpPr>
          <p:cNvPr id="10" name="Textfeld 9"/>
          <p:cNvSpPr txBox="1"/>
          <p:nvPr/>
        </p:nvSpPr>
        <p:spPr>
          <a:xfrm>
            <a:off x="654606" y="1424856"/>
            <a:ext cx="6832044" cy="461665"/>
          </a:xfrm>
          <a:prstGeom prst="rect">
            <a:avLst/>
          </a:prstGeom>
          <a:noFill/>
        </p:spPr>
        <p:txBody>
          <a:bodyPr wrap="square" rtlCol="0">
            <a:spAutoFit/>
          </a:bodyPr>
          <a:lstStyle/>
          <a:p>
            <a:endParaRPr lang="de-DE" altLang="de-DE" sz="2400" dirty="0" smtClean="0"/>
          </a:p>
        </p:txBody>
      </p:sp>
      <p:grpSp>
        <p:nvGrpSpPr>
          <p:cNvPr id="14" name="Gruppieren 2047"/>
          <p:cNvGrpSpPr>
            <a:grpSpLocks/>
          </p:cNvGrpSpPr>
          <p:nvPr/>
        </p:nvGrpSpPr>
        <p:grpSpPr bwMode="auto">
          <a:xfrm>
            <a:off x="2051720" y="733124"/>
            <a:ext cx="4819650" cy="3848100"/>
            <a:chOff x="2187838" y="2060848"/>
            <a:chExt cx="4450176" cy="3847183"/>
          </a:xfrm>
        </p:grpSpPr>
        <p:grpSp>
          <p:nvGrpSpPr>
            <p:cNvPr id="16" name="Gruppieren 13"/>
            <p:cNvGrpSpPr>
              <a:grpSpLocks/>
            </p:cNvGrpSpPr>
            <p:nvPr/>
          </p:nvGrpSpPr>
          <p:grpSpPr bwMode="auto">
            <a:xfrm>
              <a:off x="2187838" y="2060848"/>
              <a:ext cx="4450176" cy="3847183"/>
              <a:chOff x="2187838" y="2060848"/>
              <a:chExt cx="4450176" cy="3847183"/>
            </a:xfrm>
          </p:grpSpPr>
          <p:grpSp>
            <p:nvGrpSpPr>
              <p:cNvPr id="22" name="Gruppieren 1"/>
              <p:cNvGrpSpPr>
                <a:grpSpLocks/>
              </p:cNvGrpSpPr>
              <p:nvPr/>
            </p:nvGrpSpPr>
            <p:grpSpPr bwMode="auto">
              <a:xfrm>
                <a:off x="2729365" y="2060848"/>
                <a:ext cx="3908649" cy="3202979"/>
                <a:chOff x="5738343" y="4280300"/>
                <a:chExt cx="2877480" cy="2358913"/>
              </a:xfrm>
            </p:grpSpPr>
            <p:pic>
              <p:nvPicPr>
                <p:cNvPr id="52" name="Grafik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0777" y="4897438"/>
                  <a:ext cx="1655264"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7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8343" y="4280300"/>
                  <a:ext cx="2877480" cy="23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uppieren 10"/>
              <p:cNvGrpSpPr>
                <a:grpSpLocks/>
              </p:cNvGrpSpPr>
              <p:nvPr/>
            </p:nvGrpSpPr>
            <p:grpSpPr bwMode="auto">
              <a:xfrm>
                <a:off x="2187838" y="3328406"/>
                <a:ext cx="4102298" cy="2579625"/>
                <a:chOff x="2187838" y="3328406"/>
                <a:chExt cx="4102298" cy="2579625"/>
              </a:xfrm>
            </p:grpSpPr>
            <p:grpSp>
              <p:nvGrpSpPr>
                <p:cNvPr id="24" name="Gruppieren 2"/>
                <p:cNvGrpSpPr>
                  <a:grpSpLocks/>
                </p:cNvGrpSpPr>
                <p:nvPr/>
              </p:nvGrpSpPr>
              <p:grpSpPr bwMode="auto">
                <a:xfrm rot="-943707">
                  <a:off x="4898507" y="4621570"/>
                  <a:ext cx="914400" cy="1065103"/>
                  <a:chOff x="4531288" y="4718282"/>
                  <a:chExt cx="914400" cy="1065103"/>
                </a:xfrm>
              </p:grpSpPr>
              <p:sp>
                <p:nvSpPr>
                  <p:cNvPr id="49" name="Bogen 48"/>
                  <p:cNvSpPr>
                    <a:spLocks noChangeAspect="1"/>
                  </p:cNvSpPr>
                  <p:nvPr/>
                </p:nvSpPr>
                <p:spPr>
                  <a:xfrm rot="7669007">
                    <a:off x="4671887" y="4715709"/>
                    <a:ext cx="539621" cy="543813"/>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50" name="Bogen 49"/>
                  <p:cNvSpPr>
                    <a:spLocks noChangeAspect="1"/>
                  </p:cNvSpPr>
                  <p:nvPr/>
                </p:nvSpPr>
                <p:spPr>
                  <a:xfrm rot="7669007">
                    <a:off x="4538183" y="4765088"/>
                    <a:ext cx="715792" cy="725572"/>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51" name="Bogen 50"/>
                  <p:cNvSpPr/>
                  <p:nvPr/>
                </p:nvSpPr>
                <p:spPr>
                  <a:xfrm rot="7669007">
                    <a:off x="4460868" y="4838176"/>
                    <a:ext cx="904659" cy="927853"/>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nvGrpSpPr>
                <p:cNvPr id="25" name="Gruppieren 14"/>
                <p:cNvGrpSpPr>
                  <a:grpSpLocks/>
                </p:cNvGrpSpPr>
                <p:nvPr/>
              </p:nvGrpSpPr>
              <p:grpSpPr bwMode="auto">
                <a:xfrm rot="-2202749">
                  <a:off x="5375736" y="4212440"/>
                  <a:ext cx="914400" cy="1065103"/>
                  <a:chOff x="4531288" y="4718282"/>
                  <a:chExt cx="914400" cy="1065103"/>
                </a:xfrm>
              </p:grpSpPr>
              <p:sp>
                <p:nvSpPr>
                  <p:cNvPr id="46" name="Bogen 45"/>
                  <p:cNvSpPr>
                    <a:spLocks noChangeAspect="1"/>
                  </p:cNvSpPr>
                  <p:nvPr/>
                </p:nvSpPr>
                <p:spPr>
                  <a:xfrm rot="7669007">
                    <a:off x="4672138" y="4712756"/>
                    <a:ext cx="539621" cy="540881"/>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47" name="Bogen 46"/>
                  <p:cNvSpPr>
                    <a:spLocks noChangeAspect="1"/>
                  </p:cNvSpPr>
                  <p:nvPr/>
                </p:nvSpPr>
                <p:spPr>
                  <a:xfrm rot="7669007">
                    <a:off x="4597589" y="4769870"/>
                    <a:ext cx="720553" cy="725572"/>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48" name="Bogen 47"/>
                  <p:cNvSpPr/>
                  <p:nvPr/>
                </p:nvSpPr>
                <p:spPr>
                  <a:xfrm rot="7669007">
                    <a:off x="4531460" y="4868388"/>
                    <a:ext cx="914182" cy="914660"/>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nvGrpSpPr>
                <p:cNvPr id="26" name="Gruppieren 18"/>
                <p:cNvGrpSpPr>
                  <a:grpSpLocks/>
                </p:cNvGrpSpPr>
                <p:nvPr/>
              </p:nvGrpSpPr>
              <p:grpSpPr bwMode="auto">
                <a:xfrm>
                  <a:off x="4251248" y="4842928"/>
                  <a:ext cx="914400" cy="1065103"/>
                  <a:chOff x="4531288" y="4718282"/>
                  <a:chExt cx="914400" cy="1065103"/>
                </a:xfrm>
              </p:grpSpPr>
              <p:sp>
                <p:nvSpPr>
                  <p:cNvPr id="43" name="Bogen 42"/>
                  <p:cNvSpPr>
                    <a:spLocks noChangeAspect="1"/>
                  </p:cNvSpPr>
                  <p:nvPr/>
                </p:nvSpPr>
                <p:spPr>
                  <a:xfrm rot="7669007">
                    <a:off x="4677472" y="4717797"/>
                    <a:ext cx="539621" cy="540880"/>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44" name="Bogen 43"/>
                  <p:cNvSpPr>
                    <a:spLocks noChangeAspect="1"/>
                  </p:cNvSpPr>
                  <p:nvPr/>
                </p:nvSpPr>
                <p:spPr>
                  <a:xfrm rot="7669007">
                    <a:off x="4613390" y="4796617"/>
                    <a:ext cx="720553" cy="719709"/>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45" name="Bogen 44"/>
                  <p:cNvSpPr/>
                  <p:nvPr/>
                </p:nvSpPr>
                <p:spPr>
                  <a:xfrm rot="7669007">
                    <a:off x="4531967" y="4868964"/>
                    <a:ext cx="914182" cy="914660"/>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nvGrpSpPr>
                <p:cNvPr id="27" name="Gruppieren 22"/>
                <p:cNvGrpSpPr>
                  <a:grpSpLocks/>
                </p:cNvGrpSpPr>
                <p:nvPr/>
              </p:nvGrpSpPr>
              <p:grpSpPr bwMode="auto">
                <a:xfrm rot="1346780">
                  <a:off x="3563888" y="4797152"/>
                  <a:ext cx="914400" cy="1065103"/>
                  <a:chOff x="4531288" y="4718282"/>
                  <a:chExt cx="914400" cy="1065103"/>
                </a:xfrm>
              </p:grpSpPr>
              <p:sp>
                <p:nvSpPr>
                  <p:cNvPr id="40" name="Bogen 39"/>
                  <p:cNvSpPr>
                    <a:spLocks noChangeAspect="1"/>
                  </p:cNvSpPr>
                  <p:nvPr/>
                </p:nvSpPr>
                <p:spPr>
                  <a:xfrm rot="7669007">
                    <a:off x="4674528" y="4689989"/>
                    <a:ext cx="538035" cy="546745"/>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41" name="Bogen 40"/>
                  <p:cNvSpPr>
                    <a:spLocks noChangeAspect="1"/>
                  </p:cNvSpPr>
                  <p:nvPr/>
                </p:nvSpPr>
                <p:spPr>
                  <a:xfrm rot="7669007">
                    <a:off x="4594673" y="4758713"/>
                    <a:ext cx="718967" cy="722641"/>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42" name="Bogen 41"/>
                  <p:cNvSpPr/>
                  <p:nvPr/>
                </p:nvSpPr>
                <p:spPr>
                  <a:xfrm rot="7669007">
                    <a:off x="4504991" y="4859398"/>
                    <a:ext cx="906247" cy="916127"/>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nvGrpSpPr>
                <p:cNvPr id="28" name="Gruppieren 26"/>
                <p:cNvGrpSpPr>
                  <a:grpSpLocks/>
                </p:cNvGrpSpPr>
                <p:nvPr/>
              </p:nvGrpSpPr>
              <p:grpSpPr bwMode="auto">
                <a:xfrm rot="2910947">
                  <a:off x="2930036" y="4479509"/>
                  <a:ext cx="914400" cy="1065103"/>
                  <a:chOff x="4531288" y="4718282"/>
                  <a:chExt cx="914400" cy="1065103"/>
                </a:xfrm>
              </p:grpSpPr>
              <p:sp>
                <p:nvSpPr>
                  <p:cNvPr id="37" name="Bogen 36"/>
                  <p:cNvSpPr>
                    <a:spLocks noChangeAspect="1"/>
                  </p:cNvSpPr>
                  <p:nvPr/>
                </p:nvSpPr>
                <p:spPr>
                  <a:xfrm rot="7669007">
                    <a:off x="4676576" y="4707169"/>
                    <a:ext cx="540881" cy="541209"/>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38" name="Bogen 37"/>
                  <p:cNvSpPr>
                    <a:spLocks noChangeAspect="1"/>
                  </p:cNvSpPr>
                  <p:nvPr/>
                </p:nvSpPr>
                <p:spPr>
                  <a:xfrm rot="7669007">
                    <a:off x="4613950" y="4791991"/>
                    <a:ext cx="719708" cy="720553"/>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39" name="Bogen 38"/>
                  <p:cNvSpPr/>
                  <p:nvPr/>
                </p:nvSpPr>
                <p:spPr>
                  <a:xfrm rot="7669007">
                    <a:off x="4528949" y="4869158"/>
                    <a:ext cx="916126" cy="912594"/>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nvGrpSpPr>
                <p:cNvPr id="29" name="Gruppieren 30"/>
                <p:cNvGrpSpPr>
                  <a:grpSpLocks/>
                </p:cNvGrpSpPr>
                <p:nvPr/>
              </p:nvGrpSpPr>
              <p:grpSpPr bwMode="auto">
                <a:xfrm rot="4558530">
                  <a:off x="2449139" y="3892525"/>
                  <a:ext cx="914400" cy="1065103"/>
                  <a:chOff x="4531288" y="4718282"/>
                  <a:chExt cx="914400" cy="1065103"/>
                </a:xfrm>
              </p:grpSpPr>
              <p:sp>
                <p:nvSpPr>
                  <p:cNvPr id="34" name="Bogen 33"/>
                  <p:cNvSpPr>
                    <a:spLocks noChangeAspect="1"/>
                  </p:cNvSpPr>
                  <p:nvPr/>
                </p:nvSpPr>
                <p:spPr>
                  <a:xfrm rot="7669007">
                    <a:off x="4674868" y="4704209"/>
                    <a:ext cx="543812" cy="541209"/>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35" name="Bogen 34"/>
                  <p:cNvSpPr>
                    <a:spLocks noChangeAspect="1"/>
                  </p:cNvSpPr>
                  <p:nvPr/>
                </p:nvSpPr>
                <p:spPr>
                  <a:xfrm rot="7669007">
                    <a:off x="4609198" y="4766772"/>
                    <a:ext cx="724106" cy="718967"/>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36" name="Bogen 35"/>
                  <p:cNvSpPr/>
                  <p:nvPr/>
                </p:nvSpPr>
                <p:spPr>
                  <a:xfrm rot="7669007">
                    <a:off x="4503977" y="4868780"/>
                    <a:ext cx="968896" cy="914182"/>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nvGrpSpPr>
                <p:cNvPr id="30" name="Gruppieren 34"/>
                <p:cNvGrpSpPr>
                  <a:grpSpLocks/>
                </p:cNvGrpSpPr>
                <p:nvPr/>
              </p:nvGrpSpPr>
              <p:grpSpPr bwMode="auto">
                <a:xfrm rot="5655306">
                  <a:off x="2263190" y="3253054"/>
                  <a:ext cx="914400" cy="1065103"/>
                  <a:chOff x="4531288" y="4718282"/>
                  <a:chExt cx="914400" cy="1065103"/>
                </a:xfrm>
              </p:grpSpPr>
              <p:sp>
                <p:nvSpPr>
                  <p:cNvPr id="31" name="Bogen 30"/>
                  <p:cNvSpPr>
                    <a:spLocks noChangeAspect="1"/>
                  </p:cNvSpPr>
                  <p:nvPr/>
                </p:nvSpPr>
                <p:spPr>
                  <a:xfrm rot="7669007">
                    <a:off x="4665043" y="4755334"/>
                    <a:ext cx="540880" cy="533273"/>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32" name="Bogen 31"/>
                  <p:cNvSpPr>
                    <a:spLocks noChangeAspect="1"/>
                  </p:cNvSpPr>
                  <p:nvPr/>
                </p:nvSpPr>
                <p:spPr>
                  <a:xfrm rot="7669007">
                    <a:off x="4567047" y="4780822"/>
                    <a:ext cx="782738" cy="715792"/>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sp>
                <p:nvSpPr>
                  <p:cNvPr id="33" name="Bogen 32"/>
                  <p:cNvSpPr/>
                  <p:nvPr/>
                </p:nvSpPr>
                <p:spPr>
                  <a:xfrm rot="7669007">
                    <a:off x="4510397" y="4828187"/>
                    <a:ext cx="936647" cy="907834"/>
                  </a:xfrm>
                  <a:prstGeom prst="arc">
                    <a:avLst/>
                  </a:prstGeom>
                  <a:ln w="190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de-DE" dirty="0"/>
                  </a:p>
                </p:txBody>
              </p:sp>
            </p:grpSp>
          </p:grpSp>
        </p:grpSp>
        <p:pic>
          <p:nvPicPr>
            <p:cNvPr id="17" name="Grafik 7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8113" y="2902359"/>
              <a:ext cx="2271429" cy="17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Inhaltsplatzhalter 2"/>
          <p:cNvSpPr>
            <a:spLocks noGrp="1"/>
          </p:cNvSpPr>
          <p:nvPr>
            <p:ph sz="quarter" idx="10"/>
          </p:nvPr>
        </p:nvSpPr>
        <p:spPr>
          <a:xfrm>
            <a:off x="657298" y="4313450"/>
            <a:ext cx="7650361" cy="2306638"/>
          </a:xfrm>
        </p:spPr>
        <p:txBody>
          <a:bodyPr/>
          <a:lstStyle/>
          <a:p>
            <a:pPr marL="342000" indent="-342000" eaLnBrk="1" hangingPunct="1">
              <a:defRPr/>
            </a:pPr>
            <a:r>
              <a:rPr lang="de-DE" altLang="de-DE" sz="1800" b="1" dirty="0" smtClean="0">
                <a:solidFill>
                  <a:schemeClr val="tx1"/>
                </a:solidFill>
              </a:rPr>
              <a:t>Argus Twin</a:t>
            </a:r>
          </a:p>
          <a:p>
            <a:pPr marL="342000" indent="-342000" eaLnBrk="1" hangingPunct="1">
              <a:defRPr/>
            </a:pPr>
            <a:endParaRPr lang="de-DE" altLang="de-DE" sz="1800" dirty="0" smtClean="0">
              <a:solidFill>
                <a:schemeClr val="tx1"/>
              </a:solidFill>
            </a:endParaRPr>
          </a:p>
          <a:p>
            <a:pPr marL="342000" indent="-342000" eaLnBrk="1" hangingPunct="1">
              <a:buFont typeface="Arial" panose="020B0604020202020204" pitchFamily="34" charset="0"/>
              <a:buChar char="•"/>
              <a:defRPr/>
            </a:pPr>
            <a:r>
              <a:rPr lang="de-DE" altLang="de-DE" sz="1800" dirty="0" smtClean="0">
                <a:solidFill>
                  <a:schemeClr val="tx1"/>
                </a:solidFill>
              </a:rPr>
              <a:t>Permanente Überwachung der Wurfrichtung</a:t>
            </a:r>
            <a:endParaRPr lang="de-DE" altLang="de-DE" sz="1800" dirty="0" smtClean="0">
              <a:solidFill>
                <a:schemeClr val="tx1"/>
              </a:solidFill>
              <a:latin typeface="Arial"/>
            </a:endParaRPr>
          </a:p>
          <a:p>
            <a:pPr marL="342000" indent="-342000" eaLnBrk="1" hangingPunct="1">
              <a:buFont typeface="Arial" panose="020B0604020202020204" pitchFamily="34" charset="0"/>
              <a:buChar char="•"/>
              <a:defRPr/>
            </a:pPr>
            <a:r>
              <a:rPr lang="de-DE" altLang="de-DE" sz="1800" dirty="0" smtClean="0">
                <a:solidFill>
                  <a:schemeClr val="tx1"/>
                </a:solidFill>
              </a:rPr>
              <a:t>IST- Wurfrichtung des Düngers wird abgeglichen mit SOLL-Wurfrichtung und bei Bedarf das Einleitsystem verstellt</a:t>
            </a:r>
          </a:p>
          <a:p>
            <a:pPr marL="342000" indent="-342000" eaLnBrk="1" hangingPunct="1">
              <a:buFont typeface="Arial" panose="020B0604020202020204" pitchFamily="34" charset="0"/>
              <a:buChar char="•"/>
              <a:defRPr/>
            </a:pPr>
            <a:r>
              <a:rPr lang="de-DE" altLang="de-DE" sz="1800" dirty="0" smtClean="0">
                <a:solidFill>
                  <a:schemeClr val="tx1"/>
                </a:solidFill>
              </a:rPr>
              <a:t>Wurfrichtung ist abhängig von Düngereigenschaften, Arbeitsbreite, Streuschaufeleinheit und Streuscheiben-Drehzahl</a:t>
            </a:r>
            <a:endParaRPr lang="de-DE" altLang="de-DE" sz="1800" dirty="0" smtClean="0">
              <a:solidFill>
                <a:schemeClr val="tx1"/>
              </a:solidFill>
              <a:latin typeface="Arial"/>
            </a:endParaRPr>
          </a:p>
        </p:txBody>
      </p:sp>
      <p:sp>
        <p:nvSpPr>
          <p:cNvPr id="3" name="Rechteck 2">
            <a:hlinkClick r:id="rId6"/>
          </p:cNvPr>
          <p:cNvSpPr/>
          <p:nvPr/>
        </p:nvSpPr>
        <p:spPr bwMode="auto">
          <a:xfrm>
            <a:off x="7884368" y="5157192"/>
            <a:ext cx="964273" cy="288032"/>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42660525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8.6 Rauch Neuheit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451812" y="6230785"/>
            <a:ext cx="3384376" cy="246221"/>
          </a:xfrm>
          <a:prstGeom prst="rect">
            <a:avLst/>
          </a:prstGeom>
          <a:noFill/>
        </p:spPr>
        <p:txBody>
          <a:bodyPr wrap="square" rtlCol="0">
            <a:spAutoFit/>
          </a:bodyPr>
          <a:lstStyle/>
          <a:p>
            <a:r>
              <a:rPr lang="de-DE" sz="1000" b="0" dirty="0" smtClean="0">
                <a:latin typeface="+mj-lt"/>
              </a:rPr>
              <a:t>Quelle: Bild 92a) Rauch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3" name="Textfeld 12"/>
          <p:cNvSpPr txBox="1"/>
          <p:nvPr/>
        </p:nvSpPr>
        <p:spPr>
          <a:xfrm>
            <a:off x="-900608" y="1275858"/>
            <a:ext cx="7128792" cy="369332"/>
          </a:xfrm>
          <a:prstGeom prst="rect">
            <a:avLst/>
          </a:prstGeom>
          <a:noFill/>
        </p:spPr>
        <p:txBody>
          <a:bodyPr wrap="square" rtlCol="0">
            <a:spAutoFit/>
          </a:bodyPr>
          <a:lstStyle/>
          <a:p>
            <a:pPr algn="ctr"/>
            <a:r>
              <a:rPr lang="de-DE" sz="1800" dirty="0" smtClean="0">
                <a:latin typeface="+mj-lt"/>
              </a:rPr>
              <a:t>Datenübertragung mit W-LAN Modul </a:t>
            </a:r>
            <a:endParaRPr lang="de-DE" sz="1800" dirty="0">
              <a:latin typeface="+mj-lt"/>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38" y="1717181"/>
            <a:ext cx="7152747" cy="4188343"/>
          </a:xfrm>
          <a:prstGeom prst="rect">
            <a:avLst/>
          </a:prstGeom>
        </p:spPr>
      </p:pic>
    </p:spTree>
    <p:extLst>
      <p:ext uri="{BB962C8B-B14F-4D97-AF65-F5344CB8AC3E}">
        <p14:creationId xmlns:p14="http://schemas.microsoft.com/office/powerpoint/2010/main" val="2882647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9. Pneumatikstreuer</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948264" y="6313329"/>
            <a:ext cx="1900377" cy="255746"/>
          </a:xfrm>
          <a:prstGeom prst="rect">
            <a:avLst/>
          </a:prstGeom>
          <a:noFill/>
        </p:spPr>
        <p:txBody>
          <a:bodyPr wrap="square" rtlCol="0">
            <a:spAutoFit/>
          </a:bodyPr>
          <a:lstStyle/>
          <a:p>
            <a:r>
              <a:rPr lang="de-DE" sz="1000" b="0" dirty="0" smtClean="0">
                <a:latin typeface="+mj-lt"/>
              </a:rPr>
              <a:t>Quelle: Werkbild 93) Rauch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133194"/>
            <a:ext cx="7966599" cy="2952328"/>
          </a:xfrm>
          <a:prstGeom prst="rect">
            <a:avLst/>
          </a:prstGeom>
        </p:spPr>
      </p:pic>
      <p:sp>
        <p:nvSpPr>
          <p:cNvPr id="11" name="Textfeld 10"/>
          <p:cNvSpPr txBox="1"/>
          <p:nvPr/>
        </p:nvSpPr>
        <p:spPr>
          <a:xfrm>
            <a:off x="719571" y="5217938"/>
            <a:ext cx="7750575" cy="369332"/>
          </a:xfrm>
          <a:prstGeom prst="rect">
            <a:avLst/>
          </a:prstGeom>
          <a:noFill/>
        </p:spPr>
        <p:txBody>
          <a:bodyPr wrap="square" rtlCol="0">
            <a:spAutoFit/>
          </a:bodyPr>
          <a:lstStyle/>
          <a:p>
            <a:pPr algn="ctr"/>
            <a:r>
              <a:rPr lang="de-DE" sz="1800" dirty="0" smtClean="0">
                <a:latin typeface="+mj-lt"/>
              </a:rPr>
              <a:t>Rauch AGT</a:t>
            </a:r>
            <a:endParaRPr lang="de-DE" sz="1800" dirty="0">
              <a:latin typeface="+mj-lt"/>
            </a:endParaRPr>
          </a:p>
        </p:txBody>
      </p:sp>
    </p:spTree>
    <p:extLst>
      <p:ext uri="{BB962C8B-B14F-4D97-AF65-F5344CB8AC3E}">
        <p14:creationId xmlns:p14="http://schemas.microsoft.com/office/powerpoint/2010/main" val="314419185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9.1 Grunddaten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4603847" y="6323251"/>
            <a:ext cx="4323089" cy="246221"/>
          </a:xfrm>
          <a:prstGeom prst="rect">
            <a:avLst/>
          </a:prstGeom>
          <a:noFill/>
        </p:spPr>
        <p:txBody>
          <a:bodyPr wrap="square" rtlCol="0">
            <a:spAutoFit/>
          </a:bodyPr>
          <a:lstStyle/>
          <a:p>
            <a:r>
              <a:rPr lang="de-DE" sz="1000" b="0" dirty="0" smtClean="0">
                <a:latin typeface="+mj-lt"/>
              </a:rPr>
              <a:t>Quelle: Werkbild 94 Rauch, Werkbild 95 Rauch, Werkbild 96 Kongskilde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6" name="Textfeld 5"/>
          <p:cNvSpPr txBox="1"/>
          <p:nvPr/>
        </p:nvSpPr>
        <p:spPr>
          <a:xfrm>
            <a:off x="419100" y="1315704"/>
            <a:ext cx="6408712" cy="4579715"/>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Gezogene Pneumatikstreuer werden nur noch von der Firma Rauch und </a:t>
            </a:r>
            <a:r>
              <a:rPr lang="de-DE" sz="1800" b="0" smtClean="0">
                <a:latin typeface="+mj-lt"/>
              </a:rPr>
              <a:t>Kongskilde </a:t>
            </a:r>
            <a:r>
              <a:rPr lang="de-DE" sz="1800" b="0" smtClean="0">
                <a:solidFill>
                  <a:srgbClr val="FF0000"/>
                </a:solidFill>
                <a:latin typeface="+mj-lt"/>
              </a:rPr>
              <a:t>und jetzt auch Horsch </a:t>
            </a:r>
            <a:r>
              <a:rPr lang="de-DE" sz="1800" b="0" smtClean="0">
                <a:latin typeface="+mj-lt"/>
              </a:rPr>
              <a:t>gebaut </a:t>
            </a:r>
            <a:endParaRPr lang="de-DE" sz="1800" b="0" dirty="0" smtClean="0">
              <a:latin typeface="+mj-lt"/>
            </a:endParaRPr>
          </a:p>
          <a:p>
            <a:pPr marL="285750" indent="-285750">
              <a:buFont typeface="Arial" panose="020B0604020202020204" pitchFamily="34" charset="0"/>
              <a:buChar char="•"/>
            </a:pPr>
            <a:r>
              <a:rPr lang="de-DE" sz="1800" b="0" dirty="0" smtClean="0">
                <a:latin typeface="+mj-lt"/>
              </a:rPr>
              <a:t>Die Gestängebreite definiert die Arbeitsbreite (Überlappung an der Grenze bei der Gegenfahrt notwendig)</a:t>
            </a:r>
          </a:p>
          <a:p>
            <a:pPr marL="285750" indent="-285750">
              <a:buFont typeface="Arial" panose="020B0604020202020204" pitchFamily="34" charset="0"/>
              <a:buChar char="•"/>
            </a:pPr>
            <a:r>
              <a:rPr lang="de-DE" altLang="de-DE" sz="1800" b="0" dirty="0">
                <a:solidFill>
                  <a:srgbClr val="000000"/>
                </a:solidFill>
              </a:rPr>
              <a:t>Der Luftstrom befördert den Dünger zu den Krümmern und </a:t>
            </a:r>
            <a:r>
              <a:rPr lang="de-DE" altLang="de-DE" sz="1800" b="0" dirty="0" smtClean="0">
                <a:solidFill>
                  <a:srgbClr val="000000"/>
                </a:solidFill>
              </a:rPr>
              <a:t>Pralltellern</a:t>
            </a:r>
          </a:p>
          <a:p>
            <a:pPr marL="285750" indent="-285750">
              <a:buFont typeface="Arial" panose="020B0604020202020204" pitchFamily="34" charset="0"/>
              <a:buChar char="•"/>
            </a:pPr>
            <a:r>
              <a:rPr lang="de-DE" altLang="de-DE" sz="1800" b="0" dirty="0" smtClean="0">
                <a:solidFill>
                  <a:srgbClr val="000000"/>
                </a:solidFill>
              </a:rPr>
              <a:t>100</a:t>
            </a:r>
            <a:r>
              <a:rPr lang="de-DE" altLang="de-DE" sz="1800" b="0" dirty="0">
                <a:solidFill>
                  <a:srgbClr val="000000"/>
                </a:solidFill>
              </a:rPr>
              <a:t>% Überlappung</a:t>
            </a:r>
            <a:br>
              <a:rPr lang="de-DE" altLang="de-DE" sz="1800" b="0" dirty="0">
                <a:solidFill>
                  <a:srgbClr val="000000"/>
                </a:solidFill>
              </a:rPr>
            </a:br>
            <a:r>
              <a:rPr lang="de-DE" altLang="de-DE" sz="1800" b="0" dirty="0">
                <a:solidFill>
                  <a:srgbClr val="000000"/>
                </a:solidFill>
              </a:rPr>
              <a:t>i</a:t>
            </a:r>
            <a:r>
              <a:rPr lang="de-DE" altLang="de-DE" sz="1800" b="0" dirty="0" smtClean="0">
                <a:solidFill>
                  <a:srgbClr val="000000"/>
                </a:solidFill>
              </a:rPr>
              <a:t>m </a:t>
            </a:r>
            <a:r>
              <a:rPr lang="de-DE" altLang="de-DE" sz="1800" b="0" dirty="0">
                <a:solidFill>
                  <a:srgbClr val="000000"/>
                </a:solidFill>
              </a:rPr>
              <a:t>Gestängebereich geringe </a:t>
            </a:r>
            <a:endParaRPr lang="de-DE" altLang="de-DE" sz="1800" b="0" dirty="0" smtClean="0">
              <a:solidFill>
                <a:srgbClr val="000000"/>
              </a:solidFill>
            </a:endParaRPr>
          </a:p>
          <a:p>
            <a:pPr marL="285750" indent="-285750">
              <a:buFont typeface="Arial" panose="020B0604020202020204" pitchFamily="34" charset="0"/>
              <a:buChar char="•"/>
            </a:pPr>
            <a:r>
              <a:rPr lang="de-DE" altLang="de-DE" sz="1800" b="0" dirty="0" smtClean="0">
                <a:solidFill>
                  <a:srgbClr val="000000"/>
                </a:solidFill>
              </a:rPr>
              <a:t>Bis zu 6 Gestängeteilbreiten</a:t>
            </a:r>
          </a:p>
          <a:p>
            <a:pPr marL="285750" indent="-285750">
              <a:lnSpc>
                <a:spcPct val="110000"/>
              </a:lnSpc>
              <a:spcBef>
                <a:spcPct val="50000"/>
              </a:spcBef>
              <a:buClrTx/>
              <a:buFont typeface="Arial" panose="020B0604020202020204" pitchFamily="34" charset="0"/>
              <a:buChar char="•"/>
            </a:pPr>
            <a:r>
              <a:rPr lang="de-DE" altLang="de-DE" sz="1800" b="0" dirty="0" smtClean="0">
                <a:solidFill>
                  <a:srgbClr val="000000"/>
                </a:solidFill>
              </a:rPr>
              <a:t>Flugstrecke </a:t>
            </a:r>
            <a:r>
              <a:rPr lang="de-DE" altLang="de-DE" sz="1800" b="0">
                <a:solidFill>
                  <a:srgbClr val="000000"/>
                </a:solidFill>
              </a:rPr>
              <a:t>des </a:t>
            </a:r>
            <a:r>
              <a:rPr lang="de-DE" altLang="de-DE" sz="1800" b="0" smtClean="0">
                <a:solidFill>
                  <a:srgbClr val="000000"/>
                </a:solidFill>
              </a:rPr>
              <a:t>Streugutes    </a:t>
            </a:r>
          </a:p>
          <a:p>
            <a:pPr marL="285750" indent="-285750">
              <a:lnSpc>
                <a:spcPct val="110000"/>
              </a:lnSpc>
              <a:spcBef>
                <a:spcPct val="50000"/>
              </a:spcBef>
              <a:buClrTx/>
              <a:buFont typeface="Arial" panose="020B0604020202020204" pitchFamily="34" charset="0"/>
              <a:buChar char="•"/>
            </a:pPr>
            <a:r>
              <a:rPr lang="de-DE" altLang="de-DE" sz="1800" b="0" smtClean="0">
                <a:solidFill>
                  <a:srgbClr val="000000"/>
                </a:solidFill>
              </a:rPr>
              <a:t>=&gt; </a:t>
            </a:r>
            <a:r>
              <a:rPr lang="de-DE" altLang="de-DE" sz="1800" b="0" dirty="0">
                <a:solidFill>
                  <a:srgbClr val="000000"/>
                </a:solidFill>
              </a:rPr>
              <a:t>kaum anfällig bei Wind, etc</a:t>
            </a:r>
          </a:p>
          <a:p>
            <a:pPr marL="285750" indent="-285750">
              <a:buFont typeface="Arial" panose="020B0604020202020204" pitchFamily="34" charset="0"/>
              <a:buChar char="•"/>
            </a:pPr>
            <a:endParaRPr lang="de-DE" sz="1800" b="0" dirty="0">
              <a:latin typeface="+mj-lt"/>
            </a:endParaRPr>
          </a:p>
        </p:txBody>
      </p:sp>
      <p:pic>
        <p:nvPicPr>
          <p:cNvPr id="12" name="Picture 15" descr="AGT-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4245" y="1219952"/>
            <a:ext cx="2452691" cy="183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487" y="3370974"/>
            <a:ext cx="3606859" cy="2615449"/>
          </a:xfrm>
          <a:prstGeom prst="rect">
            <a:avLst/>
          </a:prstGeom>
        </p:spPr>
      </p:pic>
      <p:pic>
        <p:nvPicPr>
          <p:cNvPr id="13" name="Picture 14" descr="UeberlappungPneumat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5455" y="5473388"/>
            <a:ext cx="2108001" cy="12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4603847" y="5929432"/>
            <a:ext cx="3442146" cy="369332"/>
          </a:xfrm>
          <a:prstGeom prst="rect">
            <a:avLst/>
          </a:prstGeom>
          <a:noFill/>
        </p:spPr>
        <p:txBody>
          <a:bodyPr wrap="square" rtlCol="0">
            <a:spAutoFit/>
          </a:bodyPr>
          <a:lstStyle/>
          <a:p>
            <a:pPr algn="ctr"/>
            <a:r>
              <a:rPr lang="de-DE" sz="1800" b="0" dirty="0" smtClean="0">
                <a:latin typeface="+mj-lt"/>
              </a:rPr>
              <a:t>Kongskilde Wing Jet K-Plus</a:t>
            </a:r>
            <a:endParaRPr lang="de-DE" sz="1800" b="0" dirty="0">
              <a:latin typeface="+mj-lt"/>
            </a:endParaRPr>
          </a:p>
        </p:txBody>
      </p:sp>
    </p:spTree>
    <p:extLst>
      <p:ext uri="{BB962C8B-B14F-4D97-AF65-F5344CB8AC3E}">
        <p14:creationId xmlns:p14="http://schemas.microsoft.com/office/powerpoint/2010/main" val="24937047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9.2 Dosierung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508104" y="6144052"/>
            <a:ext cx="3254896" cy="246221"/>
          </a:xfrm>
          <a:prstGeom prst="rect">
            <a:avLst/>
          </a:prstGeom>
          <a:noFill/>
        </p:spPr>
        <p:txBody>
          <a:bodyPr wrap="square" rtlCol="0">
            <a:spAutoFit/>
          </a:bodyPr>
          <a:lstStyle/>
          <a:p>
            <a:r>
              <a:rPr lang="de-DE" sz="1000" b="0" dirty="0" smtClean="0">
                <a:latin typeface="+mj-lt"/>
              </a:rPr>
              <a:t>Quelle: Bild 97 Vorlesungsskript Prof. Dr. Ulrich Groß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6" name="Textfeld 5"/>
          <p:cNvSpPr txBox="1"/>
          <p:nvPr/>
        </p:nvSpPr>
        <p:spPr>
          <a:xfrm>
            <a:off x="439316" y="1485701"/>
            <a:ext cx="6408712" cy="369332"/>
          </a:xfrm>
          <a:prstGeom prst="rect">
            <a:avLst/>
          </a:prstGeom>
          <a:noFill/>
        </p:spPr>
        <p:txBody>
          <a:bodyPr wrap="square" rtlCol="0">
            <a:spAutoFit/>
          </a:bodyPr>
          <a:lstStyle/>
          <a:p>
            <a:endParaRPr lang="de-DE" sz="1800" b="0" dirty="0">
              <a:latin typeface="+mj-lt"/>
            </a:endParaRPr>
          </a:p>
        </p:txBody>
      </p:sp>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019" y="1768465"/>
            <a:ext cx="5425656" cy="3472419"/>
          </a:xfrm>
          <a:prstGeom prst="rect">
            <a:avLst/>
          </a:prstGeom>
        </p:spPr>
      </p:pic>
    </p:spTree>
    <p:extLst>
      <p:ext uri="{BB962C8B-B14F-4D97-AF65-F5344CB8AC3E}">
        <p14:creationId xmlns:p14="http://schemas.microsoft.com/office/powerpoint/2010/main" val="255193069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9.2 Dosierung </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757719" y="6309083"/>
            <a:ext cx="3384376" cy="430887"/>
          </a:xfrm>
          <a:prstGeom prst="rect">
            <a:avLst/>
          </a:prstGeom>
          <a:noFill/>
        </p:spPr>
        <p:txBody>
          <a:bodyPr wrap="square" rtlCol="0">
            <a:spAutoFit/>
          </a:bodyPr>
          <a:lstStyle/>
          <a:p>
            <a:r>
              <a:rPr lang="de-DE" sz="1000" b="0" dirty="0" smtClean="0">
                <a:latin typeface="+mj-lt"/>
              </a:rPr>
              <a:t>Quelle Werkbild 99 Rauch, Werkbild 100 Rauch </a:t>
            </a:r>
            <a:endParaRPr lang="de-DE" sz="1000" b="0" dirty="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165" y="3132210"/>
            <a:ext cx="3183124" cy="232180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007" y="3123826"/>
            <a:ext cx="2637913" cy="2681938"/>
          </a:xfrm>
          <a:prstGeom prst="rect">
            <a:avLst/>
          </a:prstGeom>
        </p:spPr>
      </p:pic>
      <p:sp>
        <p:nvSpPr>
          <p:cNvPr id="12" name="Rectangle 2"/>
          <p:cNvSpPr>
            <a:spLocks noChangeArrowheads="1"/>
          </p:cNvSpPr>
          <p:nvPr/>
        </p:nvSpPr>
        <p:spPr bwMode="auto">
          <a:xfrm>
            <a:off x="419100" y="1643202"/>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defTabSz="45720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defTabSz="4572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defTabSz="4572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defTabSz="4572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nSpc>
                <a:spcPct val="110000"/>
              </a:lnSpc>
            </a:pPr>
            <a:r>
              <a:rPr lang="de-DE" altLang="de-DE" sz="1600" b="0" dirty="0" smtClean="0">
                <a:solidFill>
                  <a:srgbClr val="000000"/>
                </a:solidFill>
              </a:rPr>
              <a:t>Zwangsdosierung durch Nockenradwalze</a:t>
            </a:r>
          </a:p>
          <a:p>
            <a:pPr>
              <a:lnSpc>
                <a:spcPct val="110000"/>
              </a:lnSpc>
            </a:pPr>
            <a:r>
              <a:rPr lang="de-DE" altLang="de-DE" sz="1600" b="0" dirty="0" smtClean="0">
                <a:solidFill>
                  <a:srgbClr val="000000"/>
                </a:solidFill>
              </a:rPr>
              <a:t>Unabhängig vom Streugut </a:t>
            </a:r>
          </a:p>
          <a:p>
            <a:pPr>
              <a:lnSpc>
                <a:spcPct val="110000"/>
              </a:lnSpc>
            </a:pPr>
            <a:r>
              <a:rPr lang="de-DE" altLang="de-DE" sz="1600" b="0" dirty="0" smtClean="0">
                <a:solidFill>
                  <a:srgbClr val="000000"/>
                </a:solidFill>
              </a:rPr>
              <a:t>Die Drehzahl bestimmt die Ausbringmenge</a:t>
            </a:r>
            <a:r>
              <a:rPr lang="de-DE" altLang="de-DE" sz="1600" b="0" dirty="0">
                <a:solidFill>
                  <a:srgbClr val="000000"/>
                </a:solidFill>
              </a:rPr>
              <a:t> </a:t>
            </a:r>
            <a:r>
              <a:rPr lang="de-DE" altLang="de-DE" sz="1600" b="0" dirty="0" smtClean="0">
                <a:solidFill>
                  <a:srgbClr val="000000"/>
                </a:solidFill>
              </a:rPr>
              <a:t>in Abhängigkeit von der Fahrgeschwindigkeit.</a:t>
            </a:r>
          </a:p>
          <a:p>
            <a:pPr>
              <a:lnSpc>
                <a:spcPct val="110000"/>
              </a:lnSpc>
              <a:buFont typeface="Arial Unicode MS" pitchFamily="34" charset="-128"/>
              <a:buNone/>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buFontTx/>
              <a:buChar char="►"/>
            </a:pPr>
            <a:endParaRPr lang="de-DE" altLang="de-DE" sz="1600" b="0" dirty="0" smtClean="0">
              <a:solidFill>
                <a:srgbClr val="000000"/>
              </a:solidFill>
            </a:endParaRPr>
          </a:p>
          <a:p>
            <a:pPr algn="ctr">
              <a:lnSpc>
                <a:spcPct val="110000"/>
              </a:lnSpc>
              <a:buClr>
                <a:srgbClr val="000000"/>
              </a:buClr>
            </a:pPr>
            <a:r>
              <a:rPr lang="de-DE" altLang="de-DE" sz="1600" b="0" dirty="0" smtClean="0">
                <a:solidFill>
                  <a:srgbClr val="000000"/>
                </a:solidFill>
              </a:rPr>
              <a:t>Ausbringmenge kann schnell und präzise durch Drehzahlveränderung variiert werden</a:t>
            </a:r>
          </a:p>
        </p:txBody>
      </p:sp>
      <p:sp>
        <p:nvSpPr>
          <p:cNvPr id="6" name="Rechteck 5">
            <a:hlinkClick r:id="rId5"/>
          </p:cNvPr>
          <p:cNvSpPr/>
          <p:nvPr/>
        </p:nvSpPr>
        <p:spPr bwMode="auto">
          <a:xfrm>
            <a:off x="7863289" y="2708920"/>
            <a:ext cx="597143" cy="375110"/>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2701717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692696"/>
            <a:ext cx="8511480" cy="860425"/>
          </a:xfrm>
        </p:spPr>
        <p:txBody>
          <a:bodyPr/>
          <a:lstStyle/>
          <a:p>
            <a:r>
              <a:rPr lang="de-DE" b="0" dirty="0" smtClean="0"/>
              <a:t>9.3 Gestänge</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308303" y="6309083"/>
            <a:ext cx="1833791" cy="430887"/>
          </a:xfrm>
          <a:prstGeom prst="rect">
            <a:avLst/>
          </a:prstGeom>
          <a:noFill/>
        </p:spPr>
        <p:txBody>
          <a:bodyPr wrap="square" rtlCol="0">
            <a:spAutoFit/>
          </a:bodyPr>
          <a:lstStyle/>
          <a:p>
            <a:r>
              <a:rPr lang="de-DE" sz="1000" b="0" dirty="0" smtClean="0">
                <a:latin typeface="+mj-lt"/>
              </a:rPr>
              <a:t>Quelle: Werkbild 101Rauch </a:t>
            </a:r>
            <a:endParaRPr lang="de-DE" sz="1000" b="0" dirty="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867" y="1412660"/>
            <a:ext cx="2988767" cy="4384904"/>
          </a:xfrm>
          <a:prstGeom prst="rect">
            <a:avLst/>
          </a:prstGeom>
        </p:spPr>
      </p:pic>
      <p:sp>
        <p:nvSpPr>
          <p:cNvPr id="13" name="Rectangle 2"/>
          <p:cNvSpPr>
            <a:spLocks noChangeArrowheads="1"/>
          </p:cNvSpPr>
          <p:nvPr/>
        </p:nvSpPr>
        <p:spPr bwMode="auto">
          <a:xfrm>
            <a:off x="579924" y="1844648"/>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defTabSz="457200"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defTabSz="45720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defTabSz="4572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defTabSz="4572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defTabSz="4572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r>
              <a:rPr lang="de-DE" altLang="de-DE" sz="1800" b="0" dirty="0" smtClean="0">
                <a:solidFill>
                  <a:srgbClr val="000000"/>
                </a:solidFill>
              </a:rPr>
              <a:t>	Konzipiert auf Stabilität und </a:t>
            </a:r>
          </a:p>
          <a:p>
            <a:pPr marL="0" indent="0">
              <a:buNone/>
            </a:pPr>
            <a:r>
              <a:rPr lang="de-DE" altLang="de-DE" sz="1800" b="0" dirty="0" smtClean="0">
                <a:solidFill>
                  <a:srgbClr val="000000"/>
                </a:solidFill>
              </a:rPr>
              <a:t>     	Langlebigkeit (Edelstahl)</a:t>
            </a:r>
            <a:endParaRPr lang="de-DE" altLang="de-DE" sz="1800" b="0" dirty="0">
              <a:solidFill>
                <a:srgbClr val="000000"/>
              </a:solidFill>
            </a:endParaRPr>
          </a:p>
          <a:p>
            <a:r>
              <a:rPr lang="de-DE" altLang="de-DE" sz="1800" b="0" dirty="0" smtClean="0">
                <a:solidFill>
                  <a:srgbClr val="000000"/>
                </a:solidFill>
              </a:rPr>
              <a:t>	Tragrohre sind gleichzeitig </a:t>
            </a:r>
          </a:p>
          <a:p>
            <a:pPr marL="0" indent="0">
              <a:buNone/>
            </a:pPr>
            <a:r>
              <a:rPr lang="de-DE" altLang="de-DE" sz="1800" b="0" dirty="0">
                <a:solidFill>
                  <a:srgbClr val="000000"/>
                </a:solidFill>
              </a:rPr>
              <a:t>	</a:t>
            </a:r>
            <a:r>
              <a:rPr lang="de-DE" altLang="de-DE" sz="1800" b="0" dirty="0" smtClean="0">
                <a:solidFill>
                  <a:srgbClr val="000000"/>
                </a:solidFill>
              </a:rPr>
              <a:t>Transportrohre</a:t>
            </a:r>
            <a:endParaRPr lang="de-DE" altLang="de-DE" sz="1800" b="0" dirty="0">
              <a:solidFill>
                <a:srgbClr val="000000"/>
              </a:solidFill>
            </a:endParaRPr>
          </a:p>
          <a:p>
            <a:r>
              <a:rPr lang="de-DE" altLang="de-DE" sz="1800" b="0" dirty="0" smtClean="0">
                <a:solidFill>
                  <a:srgbClr val="000000"/>
                </a:solidFill>
              </a:rPr>
              <a:t>	Gewicht etwa 1500 kg</a:t>
            </a:r>
          </a:p>
          <a:p>
            <a:r>
              <a:rPr lang="de-DE" altLang="de-DE" sz="1800" b="0" dirty="0">
                <a:solidFill>
                  <a:srgbClr val="000000"/>
                </a:solidFill>
              </a:rPr>
              <a:t>	</a:t>
            </a:r>
            <a:r>
              <a:rPr lang="de-DE" altLang="de-DE" sz="1800" b="0" dirty="0" smtClean="0">
                <a:solidFill>
                  <a:srgbClr val="000000"/>
                </a:solidFill>
              </a:rPr>
              <a:t>höhenverstellbar über Parallelogramm: </a:t>
            </a:r>
          </a:p>
          <a:p>
            <a:pPr marL="0" indent="0">
              <a:buNone/>
            </a:pPr>
            <a:r>
              <a:rPr lang="de-DE" altLang="de-DE" sz="1800" b="0" dirty="0">
                <a:solidFill>
                  <a:srgbClr val="000000"/>
                </a:solidFill>
              </a:rPr>
              <a:t>	</a:t>
            </a:r>
            <a:r>
              <a:rPr lang="de-DE" altLang="de-DE" sz="1800" b="0" dirty="0" smtClean="0">
                <a:solidFill>
                  <a:srgbClr val="000000"/>
                </a:solidFill>
              </a:rPr>
              <a:t>Abstand Boden bis niedrigster </a:t>
            </a:r>
            <a:endParaRPr lang="de-DE" altLang="de-DE" sz="1800" b="0" dirty="0">
              <a:solidFill>
                <a:srgbClr val="000000"/>
              </a:solidFill>
            </a:endParaRPr>
          </a:p>
          <a:p>
            <a:pPr marL="0" indent="0">
              <a:buNone/>
            </a:pPr>
            <a:r>
              <a:rPr lang="de-DE" altLang="de-DE" sz="1800" b="0" dirty="0" smtClean="0">
                <a:solidFill>
                  <a:srgbClr val="000000"/>
                </a:solidFill>
              </a:rPr>
              <a:t>	Krümmer 1,10 - 2,10 m</a:t>
            </a:r>
          </a:p>
          <a:p>
            <a:r>
              <a:rPr lang="de-DE" altLang="de-DE" sz="1800" b="0" dirty="0">
                <a:solidFill>
                  <a:srgbClr val="000000"/>
                </a:solidFill>
              </a:rPr>
              <a:t>	</a:t>
            </a:r>
            <a:r>
              <a:rPr lang="de-DE" altLang="de-DE" sz="1800" b="0" dirty="0" smtClean="0">
                <a:solidFill>
                  <a:srgbClr val="000000"/>
                </a:solidFill>
              </a:rPr>
              <a:t>fernbedienbarer Hangausgleich</a:t>
            </a:r>
          </a:p>
          <a:p>
            <a:r>
              <a:rPr lang="de-DE" altLang="de-DE" sz="1800" b="0" dirty="0">
                <a:solidFill>
                  <a:srgbClr val="000000"/>
                </a:solidFill>
              </a:rPr>
              <a:t>	</a:t>
            </a:r>
            <a:r>
              <a:rPr lang="de-DE" altLang="de-DE" sz="1800" b="0" dirty="0" smtClean="0">
                <a:solidFill>
                  <a:srgbClr val="000000"/>
                </a:solidFill>
              </a:rPr>
              <a:t>Federung über Stickstoffspeicher</a:t>
            </a:r>
          </a:p>
          <a:p>
            <a:pPr>
              <a:spcBef>
                <a:spcPct val="50000"/>
              </a:spcBef>
              <a:buFont typeface="Arial Unicode MS" pitchFamily="34" charset="-128"/>
              <a:buNone/>
            </a:pPr>
            <a:endParaRPr lang="de-DE" altLang="de-DE" sz="1800" b="0" dirty="0" smtClean="0">
              <a:solidFill>
                <a:srgbClr val="000000"/>
              </a:solidFill>
            </a:endParaRPr>
          </a:p>
          <a:p>
            <a:pPr>
              <a:buFont typeface="Arial Unicode MS" pitchFamily="34" charset="-128"/>
              <a:buNone/>
            </a:pPr>
            <a:endParaRPr lang="de-DE" altLang="de-DE" sz="1800" b="0" dirty="0" smtClean="0">
              <a:solidFill>
                <a:srgbClr val="000000"/>
              </a:solidFill>
            </a:endParaRPr>
          </a:p>
          <a:p>
            <a:pPr>
              <a:buFont typeface="Arial Unicode MS" pitchFamily="34" charset="-128"/>
              <a:buNone/>
            </a:pPr>
            <a:endParaRPr lang="de-DE" altLang="de-DE" sz="1800" b="0" dirty="0" smtClean="0">
              <a:solidFill>
                <a:srgbClr val="000000"/>
              </a:solidFill>
            </a:endParaRPr>
          </a:p>
          <a:p>
            <a:pPr>
              <a:buFont typeface="Arial Unicode MS" pitchFamily="34" charset="-128"/>
              <a:buNone/>
            </a:pPr>
            <a:endParaRPr lang="de-DE" altLang="de-DE" sz="1800" b="0" dirty="0" smtClean="0">
              <a:solidFill>
                <a:srgbClr val="000000"/>
              </a:solidFill>
            </a:endParaRPr>
          </a:p>
          <a:p>
            <a:pPr algn="ctr">
              <a:buFont typeface="Arial Unicode MS" pitchFamily="34" charset="-128"/>
              <a:buNone/>
            </a:pPr>
            <a:endParaRPr lang="de-DE" altLang="de-DE" sz="1800" b="0" dirty="0" smtClean="0">
              <a:solidFill>
                <a:srgbClr val="000000"/>
              </a:solidFill>
            </a:endParaRPr>
          </a:p>
          <a:p>
            <a:pPr>
              <a:buFont typeface="Arial Unicode MS" pitchFamily="34" charset="-128"/>
              <a:buNone/>
            </a:pPr>
            <a:endParaRPr lang="de-DE" altLang="de-DE" sz="1800" b="0" dirty="0" smtClean="0">
              <a:solidFill>
                <a:srgbClr val="000000"/>
              </a:solidFill>
            </a:endParaRPr>
          </a:p>
        </p:txBody>
      </p:sp>
    </p:spTree>
    <p:extLst>
      <p:ext uri="{BB962C8B-B14F-4D97-AF65-F5344CB8AC3E}">
        <p14:creationId xmlns:p14="http://schemas.microsoft.com/office/powerpoint/2010/main" val="159294481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576" y="593739"/>
            <a:ext cx="8511480" cy="860425"/>
          </a:xfrm>
        </p:spPr>
        <p:txBody>
          <a:bodyPr/>
          <a:lstStyle/>
          <a:p>
            <a:r>
              <a:rPr lang="de-DE" b="0" dirty="0" smtClean="0"/>
              <a:t>9.4 Zusammenfassung</a:t>
            </a:r>
            <a:r>
              <a:rPr lang="de-DE" dirty="0"/>
              <a:t/>
            </a:r>
            <a:br>
              <a:rPr lang="de-DE" dirty="0"/>
            </a:b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76257" y="6309083"/>
            <a:ext cx="2265838" cy="430887"/>
          </a:xfrm>
          <a:prstGeom prst="rect">
            <a:avLst/>
          </a:prstGeom>
          <a:noFill/>
        </p:spPr>
        <p:txBody>
          <a:bodyPr wrap="square" rtlCol="0">
            <a:spAutoFit/>
          </a:bodyPr>
          <a:lstStyle/>
          <a:p>
            <a:r>
              <a:rPr lang="de-DE" sz="1000" b="0" dirty="0" smtClean="0">
                <a:latin typeface="+mj-lt"/>
              </a:rPr>
              <a:t>Quelle: Bild 102 Despositphotos</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2544243658"/>
              </p:ext>
            </p:extLst>
          </p:nvPr>
        </p:nvGraphicFramePr>
        <p:xfrm>
          <a:off x="1101378" y="1354282"/>
          <a:ext cx="7056784" cy="4866368"/>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848783938"/>
                    </a:ext>
                  </a:extLst>
                </a:gridCol>
                <a:gridCol w="3528392">
                  <a:extLst>
                    <a:ext uri="{9D8B030D-6E8A-4147-A177-3AD203B41FA5}">
                      <a16:colId xmlns:a16="http://schemas.microsoft.com/office/drawing/2014/main" val="2164861894"/>
                    </a:ext>
                  </a:extLst>
                </a:gridCol>
              </a:tblGrid>
              <a:tr h="507728">
                <a:tc>
                  <a:txBody>
                    <a:bodyPr/>
                    <a:lstStyle/>
                    <a:p>
                      <a:pPr algn="ctr"/>
                      <a:r>
                        <a:rPr lang="de-DE" sz="2000" dirty="0" smtClean="0"/>
                        <a:t>Vorteile</a:t>
                      </a:r>
                      <a:endParaRPr lang="de-DE" sz="2000" dirty="0"/>
                    </a:p>
                  </a:txBody>
                  <a:tcPr/>
                </a:tc>
                <a:tc>
                  <a:txBody>
                    <a:bodyPr/>
                    <a:lstStyle/>
                    <a:p>
                      <a:pPr algn="ctr"/>
                      <a:r>
                        <a:rPr lang="de-DE" sz="2000" dirty="0" smtClean="0"/>
                        <a:t>Nachteile</a:t>
                      </a:r>
                      <a:r>
                        <a:rPr lang="de-DE" sz="2000" baseline="0" dirty="0" smtClean="0"/>
                        <a:t> </a:t>
                      </a:r>
                      <a:endParaRPr lang="de-DE" sz="2000" dirty="0"/>
                    </a:p>
                  </a:txBody>
                  <a:tcPr/>
                </a:tc>
                <a:extLst>
                  <a:ext uri="{0D108BD9-81ED-4DB2-BD59-A6C34878D82A}">
                    <a16:rowId xmlns:a16="http://schemas.microsoft.com/office/drawing/2014/main" val="2639451864"/>
                  </a:ext>
                </a:extLst>
              </a:tr>
              <a:tr h="3553724">
                <a:tc>
                  <a:txBody>
                    <a:bodyPr/>
                    <a:lstStyle/>
                    <a:p>
                      <a:pPr marL="285750" indent="-285750">
                        <a:spcBef>
                          <a:spcPct val="50000"/>
                        </a:spcBef>
                        <a:buClrTx/>
                        <a:buFont typeface="Arial" panose="020B0604020202020204" pitchFamily="34" charset="0"/>
                        <a:buChar char="•"/>
                      </a:pPr>
                      <a:r>
                        <a:rPr lang="de-DE" altLang="de-DE" sz="1600" b="0" dirty="0" smtClean="0">
                          <a:solidFill>
                            <a:srgbClr val="000000"/>
                          </a:solidFill>
                        </a:rPr>
                        <a:t>Relativ unabhängig von Düngerqualitäten (bis auf staubförmige Dünger)</a:t>
                      </a:r>
                    </a:p>
                    <a:p>
                      <a:pPr marL="285750" indent="-285750">
                        <a:spcBef>
                          <a:spcPct val="50000"/>
                        </a:spcBef>
                        <a:buClrTx/>
                        <a:buFont typeface="Arial" panose="020B0604020202020204" pitchFamily="34" charset="0"/>
                        <a:buChar char="•"/>
                      </a:pPr>
                      <a:r>
                        <a:rPr lang="de-DE" altLang="de-DE" sz="1600" b="0" dirty="0" smtClean="0">
                          <a:solidFill>
                            <a:srgbClr val="000000"/>
                          </a:solidFill>
                        </a:rPr>
                        <a:t>Ausbringung relativ windunabhängig</a:t>
                      </a:r>
                    </a:p>
                    <a:p>
                      <a:pPr marL="285750" indent="-285750">
                        <a:spcBef>
                          <a:spcPct val="50000"/>
                        </a:spcBef>
                        <a:buClrTx/>
                        <a:buFont typeface="Arial" panose="020B0604020202020204" pitchFamily="34" charset="0"/>
                        <a:buChar char="•"/>
                      </a:pPr>
                      <a:r>
                        <a:rPr lang="de-DE" altLang="de-DE" sz="1600" b="0" dirty="0" smtClean="0">
                          <a:solidFill>
                            <a:srgbClr val="000000"/>
                          </a:solidFill>
                        </a:rPr>
                        <a:t>Exakte Dosier- und Ausbringmenge, optimale Querverteilung (Mehrfachüberlappung)</a:t>
                      </a:r>
                    </a:p>
                    <a:p>
                      <a:pPr marL="285750" indent="-285750">
                        <a:spcBef>
                          <a:spcPct val="50000"/>
                        </a:spcBef>
                        <a:buClrTx/>
                        <a:buFont typeface="Arial" panose="020B0604020202020204" pitchFamily="34" charset="0"/>
                        <a:buChar char="•"/>
                      </a:pPr>
                      <a:r>
                        <a:rPr lang="de-DE" altLang="de-DE" sz="1600" b="0" dirty="0" smtClean="0">
                          <a:solidFill>
                            <a:srgbClr val="000000"/>
                          </a:solidFill>
                        </a:rPr>
                        <a:t>Lineare Beziehung zwischen Ausbringungsmenge und Dosierung</a:t>
                      </a:r>
                    </a:p>
                    <a:p>
                      <a:pPr marL="285750" indent="-285750">
                        <a:spcBef>
                          <a:spcPct val="50000"/>
                        </a:spcBef>
                        <a:buClrTx/>
                        <a:buFont typeface="Arial" panose="020B0604020202020204" pitchFamily="34" charset="0"/>
                        <a:buChar char="•"/>
                      </a:pPr>
                      <a:r>
                        <a:rPr lang="de-DE" altLang="de-DE" sz="1600" b="0" dirty="0" smtClean="0">
                          <a:solidFill>
                            <a:srgbClr val="000000"/>
                          </a:solidFill>
                        </a:rPr>
                        <a:t>Teilbreitenabschaltung möglich</a:t>
                      </a:r>
                    </a:p>
                    <a:p>
                      <a:pPr marL="285750" indent="-285750">
                        <a:spcBef>
                          <a:spcPct val="50000"/>
                        </a:spcBef>
                        <a:buClrTx/>
                        <a:buFont typeface="Arial" panose="020B0604020202020204" pitchFamily="34" charset="0"/>
                        <a:buChar char="•"/>
                      </a:pPr>
                      <a:r>
                        <a:rPr lang="de-DE" altLang="de-DE" sz="1600" b="0" dirty="0" smtClean="0">
                          <a:solidFill>
                            <a:srgbClr val="000000"/>
                          </a:solidFill>
                        </a:rPr>
                        <a:t>Exaktes Grenzstreuen </a:t>
                      </a:r>
                    </a:p>
                    <a:p>
                      <a:pPr algn="ctr"/>
                      <a:endParaRPr lang="de-DE" sz="1600" dirty="0"/>
                    </a:p>
                  </a:txBody>
                  <a:tcPr/>
                </a:tc>
                <a:tc>
                  <a:txBody>
                    <a:bodyPr/>
                    <a:lstStyle/>
                    <a:p>
                      <a:pPr marL="285750" indent="-285750">
                        <a:spcBef>
                          <a:spcPct val="50000"/>
                        </a:spcBef>
                        <a:buClrTx/>
                        <a:buFont typeface="Arial" panose="020B0604020202020204" pitchFamily="34" charset="0"/>
                        <a:buChar char="•"/>
                      </a:pPr>
                      <a:r>
                        <a:rPr lang="de-DE" altLang="de-DE" sz="1600" b="0" dirty="0" smtClean="0">
                          <a:solidFill>
                            <a:srgbClr val="000000"/>
                          </a:solidFill>
                        </a:rPr>
                        <a:t>Höhere Anschaffungskosten</a:t>
                      </a:r>
                    </a:p>
                    <a:p>
                      <a:pPr marL="285750" indent="-285750">
                        <a:spcBef>
                          <a:spcPct val="50000"/>
                        </a:spcBef>
                        <a:buClrTx/>
                        <a:buFont typeface="Arial" panose="020B0604020202020204" pitchFamily="34" charset="0"/>
                        <a:buChar char="•"/>
                      </a:pPr>
                      <a:r>
                        <a:rPr lang="de-DE" altLang="de-DE" sz="1600" b="0" dirty="0" smtClean="0">
                          <a:solidFill>
                            <a:srgbClr val="000000"/>
                          </a:solidFill>
                        </a:rPr>
                        <a:t>Handling und Verschleiß am Gestänge</a:t>
                      </a:r>
                    </a:p>
                    <a:p>
                      <a:pPr marL="285750" indent="-285750">
                        <a:spcBef>
                          <a:spcPct val="50000"/>
                        </a:spcBef>
                        <a:buClrTx/>
                        <a:buFont typeface="Arial" panose="020B0604020202020204" pitchFamily="34" charset="0"/>
                        <a:buChar char="•"/>
                      </a:pPr>
                      <a:r>
                        <a:rPr lang="de-DE" altLang="de-DE" sz="1600" b="0" dirty="0" smtClean="0">
                          <a:solidFill>
                            <a:srgbClr val="000000"/>
                          </a:solidFill>
                        </a:rPr>
                        <a:t>Zusatzgewicht durch Gestänge</a:t>
                      </a:r>
                    </a:p>
                    <a:p>
                      <a:pPr marL="285750" indent="-285750">
                        <a:spcBef>
                          <a:spcPct val="50000"/>
                        </a:spcBef>
                        <a:buClrTx/>
                        <a:buFont typeface="Arial" panose="020B0604020202020204" pitchFamily="34" charset="0"/>
                        <a:buChar char="•"/>
                      </a:pPr>
                      <a:r>
                        <a:rPr lang="de-DE" altLang="de-DE" sz="1600" b="0" dirty="0" smtClean="0">
                          <a:solidFill>
                            <a:srgbClr val="000000"/>
                          </a:solidFill>
                        </a:rPr>
                        <a:t>Weder</a:t>
                      </a:r>
                      <a:r>
                        <a:rPr lang="de-DE" altLang="de-DE" sz="1600" b="0" baseline="0" dirty="0" smtClean="0">
                          <a:solidFill>
                            <a:srgbClr val="000000"/>
                          </a:solidFill>
                        </a:rPr>
                        <a:t> von Rauch noch von Kongskilde hydraulisch gelenkte Nachlaufachse möglich</a:t>
                      </a:r>
                      <a:endParaRPr lang="de-DE" altLang="de-DE" sz="1600" b="0" dirty="0" smtClean="0">
                        <a:solidFill>
                          <a:srgbClr val="000000"/>
                        </a:solidFill>
                      </a:endParaRPr>
                    </a:p>
                    <a:p>
                      <a:pPr algn="ctr"/>
                      <a:endParaRPr lang="de-DE" sz="1600" dirty="0"/>
                    </a:p>
                  </a:txBody>
                  <a:tcPr/>
                </a:tc>
                <a:extLst>
                  <a:ext uri="{0D108BD9-81ED-4DB2-BD59-A6C34878D82A}">
                    <a16:rowId xmlns:a16="http://schemas.microsoft.com/office/drawing/2014/main" val="4268613616"/>
                  </a:ext>
                </a:extLst>
              </a:tr>
            </a:tbl>
          </a:graphicData>
        </a:graphic>
      </p:graphicFrame>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272" y="168855"/>
            <a:ext cx="1260996" cy="1096994"/>
          </a:xfrm>
          <a:prstGeom prst="rect">
            <a:avLst/>
          </a:prstGeom>
        </p:spPr>
      </p:pic>
      <p:sp>
        <p:nvSpPr>
          <p:cNvPr id="6" name="Textfeld 5">
            <a:hlinkClick r:id="rId4"/>
          </p:cNvPr>
          <p:cNvSpPr txBox="1"/>
          <p:nvPr/>
        </p:nvSpPr>
        <p:spPr>
          <a:xfrm>
            <a:off x="5260268" y="6035294"/>
            <a:ext cx="1408276" cy="498598"/>
          </a:xfrm>
          <a:prstGeom prst="rect">
            <a:avLst/>
          </a:prstGeom>
          <a:solidFill>
            <a:srgbClr val="92D050"/>
          </a:solidFill>
        </p:spPr>
        <p:txBody>
          <a:bodyPr wrap="square" rtlCol="0">
            <a:spAutoFit/>
          </a:bodyPr>
          <a:lstStyle/>
          <a:p>
            <a:r>
              <a:rPr lang="de-DE" sz="1200" smtClean="0"/>
              <a:t>Film</a:t>
            </a:r>
          </a:p>
          <a:p>
            <a:r>
              <a:rPr lang="de-DE" sz="1200" smtClean="0"/>
              <a:t>Horsch P-Streuer</a:t>
            </a:r>
            <a:endParaRPr lang="de-DE" sz="1200"/>
          </a:p>
        </p:txBody>
      </p:sp>
    </p:spTree>
    <p:extLst>
      <p:ext uri="{BB962C8B-B14F-4D97-AF65-F5344CB8AC3E}">
        <p14:creationId xmlns:p14="http://schemas.microsoft.com/office/powerpoint/2010/main" val="214274592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4584" y="702956"/>
            <a:ext cx="8511480" cy="860425"/>
          </a:xfrm>
        </p:spPr>
        <p:txBody>
          <a:bodyPr/>
          <a:lstStyle/>
          <a:p>
            <a:r>
              <a:rPr lang="de-DE" b="0" dirty="0" smtClean="0"/>
              <a:t>	10. Großflächenstreuer </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139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76257" y="6309083"/>
            <a:ext cx="2265838" cy="430887"/>
          </a:xfrm>
          <a:prstGeom prst="rect">
            <a:avLst/>
          </a:prstGeom>
          <a:noFill/>
        </p:spPr>
        <p:txBody>
          <a:bodyPr wrap="square" rtlCol="0">
            <a:spAutoFit/>
          </a:bodyPr>
          <a:lstStyle/>
          <a:p>
            <a:r>
              <a:rPr lang="de-DE" sz="1000" b="0" dirty="0" smtClean="0">
                <a:latin typeface="+mj-lt"/>
              </a:rPr>
              <a:t>Quelle: Werkbild 103 Rauch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6" y="1988840"/>
            <a:ext cx="8679104" cy="3216374"/>
          </a:xfrm>
          <a:prstGeom prst="rect">
            <a:avLst/>
          </a:prstGeom>
        </p:spPr>
      </p:pic>
      <p:sp>
        <p:nvSpPr>
          <p:cNvPr id="12" name="Textfeld 11"/>
          <p:cNvSpPr txBox="1"/>
          <p:nvPr/>
        </p:nvSpPr>
        <p:spPr>
          <a:xfrm>
            <a:off x="1705983" y="5472338"/>
            <a:ext cx="5434930" cy="369332"/>
          </a:xfrm>
          <a:prstGeom prst="rect">
            <a:avLst/>
          </a:prstGeom>
          <a:noFill/>
        </p:spPr>
        <p:txBody>
          <a:bodyPr wrap="square" rtlCol="0">
            <a:spAutoFit/>
          </a:bodyPr>
          <a:lstStyle/>
          <a:p>
            <a:pPr algn="ctr"/>
            <a:r>
              <a:rPr lang="de-DE" sz="1800" b="0" dirty="0" smtClean="0">
                <a:latin typeface="+mj-lt"/>
              </a:rPr>
              <a:t>Rauch Axent </a:t>
            </a:r>
            <a:endParaRPr lang="de-DE" sz="1800" b="0" dirty="0">
              <a:latin typeface="+mj-lt"/>
            </a:endParaRPr>
          </a:p>
        </p:txBody>
      </p:sp>
    </p:spTree>
    <p:extLst>
      <p:ext uri="{BB962C8B-B14F-4D97-AF65-F5344CB8AC3E}">
        <p14:creationId xmlns:p14="http://schemas.microsoft.com/office/powerpoint/2010/main" val="33021989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1.6 Bedeutung der Düngerausbringung</a:t>
            </a:r>
            <a:endParaRPr lang="de-DE" b="0" dirty="0"/>
          </a:p>
        </p:txBody>
      </p:sp>
      <p:sp>
        <p:nvSpPr>
          <p:cNvPr id="3" name="Inhaltsplatzhalter 2"/>
          <p:cNvSpPr>
            <a:spLocks noGrp="1"/>
          </p:cNvSpPr>
          <p:nvPr>
            <p:ph idx="1"/>
          </p:nvPr>
        </p:nvSpPr>
        <p:spPr/>
        <p:txBody>
          <a:bodyPr/>
          <a:lstStyle/>
          <a:p>
            <a:pPr marL="0" indent="0">
              <a:buNone/>
            </a:pPr>
            <a:r>
              <a:rPr lang="de-DE" sz="2000" dirty="0"/>
              <a:t>Kostenstruktur der Mineraldüngerausbringung:</a:t>
            </a:r>
          </a:p>
          <a:p>
            <a:pPr>
              <a:buFont typeface="Symbol" panose="05050102010706020507" pitchFamily="18" charset="2"/>
              <a:buChar char="-"/>
            </a:pPr>
            <a:r>
              <a:rPr lang="de-DE" sz="2000" dirty="0"/>
              <a:t>Düngemittel  </a:t>
            </a:r>
            <a:r>
              <a:rPr lang="de-DE" sz="2000" dirty="0">
                <a:sym typeface="Wingdings" panose="05000000000000000000" pitchFamily="2" charset="2"/>
              </a:rPr>
              <a:t> die teuersten Betriebsmittel</a:t>
            </a:r>
          </a:p>
          <a:p>
            <a:pPr>
              <a:buFont typeface="Symbol" panose="05050102010706020507" pitchFamily="18" charset="2"/>
              <a:buChar char="-"/>
            </a:pPr>
            <a:r>
              <a:rPr lang="de-DE" sz="2000" dirty="0">
                <a:sym typeface="Wingdings" panose="05000000000000000000" pitchFamily="2" charset="2"/>
              </a:rPr>
              <a:t>90% entfallen bei der Düngung auf die „eigentlichen“ Dünger </a:t>
            </a:r>
          </a:p>
          <a:p>
            <a:pPr>
              <a:buFont typeface="Symbol" panose="05050102010706020507" pitchFamily="18" charset="2"/>
              <a:buChar char="-"/>
            </a:pPr>
            <a:r>
              <a:rPr lang="de-DE" sz="2000" dirty="0">
                <a:sym typeface="Wingdings" panose="05000000000000000000" pitchFamily="2" charset="2"/>
              </a:rPr>
              <a:t>10% werden als Maschinenkosten sowie Verfahrenskosten deklariert</a:t>
            </a:r>
          </a:p>
          <a:p>
            <a:pPr>
              <a:buFont typeface="Symbol" panose="05050102010706020507" pitchFamily="18" charset="2"/>
              <a:buChar char="-"/>
            </a:pPr>
            <a:r>
              <a:rPr lang="de-DE" sz="2000" dirty="0">
                <a:sym typeface="Wingdings" panose="05000000000000000000" pitchFamily="2" charset="2"/>
              </a:rPr>
              <a:t>Punkt gerichtete Düngerausbringung spart nachhaltig bares Geld</a:t>
            </a:r>
          </a:p>
          <a:p>
            <a:pPr marL="0" indent="0">
              <a:buNone/>
            </a:pPr>
            <a:endParaRPr lang="de-DE" sz="2000" dirty="0">
              <a:sym typeface="Wingdings" panose="05000000000000000000" pitchFamily="2" charset="2"/>
            </a:endParaRPr>
          </a:p>
          <a:p>
            <a:pPr>
              <a:buFont typeface="Wingdings" panose="05000000000000000000" pitchFamily="2" charset="2"/>
              <a:buChar char="à"/>
            </a:pPr>
            <a:r>
              <a:rPr lang="de-DE" sz="2000" dirty="0">
                <a:sym typeface="Wingdings" panose="05000000000000000000" pitchFamily="2" charset="2"/>
              </a:rPr>
              <a:t>Düngung bestimmt zielgerichtet den </a:t>
            </a:r>
            <a:r>
              <a:rPr lang="de-DE" sz="2000" b="1" dirty="0" smtClean="0">
                <a:sym typeface="Wingdings" panose="05000000000000000000" pitchFamily="2" charset="2"/>
              </a:rPr>
              <a:t>pflanzenbaulichen </a:t>
            </a:r>
            <a:r>
              <a:rPr lang="de-DE" sz="2000" b="1" dirty="0">
                <a:sym typeface="Wingdings" panose="05000000000000000000" pitchFamily="2" charset="2"/>
              </a:rPr>
              <a:t>Erfolg</a:t>
            </a:r>
            <a:r>
              <a:rPr lang="de-DE" sz="2000" dirty="0">
                <a:sym typeface="Wingdings" panose="05000000000000000000" pitchFamily="2" charset="2"/>
              </a:rPr>
              <a:t>, die</a:t>
            </a:r>
          </a:p>
          <a:p>
            <a:pPr marL="0" indent="0">
              <a:buNone/>
            </a:pPr>
            <a:r>
              <a:rPr lang="de-DE" sz="2000" dirty="0">
                <a:sym typeface="Wingdings" panose="05000000000000000000" pitchFamily="2" charset="2"/>
              </a:rPr>
              <a:t>    </a:t>
            </a:r>
            <a:r>
              <a:rPr lang="de-DE" sz="2000" b="1" dirty="0">
                <a:sym typeface="Wingdings" panose="05000000000000000000" pitchFamily="2" charset="2"/>
              </a:rPr>
              <a:t>Höhe der Umweltbelastungen </a:t>
            </a:r>
            <a:r>
              <a:rPr lang="de-DE" sz="2000" dirty="0">
                <a:sym typeface="Wingdings" panose="05000000000000000000" pitchFamily="2" charset="2"/>
              </a:rPr>
              <a:t>sowie am Ende den       </a:t>
            </a:r>
          </a:p>
          <a:p>
            <a:pPr marL="0" indent="0">
              <a:buNone/>
            </a:pPr>
            <a:r>
              <a:rPr lang="de-DE" sz="2000" dirty="0">
                <a:sym typeface="Wingdings" panose="05000000000000000000" pitchFamily="2" charset="2"/>
              </a:rPr>
              <a:t>    </a:t>
            </a:r>
            <a:r>
              <a:rPr lang="de-DE" sz="2000" b="1" dirty="0">
                <a:sym typeface="Wingdings" panose="05000000000000000000" pitchFamily="2" charset="2"/>
              </a:rPr>
              <a:t>Unternehmergewinn</a:t>
            </a:r>
            <a:endParaRPr lang="de-DE" sz="2000" b="1" dirty="0"/>
          </a:p>
          <a:p>
            <a:pPr marL="0" indent="0">
              <a:buNone/>
            </a:pPr>
            <a:endParaRPr lang="de-DE" dirty="0"/>
          </a:p>
        </p:txBody>
      </p:sp>
      <p:sp>
        <p:nvSpPr>
          <p:cNvPr id="4" name="Fußzeilenplatzhalter 3"/>
          <p:cNvSpPr>
            <a:spLocks noGrp="1"/>
          </p:cNvSpPr>
          <p:nvPr>
            <p:ph type="ftr" sz="quarter" idx="10"/>
          </p:nvPr>
        </p:nvSpPr>
        <p:spPr>
          <a:xfrm>
            <a:off x="485775" y="6559550"/>
            <a:ext cx="7067550" cy="219075"/>
          </a:xfrm>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a:t>
            </a:fld>
            <a:endParaRPr lang="de-DE" dirty="0"/>
          </a:p>
        </p:txBody>
      </p:sp>
      <p:sp>
        <p:nvSpPr>
          <p:cNvPr id="6" name="Textfeld 5"/>
          <p:cNvSpPr txBox="1"/>
          <p:nvPr/>
        </p:nvSpPr>
        <p:spPr>
          <a:xfrm>
            <a:off x="4572000" y="6313329"/>
            <a:ext cx="5343128" cy="246221"/>
          </a:xfrm>
          <a:prstGeom prst="rect">
            <a:avLst/>
          </a:prstGeom>
          <a:noFill/>
        </p:spPr>
        <p:txBody>
          <a:bodyPr wrap="square" rtlCol="0">
            <a:spAutoFit/>
          </a:bodyPr>
          <a:lstStyle/>
          <a:p>
            <a:r>
              <a:rPr lang="de-DE" sz="1000" b="0" dirty="0" smtClean="0"/>
              <a:t>Quelle: Statistisches Jahrbuch über Ernährung Landwirtschaft und Forsten</a:t>
            </a:r>
            <a:endParaRPr lang="de-DE" sz="1000" b="0" dirty="0"/>
          </a:p>
        </p:txBody>
      </p:sp>
    </p:spTree>
    <p:extLst>
      <p:ext uri="{BB962C8B-B14F-4D97-AF65-F5344CB8AC3E}">
        <p14:creationId xmlns:p14="http://schemas.microsoft.com/office/powerpoint/2010/main" val="6619689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3659" y="620688"/>
            <a:ext cx="8511480" cy="860425"/>
          </a:xfrm>
        </p:spPr>
        <p:txBody>
          <a:bodyPr/>
          <a:lstStyle/>
          <a:p>
            <a:r>
              <a:rPr lang="de-DE" b="0" dirty="0" smtClean="0"/>
              <a:t>	10.1 Bauweisen Großflächenstreuer </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268395" y="6413711"/>
            <a:ext cx="3197366" cy="430887"/>
          </a:xfrm>
          <a:prstGeom prst="rect">
            <a:avLst/>
          </a:prstGeom>
          <a:noFill/>
        </p:spPr>
        <p:txBody>
          <a:bodyPr wrap="square" rtlCol="0">
            <a:spAutoFit/>
          </a:bodyPr>
          <a:lstStyle/>
          <a:p>
            <a:r>
              <a:rPr lang="de-DE" sz="1000" b="0" dirty="0" smtClean="0">
                <a:latin typeface="+mj-lt"/>
              </a:rPr>
              <a:t>Quelle: Werkbild 104 Amazone, Werkbild 105 Rauch</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151942342"/>
              </p:ext>
            </p:extLst>
          </p:nvPr>
        </p:nvGraphicFramePr>
        <p:xfrm>
          <a:off x="323528" y="1208113"/>
          <a:ext cx="8424936" cy="5205598"/>
        </p:xfrm>
        <a:graphic>
          <a:graphicData uri="http://schemas.openxmlformats.org/drawingml/2006/table">
            <a:tbl>
              <a:tblPr firstRow="1" bandRow="1">
                <a:tableStyleId>{5C22544A-7EE6-4342-B048-85BDC9FD1C3A}</a:tableStyleId>
              </a:tblPr>
              <a:tblGrid>
                <a:gridCol w="993043">
                  <a:extLst>
                    <a:ext uri="{9D8B030D-6E8A-4147-A177-3AD203B41FA5}">
                      <a16:colId xmlns:a16="http://schemas.microsoft.com/office/drawing/2014/main" val="2667677419"/>
                    </a:ext>
                  </a:extLst>
                </a:gridCol>
                <a:gridCol w="3569719">
                  <a:extLst>
                    <a:ext uri="{9D8B030D-6E8A-4147-A177-3AD203B41FA5}">
                      <a16:colId xmlns:a16="http://schemas.microsoft.com/office/drawing/2014/main" val="684135004"/>
                    </a:ext>
                  </a:extLst>
                </a:gridCol>
                <a:gridCol w="3862174">
                  <a:extLst>
                    <a:ext uri="{9D8B030D-6E8A-4147-A177-3AD203B41FA5}">
                      <a16:colId xmlns:a16="http://schemas.microsoft.com/office/drawing/2014/main" val="565310780"/>
                    </a:ext>
                  </a:extLst>
                </a:gridCol>
              </a:tblGrid>
              <a:tr h="594104">
                <a:tc>
                  <a:txBody>
                    <a:bodyPr/>
                    <a:lstStyle/>
                    <a:p>
                      <a:pPr algn="ctr"/>
                      <a:r>
                        <a:rPr lang="de-DE" dirty="0" smtClean="0"/>
                        <a:t>Typ </a:t>
                      </a:r>
                      <a:endParaRPr lang="de-DE" dirty="0"/>
                    </a:p>
                  </a:txBody>
                  <a:tcPr/>
                </a:tc>
                <a:tc>
                  <a:txBody>
                    <a:bodyPr/>
                    <a:lstStyle/>
                    <a:p>
                      <a:pPr algn="ctr"/>
                      <a:r>
                        <a:rPr lang="de-DE" dirty="0" smtClean="0"/>
                        <a:t>Zweischeiben Mineraldüngerstreuer</a:t>
                      </a:r>
                      <a:endParaRPr lang="de-DE" dirty="0"/>
                    </a:p>
                  </a:txBody>
                  <a:tcPr/>
                </a:tc>
                <a:tc>
                  <a:txBody>
                    <a:bodyPr/>
                    <a:lstStyle/>
                    <a:p>
                      <a:pPr algn="ctr"/>
                      <a:r>
                        <a:rPr lang="de-DE" dirty="0" smtClean="0"/>
                        <a:t>Zweischeiben Mineraldüngerstreuer</a:t>
                      </a:r>
                      <a:endParaRPr lang="de-DE" dirty="0"/>
                    </a:p>
                  </a:txBody>
                  <a:tcPr/>
                </a:tc>
                <a:extLst>
                  <a:ext uri="{0D108BD9-81ED-4DB2-BD59-A6C34878D82A}">
                    <a16:rowId xmlns:a16="http://schemas.microsoft.com/office/drawing/2014/main" val="1463334801"/>
                  </a:ext>
                </a:extLst>
              </a:tr>
              <a:tr h="1960790">
                <a:tc>
                  <a:txBody>
                    <a:bodyPr/>
                    <a:lstStyle/>
                    <a:p>
                      <a:pPr algn="ctr"/>
                      <a:r>
                        <a:rPr lang="de-DE" dirty="0" smtClean="0"/>
                        <a:t>Bild</a:t>
                      </a:r>
                      <a:endParaRPr lang="de-DE" dirty="0"/>
                    </a:p>
                  </a:txBody>
                  <a:tcPr/>
                </a:tc>
                <a:tc>
                  <a:txBody>
                    <a:bodyPr/>
                    <a:lstStyle/>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a:p>
                  </a:txBody>
                  <a:tcPr/>
                </a:tc>
                <a:tc>
                  <a:txBody>
                    <a:bodyPr/>
                    <a:lstStyle/>
                    <a:p>
                      <a:pPr algn="ctr"/>
                      <a:endParaRPr lang="de-DE" dirty="0"/>
                    </a:p>
                  </a:txBody>
                  <a:tcPr/>
                </a:tc>
                <a:extLst>
                  <a:ext uri="{0D108BD9-81ED-4DB2-BD59-A6C34878D82A}">
                    <a16:rowId xmlns:a16="http://schemas.microsoft.com/office/drawing/2014/main" val="1364054020"/>
                  </a:ext>
                </a:extLst>
              </a:tr>
              <a:tr h="1612568">
                <a:tc>
                  <a:txBody>
                    <a:bodyPr/>
                    <a:lstStyle/>
                    <a:p>
                      <a:pPr algn="ctr"/>
                      <a:r>
                        <a:rPr lang="de-DE" dirty="0" smtClean="0"/>
                        <a:t>Hinweis</a:t>
                      </a:r>
                      <a:endParaRPr lang="de-DE" dirty="0"/>
                    </a:p>
                  </a:txBody>
                  <a:tcPr/>
                </a:tc>
                <a:tc>
                  <a:txBody>
                    <a:bodyPr/>
                    <a:lstStyle/>
                    <a:p>
                      <a:pPr marL="285750" indent="-285750" algn="l">
                        <a:buFont typeface="Arial" panose="020B0604020202020204" pitchFamily="34" charset="0"/>
                        <a:buChar char="•"/>
                      </a:pPr>
                      <a:r>
                        <a:rPr lang="de-DE" dirty="0" smtClean="0"/>
                        <a:t>Zentral</a:t>
                      </a:r>
                      <a:r>
                        <a:rPr lang="de-DE" baseline="0" dirty="0" smtClean="0"/>
                        <a:t> fest Angebautes Steuwerk</a:t>
                      </a:r>
                    </a:p>
                    <a:p>
                      <a:pPr marL="285750" indent="-285750" algn="l">
                        <a:buFont typeface="Arial" panose="020B0604020202020204" pitchFamily="34" charset="0"/>
                        <a:buChar char="•"/>
                      </a:pPr>
                      <a:r>
                        <a:rPr lang="de-DE" baseline="0" dirty="0" smtClean="0"/>
                        <a:t>Transportarbeiten als Überladewagen möglich (Saatgut, Getreide) </a:t>
                      </a:r>
                      <a:endParaRPr lang="de-DE" dirty="0"/>
                    </a:p>
                  </a:txBody>
                  <a:tcPr/>
                </a:tc>
                <a:tc>
                  <a:txBody>
                    <a:bodyPr/>
                    <a:lstStyle/>
                    <a:p>
                      <a:pPr marL="285750" indent="-285750" algn="l">
                        <a:buFont typeface="Arial" panose="020B0604020202020204" pitchFamily="34" charset="0"/>
                        <a:buChar char="•"/>
                      </a:pPr>
                      <a:r>
                        <a:rPr lang="de-DE" dirty="0" smtClean="0"/>
                        <a:t>Zweischeibenzentrifugalstreuer</a:t>
                      </a:r>
                      <a:r>
                        <a:rPr lang="de-DE" baseline="0" dirty="0" smtClean="0"/>
                        <a:t> mit 3-Punkt Aufhängung angebaut</a:t>
                      </a:r>
                    </a:p>
                    <a:p>
                      <a:pPr marL="285750" indent="-285750" algn="l">
                        <a:buFont typeface="Arial" panose="020B0604020202020204" pitchFamily="34" charset="0"/>
                        <a:buChar char="•"/>
                      </a:pPr>
                      <a:r>
                        <a:rPr lang="de-DE" baseline="0" dirty="0" smtClean="0"/>
                        <a:t>Großbehälter dient als „Überladewagen“ mit Düngerschnecke</a:t>
                      </a:r>
                    </a:p>
                  </a:txBody>
                  <a:tcPr/>
                </a:tc>
                <a:extLst>
                  <a:ext uri="{0D108BD9-81ED-4DB2-BD59-A6C34878D82A}">
                    <a16:rowId xmlns:a16="http://schemas.microsoft.com/office/drawing/2014/main" val="1520507853"/>
                  </a:ext>
                </a:extLst>
              </a:tr>
              <a:tr h="816478">
                <a:tc>
                  <a:txBody>
                    <a:bodyPr/>
                    <a:lstStyle/>
                    <a:p>
                      <a:pPr algn="ctr"/>
                      <a:r>
                        <a:rPr lang="de-DE" dirty="0" smtClean="0"/>
                        <a:t>Dünge-</a:t>
                      </a:r>
                    </a:p>
                    <a:p>
                      <a:pPr algn="ctr"/>
                      <a:r>
                        <a:rPr lang="de-DE" dirty="0" smtClean="0"/>
                        <a:t>Art</a:t>
                      </a:r>
                      <a:r>
                        <a:rPr lang="de-DE" baseline="0" dirty="0" smtClean="0"/>
                        <a:t> </a:t>
                      </a:r>
                      <a:endParaRPr lang="de-DE" dirty="0"/>
                    </a:p>
                  </a:txBody>
                  <a:tcPr/>
                </a:tc>
                <a:tc>
                  <a:txBody>
                    <a:bodyPr/>
                    <a:lstStyle/>
                    <a:p>
                      <a:pPr marL="0" indent="0" algn="ctr">
                        <a:buFont typeface="Arial" panose="020B0604020202020204" pitchFamily="34" charset="0"/>
                        <a:buNone/>
                      </a:pPr>
                      <a:r>
                        <a:rPr lang="de-DE" dirty="0" smtClean="0"/>
                        <a:t>Mineraldünger</a:t>
                      </a:r>
                      <a:endParaRPr lang="de-DE" dirty="0"/>
                    </a:p>
                  </a:txBody>
                  <a:tcPr/>
                </a:tc>
                <a:tc>
                  <a:txBody>
                    <a:bodyPr/>
                    <a:lstStyle/>
                    <a:p>
                      <a:pPr algn="ctr"/>
                      <a:r>
                        <a:rPr lang="de-DE" dirty="0" smtClean="0"/>
                        <a:t>Mineraldünger</a:t>
                      </a:r>
                      <a:endParaRPr lang="de-DE" dirty="0"/>
                    </a:p>
                  </a:txBody>
                  <a:tcPr/>
                </a:tc>
                <a:extLst>
                  <a:ext uri="{0D108BD9-81ED-4DB2-BD59-A6C34878D82A}">
                    <a16:rowId xmlns:a16="http://schemas.microsoft.com/office/drawing/2014/main" val="3789735885"/>
                  </a:ext>
                </a:extLst>
              </a:tr>
            </a:tbl>
          </a:graphicData>
        </a:graphic>
      </p:graphicFrame>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807" y="1920786"/>
            <a:ext cx="2704648" cy="1803351"/>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2198523"/>
            <a:ext cx="3461713" cy="1594573"/>
          </a:xfrm>
          <a:prstGeom prst="rect">
            <a:avLst/>
          </a:prstGeom>
        </p:spPr>
      </p:pic>
    </p:spTree>
    <p:extLst>
      <p:ext uri="{BB962C8B-B14F-4D97-AF65-F5344CB8AC3E}">
        <p14:creationId xmlns:p14="http://schemas.microsoft.com/office/powerpoint/2010/main" val="7456676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3659" y="620688"/>
            <a:ext cx="8511480" cy="860425"/>
          </a:xfrm>
        </p:spPr>
        <p:txBody>
          <a:bodyPr/>
          <a:lstStyle/>
          <a:p>
            <a:r>
              <a:rPr lang="de-DE" b="0" dirty="0" smtClean="0"/>
              <a:t>	10.1 Bauweisen Großflächenstreuer </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447713" y="6344106"/>
            <a:ext cx="3677737" cy="430887"/>
          </a:xfrm>
          <a:prstGeom prst="rect">
            <a:avLst/>
          </a:prstGeom>
          <a:noFill/>
        </p:spPr>
        <p:txBody>
          <a:bodyPr wrap="square" rtlCol="0">
            <a:spAutoFit/>
          </a:bodyPr>
          <a:lstStyle/>
          <a:p>
            <a:r>
              <a:rPr lang="de-DE" sz="1000" b="0" dirty="0" smtClean="0">
                <a:latin typeface="+mj-lt"/>
              </a:rPr>
              <a:t>Quelle: Werkbild 106 Amazone, Werkbild 107 Bodenkalk.at</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563416576"/>
              </p:ext>
            </p:extLst>
          </p:nvPr>
        </p:nvGraphicFramePr>
        <p:xfrm>
          <a:off x="323528" y="1208113"/>
          <a:ext cx="8424936" cy="5178728"/>
        </p:xfrm>
        <a:graphic>
          <a:graphicData uri="http://schemas.openxmlformats.org/drawingml/2006/table">
            <a:tbl>
              <a:tblPr firstRow="1" bandRow="1">
                <a:tableStyleId>{5C22544A-7EE6-4342-B048-85BDC9FD1C3A}</a:tableStyleId>
              </a:tblPr>
              <a:tblGrid>
                <a:gridCol w="993043">
                  <a:extLst>
                    <a:ext uri="{9D8B030D-6E8A-4147-A177-3AD203B41FA5}">
                      <a16:colId xmlns:a16="http://schemas.microsoft.com/office/drawing/2014/main" val="2667677419"/>
                    </a:ext>
                  </a:extLst>
                </a:gridCol>
                <a:gridCol w="3569719">
                  <a:extLst>
                    <a:ext uri="{9D8B030D-6E8A-4147-A177-3AD203B41FA5}">
                      <a16:colId xmlns:a16="http://schemas.microsoft.com/office/drawing/2014/main" val="684135004"/>
                    </a:ext>
                  </a:extLst>
                </a:gridCol>
                <a:gridCol w="3862174">
                  <a:extLst>
                    <a:ext uri="{9D8B030D-6E8A-4147-A177-3AD203B41FA5}">
                      <a16:colId xmlns:a16="http://schemas.microsoft.com/office/drawing/2014/main" val="565310780"/>
                    </a:ext>
                  </a:extLst>
                </a:gridCol>
              </a:tblGrid>
              <a:tr h="594104">
                <a:tc>
                  <a:txBody>
                    <a:bodyPr/>
                    <a:lstStyle/>
                    <a:p>
                      <a:pPr algn="ctr"/>
                      <a:r>
                        <a:rPr lang="de-DE" dirty="0" smtClean="0"/>
                        <a:t>Typ </a:t>
                      </a:r>
                      <a:endParaRPr lang="de-DE" dirty="0"/>
                    </a:p>
                  </a:txBody>
                  <a:tcPr/>
                </a:tc>
                <a:tc>
                  <a:txBody>
                    <a:bodyPr/>
                    <a:lstStyle/>
                    <a:p>
                      <a:pPr algn="ctr"/>
                      <a:r>
                        <a:rPr lang="de-DE" dirty="0" smtClean="0"/>
                        <a:t>Streuer für erdfeuchte</a:t>
                      </a:r>
                    </a:p>
                    <a:p>
                      <a:pPr algn="ctr"/>
                      <a:r>
                        <a:rPr lang="de-DE" dirty="0" smtClean="0"/>
                        <a:t>Güter </a:t>
                      </a:r>
                      <a:endParaRPr lang="de-DE" dirty="0"/>
                    </a:p>
                  </a:txBody>
                  <a:tcPr/>
                </a:tc>
                <a:tc>
                  <a:txBody>
                    <a:bodyPr/>
                    <a:lstStyle/>
                    <a:p>
                      <a:pPr algn="ctr"/>
                      <a:r>
                        <a:rPr lang="de-DE" dirty="0" smtClean="0"/>
                        <a:t>Streuer für erdfreuchte</a:t>
                      </a:r>
                      <a:r>
                        <a:rPr lang="de-DE" baseline="0" dirty="0" smtClean="0"/>
                        <a:t> </a:t>
                      </a:r>
                    </a:p>
                    <a:p>
                      <a:pPr algn="ctr"/>
                      <a:r>
                        <a:rPr lang="de-DE" baseline="0" dirty="0" smtClean="0"/>
                        <a:t>Güter</a:t>
                      </a:r>
                      <a:endParaRPr lang="de-DE" dirty="0"/>
                    </a:p>
                  </a:txBody>
                  <a:tcPr/>
                </a:tc>
                <a:extLst>
                  <a:ext uri="{0D108BD9-81ED-4DB2-BD59-A6C34878D82A}">
                    <a16:rowId xmlns:a16="http://schemas.microsoft.com/office/drawing/2014/main" val="1463334801"/>
                  </a:ext>
                </a:extLst>
              </a:tr>
              <a:tr h="1960790">
                <a:tc>
                  <a:txBody>
                    <a:bodyPr/>
                    <a:lstStyle/>
                    <a:p>
                      <a:pPr algn="ctr"/>
                      <a:r>
                        <a:rPr lang="de-DE" dirty="0" smtClean="0"/>
                        <a:t>Bild</a:t>
                      </a:r>
                      <a:endParaRPr lang="de-DE" dirty="0"/>
                    </a:p>
                  </a:txBody>
                  <a:tcPr/>
                </a:tc>
                <a:tc>
                  <a:txBody>
                    <a:bodyPr/>
                    <a:lstStyle/>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a:p>
                  </a:txBody>
                  <a:tcPr/>
                </a:tc>
                <a:tc>
                  <a:txBody>
                    <a:bodyPr/>
                    <a:lstStyle/>
                    <a:p>
                      <a:pPr algn="ctr"/>
                      <a:endParaRPr lang="de-DE" dirty="0"/>
                    </a:p>
                  </a:txBody>
                  <a:tcPr/>
                </a:tc>
                <a:extLst>
                  <a:ext uri="{0D108BD9-81ED-4DB2-BD59-A6C34878D82A}">
                    <a16:rowId xmlns:a16="http://schemas.microsoft.com/office/drawing/2014/main" val="1364054020"/>
                  </a:ext>
                </a:extLst>
              </a:tr>
              <a:tr h="1612568">
                <a:tc>
                  <a:txBody>
                    <a:bodyPr/>
                    <a:lstStyle/>
                    <a:p>
                      <a:pPr algn="ctr"/>
                      <a:r>
                        <a:rPr lang="de-DE" dirty="0" smtClean="0"/>
                        <a:t>Hinweis</a:t>
                      </a:r>
                      <a:endParaRPr lang="de-DE" dirty="0"/>
                    </a:p>
                  </a:txBody>
                  <a:tcPr/>
                </a:tc>
                <a:tc>
                  <a:txBody>
                    <a:bodyPr/>
                    <a:lstStyle/>
                    <a:p>
                      <a:pPr marL="285750" indent="-285750" algn="l">
                        <a:buFont typeface="Arial" panose="020B0604020202020204" pitchFamily="34" charset="0"/>
                        <a:buChar char="•"/>
                      </a:pPr>
                      <a:r>
                        <a:rPr lang="de-DE" dirty="0" smtClean="0"/>
                        <a:t>Düngeverteilung über Zweischeibensystem</a:t>
                      </a:r>
                    </a:p>
                    <a:p>
                      <a:pPr marL="285750" indent="-285750" algn="l">
                        <a:buFont typeface="Arial" panose="020B0604020202020204" pitchFamily="34" charset="0"/>
                        <a:buChar char="•"/>
                      </a:pPr>
                      <a:r>
                        <a:rPr lang="de-DE" dirty="0" smtClean="0"/>
                        <a:t>Düngerdosierung über Gummiband</a:t>
                      </a:r>
                    </a:p>
                    <a:p>
                      <a:pPr marL="0" indent="0" algn="l">
                        <a:buFont typeface="Arial" panose="020B0604020202020204" pitchFamily="34" charset="0"/>
                        <a:buNone/>
                      </a:pPr>
                      <a:endParaRPr lang="de-DE" dirty="0"/>
                    </a:p>
                  </a:txBody>
                  <a:tcPr/>
                </a:tc>
                <a:tc>
                  <a:txBody>
                    <a:bodyPr/>
                    <a:lstStyle/>
                    <a:p>
                      <a:pPr marL="285750" indent="-285750" algn="l">
                        <a:buFont typeface="Arial" panose="020B0604020202020204" pitchFamily="34" charset="0"/>
                        <a:buChar char="•"/>
                      </a:pPr>
                      <a:r>
                        <a:rPr lang="de-DE" baseline="0" dirty="0" smtClean="0"/>
                        <a:t>Düngeverteilung über Zubringschnecken</a:t>
                      </a:r>
                    </a:p>
                    <a:p>
                      <a:pPr marL="285750" indent="-285750" algn="l">
                        <a:buFont typeface="Arial" panose="020B0604020202020204" pitchFamily="34" charset="0"/>
                        <a:buChar char="•"/>
                      </a:pPr>
                      <a:r>
                        <a:rPr lang="de-DE" baseline="0" dirty="0" smtClean="0"/>
                        <a:t>Düngedosierung über Gummiband </a:t>
                      </a:r>
                    </a:p>
                  </a:txBody>
                  <a:tcPr/>
                </a:tc>
                <a:extLst>
                  <a:ext uri="{0D108BD9-81ED-4DB2-BD59-A6C34878D82A}">
                    <a16:rowId xmlns:a16="http://schemas.microsoft.com/office/drawing/2014/main" val="1520507853"/>
                  </a:ext>
                </a:extLst>
              </a:tr>
              <a:tr h="816478">
                <a:tc>
                  <a:txBody>
                    <a:bodyPr/>
                    <a:lstStyle/>
                    <a:p>
                      <a:pPr algn="ctr"/>
                      <a:r>
                        <a:rPr lang="de-DE" dirty="0" smtClean="0"/>
                        <a:t>Dünger</a:t>
                      </a:r>
                    </a:p>
                    <a:p>
                      <a:pPr algn="ctr"/>
                      <a:r>
                        <a:rPr lang="de-DE" dirty="0" smtClean="0"/>
                        <a:t>Art</a:t>
                      </a:r>
                      <a:r>
                        <a:rPr lang="de-DE" baseline="0" dirty="0" smtClean="0"/>
                        <a:t> </a:t>
                      </a:r>
                      <a:endParaRPr lang="de-DE" dirty="0"/>
                    </a:p>
                  </a:txBody>
                  <a:tcPr/>
                </a:tc>
                <a:tc>
                  <a:txBody>
                    <a:bodyPr/>
                    <a:lstStyle/>
                    <a:p>
                      <a:pPr marL="0" indent="0" algn="ctr">
                        <a:buFont typeface="Arial" panose="020B0604020202020204" pitchFamily="34" charset="0"/>
                        <a:buNone/>
                      </a:pPr>
                      <a:r>
                        <a:rPr lang="de-DE" dirty="0" smtClean="0"/>
                        <a:t>Kalk, Kompost, </a:t>
                      </a:r>
                    </a:p>
                    <a:p>
                      <a:pPr marL="0" indent="0" algn="ctr">
                        <a:buFont typeface="Arial" panose="020B0604020202020204" pitchFamily="34" charset="0"/>
                        <a:buNone/>
                      </a:pPr>
                      <a:r>
                        <a:rPr lang="de-DE" dirty="0" smtClean="0"/>
                        <a:t>Getrocknete Gülle</a:t>
                      </a:r>
                      <a:endParaRPr lang="de-DE" dirty="0"/>
                    </a:p>
                  </a:txBody>
                  <a:tcPr/>
                </a:tc>
                <a:tc>
                  <a:txBody>
                    <a:bodyPr/>
                    <a:lstStyle/>
                    <a:p>
                      <a:pPr marL="0" indent="0" algn="ctr">
                        <a:buFont typeface="Arial" panose="020B0604020202020204" pitchFamily="34" charset="0"/>
                        <a:buNone/>
                      </a:pPr>
                      <a:r>
                        <a:rPr lang="de-DE" dirty="0" smtClean="0"/>
                        <a:t>Kalk, Kompost, </a:t>
                      </a:r>
                    </a:p>
                    <a:p>
                      <a:pPr marL="0" indent="0" algn="ctr">
                        <a:buFont typeface="Arial" panose="020B0604020202020204" pitchFamily="34" charset="0"/>
                        <a:buNone/>
                      </a:pPr>
                      <a:r>
                        <a:rPr lang="de-DE" dirty="0" smtClean="0"/>
                        <a:t>Getrocknete Gülle</a:t>
                      </a:r>
                    </a:p>
                    <a:p>
                      <a:pPr algn="ctr"/>
                      <a:endParaRPr lang="de-DE" dirty="0"/>
                    </a:p>
                  </a:txBody>
                  <a:tcPr/>
                </a:tc>
                <a:extLst>
                  <a:ext uri="{0D108BD9-81ED-4DB2-BD59-A6C34878D82A}">
                    <a16:rowId xmlns:a16="http://schemas.microsoft.com/office/drawing/2014/main" val="3789735885"/>
                  </a:ext>
                </a:extLst>
              </a:tr>
            </a:tbl>
          </a:graphicData>
        </a:graphic>
      </p:graphicFrame>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876909"/>
            <a:ext cx="2460432" cy="1922269"/>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1307" y="1876910"/>
            <a:ext cx="2630948" cy="1922268"/>
          </a:xfrm>
          <a:prstGeom prst="rect">
            <a:avLst/>
          </a:prstGeom>
        </p:spPr>
      </p:pic>
    </p:spTree>
    <p:extLst>
      <p:ext uri="{BB962C8B-B14F-4D97-AF65-F5344CB8AC3E}">
        <p14:creationId xmlns:p14="http://schemas.microsoft.com/office/powerpoint/2010/main" val="256740183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728" y="741496"/>
            <a:ext cx="8511480" cy="860425"/>
          </a:xfrm>
        </p:spPr>
        <p:txBody>
          <a:bodyPr/>
          <a:lstStyle/>
          <a:p>
            <a:r>
              <a:rPr lang="de-DE" b="0" dirty="0" smtClean="0"/>
              <a:t>	10.2 Dosierung-Streuer für erdfeuchte Güter</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447713" y="6344106"/>
            <a:ext cx="3677737" cy="430887"/>
          </a:xfrm>
          <a:prstGeom prst="rect">
            <a:avLst/>
          </a:prstGeom>
          <a:noFill/>
        </p:spPr>
        <p:txBody>
          <a:bodyPr wrap="square" rtlCol="0">
            <a:spAutoFit/>
          </a:bodyPr>
          <a:lstStyle/>
          <a:p>
            <a:r>
              <a:rPr lang="de-DE" sz="1000" b="0" dirty="0" smtClean="0">
                <a:latin typeface="+mj-lt"/>
              </a:rPr>
              <a:t>Quelle: Werkbild 108 Amazone, Werkbild 109 Amazone</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211" y="2067963"/>
            <a:ext cx="3395208" cy="3691881"/>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82" y="2075181"/>
            <a:ext cx="3406715" cy="3691881"/>
          </a:xfrm>
          <a:prstGeom prst="rect">
            <a:avLst/>
          </a:prstGeom>
        </p:spPr>
      </p:pic>
      <p:sp>
        <p:nvSpPr>
          <p:cNvPr id="14" name="Textfeld 13"/>
          <p:cNvSpPr txBox="1"/>
          <p:nvPr/>
        </p:nvSpPr>
        <p:spPr>
          <a:xfrm>
            <a:off x="416008" y="1366256"/>
            <a:ext cx="7897317" cy="701731"/>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Der Antrieb der Streuscheiben erfolgt mechanisch über die Zapfwelle</a:t>
            </a:r>
          </a:p>
          <a:p>
            <a:pPr marL="285750" indent="-285750">
              <a:buFont typeface="Arial" panose="020B0604020202020204" pitchFamily="34" charset="0"/>
              <a:buChar char="•"/>
            </a:pPr>
            <a:r>
              <a:rPr lang="de-DE" sz="1800" b="0" dirty="0" smtClean="0">
                <a:latin typeface="+mj-lt"/>
              </a:rPr>
              <a:t>Ein Bodenradantrieb sorgt für geschwindigkeitsabhängige Ausbringung </a:t>
            </a:r>
            <a:endParaRPr lang="de-DE" sz="1800" b="0" dirty="0">
              <a:latin typeface="+mj-lt"/>
            </a:endParaRPr>
          </a:p>
        </p:txBody>
      </p:sp>
      <p:sp>
        <p:nvSpPr>
          <p:cNvPr id="16" name="Textfeld 15"/>
          <p:cNvSpPr txBox="1"/>
          <p:nvPr/>
        </p:nvSpPr>
        <p:spPr>
          <a:xfrm>
            <a:off x="739838" y="5844085"/>
            <a:ext cx="3528392" cy="369332"/>
          </a:xfrm>
          <a:prstGeom prst="rect">
            <a:avLst/>
          </a:prstGeom>
          <a:noFill/>
        </p:spPr>
        <p:txBody>
          <a:bodyPr wrap="square" rtlCol="0">
            <a:spAutoFit/>
          </a:bodyPr>
          <a:lstStyle/>
          <a:p>
            <a:pPr algn="ctr"/>
            <a:r>
              <a:rPr lang="de-DE" sz="1800" b="0" dirty="0" smtClean="0">
                <a:latin typeface="+mj-lt"/>
              </a:rPr>
              <a:t>Bodenradantrieb über Gummirad </a:t>
            </a:r>
            <a:endParaRPr lang="de-DE" sz="1800" b="0" dirty="0">
              <a:latin typeface="+mj-lt"/>
            </a:endParaRPr>
          </a:p>
        </p:txBody>
      </p:sp>
      <p:sp>
        <p:nvSpPr>
          <p:cNvPr id="17" name="Textfeld 16"/>
          <p:cNvSpPr txBox="1"/>
          <p:nvPr/>
        </p:nvSpPr>
        <p:spPr>
          <a:xfrm>
            <a:off x="4684619" y="5862290"/>
            <a:ext cx="3528392" cy="369332"/>
          </a:xfrm>
          <a:prstGeom prst="rect">
            <a:avLst/>
          </a:prstGeom>
          <a:noFill/>
        </p:spPr>
        <p:txBody>
          <a:bodyPr wrap="square" rtlCol="0">
            <a:spAutoFit/>
          </a:bodyPr>
          <a:lstStyle/>
          <a:p>
            <a:pPr algn="ctr"/>
            <a:r>
              <a:rPr lang="de-DE" sz="1800" b="0" dirty="0" smtClean="0">
                <a:latin typeface="+mj-lt"/>
              </a:rPr>
              <a:t>Bodenradantrieb über Korbrad </a:t>
            </a:r>
            <a:endParaRPr lang="de-DE" sz="1800" b="0" dirty="0">
              <a:latin typeface="+mj-lt"/>
            </a:endParaRPr>
          </a:p>
        </p:txBody>
      </p:sp>
    </p:spTree>
    <p:extLst>
      <p:ext uri="{BB962C8B-B14F-4D97-AF65-F5344CB8AC3E}">
        <p14:creationId xmlns:p14="http://schemas.microsoft.com/office/powerpoint/2010/main" val="98882967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728" y="741496"/>
            <a:ext cx="8511480" cy="860425"/>
          </a:xfrm>
        </p:spPr>
        <p:txBody>
          <a:bodyPr/>
          <a:lstStyle/>
          <a:p>
            <a:r>
              <a:rPr lang="de-DE" b="0" dirty="0" smtClean="0"/>
              <a:t>	10.2 Dosierung-Streuer für erdfeuchte Güter</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447713" y="6344106"/>
            <a:ext cx="3677737" cy="430887"/>
          </a:xfrm>
          <a:prstGeom prst="rect">
            <a:avLst/>
          </a:prstGeom>
          <a:noFill/>
        </p:spPr>
        <p:txBody>
          <a:bodyPr wrap="square" rtlCol="0">
            <a:spAutoFit/>
          </a:bodyPr>
          <a:lstStyle/>
          <a:p>
            <a:r>
              <a:rPr lang="de-DE" sz="1000" b="0" dirty="0" smtClean="0">
                <a:latin typeface="+mj-lt"/>
              </a:rPr>
              <a:t>Quelle: Werkbild 110 Amazone, Werkbild 111 Amazone</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4" name="Textfeld 13"/>
          <p:cNvSpPr txBox="1"/>
          <p:nvPr/>
        </p:nvSpPr>
        <p:spPr>
          <a:xfrm>
            <a:off x="395791" y="1450138"/>
            <a:ext cx="7897317" cy="369332"/>
          </a:xfrm>
          <a:prstGeom prst="rect">
            <a:avLst/>
          </a:prstGeom>
          <a:noFill/>
        </p:spPr>
        <p:txBody>
          <a:bodyPr wrap="square" rtlCol="0">
            <a:spAutoFit/>
          </a:bodyPr>
          <a:lstStyle/>
          <a:p>
            <a:pPr marL="285750" indent="-285750">
              <a:buFont typeface="Arial" panose="020B0604020202020204" pitchFamily="34" charset="0"/>
              <a:buChar char="•"/>
            </a:pPr>
            <a:endParaRPr lang="de-DE" sz="1800" b="0" dirty="0">
              <a:latin typeface="+mj-lt"/>
            </a:endParaRPr>
          </a:p>
        </p:txBody>
      </p:sp>
      <p:sp>
        <p:nvSpPr>
          <p:cNvPr id="16" name="Textfeld 15"/>
          <p:cNvSpPr txBox="1"/>
          <p:nvPr/>
        </p:nvSpPr>
        <p:spPr>
          <a:xfrm>
            <a:off x="380805" y="1417255"/>
            <a:ext cx="5986347" cy="369332"/>
          </a:xfrm>
          <a:prstGeom prst="rect">
            <a:avLst/>
          </a:prstGeom>
          <a:noFill/>
        </p:spPr>
        <p:txBody>
          <a:bodyPr wrap="square" rtlCol="0">
            <a:spAutoFit/>
          </a:bodyPr>
          <a:lstStyle/>
          <a:p>
            <a:pPr algn="ctr"/>
            <a:r>
              <a:rPr lang="de-DE" altLang="de-DE" sz="1800" dirty="0"/>
              <a:t>Bandboden mit automatischer Bandbodensteuerung</a:t>
            </a:r>
            <a:endParaRPr lang="de-DE" sz="1800" b="0" dirty="0">
              <a:latin typeface="+mj-lt"/>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38" y="2329592"/>
            <a:ext cx="3752850" cy="2505075"/>
          </a:xfrm>
          <a:prstGeom prst="rect">
            <a:avLst/>
          </a:prstGeom>
        </p:spPr>
      </p:pic>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450" y="2311649"/>
            <a:ext cx="4120367" cy="2391166"/>
          </a:xfrm>
          <a:prstGeom prst="rect">
            <a:avLst/>
          </a:prstGeom>
        </p:spPr>
      </p:pic>
      <p:sp>
        <p:nvSpPr>
          <p:cNvPr id="12" name="Rechteck 11"/>
          <p:cNvSpPr/>
          <p:nvPr/>
        </p:nvSpPr>
        <p:spPr>
          <a:xfrm>
            <a:off x="926353" y="5120616"/>
            <a:ext cx="7132669" cy="974626"/>
          </a:xfrm>
          <a:prstGeom prst="rect">
            <a:avLst/>
          </a:prstGeom>
        </p:spPr>
        <p:txBody>
          <a:bodyPr wrap="square">
            <a:spAutoFit/>
          </a:bodyPr>
          <a:lstStyle/>
          <a:p>
            <a:pPr marL="342000" indent="-342000">
              <a:spcBef>
                <a:spcPts val="432"/>
              </a:spcBef>
              <a:buFont typeface="Arial" panose="020B0604020202020204" pitchFamily="34" charset="0"/>
              <a:buChar char="•"/>
              <a:defRPr/>
            </a:pPr>
            <a:r>
              <a:rPr lang="de-DE" altLang="de-DE" sz="1800" b="0" dirty="0">
                <a:latin typeface="+mj-lt"/>
              </a:rPr>
              <a:t>Düngerförderung mit automatischer Bandbodensteuerung</a:t>
            </a:r>
          </a:p>
          <a:p>
            <a:pPr marL="342000" indent="-342000">
              <a:spcBef>
                <a:spcPts val="432"/>
              </a:spcBef>
              <a:buFont typeface="Arial" panose="020B0604020202020204" pitchFamily="34" charset="0"/>
              <a:buChar char="•"/>
              <a:defRPr/>
            </a:pPr>
            <a:r>
              <a:rPr lang="de-DE" altLang="de-DE" sz="1800" b="0" dirty="0">
                <a:latin typeface="+mj-lt"/>
              </a:rPr>
              <a:t>Zentriert den Bandboden während des Streuens und sichert eine lange </a:t>
            </a:r>
            <a:r>
              <a:rPr lang="de-DE" altLang="de-DE" sz="1800" b="0" dirty="0" smtClean="0">
                <a:latin typeface="+mj-lt"/>
              </a:rPr>
              <a:t>Lebensdauer</a:t>
            </a:r>
            <a:endParaRPr lang="de-DE" altLang="de-DE" sz="1800" b="0" dirty="0">
              <a:latin typeface="+mj-lt"/>
            </a:endParaRPr>
          </a:p>
        </p:txBody>
      </p:sp>
    </p:spTree>
    <p:extLst>
      <p:ext uri="{BB962C8B-B14F-4D97-AF65-F5344CB8AC3E}">
        <p14:creationId xmlns:p14="http://schemas.microsoft.com/office/powerpoint/2010/main" val="337700390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728" y="741496"/>
            <a:ext cx="8511480" cy="860425"/>
          </a:xfrm>
        </p:spPr>
        <p:txBody>
          <a:bodyPr/>
          <a:lstStyle/>
          <a:p>
            <a:r>
              <a:rPr lang="de-DE" b="0" dirty="0" smtClean="0"/>
              <a:t>	10.2 Dosierung-Streuer für erdfeuchte Güter</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20272" y="6342002"/>
            <a:ext cx="2105178" cy="432992"/>
          </a:xfrm>
          <a:prstGeom prst="rect">
            <a:avLst/>
          </a:prstGeom>
          <a:noFill/>
        </p:spPr>
        <p:txBody>
          <a:bodyPr wrap="square" rtlCol="0">
            <a:spAutoFit/>
          </a:bodyPr>
          <a:lstStyle/>
          <a:p>
            <a:r>
              <a:rPr lang="de-DE" sz="1000" b="0" dirty="0" smtClean="0">
                <a:latin typeface="+mj-lt"/>
              </a:rPr>
              <a:t>Quelle: Werkbild 112 Amazone</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4" name="Textfeld 13"/>
          <p:cNvSpPr txBox="1"/>
          <p:nvPr/>
        </p:nvSpPr>
        <p:spPr>
          <a:xfrm>
            <a:off x="395791" y="1450138"/>
            <a:ext cx="7897317" cy="369332"/>
          </a:xfrm>
          <a:prstGeom prst="rect">
            <a:avLst/>
          </a:prstGeom>
          <a:noFill/>
        </p:spPr>
        <p:txBody>
          <a:bodyPr wrap="square" rtlCol="0">
            <a:spAutoFit/>
          </a:bodyPr>
          <a:lstStyle/>
          <a:p>
            <a:pPr marL="285750" indent="-285750">
              <a:buFont typeface="Arial" panose="020B0604020202020204" pitchFamily="34" charset="0"/>
              <a:buChar char="•"/>
            </a:pPr>
            <a:endParaRPr lang="de-DE" sz="1800" b="0" dirty="0">
              <a:latin typeface="+mj-lt"/>
            </a:endParaRPr>
          </a:p>
        </p:txBody>
      </p:sp>
      <p:sp>
        <p:nvSpPr>
          <p:cNvPr id="16" name="Textfeld 15"/>
          <p:cNvSpPr txBox="1"/>
          <p:nvPr/>
        </p:nvSpPr>
        <p:spPr>
          <a:xfrm>
            <a:off x="1405140" y="1433697"/>
            <a:ext cx="5986347" cy="369332"/>
          </a:xfrm>
          <a:prstGeom prst="rect">
            <a:avLst/>
          </a:prstGeom>
          <a:noFill/>
        </p:spPr>
        <p:txBody>
          <a:bodyPr wrap="square" rtlCol="0">
            <a:spAutoFit/>
          </a:bodyPr>
          <a:lstStyle/>
          <a:p>
            <a:pPr algn="ctr"/>
            <a:r>
              <a:rPr lang="de-DE" altLang="de-DE" sz="1800" dirty="0" smtClean="0"/>
              <a:t>Bandentlastungsdach mit Siebrost </a:t>
            </a:r>
            <a:endParaRPr lang="de-DE" sz="1800" b="0" dirty="0">
              <a:latin typeface="+mj-lt"/>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1852353"/>
            <a:ext cx="2388932" cy="3937039"/>
          </a:xfrm>
          <a:prstGeom prst="rect">
            <a:avLst/>
          </a:prstGeom>
        </p:spPr>
      </p:pic>
    </p:spTree>
    <p:extLst>
      <p:ext uri="{BB962C8B-B14F-4D97-AF65-F5344CB8AC3E}">
        <p14:creationId xmlns:p14="http://schemas.microsoft.com/office/powerpoint/2010/main" val="39876265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728" y="741496"/>
            <a:ext cx="8511480" cy="860425"/>
          </a:xfrm>
        </p:spPr>
        <p:txBody>
          <a:bodyPr/>
          <a:lstStyle/>
          <a:p>
            <a:r>
              <a:rPr lang="de-DE" b="0" dirty="0" smtClean="0"/>
              <a:t>	10.3 Rauch Axent</a:t>
            </a:r>
            <a:r>
              <a:rPr lang="de-DE" b="0" dirty="0"/>
              <a:t> </a:t>
            </a:r>
            <a:r>
              <a:rPr lang="de-DE" b="0" dirty="0" smtClean="0"/>
              <a:t>– Einer für alle(s) ?</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20272" y="6342002"/>
            <a:ext cx="2105178" cy="246221"/>
          </a:xfrm>
          <a:prstGeom prst="rect">
            <a:avLst/>
          </a:prstGeom>
          <a:noFill/>
        </p:spPr>
        <p:txBody>
          <a:bodyPr wrap="square" rtlCol="0">
            <a:spAutoFit/>
          </a:bodyPr>
          <a:lstStyle/>
          <a:p>
            <a:r>
              <a:rPr lang="de-DE" sz="1000" b="0" dirty="0" smtClean="0">
                <a:latin typeface="+mj-lt"/>
              </a:rPr>
              <a:t>Quelle: Werkbild 112a) Rauch</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4" name="Textfeld 13"/>
          <p:cNvSpPr txBox="1"/>
          <p:nvPr/>
        </p:nvSpPr>
        <p:spPr>
          <a:xfrm>
            <a:off x="2246645" y="4016591"/>
            <a:ext cx="3937132" cy="2585323"/>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Großflächenstreuer mit zwei unterschiedlichen Streuwerken für Kalk und Dünger </a:t>
            </a:r>
          </a:p>
          <a:p>
            <a:pPr marL="285750" indent="-285750">
              <a:buFont typeface="Arial" panose="020B0604020202020204" pitchFamily="34" charset="0"/>
              <a:buChar char="•"/>
            </a:pPr>
            <a:r>
              <a:rPr lang="de-DE" sz="1800" b="0" dirty="0" smtClean="0">
                <a:latin typeface="+mj-lt"/>
              </a:rPr>
              <a:t>Waage integriert </a:t>
            </a:r>
          </a:p>
          <a:p>
            <a:pPr marL="285750" indent="-285750">
              <a:buFont typeface="Arial" panose="020B0604020202020204" pitchFamily="34" charset="0"/>
              <a:buChar char="•"/>
            </a:pPr>
            <a:r>
              <a:rPr lang="de-DE" sz="1800" b="0" dirty="0" smtClean="0">
                <a:latin typeface="+mj-lt"/>
              </a:rPr>
              <a:t>Nachlaufachse möglich </a:t>
            </a:r>
          </a:p>
          <a:p>
            <a:pPr marL="285750" indent="-285750">
              <a:buFont typeface="Arial" panose="020B0604020202020204" pitchFamily="34" charset="0"/>
              <a:buChar char="•"/>
            </a:pPr>
            <a:r>
              <a:rPr lang="de-DE" sz="1800" b="0" dirty="0" smtClean="0">
                <a:latin typeface="+mj-lt"/>
              </a:rPr>
              <a:t>Volumen 9400l</a:t>
            </a:r>
          </a:p>
          <a:p>
            <a:pPr marL="285750" indent="-285750">
              <a:buFont typeface="Arial" panose="020B0604020202020204" pitchFamily="34" charset="0"/>
              <a:buChar char="•"/>
            </a:pPr>
            <a:r>
              <a:rPr lang="de-DE" sz="1800" b="0" dirty="0" smtClean="0">
                <a:latin typeface="+mj-lt"/>
              </a:rPr>
              <a:t>Preis 103.450€ (ohne MwSt.) </a:t>
            </a:r>
          </a:p>
          <a:p>
            <a:pPr marL="285750" indent="-285750">
              <a:buFont typeface="Arial" panose="020B0604020202020204" pitchFamily="34" charset="0"/>
              <a:buChar char="•"/>
            </a:pPr>
            <a:endParaRPr lang="de-DE" sz="1800" b="0" dirty="0">
              <a:latin typeface="+mj-lt"/>
            </a:endParaRPr>
          </a:p>
        </p:txBody>
      </p:sp>
      <p:pic>
        <p:nvPicPr>
          <p:cNvPr id="6" name="Grafik 5"/>
          <p:cNvPicPr>
            <a:picLocks noChangeAspect="1"/>
          </p:cNvPicPr>
          <p:nvPr/>
        </p:nvPicPr>
        <p:blipFill>
          <a:blip r:embed="rId3"/>
          <a:stretch>
            <a:fillRect/>
          </a:stretch>
        </p:blipFill>
        <p:spPr>
          <a:xfrm>
            <a:off x="1907704" y="1461089"/>
            <a:ext cx="4615014" cy="2255943"/>
          </a:xfrm>
          <a:prstGeom prst="rect">
            <a:avLst/>
          </a:prstGeom>
        </p:spPr>
      </p:pic>
    </p:spTree>
    <p:extLst>
      <p:ext uri="{BB962C8B-B14F-4D97-AF65-F5344CB8AC3E}">
        <p14:creationId xmlns:p14="http://schemas.microsoft.com/office/powerpoint/2010/main" val="41552172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728" y="741496"/>
            <a:ext cx="8511480" cy="860425"/>
          </a:xfrm>
        </p:spPr>
        <p:txBody>
          <a:bodyPr/>
          <a:lstStyle/>
          <a:p>
            <a:r>
              <a:rPr lang="de-DE" b="0" dirty="0" smtClean="0"/>
              <a:t>	10.3 Rauch Axent</a:t>
            </a:r>
            <a:r>
              <a:rPr lang="de-DE" b="0" dirty="0"/>
              <a:t> </a:t>
            </a:r>
            <a:r>
              <a:rPr lang="de-DE" b="0" dirty="0" smtClean="0"/>
              <a:t>– Einer für alle(s) ?</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42002"/>
            <a:ext cx="2681242" cy="246221"/>
          </a:xfrm>
          <a:prstGeom prst="rect">
            <a:avLst/>
          </a:prstGeom>
          <a:noFill/>
        </p:spPr>
        <p:txBody>
          <a:bodyPr wrap="square" rtlCol="0">
            <a:spAutoFit/>
          </a:bodyPr>
          <a:lstStyle/>
          <a:p>
            <a:r>
              <a:rPr lang="de-DE" sz="1000" b="0" dirty="0" smtClean="0">
                <a:latin typeface="+mj-lt"/>
              </a:rPr>
              <a:t>Quelle: Werkbild 112b),112c) Rauch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4" name="Textfeld 13"/>
          <p:cNvSpPr txBox="1"/>
          <p:nvPr/>
        </p:nvSpPr>
        <p:spPr>
          <a:xfrm>
            <a:off x="339927" y="1426678"/>
            <a:ext cx="3360812" cy="1532727"/>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Streuwerk Lime Power-Pack zum Streuen von Kalk</a:t>
            </a:r>
          </a:p>
          <a:p>
            <a:pPr marL="285750" indent="-285750">
              <a:buFont typeface="Arial" panose="020B0604020202020204" pitchFamily="34" charset="0"/>
              <a:buChar char="•"/>
            </a:pPr>
            <a:r>
              <a:rPr lang="de-DE" sz="1800" b="0" dirty="0" smtClean="0">
                <a:latin typeface="+mj-lt"/>
              </a:rPr>
              <a:t>Mit zwei Dosierschiebern und einer sternförmigen Abkämmwalze </a:t>
            </a:r>
            <a:endParaRPr lang="de-DE" sz="1800" b="0" dirty="0">
              <a:latin typeface="+mj-lt"/>
            </a:endParaRP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153" y="3734094"/>
            <a:ext cx="3966993" cy="1866562"/>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23" y="3741603"/>
            <a:ext cx="3966993" cy="1873607"/>
          </a:xfrm>
          <a:prstGeom prst="rect">
            <a:avLst/>
          </a:prstGeom>
        </p:spPr>
      </p:pic>
      <p:sp>
        <p:nvSpPr>
          <p:cNvPr id="13" name="Textfeld 12"/>
          <p:cNvSpPr txBox="1"/>
          <p:nvPr/>
        </p:nvSpPr>
        <p:spPr>
          <a:xfrm>
            <a:off x="5122740" y="1450138"/>
            <a:ext cx="3360812" cy="2086725"/>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Streuwerk Axis Power-Pack mit EMC-Technik </a:t>
            </a:r>
          </a:p>
          <a:p>
            <a:pPr marL="285750" indent="-285750">
              <a:buFont typeface="Arial" panose="020B0604020202020204" pitchFamily="34" charset="0"/>
              <a:buChar char="•"/>
            </a:pPr>
            <a:r>
              <a:rPr lang="de-DE" sz="1800" b="0" dirty="0" smtClean="0">
                <a:latin typeface="+mj-lt"/>
              </a:rPr>
              <a:t>Für die Dosierung in das Streuaggregat sorgen ein Durchlaufendes Gummiband und zwei Vordosierschieber  </a:t>
            </a:r>
            <a:endParaRPr lang="de-DE" sz="1800" b="0" dirty="0">
              <a:latin typeface="+mj-lt"/>
            </a:endParaRPr>
          </a:p>
        </p:txBody>
      </p:sp>
    </p:spTree>
    <p:extLst>
      <p:ext uri="{BB962C8B-B14F-4D97-AF65-F5344CB8AC3E}">
        <p14:creationId xmlns:p14="http://schemas.microsoft.com/office/powerpoint/2010/main" val="419962432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3728" y="741496"/>
            <a:ext cx="8511480" cy="860425"/>
          </a:xfrm>
        </p:spPr>
        <p:txBody>
          <a:bodyPr/>
          <a:lstStyle/>
          <a:p>
            <a:r>
              <a:rPr lang="de-DE" b="0" dirty="0" smtClean="0"/>
              <a:t>	11. Injektionsdüngung (Cultan)</a:t>
            </a:r>
            <a:r>
              <a:rPr lang="de-DE" dirty="0"/>
              <a:t/>
            </a:r>
            <a:br>
              <a:rPr lang="de-DE" dirty="0"/>
            </a:b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87841" y="6136083"/>
            <a:ext cx="2105178" cy="432992"/>
          </a:xfrm>
          <a:prstGeom prst="rect">
            <a:avLst/>
          </a:prstGeom>
          <a:noFill/>
        </p:spPr>
        <p:txBody>
          <a:bodyPr wrap="square" rtlCol="0">
            <a:spAutoFit/>
          </a:bodyPr>
          <a:lstStyle/>
          <a:p>
            <a:r>
              <a:rPr lang="de-DE" sz="1000" b="0" dirty="0" smtClean="0">
                <a:latin typeface="+mj-lt"/>
              </a:rPr>
              <a:t>Quelle: Werkbild 113 Bolmer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4" name="Textfeld 13"/>
          <p:cNvSpPr txBox="1"/>
          <p:nvPr/>
        </p:nvSpPr>
        <p:spPr>
          <a:xfrm>
            <a:off x="395791" y="1450138"/>
            <a:ext cx="7897317" cy="369332"/>
          </a:xfrm>
          <a:prstGeom prst="rect">
            <a:avLst/>
          </a:prstGeom>
          <a:noFill/>
        </p:spPr>
        <p:txBody>
          <a:bodyPr wrap="square" rtlCol="0">
            <a:spAutoFit/>
          </a:bodyPr>
          <a:lstStyle/>
          <a:p>
            <a:pPr marL="285750" indent="-285750">
              <a:buFont typeface="Arial" panose="020B0604020202020204" pitchFamily="34" charset="0"/>
              <a:buChar char="•"/>
            </a:pPr>
            <a:endParaRPr lang="de-DE" sz="1800" b="0" dirty="0">
              <a:latin typeface="+mj-lt"/>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930" y="1502469"/>
            <a:ext cx="6667500" cy="4429125"/>
          </a:xfrm>
          <a:prstGeom prst="rect">
            <a:avLst/>
          </a:prstGeom>
        </p:spPr>
      </p:pic>
    </p:spTree>
    <p:extLst>
      <p:ext uri="{BB962C8B-B14F-4D97-AF65-F5344CB8AC3E}">
        <p14:creationId xmlns:p14="http://schemas.microsoft.com/office/powerpoint/2010/main" val="332272078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300" y="487963"/>
            <a:ext cx="8511480" cy="860425"/>
          </a:xfrm>
        </p:spPr>
        <p:txBody>
          <a:bodyPr/>
          <a:lstStyle/>
          <a:p>
            <a:r>
              <a:rPr lang="de-DE" b="0" dirty="0" smtClean="0"/>
              <a:t>	11.1 Grunddaten</a:t>
            </a:r>
            <a:r>
              <a:rPr lang="de-DE"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87841" y="6136083"/>
            <a:ext cx="2105178" cy="432992"/>
          </a:xfrm>
          <a:prstGeom prst="rect">
            <a:avLst/>
          </a:prstGeom>
          <a:noFill/>
        </p:spPr>
        <p:txBody>
          <a:bodyPr wrap="square" rtlCol="0">
            <a:spAutoFit/>
          </a:bodyPr>
          <a:lstStyle/>
          <a:p>
            <a:r>
              <a:rPr lang="de-DE" sz="1000" b="0" dirty="0" smtClean="0">
                <a:latin typeface="+mj-lt"/>
              </a:rPr>
              <a:t>Quelle: Werkbild 113 Bolmer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4" name="Textfeld 13"/>
          <p:cNvSpPr txBox="1"/>
          <p:nvPr/>
        </p:nvSpPr>
        <p:spPr>
          <a:xfrm>
            <a:off x="395791" y="1450138"/>
            <a:ext cx="7897317" cy="369332"/>
          </a:xfrm>
          <a:prstGeom prst="rect">
            <a:avLst/>
          </a:prstGeom>
          <a:noFill/>
        </p:spPr>
        <p:txBody>
          <a:bodyPr wrap="square" rtlCol="0">
            <a:spAutoFit/>
          </a:bodyPr>
          <a:lstStyle/>
          <a:p>
            <a:pPr marL="285750" indent="-285750">
              <a:buFont typeface="Arial" panose="020B0604020202020204" pitchFamily="34" charset="0"/>
              <a:buChar char="•"/>
            </a:pPr>
            <a:endParaRPr lang="de-DE" sz="1800" b="0" dirty="0">
              <a:latin typeface="+mj-lt"/>
            </a:endParaRPr>
          </a:p>
        </p:txBody>
      </p:sp>
      <p:sp>
        <p:nvSpPr>
          <p:cNvPr id="10" name="Rechteck 9"/>
          <p:cNvSpPr/>
          <p:nvPr/>
        </p:nvSpPr>
        <p:spPr>
          <a:xfrm>
            <a:off x="419100" y="1348388"/>
            <a:ext cx="8113340" cy="4401205"/>
          </a:xfrm>
          <a:prstGeom prst="rect">
            <a:avLst/>
          </a:prstGeom>
        </p:spPr>
        <p:txBody>
          <a:bodyPr wrap="square">
            <a:spAutoFit/>
          </a:bodyPr>
          <a:lstStyle/>
          <a:p>
            <a:pPr marL="285750" indent="-285750" eaLnBrk="1" hangingPunct="1">
              <a:spcBef>
                <a:spcPct val="0"/>
              </a:spcBef>
              <a:buClrTx/>
              <a:buFont typeface="Arial" panose="020B0604020202020204" pitchFamily="34" charset="0"/>
              <a:buChar char="•"/>
            </a:pPr>
            <a:r>
              <a:rPr lang="de-DE" altLang="de-DE" sz="2000" b="0" dirty="0" smtClean="0">
                <a:solidFill>
                  <a:srgbClr val="000000"/>
                </a:solidFill>
                <a:latin typeface="+mj-lt"/>
              </a:rPr>
              <a:t>Cultan: Controlled </a:t>
            </a:r>
            <a:r>
              <a:rPr lang="de-DE" altLang="de-DE" sz="2000" b="0" dirty="0">
                <a:solidFill>
                  <a:srgbClr val="000000"/>
                </a:solidFill>
                <a:latin typeface="+mj-lt"/>
              </a:rPr>
              <a:t>Uptake Long Term Ammonium Nutrition, </a:t>
            </a:r>
            <a:endParaRPr lang="de-DE" altLang="de-DE" sz="2000" b="0" dirty="0" smtClean="0">
              <a:solidFill>
                <a:srgbClr val="000000"/>
              </a:solidFill>
              <a:latin typeface="+mj-lt"/>
            </a:endParaRPr>
          </a:p>
          <a:p>
            <a:pPr eaLnBrk="1" hangingPunct="1">
              <a:spcBef>
                <a:spcPct val="0"/>
              </a:spcBef>
              <a:buClrTx/>
            </a:pPr>
            <a:r>
              <a:rPr lang="de-DE" altLang="de-DE" sz="2000" b="0" dirty="0">
                <a:solidFill>
                  <a:srgbClr val="000000"/>
                </a:solidFill>
                <a:latin typeface="+mj-lt"/>
              </a:rPr>
              <a:t> </a:t>
            </a:r>
            <a:r>
              <a:rPr lang="de-DE" altLang="de-DE" sz="2000" b="0" dirty="0" smtClean="0">
                <a:solidFill>
                  <a:srgbClr val="000000"/>
                </a:solidFill>
                <a:latin typeface="+mj-lt"/>
              </a:rPr>
              <a:t>   deutsch</a:t>
            </a:r>
            <a:r>
              <a:rPr lang="de-DE" altLang="de-DE" sz="2000" b="0" dirty="0">
                <a:solidFill>
                  <a:srgbClr val="000000"/>
                </a:solidFill>
                <a:latin typeface="+mj-lt"/>
              </a:rPr>
              <a:t>: kontrollierte </a:t>
            </a:r>
            <a:r>
              <a:rPr lang="de-DE" altLang="de-DE" sz="2000" b="0" dirty="0" smtClean="0">
                <a:solidFill>
                  <a:srgbClr val="000000"/>
                </a:solidFill>
                <a:latin typeface="+mj-lt"/>
              </a:rPr>
              <a:t>Langzeitammoniumernährung</a:t>
            </a:r>
          </a:p>
          <a:p>
            <a:pPr eaLnBrk="1" hangingPunct="1">
              <a:spcBef>
                <a:spcPct val="0"/>
              </a:spcBef>
              <a:buClrTx/>
            </a:pPr>
            <a:endParaRPr lang="de-DE" altLang="de-DE" sz="2000" b="0" dirty="0" smtClean="0">
              <a:solidFill>
                <a:srgbClr val="000000"/>
              </a:solidFill>
              <a:latin typeface="+mj-lt"/>
            </a:endParaRPr>
          </a:p>
          <a:p>
            <a:pPr marL="285750" indent="-285750" eaLnBrk="1" hangingPunct="1">
              <a:spcBef>
                <a:spcPct val="0"/>
              </a:spcBef>
              <a:buClrTx/>
              <a:buFont typeface="Arial" panose="020B0604020202020204" pitchFamily="34" charset="0"/>
              <a:buChar char="•"/>
            </a:pPr>
            <a:r>
              <a:rPr lang="de-DE" sz="2000" b="0" dirty="0">
                <a:latin typeface="+mj-lt"/>
              </a:rPr>
              <a:t>Die Düngung im CULTAN-Verfahren bedeutet grundsätzlich die ammoniumbetonte N-Versorgung der Kulturpflanzen durch platzierte Anlage eines konzentrierten Düngerdepots im Boden mit ausschließlich ammoniumhaltigen Düngern. </a:t>
            </a:r>
            <a:endParaRPr lang="de-DE" sz="2000" b="0" dirty="0" smtClean="0">
              <a:latin typeface="+mj-lt"/>
            </a:endParaRPr>
          </a:p>
          <a:p>
            <a:pPr marL="285750" indent="-285750" eaLnBrk="1" hangingPunct="1">
              <a:spcBef>
                <a:spcPct val="0"/>
              </a:spcBef>
              <a:buClrTx/>
              <a:buFont typeface="Arial" panose="020B0604020202020204" pitchFamily="34" charset="0"/>
              <a:buChar char="•"/>
            </a:pPr>
            <a:endParaRPr lang="de-DE" sz="2000" b="0" dirty="0" smtClean="0">
              <a:latin typeface="+mj-lt"/>
            </a:endParaRPr>
          </a:p>
          <a:p>
            <a:pPr marL="285750" indent="-285750" eaLnBrk="1" hangingPunct="1">
              <a:spcBef>
                <a:spcPct val="0"/>
              </a:spcBef>
              <a:buClrTx/>
              <a:buFont typeface="Arial" panose="020B0604020202020204" pitchFamily="34" charset="0"/>
              <a:buChar char="•"/>
            </a:pPr>
            <a:r>
              <a:rPr lang="de-DE" sz="2000" b="0" dirty="0">
                <a:latin typeface="+mj-lt"/>
              </a:rPr>
              <a:t>Ein häufig verwendeter Dünger für dieses Verfahren ist die Ammonsulfat-Harnstoff- Lösung (HAS). Sie enthält 6 % Ammonium - N und 14 % Amid - N</a:t>
            </a:r>
            <a:r>
              <a:rPr lang="de-DE" sz="2000" b="0" dirty="0" smtClean="0">
                <a:latin typeface="+mj-lt"/>
              </a:rPr>
              <a:t>.</a:t>
            </a:r>
          </a:p>
          <a:p>
            <a:pPr marL="285750" indent="-285750" eaLnBrk="1" hangingPunct="1">
              <a:spcBef>
                <a:spcPct val="0"/>
              </a:spcBef>
              <a:buClrTx/>
              <a:buFont typeface="Arial" panose="020B0604020202020204" pitchFamily="34" charset="0"/>
              <a:buChar char="•"/>
            </a:pPr>
            <a:endParaRPr lang="de-DE" sz="2000" b="0" dirty="0" smtClean="0">
              <a:latin typeface="+mj-lt"/>
            </a:endParaRPr>
          </a:p>
          <a:p>
            <a:pPr marL="285750" indent="-285750" eaLnBrk="1" hangingPunct="1">
              <a:spcBef>
                <a:spcPct val="0"/>
              </a:spcBef>
              <a:buClrTx/>
              <a:buFont typeface="Arial" panose="020B0604020202020204" pitchFamily="34" charset="0"/>
              <a:buChar char="•"/>
            </a:pPr>
            <a:r>
              <a:rPr lang="de-DE" sz="2000" b="0" dirty="0">
                <a:latin typeface="+mj-lt"/>
              </a:rPr>
              <a:t>Bei Cultan wird die gesamte N- Menge nur einmal gedüngt</a:t>
            </a:r>
            <a:r>
              <a:rPr lang="de-DE" sz="2000" b="0" dirty="0" smtClean="0">
                <a:latin typeface="+mj-lt"/>
              </a:rPr>
              <a:t>. (Auch Depotdüngung genannt) </a:t>
            </a:r>
            <a:endParaRPr lang="de-DE" altLang="de-DE" sz="2000" b="0" dirty="0">
              <a:solidFill>
                <a:srgbClr val="000000"/>
              </a:solidFill>
              <a:latin typeface="+mj-lt"/>
            </a:endParaRPr>
          </a:p>
        </p:txBody>
      </p:sp>
    </p:spTree>
    <p:extLst>
      <p:ext uri="{BB962C8B-B14F-4D97-AF65-F5344CB8AC3E}">
        <p14:creationId xmlns:p14="http://schemas.microsoft.com/office/powerpoint/2010/main" val="172448879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6300" y="487963"/>
            <a:ext cx="8511480" cy="860425"/>
          </a:xfrm>
        </p:spPr>
        <p:txBody>
          <a:bodyPr/>
          <a:lstStyle/>
          <a:p>
            <a:r>
              <a:rPr lang="de-DE" b="0" dirty="0" smtClean="0"/>
              <a:t>	11.2 Aufbau Sporenrad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149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87841" y="6136083"/>
            <a:ext cx="2105178" cy="432992"/>
          </a:xfrm>
          <a:prstGeom prst="rect">
            <a:avLst/>
          </a:prstGeom>
          <a:noFill/>
        </p:spPr>
        <p:txBody>
          <a:bodyPr wrap="square" rtlCol="0">
            <a:spAutoFit/>
          </a:bodyPr>
          <a:lstStyle/>
          <a:p>
            <a:r>
              <a:rPr lang="de-DE" sz="1000" b="0" dirty="0" smtClean="0">
                <a:latin typeface="+mj-lt"/>
              </a:rPr>
              <a:t>Quelle: Werkbild 114 Bolmer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368635"/>
            <a:ext cx="3240360" cy="4860540"/>
          </a:xfrm>
          <a:prstGeom prst="rect">
            <a:avLst/>
          </a:prstGeom>
        </p:spPr>
      </p:pic>
      <p:sp>
        <p:nvSpPr>
          <p:cNvPr id="8" name="Textfeld 7"/>
          <p:cNvSpPr txBox="1"/>
          <p:nvPr/>
        </p:nvSpPr>
        <p:spPr>
          <a:xfrm>
            <a:off x="5004048" y="2402355"/>
            <a:ext cx="3456384" cy="2246769"/>
          </a:xfrm>
          <a:prstGeom prst="rect">
            <a:avLst/>
          </a:prstGeom>
          <a:noFill/>
        </p:spPr>
        <p:txBody>
          <a:bodyPr wrap="square" rtlCol="0">
            <a:spAutoFit/>
          </a:bodyPr>
          <a:lstStyle/>
          <a:p>
            <a:pPr marL="342900" indent="-342900">
              <a:buFont typeface="+mj-lt"/>
              <a:buAutoNum type="arabicPeriod"/>
            </a:pPr>
            <a:r>
              <a:rPr lang="de-DE" sz="2000" b="0" dirty="0" smtClean="0">
                <a:latin typeface="+mj-lt"/>
              </a:rPr>
              <a:t>Nabe</a:t>
            </a:r>
          </a:p>
          <a:p>
            <a:pPr marL="342900" indent="-342900">
              <a:buFont typeface="+mj-lt"/>
              <a:buAutoNum type="arabicPeriod"/>
            </a:pPr>
            <a:r>
              <a:rPr lang="de-DE" sz="2000" b="0" dirty="0" smtClean="0">
                <a:latin typeface="+mj-lt"/>
              </a:rPr>
              <a:t>Radreifen</a:t>
            </a:r>
          </a:p>
          <a:p>
            <a:pPr marL="342900" indent="-342900">
              <a:buFont typeface="+mj-lt"/>
              <a:buAutoNum type="arabicPeriod"/>
            </a:pPr>
            <a:r>
              <a:rPr lang="de-DE" sz="2000" b="0" dirty="0" smtClean="0">
                <a:latin typeface="+mj-lt"/>
              </a:rPr>
              <a:t>Speichenrohr</a:t>
            </a:r>
          </a:p>
          <a:p>
            <a:pPr marL="342900" indent="-342900">
              <a:buFont typeface="+mj-lt"/>
              <a:buAutoNum type="arabicPeriod"/>
            </a:pPr>
            <a:r>
              <a:rPr lang="de-DE" sz="2000" b="0" dirty="0" smtClean="0">
                <a:latin typeface="+mj-lt"/>
              </a:rPr>
              <a:t>Sporn (Spoke)</a:t>
            </a:r>
          </a:p>
          <a:p>
            <a:pPr marL="342900" indent="-342900">
              <a:buFont typeface="+mj-lt"/>
              <a:buAutoNum type="arabicPeriod"/>
            </a:pPr>
            <a:r>
              <a:rPr lang="de-DE" sz="2000" b="0" dirty="0" smtClean="0">
                <a:latin typeface="+mj-lt"/>
              </a:rPr>
              <a:t>Druckschlauch </a:t>
            </a:r>
          </a:p>
          <a:p>
            <a:pPr marL="342900" indent="-342900">
              <a:buFont typeface="+mj-lt"/>
              <a:buAutoNum type="arabicPeriod"/>
            </a:pPr>
            <a:r>
              <a:rPr lang="de-DE" sz="2000" b="0" dirty="0" smtClean="0">
                <a:latin typeface="+mj-lt"/>
              </a:rPr>
              <a:t>Gewindestück </a:t>
            </a:r>
            <a:endParaRPr lang="de-DE" sz="2000" b="0" dirty="0">
              <a:latin typeface="+mj-lt"/>
            </a:endParaRPr>
          </a:p>
        </p:txBody>
      </p:sp>
      <p:pic>
        <p:nvPicPr>
          <p:cNvPr id="12" name="Picture 7" descr="C:\Program Files (x86)\Microsoft Office\MEDIA\CAGCAT10\j0149887.wm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075867"/>
            <a:ext cx="127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a:hlinkClick r:id="rId6"/>
          </p:cNvPr>
          <p:cNvSpPr txBox="1"/>
          <p:nvPr/>
        </p:nvSpPr>
        <p:spPr>
          <a:xfrm>
            <a:off x="5148064" y="5085184"/>
            <a:ext cx="1440160" cy="461665"/>
          </a:xfrm>
          <a:prstGeom prst="rect">
            <a:avLst/>
          </a:prstGeom>
          <a:solidFill>
            <a:schemeClr val="tx2">
              <a:lumMod val="40000"/>
              <a:lumOff val="60000"/>
            </a:schemeClr>
          </a:solidFill>
        </p:spPr>
        <p:txBody>
          <a:bodyPr wrap="square" rtlCol="0">
            <a:spAutoFit/>
          </a:bodyPr>
          <a:lstStyle/>
          <a:p>
            <a:r>
              <a:rPr lang="de-DE" sz="2400" smtClean="0"/>
              <a:t>Film BR</a:t>
            </a:r>
            <a:endParaRPr lang="de-DE" sz="2400"/>
          </a:p>
        </p:txBody>
      </p:sp>
    </p:spTree>
    <p:extLst>
      <p:ext uri="{BB962C8B-B14F-4D97-AF65-F5344CB8AC3E}">
        <p14:creationId xmlns:p14="http://schemas.microsoft.com/office/powerpoint/2010/main" val="38981998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46" y="837825"/>
            <a:ext cx="7954238" cy="860425"/>
          </a:xfrm>
        </p:spPr>
        <p:txBody>
          <a:bodyPr/>
          <a:lstStyle/>
          <a:p>
            <a:pPr algn="ctr"/>
            <a:r>
              <a:rPr lang="de-DE" b="0" dirty="0" smtClean="0"/>
              <a:t>2. Düngersorten</a:t>
            </a:r>
            <a:endParaRPr lang="de-DE" b="0" dirty="0"/>
          </a:p>
        </p:txBody>
      </p:sp>
      <p:pic>
        <p:nvPicPr>
          <p:cNvPr id="6" name="Inhaltsplatzhalter 5"/>
          <p:cNvPicPr>
            <a:picLocks noGrp="1" noChangeAspect="1"/>
          </p:cNvPicPr>
          <p:nvPr>
            <p:ph idx="1"/>
          </p:nvPr>
        </p:nvPicPr>
        <p:blipFill>
          <a:blip r:embed="rId2"/>
          <a:stretch>
            <a:fillRect/>
          </a:stretch>
        </p:blipFill>
        <p:spPr>
          <a:xfrm>
            <a:off x="74146" y="2132856"/>
            <a:ext cx="8811848" cy="2851321"/>
          </a:xfrm>
          <a:prstGeom prst="rect">
            <a:avLst/>
          </a:prstGeom>
        </p:spPr>
      </p:pic>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714574" y="5001333"/>
            <a:ext cx="2858852" cy="246221"/>
          </a:xfrm>
          <a:prstGeom prst="rect">
            <a:avLst/>
          </a:prstGeom>
          <a:noFill/>
        </p:spPr>
        <p:txBody>
          <a:bodyPr wrap="square" rtlCol="0">
            <a:spAutoFit/>
          </a:bodyPr>
          <a:lstStyle/>
          <a:p>
            <a:r>
              <a:rPr lang="de-DE" sz="1000" b="0" dirty="0" smtClean="0"/>
              <a:t>Quelle: Baywa AG</a:t>
            </a:r>
            <a:endParaRPr lang="de-DE" sz="1000" b="0" dirty="0"/>
          </a:p>
        </p:txBody>
      </p:sp>
    </p:spTree>
    <p:extLst>
      <p:ext uri="{BB962C8B-B14F-4D97-AF65-F5344CB8AC3E}">
        <p14:creationId xmlns:p14="http://schemas.microsoft.com/office/powerpoint/2010/main" val="84158009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11.3 Bauweisen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4716016" y="6136083"/>
            <a:ext cx="4277003" cy="430887"/>
          </a:xfrm>
          <a:prstGeom prst="rect">
            <a:avLst/>
          </a:prstGeom>
          <a:noFill/>
        </p:spPr>
        <p:txBody>
          <a:bodyPr wrap="square" rtlCol="0">
            <a:spAutoFit/>
          </a:bodyPr>
          <a:lstStyle/>
          <a:p>
            <a:r>
              <a:rPr lang="de-DE" sz="1000" b="0" dirty="0" smtClean="0">
                <a:latin typeface="+mj-lt"/>
              </a:rPr>
              <a:t>Quelle: Werkbild 115 Bolmer, Werkbild 116 Agrarservice Kerkering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graphicFrame>
        <p:nvGraphicFramePr>
          <p:cNvPr id="10" name="Tabelle 9"/>
          <p:cNvGraphicFramePr>
            <a:graphicFrameLocks noGrp="1"/>
          </p:cNvGraphicFramePr>
          <p:nvPr>
            <p:extLst>
              <p:ext uri="{D42A27DB-BD31-4B8C-83A1-F6EECF244321}">
                <p14:modId xmlns:p14="http://schemas.microsoft.com/office/powerpoint/2010/main" val="2695124807"/>
              </p:ext>
            </p:extLst>
          </p:nvPr>
        </p:nvGraphicFramePr>
        <p:xfrm>
          <a:off x="323528" y="1208113"/>
          <a:ext cx="8424936" cy="4927970"/>
        </p:xfrm>
        <a:graphic>
          <a:graphicData uri="http://schemas.openxmlformats.org/drawingml/2006/table">
            <a:tbl>
              <a:tblPr firstRow="1" bandRow="1">
                <a:tableStyleId>{5C22544A-7EE6-4342-B048-85BDC9FD1C3A}</a:tableStyleId>
              </a:tblPr>
              <a:tblGrid>
                <a:gridCol w="993043">
                  <a:extLst>
                    <a:ext uri="{9D8B030D-6E8A-4147-A177-3AD203B41FA5}">
                      <a16:colId xmlns:a16="http://schemas.microsoft.com/office/drawing/2014/main" val="2667677419"/>
                    </a:ext>
                  </a:extLst>
                </a:gridCol>
                <a:gridCol w="3569719">
                  <a:extLst>
                    <a:ext uri="{9D8B030D-6E8A-4147-A177-3AD203B41FA5}">
                      <a16:colId xmlns:a16="http://schemas.microsoft.com/office/drawing/2014/main" val="684135004"/>
                    </a:ext>
                  </a:extLst>
                </a:gridCol>
                <a:gridCol w="3862174">
                  <a:extLst>
                    <a:ext uri="{9D8B030D-6E8A-4147-A177-3AD203B41FA5}">
                      <a16:colId xmlns:a16="http://schemas.microsoft.com/office/drawing/2014/main" val="565310780"/>
                    </a:ext>
                  </a:extLst>
                </a:gridCol>
              </a:tblGrid>
              <a:tr h="643522">
                <a:tc>
                  <a:txBody>
                    <a:bodyPr/>
                    <a:lstStyle/>
                    <a:p>
                      <a:pPr algn="ctr"/>
                      <a:r>
                        <a:rPr lang="de-DE" dirty="0" smtClean="0"/>
                        <a:t>Typ </a:t>
                      </a:r>
                      <a:endParaRPr lang="de-DE" dirty="0"/>
                    </a:p>
                  </a:txBody>
                  <a:tcPr/>
                </a:tc>
                <a:tc>
                  <a:txBody>
                    <a:bodyPr/>
                    <a:lstStyle/>
                    <a:p>
                      <a:pPr algn="ctr"/>
                      <a:r>
                        <a:rPr lang="de-DE" dirty="0" smtClean="0"/>
                        <a:t>Gezogener</a:t>
                      </a:r>
                      <a:r>
                        <a:rPr lang="de-DE" baseline="0" dirty="0" smtClean="0"/>
                        <a:t> Tank </a:t>
                      </a:r>
                      <a:endParaRPr lang="de-DE" dirty="0"/>
                    </a:p>
                  </a:txBody>
                  <a:tcPr/>
                </a:tc>
                <a:tc>
                  <a:txBody>
                    <a:bodyPr/>
                    <a:lstStyle/>
                    <a:p>
                      <a:pPr algn="ctr"/>
                      <a:r>
                        <a:rPr lang="de-DE" dirty="0" smtClean="0"/>
                        <a:t>Aufgebauter Tank </a:t>
                      </a:r>
                      <a:endParaRPr lang="de-DE" dirty="0"/>
                    </a:p>
                  </a:txBody>
                  <a:tcPr/>
                </a:tc>
                <a:extLst>
                  <a:ext uri="{0D108BD9-81ED-4DB2-BD59-A6C34878D82A}">
                    <a16:rowId xmlns:a16="http://schemas.microsoft.com/office/drawing/2014/main" val="1463334801"/>
                  </a:ext>
                </a:extLst>
              </a:tr>
              <a:tr h="2179015">
                <a:tc>
                  <a:txBody>
                    <a:bodyPr/>
                    <a:lstStyle/>
                    <a:p>
                      <a:pPr algn="ctr"/>
                      <a:r>
                        <a:rPr lang="de-DE" dirty="0" smtClean="0"/>
                        <a:t>Bild</a:t>
                      </a:r>
                      <a:endParaRPr lang="de-DE" dirty="0"/>
                    </a:p>
                  </a:txBody>
                  <a:tcPr/>
                </a:tc>
                <a:tc>
                  <a:txBody>
                    <a:bodyPr/>
                    <a:lstStyle/>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a:p>
                  </a:txBody>
                  <a:tcPr/>
                </a:tc>
                <a:tc>
                  <a:txBody>
                    <a:bodyPr/>
                    <a:lstStyle/>
                    <a:p>
                      <a:pPr algn="ctr"/>
                      <a:endParaRPr lang="de-DE" dirty="0"/>
                    </a:p>
                  </a:txBody>
                  <a:tcPr/>
                </a:tc>
                <a:extLst>
                  <a:ext uri="{0D108BD9-81ED-4DB2-BD59-A6C34878D82A}">
                    <a16:rowId xmlns:a16="http://schemas.microsoft.com/office/drawing/2014/main" val="1364054020"/>
                  </a:ext>
                </a:extLst>
              </a:tr>
              <a:tr h="1221039">
                <a:tc>
                  <a:txBody>
                    <a:bodyPr/>
                    <a:lstStyle/>
                    <a:p>
                      <a:pPr algn="ctr"/>
                      <a:r>
                        <a:rPr lang="de-DE" dirty="0" smtClean="0"/>
                        <a:t>Daten</a:t>
                      </a:r>
                      <a:endParaRPr lang="de-DE" dirty="0"/>
                    </a:p>
                  </a:txBody>
                  <a:tcPr/>
                </a:tc>
                <a:tc gridSpan="2">
                  <a:txBody>
                    <a:bodyPr/>
                    <a:lstStyle/>
                    <a:p>
                      <a:pPr marL="285750" indent="-285750" algn="l">
                        <a:buFont typeface="Arial" panose="020B0604020202020204" pitchFamily="34" charset="0"/>
                        <a:buChar char="•"/>
                      </a:pPr>
                      <a:r>
                        <a:rPr lang="de-DE" baseline="0" dirty="0" smtClean="0"/>
                        <a:t>Arbeitsbreiten von bis zu 18m </a:t>
                      </a:r>
                    </a:p>
                    <a:p>
                      <a:pPr marL="285750" indent="-285750" algn="l">
                        <a:buFont typeface="Arial" panose="020B0604020202020204" pitchFamily="34" charset="0"/>
                        <a:buChar char="•"/>
                      </a:pPr>
                      <a:r>
                        <a:rPr lang="de-DE" baseline="0" dirty="0" smtClean="0"/>
                        <a:t>Flüssigdüngertanks von bis zu 18m³</a:t>
                      </a:r>
                    </a:p>
                  </a:txBody>
                  <a:tcPr/>
                </a:tc>
                <a:tc hMerge="1">
                  <a:txBody>
                    <a:bodyPr/>
                    <a:lstStyle/>
                    <a:p>
                      <a:pPr marL="285750" indent="-285750" algn="l">
                        <a:buFont typeface="Arial" panose="020B0604020202020204" pitchFamily="34" charset="0"/>
                        <a:buChar char="•"/>
                      </a:pPr>
                      <a:endParaRPr lang="de-DE" baseline="0" dirty="0" smtClean="0"/>
                    </a:p>
                  </a:txBody>
                  <a:tcPr/>
                </a:tc>
                <a:extLst>
                  <a:ext uri="{0D108BD9-81ED-4DB2-BD59-A6C34878D82A}">
                    <a16:rowId xmlns:a16="http://schemas.microsoft.com/office/drawing/2014/main" val="1520507853"/>
                  </a:ext>
                </a:extLst>
              </a:tr>
              <a:tr h="884394">
                <a:tc>
                  <a:txBody>
                    <a:bodyPr/>
                    <a:lstStyle/>
                    <a:p>
                      <a:pPr algn="ctr"/>
                      <a:r>
                        <a:rPr lang="de-DE" dirty="0" smtClean="0"/>
                        <a:t>Dünger</a:t>
                      </a:r>
                    </a:p>
                    <a:p>
                      <a:pPr algn="ctr"/>
                      <a:r>
                        <a:rPr lang="de-DE" dirty="0" smtClean="0"/>
                        <a:t>Art</a:t>
                      </a:r>
                      <a:r>
                        <a:rPr lang="de-DE" baseline="0" dirty="0" smtClean="0"/>
                        <a:t> </a:t>
                      </a:r>
                      <a:endParaRPr lang="de-DE" dirty="0"/>
                    </a:p>
                  </a:txBody>
                  <a:tcPr/>
                </a:tc>
                <a:tc gridSpan="2">
                  <a:txBody>
                    <a:bodyPr/>
                    <a:lstStyle/>
                    <a:p>
                      <a:r>
                        <a:rPr lang="de-DE" dirty="0" smtClean="0"/>
                        <a:t>Ammonsulfat- Lösung</a:t>
                      </a:r>
                      <a:r>
                        <a:rPr lang="de-DE" baseline="0" dirty="0" smtClean="0"/>
                        <a:t> (ASL)</a:t>
                      </a:r>
                      <a:r>
                        <a:rPr lang="de-DE" dirty="0" smtClean="0"/>
                        <a:t>,</a:t>
                      </a:r>
                      <a:r>
                        <a:rPr lang="de-DE" baseline="0" dirty="0" smtClean="0"/>
                        <a:t> </a:t>
                      </a:r>
                      <a:r>
                        <a:rPr lang="de-DE" dirty="0" smtClean="0"/>
                        <a:t>Ammonsulfat-Harnstoff- Lösung</a:t>
                      </a:r>
                      <a:r>
                        <a:rPr lang="de-DE" baseline="0" dirty="0" smtClean="0"/>
                        <a:t> (HAS)</a:t>
                      </a:r>
                      <a:r>
                        <a:rPr lang="de-DE" dirty="0" smtClean="0"/>
                        <a:t>, Ammonium-Nitrat-Harnstofflösung (AHL)</a:t>
                      </a:r>
                      <a:endParaRPr lang="de-DE" dirty="0"/>
                    </a:p>
                  </a:txBody>
                  <a:tcPr/>
                </a:tc>
                <a:tc hMerge="1">
                  <a:txBody>
                    <a:bodyPr/>
                    <a:lstStyle/>
                    <a:p>
                      <a:endParaRPr lang="de-DE" dirty="0"/>
                    </a:p>
                  </a:txBody>
                  <a:tcPr/>
                </a:tc>
                <a:extLst>
                  <a:ext uri="{0D108BD9-81ED-4DB2-BD59-A6C34878D82A}">
                    <a16:rowId xmlns:a16="http://schemas.microsoft.com/office/drawing/2014/main" val="3789735885"/>
                  </a:ext>
                </a:extLst>
              </a:tr>
            </a:tbl>
          </a:graphicData>
        </a:graphic>
      </p:graphicFrame>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1892829"/>
            <a:ext cx="2736304" cy="1824203"/>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515" y="1909352"/>
            <a:ext cx="2633647" cy="1817699"/>
          </a:xfrm>
          <a:prstGeom prst="rect">
            <a:avLst/>
          </a:prstGeom>
        </p:spPr>
      </p:pic>
    </p:spTree>
    <p:extLst>
      <p:ext uri="{BB962C8B-B14F-4D97-AF65-F5344CB8AC3E}">
        <p14:creationId xmlns:p14="http://schemas.microsoft.com/office/powerpoint/2010/main" val="199743464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12. Unterfußdüngung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43817" y="6136083"/>
            <a:ext cx="1949202" cy="430887"/>
          </a:xfrm>
          <a:prstGeom prst="rect">
            <a:avLst/>
          </a:prstGeom>
          <a:noFill/>
        </p:spPr>
        <p:txBody>
          <a:bodyPr wrap="square" rtlCol="0">
            <a:spAutoFit/>
          </a:bodyPr>
          <a:lstStyle/>
          <a:p>
            <a:r>
              <a:rPr lang="de-DE" sz="1000" b="0" dirty="0" smtClean="0">
                <a:latin typeface="+mj-lt"/>
              </a:rPr>
              <a:t>Quelle: Bild 117 Landwirt.com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4" y="1349988"/>
            <a:ext cx="5568163" cy="3478690"/>
          </a:xfrm>
          <a:prstGeom prst="rect">
            <a:avLst/>
          </a:prstGeom>
        </p:spPr>
      </p:pic>
      <p:sp>
        <p:nvSpPr>
          <p:cNvPr id="13" name="Textfeld 12"/>
          <p:cNvSpPr txBox="1"/>
          <p:nvPr/>
        </p:nvSpPr>
        <p:spPr>
          <a:xfrm>
            <a:off x="1148892" y="5067195"/>
            <a:ext cx="6221685" cy="369332"/>
          </a:xfrm>
          <a:prstGeom prst="rect">
            <a:avLst/>
          </a:prstGeom>
          <a:noFill/>
        </p:spPr>
        <p:txBody>
          <a:bodyPr wrap="square" rtlCol="0">
            <a:spAutoFit/>
          </a:bodyPr>
          <a:lstStyle/>
          <a:p>
            <a:pPr algn="ctr"/>
            <a:r>
              <a:rPr lang="de-DE" sz="1800" b="0" dirty="0" smtClean="0">
                <a:latin typeface="+mj-lt"/>
              </a:rPr>
              <a:t>Unterfußdüngungsschar vor dem Säscheibenschar </a:t>
            </a:r>
            <a:endParaRPr lang="de-DE" sz="1800" b="0" dirty="0">
              <a:latin typeface="+mj-lt"/>
            </a:endParaRPr>
          </a:p>
        </p:txBody>
      </p:sp>
    </p:spTree>
    <p:extLst>
      <p:ext uri="{BB962C8B-B14F-4D97-AF65-F5344CB8AC3E}">
        <p14:creationId xmlns:p14="http://schemas.microsoft.com/office/powerpoint/2010/main" val="30899388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12.1 Grunddaten</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43817" y="6136083"/>
            <a:ext cx="1949202" cy="430887"/>
          </a:xfrm>
          <a:prstGeom prst="rect">
            <a:avLst/>
          </a:prstGeom>
          <a:noFill/>
        </p:spPr>
        <p:txBody>
          <a:bodyPr wrap="square" rtlCol="0">
            <a:spAutoFit/>
          </a:bodyPr>
          <a:lstStyle/>
          <a:p>
            <a:r>
              <a:rPr lang="de-DE" sz="1000" b="0" dirty="0" smtClean="0">
                <a:latin typeface="+mj-lt"/>
              </a:rPr>
              <a:t>Quelle: Bild 118 YARA</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6" name="Textfeld 5"/>
          <p:cNvSpPr txBox="1"/>
          <p:nvPr/>
        </p:nvSpPr>
        <p:spPr>
          <a:xfrm>
            <a:off x="419100" y="1379331"/>
            <a:ext cx="7969324" cy="1311128"/>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Dünger wird </a:t>
            </a:r>
            <a:r>
              <a:rPr lang="de-DE" sz="1800" b="0" dirty="0">
                <a:latin typeface="+mj-lt"/>
              </a:rPr>
              <a:t>in der Reihe mit der Saat </a:t>
            </a:r>
            <a:r>
              <a:rPr lang="de-DE" sz="1800" b="0" dirty="0" smtClean="0">
                <a:latin typeface="+mj-lt"/>
              </a:rPr>
              <a:t>ausgebracht.</a:t>
            </a:r>
          </a:p>
          <a:p>
            <a:pPr marL="285750" indent="-285750">
              <a:buFont typeface="Arial" panose="020B0604020202020204" pitchFamily="34" charset="0"/>
              <a:buChar char="•"/>
            </a:pPr>
            <a:r>
              <a:rPr lang="de-DE" sz="1800" b="0" dirty="0">
                <a:latin typeface="+mj-lt"/>
              </a:rPr>
              <a:t>NPK-Dünger werden meist als Unterfußdünger verwendet, um die Pflanzen früh zu </a:t>
            </a:r>
            <a:r>
              <a:rPr lang="de-DE" sz="1800" b="0" dirty="0" smtClean="0">
                <a:latin typeface="+mj-lt"/>
              </a:rPr>
              <a:t>fördern.</a:t>
            </a:r>
          </a:p>
          <a:p>
            <a:pPr marL="285750" indent="-285750">
              <a:buFont typeface="Arial" panose="020B0604020202020204" pitchFamily="34" charset="0"/>
              <a:buChar char="•"/>
            </a:pPr>
            <a:r>
              <a:rPr lang="de-DE" sz="1800" b="0" dirty="0">
                <a:latin typeface="+mj-lt"/>
              </a:rPr>
              <a:t>A</a:t>
            </a:r>
            <a:r>
              <a:rPr lang="de-DE" sz="1800" b="0" dirty="0" smtClean="0">
                <a:latin typeface="+mj-lt"/>
              </a:rPr>
              <a:t>uch N-Stabilisierte Dünger werden verwendet.</a:t>
            </a:r>
            <a:endParaRPr lang="de-DE" sz="1800" b="0" dirty="0">
              <a:latin typeface="+mj-lt"/>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62" y="2758640"/>
            <a:ext cx="7759062" cy="2894171"/>
          </a:xfrm>
          <a:prstGeom prst="rect">
            <a:avLst/>
          </a:prstGeom>
        </p:spPr>
      </p:pic>
    </p:spTree>
    <p:extLst>
      <p:ext uri="{BB962C8B-B14F-4D97-AF65-F5344CB8AC3E}">
        <p14:creationId xmlns:p14="http://schemas.microsoft.com/office/powerpoint/2010/main" val="265231460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12.2 Bauweisen Vorratsbehälter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904148" y="6136083"/>
            <a:ext cx="3088871" cy="246221"/>
          </a:xfrm>
          <a:prstGeom prst="rect">
            <a:avLst/>
          </a:prstGeom>
          <a:noFill/>
        </p:spPr>
        <p:txBody>
          <a:bodyPr wrap="square" rtlCol="0">
            <a:spAutoFit/>
          </a:bodyPr>
          <a:lstStyle/>
          <a:p>
            <a:r>
              <a:rPr lang="de-DE" sz="1000" b="0" dirty="0" smtClean="0">
                <a:latin typeface="+mj-lt"/>
              </a:rPr>
              <a:t>Quelle: Werkbild 119 Kuhn, Werkbild 120 Monosem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4012710885"/>
              </p:ext>
            </p:extLst>
          </p:nvPr>
        </p:nvGraphicFramePr>
        <p:xfrm>
          <a:off x="323528" y="1208113"/>
          <a:ext cx="8424936" cy="4925866"/>
        </p:xfrm>
        <a:graphic>
          <a:graphicData uri="http://schemas.openxmlformats.org/drawingml/2006/table">
            <a:tbl>
              <a:tblPr firstRow="1" bandRow="1">
                <a:tableStyleId>{5C22544A-7EE6-4342-B048-85BDC9FD1C3A}</a:tableStyleId>
              </a:tblPr>
              <a:tblGrid>
                <a:gridCol w="993043">
                  <a:extLst>
                    <a:ext uri="{9D8B030D-6E8A-4147-A177-3AD203B41FA5}">
                      <a16:colId xmlns:a16="http://schemas.microsoft.com/office/drawing/2014/main" val="2667677419"/>
                    </a:ext>
                  </a:extLst>
                </a:gridCol>
                <a:gridCol w="3569719">
                  <a:extLst>
                    <a:ext uri="{9D8B030D-6E8A-4147-A177-3AD203B41FA5}">
                      <a16:colId xmlns:a16="http://schemas.microsoft.com/office/drawing/2014/main" val="684135004"/>
                    </a:ext>
                  </a:extLst>
                </a:gridCol>
                <a:gridCol w="3862174">
                  <a:extLst>
                    <a:ext uri="{9D8B030D-6E8A-4147-A177-3AD203B41FA5}">
                      <a16:colId xmlns:a16="http://schemas.microsoft.com/office/drawing/2014/main" val="565310780"/>
                    </a:ext>
                  </a:extLst>
                </a:gridCol>
              </a:tblGrid>
              <a:tr h="732178">
                <a:tc>
                  <a:txBody>
                    <a:bodyPr/>
                    <a:lstStyle/>
                    <a:p>
                      <a:pPr algn="ctr"/>
                      <a:r>
                        <a:rPr lang="de-DE" dirty="0" smtClean="0"/>
                        <a:t>Typ </a:t>
                      </a:r>
                      <a:endParaRPr lang="de-DE" dirty="0"/>
                    </a:p>
                  </a:txBody>
                  <a:tcPr/>
                </a:tc>
                <a:tc>
                  <a:txBody>
                    <a:bodyPr/>
                    <a:lstStyle/>
                    <a:p>
                      <a:pPr algn="ctr"/>
                      <a:r>
                        <a:rPr lang="de-DE" dirty="0" smtClean="0"/>
                        <a:t>Unterfußdüngung</a:t>
                      </a:r>
                      <a:r>
                        <a:rPr lang="de-DE" baseline="0" dirty="0" smtClean="0"/>
                        <a:t> mit Fronttank</a:t>
                      </a:r>
                      <a:endParaRPr lang="de-DE" dirty="0"/>
                    </a:p>
                  </a:txBody>
                  <a:tcPr/>
                </a:tc>
                <a:tc>
                  <a:txBody>
                    <a:bodyPr/>
                    <a:lstStyle/>
                    <a:p>
                      <a:pPr algn="ctr"/>
                      <a:r>
                        <a:rPr lang="de-DE" dirty="0" smtClean="0"/>
                        <a:t>Unterfußdüngung mit Tank auf der Sämaschine</a:t>
                      </a:r>
                      <a:endParaRPr lang="de-DE" dirty="0"/>
                    </a:p>
                  </a:txBody>
                  <a:tcPr/>
                </a:tc>
                <a:extLst>
                  <a:ext uri="{0D108BD9-81ED-4DB2-BD59-A6C34878D82A}">
                    <a16:rowId xmlns:a16="http://schemas.microsoft.com/office/drawing/2014/main" val="1463334801"/>
                  </a:ext>
                </a:extLst>
              </a:tr>
              <a:tr h="2479210">
                <a:tc>
                  <a:txBody>
                    <a:bodyPr/>
                    <a:lstStyle/>
                    <a:p>
                      <a:pPr algn="ctr"/>
                      <a:r>
                        <a:rPr lang="de-DE" dirty="0" smtClean="0"/>
                        <a:t>Bild</a:t>
                      </a:r>
                      <a:endParaRPr lang="de-DE" dirty="0"/>
                    </a:p>
                  </a:txBody>
                  <a:tcPr/>
                </a:tc>
                <a:tc>
                  <a:txBody>
                    <a:bodyPr/>
                    <a:lstStyle/>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smtClean="0"/>
                    </a:p>
                    <a:p>
                      <a:pPr algn="ctr"/>
                      <a:endParaRPr lang="de-DE" dirty="0"/>
                    </a:p>
                  </a:txBody>
                  <a:tcPr/>
                </a:tc>
                <a:tc>
                  <a:txBody>
                    <a:bodyPr/>
                    <a:lstStyle/>
                    <a:p>
                      <a:pPr algn="ctr"/>
                      <a:endParaRPr lang="de-DE" dirty="0"/>
                    </a:p>
                  </a:txBody>
                  <a:tcPr/>
                </a:tc>
                <a:extLst>
                  <a:ext uri="{0D108BD9-81ED-4DB2-BD59-A6C34878D82A}">
                    <a16:rowId xmlns:a16="http://schemas.microsoft.com/office/drawing/2014/main" val="1364054020"/>
                  </a:ext>
                </a:extLst>
              </a:tr>
              <a:tr h="708244">
                <a:tc>
                  <a:txBody>
                    <a:bodyPr/>
                    <a:lstStyle/>
                    <a:p>
                      <a:pPr algn="ctr"/>
                      <a:r>
                        <a:rPr lang="de-DE" dirty="0" smtClean="0"/>
                        <a:t>Daten</a:t>
                      </a:r>
                      <a:endParaRPr lang="de-DE" dirty="0"/>
                    </a:p>
                  </a:txBody>
                  <a:tcPr/>
                </a:tc>
                <a:tc gridSpan="2">
                  <a:txBody>
                    <a:bodyPr/>
                    <a:lstStyle/>
                    <a:p>
                      <a:pPr marL="285750" indent="-285750" algn="l">
                        <a:buFont typeface="Arial" panose="020B0604020202020204" pitchFamily="34" charset="0"/>
                        <a:buChar char="•"/>
                      </a:pPr>
                      <a:r>
                        <a:rPr lang="de-DE" baseline="0" dirty="0" smtClean="0"/>
                        <a:t>Besonders vorkommend in Mais </a:t>
                      </a:r>
                    </a:p>
                    <a:p>
                      <a:pPr marL="285750" indent="-285750" algn="l">
                        <a:buFont typeface="Arial" panose="020B0604020202020204" pitchFamily="34" charset="0"/>
                        <a:buChar char="•"/>
                      </a:pPr>
                      <a:r>
                        <a:rPr lang="de-DE" baseline="0" dirty="0" smtClean="0"/>
                        <a:t>2-Arbeitsschritte in Einem (Säen/Düngen) </a:t>
                      </a:r>
                    </a:p>
                  </a:txBody>
                  <a:tcPr/>
                </a:tc>
                <a:tc hMerge="1">
                  <a:txBody>
                    <a:bodyPr/>
                    <a:lstStyle/>
                    <a:p>
                      <a:pPr marL="285750" indent="-285750" algn="l">
                        <a:buFont typeface="Arial" panose="020B0604020202020204" pitchFamily="34" charset="0"/>
                        <a:buChar char="•"/>
                      </a:pPr>
                      <a:endParaRPr lang="de-DE" baseline="0" dirty="0" smtClean="0"/>
                    </a:p>
                  </a:txBody>
                  <a:tcPr/>
                </a:tc>
                <a:extLst>
                  <a:ext uri="{0D108BD9-81ED-4DB2-BD59-A6C34878D82A}">
                    <a16:rowId xmlns:a16="http://schemas.microsoft.com/office/drawing/2014/main" val="1520507853"/>
                  </a:ext>
                </a:extLst>
              </a:tr>
              <a:tr h="1006234">
                <a:tc>
                  <a:txBody>
                    <a:bodyPr/>
                    <a:lstStyle/>
                    <a:p>
                      <a:pPr algn="ctr"/>
                      <a:r>
                        <a:rPr lang="de-DE" dirty="0" smtClean="0"/>
                        <a:t>Dünger</a:t>
                      </a:r>
                    </a:p>
                    <a:p>
                      <a:pPr algn="ctr"/>
                      <a:r>
                        <a:rPr lang="de-DE" dirty="0" smtClean="0"/>
                        <a:t>Art</a:t>
                      </a:r>
                      <a:r>
                        <a:rPr lang="de-DE" baseline="0" dirty="0" smtClean="0"/>
                        <a:t> </a:t>
                      </a:r>
                      <a:endParaRPr lang="de-DE" dirty="0"/>
                    </a:p>
                  </a:txBody>
                  <a:tcPr/>
                </a:tc>
                <a:tc gridSpan="2">
                  <a:txBody>
                    <a:bodyPr/>
                    <a:lstStyle/>
                    <a:p>
                      <a:r>
                        <a:rPr lang="de-DE" dirty="0" smtClean="0"/>
                        <a:t>NPK-Dünger,</a:t>
                      </a:r>
                      <a:r>
                        <a:rPr lang="de-DE" baseline="0" dirty="0" smtClean="0"/>
                        <a:t> N-Stabilisierte Dünger </a:t>
                      </a:r>
                      <a:endParaRPr lang="de-DE" dirty="0"/>
                    </a:p>
                  </a:txBody>
                  <a:tcPr/>
                </a:tc>
                <a:tc hMerge="1">
                  <a:txBody>
                    <a:bodyPr/>
                    <a:lstStyle/>
                    <a:p>
                      <a:endParaRPr lang="de-DE" dirty="0"/>
                    </a:p>
                  </a:txBody>
                  <a:tcPr/>
                </a:tc>
                <a:extLst>
                  <a:ext uri="{0D108BD9-81ED-4DB2-BD59-A6C34878D82A}">
                    <a16:rowId xmlns:a16="http://schemas.microsoft.com/office/drawing/2014/main" val="3789735885"/>
                  </a:ext>
                </a:extLst>
              </a:tr>
            </a:tbl>
          </a:graphicData>
        </a:graphic>
      </p:graphicFrame>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1936558"/>
            <a:ext cx="2524341" cy="2016224"/>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865" y="1926344"/>
            <a:ext cx="2713839" cy="2036652"/>
          </a:xfrm>
          <a:prstGeom prst="rect">
            <a:avLst/>
          </a:prstGeom>
        </p:spPr>
      </p:pic>
    </p:spTree>
    <p:extLst>
      <p:ext uri="{BB962C8B-B14F-4D97-AF65-F5344CB8AC3E}">
        <p14:creationId xmlns:p14="http://schemas.microsoft.com/office/powerpoint/2010/main" val="5981459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12.3 Bauweisen Unterfußschare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154</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033261" y="6235496"/>
            <a:ext cx="2980859" cy="430887"/>
          </a:xfrm>
          <a:prstGeom prst="rect">
            <a:avLst/>
          </a:prstGeom>
          <a:noFill/>
        </p:spPr>
        <p:txBody>
          <a:bodyPr wrap="square" rtlCol="0">
            <a:spAutoFit/>
          </a:bodyPr>
          <a:lstStyle/>
          <a:p>
            <a:r>
              <a:rPr lang="de-DE" sz="1000" b="0" dirty="0" smtClean="0">
                <a:latin typeface="+mj-lt"/>
              </a:rPr>
              <a:t>Quelle: Bild 121 Landwirt.com, Bild 122 Irma</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14" y="1151419"/>
            <a:ext cx="3600482" cy="2704362"/>
          </a:xfrm>
          <a:prstGeom prst="rect">
            <a:avLst/>
          </a:prstGeom>
        </p:spPr>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110560"/>
            <a:ext cx="3668760" cy="2701166"/>
          </a:xfrm>
          <a:prstGeom prst="rect">
            <a:avLst/>
          </a:prstGeom>
        </p:spPr>
      </p:pic>
      <p:sp>
        <p:nvSpPr>
          <p:cNvPr id="15" name="Textfeld 14"/>
          <p:cNvSpPr txBox="1"/>
          <p:nvPr/>
        </p:nvSpPr>
        <p:spPr>
          <a:xfrm>
            <a:off x="-20911" y="3799600"/>
            <a:ext cx="4160863" cy="369332"/>
          </a:xfrm>
          <a:prstGeom prst="rect">
            <a:avLst/>
          </a:prstGeom>
          <a:noFill/>
        </p:spPr>
        <p:txBody>
          <a:bodyPr wrap="square" rtlCol="0">
            <a:spAutoFit/>
          </a:bodyPr>
          <a:lstStyle/>
          <a:p>
            <a:pPr algn="ctr"/>
            <a:r>
              <a:rPr lang="de-DE" sz="1800" b="0" smtClean="0">
                <a:latin typeface="+mj-lt"/>
              </a:rPr>
              <a:t>Doppelscheibenschar Maisaussaat</a:t>
            </a:r>
            <a:endParaRPr lang="de-DE" sz="1800" b="0" dirty="0">
              <a:latin typeface="+mj-lt"/>
            </a:endParaRPr>
          </a:p>
        </p:txBody>
      </p:sp>
      <p:sp>
        <p:nvSpPr>
          <p:cNvPr id="16" name="Textfeld 15"/>
          <p:cNvSpPr txBox="1"/>
          <p:nvPr/>
        </p:nvSpPr>
        <p:spPr>
          <a:xfrm>
            <a:off x="4211652" y="3775973"/>
            <a:ext cx="3240975" cy="369332"/>
          </a:xfrm>
          <a:prstGeom prst="rect">
            <a:avLst/>
          </a:prstGeom>
          <a:noFill/>
        </p:spPr>
        <p:txBody>
          <a:bodyPr wrap="square" rtlCol="0">
            <a:spAutoFit/>
          </a:bodyPr>
          <a:lstStyle/>
          <a:p>
            <a:pPr algn="ctr"/>
            <a:r>
              <a:rPr lang="de-DE" sz="1800" b="0" smtClean="0">
                <a:latin typeface="+mj-lt"/>
              </a:rPr>
              <a:t>Kultivatorzinken Normalsaat</a:t>
            </a:r>
            <a:endParaRPr lang="de-DE" sz="1800" b="0" dirty="0">
              <a:latin typeface="+mj-lt"/>
            </a:endParaRPr>
          </a:p>
        </p:txBody>
      </p:sp>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014" y="4282497"/>
            <a:ext cx="2615881" cy="2092705"/>
          </a:xfrm>
          <a:prstGeom prst="rect">
            <a:avLst/>
          </a:prstGeom>
        </p:spPr>
      </p:pic>
      <p:sp>
        <p:nvSpPr>
          <p:cNvPr id="8" name="Textfeld 7"/>
          <p:cNvSpPr txBox="1"/>
          <p:nvPr/>
        </p:nvSpPr>
        <p:spPr>
          <a:xfrm>
            <a:off x="2993895" y="4282497"/>
            <a:ext cx="5682561" cy="2012859"/>
          </a:xfrm>
          <a:prstGeom prst="rect">
            <a:avLst/>
          </a:prstGeom>
          <a:noFill/>
        </p:spPr>
        <p:txBody>
          <a:bodyPr wrap="square" rtlCol="0">
            <a:spAutoFit/>
          </a:bodyPr>
          <a:lstStyle/>
          <a:p>
            <a:r>
              <a:rPr lang="de-DE" sz="1200" b="0"/>
              <a:t>Wird Raps oder eine andere Kultur mit 30 cm Abstand gedrillt, arbeiten alle Elemente in einer Linie. Immer ein Schar folgt mittig einem Zinken und einem Reifen</a:t>
            </a:r>
            <a:r>
              <a:rPr lang="de-DE" sz="1200" b="0" smtClean="0"/>
              <a:t>.</a:t>
            </a:r>
          </a:p>
          <a:p>
            <a:endParaRPr lang="de-DE" sz="1200" b="0" smtClean="0"/>
          </a:p>
          <a:p>
            <a:r>
              <a:rPr lang="de-DE" sz="1200" b="0" smtClean="0"/>
              <a:t>Bei </a:t>
            </a:r>
            <a:r>
              <a:rPr lang="de-DE" sz="1200" b="0"/>
              <a:t>der Aussaat von Getreide mit einem Reihenabstand von 15 cm arbeiten Schare und Zinken versetzt. Es folgen immer zwei Schare einem Zinken und einem Reifen. Der Zinken lockert den Boden mittig unter zwei Pflanzenreihen und platziert dort das Düngerdepot in variabler Tiefe. Die Wurzeln wachsen in den gelockerten Streifen und können das dort liegende Düngerdepot erreichen. </a:t>
            </a:r>
          </a:p>
        </p:txBody>
      </p:sp>
    </p:spTree>
    <p:extLst>
      <p:ext uri="{BB962C8B-B14F-4D97-AF65-F5344CB8AC3E}">
        <p14:creationId xmlns:p14="http://schemas.microsoft.com/office/powerpoint/2010/main" val="157300993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155</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033261" y="6235496"/>
            <a:ext cx="2980859" cy="430887"/>
          </a:xfrm>
          <a:prstGeom prst="rect">
            <a:avLst/>
          </a:prstGeom>
          <a:noFill/>
        </p:spPr>
        <p:txBody>
          <a:bodyPr wrap="square" rtlCol="0">
            <a:spAutoFit/>
          </a:bodyPr>
          <a:lstStyle/>
          <a:p>
            <a:r>
              <a:rPr lang="de-DE" sz="1000" b="0" dirty="0" smtClean="0">
                <a:latin typeface="+mj-lt"/>
              </a:rPr>
              <a:t>Quelle: Werkbild 124-128 Horsch </a:t>
            </a:r>
            <a:endParaRPr lang="de-DE" sz="1000" b="0" dirty="0" smtClean="0"/>
          </a:p>
          <a:p>
            <a:r>
              <a:rPr lang="de-DE" sz="1000" b="0" dirty="0" smtClean="0">
                <a:latin typeface="+mj-lt"/>
              </a:rPr>
              <a:t>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908720"/>
            <a:ext cx="6708521" cy="4680520"/>
          </a:xfrm>
          <a:prstGeom prst="rect">
            <a:avLst/>
          </a:prstGeom>
        </p:spPr>
      </p:pic>
      <p:sp>
        <p:nvSpPr>
          <p:cNvPr id="13" name="Textfeld 12"/>
          <p:cNvSpPr txBox="1"/>
          <p:nvPr/>
        </p:nvSpPr>
        <p:spPr>
          <a:xfrm>
            <a:off x="1835696" y="1094980"/>
            <a:ext cx="5040560" cy="523220"/>
          </a:xfrm>
          <a:prstGeom prst="rect">
            <a:avLst/>
          </a:prstGeom>
          <a:solidFill>
            <a:schemeClr val="bg1"/>
          </a:solidFill>
        </p:spPr>
        <p:txBody>
          <a:bodyPr wrap="square" rtlCol="0">
            <a:spAutoFit/>
          </a:bodyPr>
          <a:lstStyle/>
          <a:p>
            <a:pPr algn="ctr"/>
            <a:r>
              <a:rPr lang="de-DE" b="0" dirty="0"/>
              <a:t>	</a:t>
            </a:r>
            <a:r>
              <a:rPr lang="de-DE" b="0" dirty="0" smtClean="0"/>
              <a:t>13.Platzierte </a:t>
            </a:r>
            <a:r>
              <a:rPr lang="de-DE" b="0" dirty="0"/>
              <a:t>Düngung </a:t>
            </a:r>
            <a:endParaRPr lang="de-DE" dirty="0"/>
          </a:p>
        </p:txBody>
      </p:sp>
    </p:spTree>
    <p:extLst>
      <p:ext uri="{BB962C8B-B14F-4D97-AF65-F5344CB8AC3E}">
        <p14:creationId xmlns:p14="http://schemas.microsoft.com/office/powerpoint/2010/main" val="86067100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14. Zukunftsaussichten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156</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033261" y="6235496"/>
            <a:ext cx="2980859" cy="246221"/>
          </a:xfrm>
          <a:prstGeom prst="rect">
            <a:avLst/>
          </a:prstGeom>
          <a:noFill/>
        </p:spPr>
        <p:txBody>
          <a:bodyPr wrap="square" rtlCol="0">
            <a:spAutoFit/>
          </a:bodyPr>
          <a:lstStyle/>
          <a:p>
            <a:r>
              <a:rPr lang="de-DE" sz="1000" b="0" dirty="0" smtClean="0">
                <a:latin typeface="+mj-lt"/>
              </a:rPr>
              <a:t>Quelle: Bild 129 Presserelations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6" name="Textfeld 5"/>
          <p:cNvSpPr txBox="1"/>
          <p:nvPr/>
        </p:nvSpPr>
        <p:spPr>
          <a:xfrm>
            <a:off x="539552" y="1413995"/>
            <a:ext cx="7200800" cy="369332"/>
          </a:xfrm>
          <a:prstGeom prst="rect">
            <a:avLst/>
          </a:prstGeom>
          <a:noFill/>
        </p:spPr>
        <p:txBody>
          <a:bodyPr wrap="square" rtlCol="0">
            <a:spAutoFit/>
          </a:bodyPr>
          <a:lstStyle/>
          <a:p>
            <a:pPr algn="ctr"/>
            <a:r>
              <a:rPr lang="de-DE" sz="1800" b="0" dirty="0" smtClean="0">
                <a:latin typeface="+mj-lt"/>
              </a:rPr>
              <a:t>Komplett Sensorgesteuerte und Selbsteinstellende Düngerstreuer </a:t>
            </a:r>
            <a:endParaRPr lang="de-DE" sz="1800" b="0" dirty="0">
              <a:latin typeface="+mj-lt"/>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860" y="1840361"/>
            <a:ext cx="6228184" cy="4135225"/>
          </a:xfrm>
          <a:prstGeom prst="rect">
            <a:avLst/>
          </a:prstGeom>
        </p:spPr>
      </p:pic>
    </p:spTree>
    <p:extLst>
      <p:ext uri="{BB962C8B-B14F-4D97-AF65-F5344CB8AC3E}">
        <p14:creationId xmlns:p14="http://schemas.microsoft.com/office/powerpoint/2010/main" val="3182998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14. Zukunftsaussichten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157</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843009" y="6374393"/>
            <a:ext cx="3794685" cy="246221"/>
          </a:xfrm>
          <a:prstGeom prst="rect">
            <a:avLst/>
          </a:prstGeom>
          <a:noFill/>
        </p:spPr>
        <p:txBody>
          <a:bodyPr wrap="square" rtlCol="0">
            <a:spAutoFit/>
          </a:bodyPr>
          <a:lstStyle/>
          <a:p>
            <a:r>
              <a:rPr lang="de-DE" sz="1000" b="0" dirty="0" smtClean="0">
                <a:latin typeface="+mj-lt"/>
              </a:rPr>
              <a:t>Quelle: Bild 130 Wondershare ,Bild 131 Amazone</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6" name="Textfeld 5"/>
          <p:cNvSpPr txBox="1"/>
          <p:nvPr/>
        </p:nvSpPr>
        <p:spPr>
          <a:xfrm>
            <a:off x="539552" y="1413995"/>
            <a:ext cx="7200800" cy="1311128"/>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Mineraldünger wird immer teurer und auch knapp </a:t>
            </a:r>
          </a:p>
          <a:p>
            <a:pPr marL="285750" indent="-285750">
              <a:buFont typeface="Arial" panose="020B0604020202020204" pitchFamily="34" charset="0"/>
              <a:buChar char="•"/>
            </a:pPr>
            <a:r>
              <a:rPr lang="de-DE" sz="1800" b="0" dirty="0" smtClean="0">
                <a:latin typeface="+mj-lt"/>
              </a:rPr>
              <a:t>Zurückgreifen auf Alternativen: Tiermehl,</a:t>
            </a:r>
            <a:r>
              <a:rPr lang="de-DE" sz="1800" b="0" dirty="0">
                <a:latin typeface="+mj-lt"/>
              </a:rPr>
              <a:t> Rohstofflieferant </a:t>
            </a:r>
            <a:r>
              <a:rPr lang="de-DE" sz="1800" b="0" dirty="0" smtClean="0">
                <a:latin typeface="+mj-lt"/>
              </a:rPr>
              <a:t>Kuhdarm, Nachwachsende Rohstoffe </a:t>
            </a:r>
          </a:p>
          <a:p>
            <a:pPr marL="285750" indent="-285750">
              <a:buFont typeface="Arial" panose="020B0604020202020204" pitchFamily="34" charset="0"/>
              <a:buChar char="•"/>
            </a:pPr>
            <a:endParaRPr lang="de-DE" sz="1800" b="0" dirty="0">
              <a:latin typeface="+mj-lt"/>
            </a:endParaRP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042912"/>
            <a:ext cx="1950724" cy="1356363"/>
          </a:xfrm>
          <a:prstGeom prst="rect">
            <a:avLst/>
          </a:prstGeom>
        </p:spPr>
      </p:pic>
      <p:sp>
        <p:nvSpPr>
          <p:cNvPr id="11" name="Textfeld 10"/>
          <p:cNvSpPr txBox="1"/>
          <p:nvPr/>
        </p:nvSpPr>
        <p:spPr>
          <a:xfrm>
            <a:off x="539552" y="4853035"/>
            <a:ext cx="2952328" cy="1126462"/>
          </a:xfrm>
          <a:prstGeom prst="rect">
            <a:avLst/>
          </a:prstGeom>
          <a:noFill/>
        </p:spPr>
        <p:txBody>
          <a:bodyPr wrap="square" rtlCol="0">
            <a:spAutoFit/>
          </a:bodyPr>
          <a:lstStyle/>
          <a:p>
            <a:pPr algn="ctr"/>
            <a:r>
              <a:rPr lang="de-DE" sz="1600" b="0" dirty="0" smtClean="0">
                <a:latin typeface="+mj-lt"/>
              </a:rPr>
              <a:t>Landwirt überträgt Zuhause komplett relevante Daten zur Düngung auf </a:t>
            </a:r>
          </a:p>
          <a:p>
            <a:pPr algn="ctr"/>
            <a:r>
              <a:rPr lang="de-DE" sz="1600" b="0" dirty="0" smtClean="0">
                <a:latin typeface="+mj-lt"/>
              </a:rPr>
              <a:t>USB-Stick</a:t>
            </a:r>
            <a:endParaRPr lang="de-DE" sz="1600" b="0" dirty="0">
              <a:latin typeface="+mj-lt"/>
            </a:endParaRPr>
          </a:p>
        </p:txBody>
      </p:sp>
      <p:sp>
        <p:nvSpPr>
          <p:cNvPr id="12" name="Textfeld 11"/>
          <p:cNvSpPr txBox="1"/>
          <p:nvPr/>
        </p:nvSpPr>
        <p:spPr>
          <a:xfrm>
            <a:off x="5292080" y="4857990"/>
            <a:ext cx="2952328" cy="1569660"/>
          </a:xfrm>
          <a:prstGeom prst="rect">
            <a:avLst/>
          </a:prstGeom>
          <a:noFill/>
        </p:spPr>
        <p:txBody>
          <a:bodyPr wrap="square" rtlCol="0">
            <a:spAutoFit/>
          </a:bodyPr>
          <a:lstStyle/>
          <a:p>
            <a:pPr algn="ctr"/>
            <a:r>
              <a:rPr lang="de-DE" sz="1600" b="0" dirty="0" smtClean="0">
                <a:latin typeface="+mj-lt"/>
              </a:rPr>
              <a:t>Traktorfahrer verbindet USB-Stick mit Traktorcomputersystem und kann ohne jegliche Voreinstellung seine Arbeit beginnen</a:t>
            </a:r>
            <a:endParaRPr lang="de-DE" sz="1600" b="0" dirty="0">
              <a:latin typeface="+mj-lt"/>
            </a:endParaRPr>
          </a:p>
        </p:txBody>
      </p:sp>
      <p:cxnSp>
        <p:nvCxnSpPr>
          <p:cNvPr id="15" name="Gerade Verbindung mit Pfeil 14"/>
          <p:cNvCxnSpPr/>
          <p:nvPr/>
        </p:nvCxnSpPr>
        <p:spPr bwMode="auto">
          <a:xfrm>
            <a:off x="3212232" y="3402771"/>
            <a:ext cx="1536582" cy="0"/>
          </a:xfrm>
          <a:prstGeom prst="straightConnector1">
            <a:avLst/>
          </a:prstGeom>
          <a:ln>
            <a:headEnd type="triangle"/>
            <a:tailEnd type="triangle"/>
          </a:ln>
          <a:extLst/>
        </p:spPr>
        <p:style>
          <a:lnRef idx="3">
            <a:schemeClr val="dk1"/>
          </a:lnRef>
          <a:fillRef idx="0">
            <a:schemeClr val="dk1"/>
          </a:fillRef>
          <a:effectRef idx="2">
            <a:schemeClr val="dk1"/>
          </a:effectRef>
          <a:fontRef idx="minor">
            <a:schemeClr val="tx1"/>
          </a:fontRef>
        </p:style>
      </p:cxnSp>
      <p:pic>
        <p:nvPicPr>
          <p:cNvPr id="16" name="Grafik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940" y="2070167"/>
            <a:ext cx="3344253" cy="2782868"/>
          </a:xfrm>
          <a:prstGeom prst="rect">
            <a:avLst/>
          </a:prstGeom>
        </p:spPr>
      </p:pic>
    </p:spTree>
    <p:extLst>
      <p:ext uri="{BB962C8B-B14F-4D97-AF65-F5344CB8AC3E}">
        <p14:creationId xmlns:p14="http://schemas.microsoft.com/office/powerpoint/2010/main" val="371035556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14. Zukunftsaussichten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158</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260819" y="6300647"/>
            <a:ext cx="3794685" cy="246221"/>
          </a:xfrm>
          <a:prstGeom prst="rect">
            <a:avLst/>
          </a:prstGeom>
          <a:noFill/>
        </p:spPr>
        <p:txBody>
          <a:bodyPr wrap="square" rtlCol="0">
            <a:spAutoFit/>
          </a:bodyPr>
          <a:lstStyle/>
          <a:p>
            <a:r>
              <a:rPr lang="de-DE" sz="1000" b="0" dirty="0" smtClean="0">
                <a:latin typeface="+mj-lt"/>
              </a:rPr>
              <a:t>Quelle: Bild 132, 133, 134 Rauch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7" name="Grafik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63548"/>
            <a:ext cx="2274217" cy="8640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Textfeld 17"/>
          <p:cNvSpPr txBox="1"/>
          <p:nvPr/>
        </p:nvSpPr>
        <p:spPr>
          <a:xfrm>
            <a:off x="716334" y="2668498"/>
            <a:ext cx="3504828" cy="2105192"/>
          </a:xfrm>
          <a:prstGeom prst="rect">
            <a:avLst/>
          </a:prstGeom>
          <a:noFill/>
        </p:spPr>
        <p:txBody>
          <a:bodyPr wrap="square" rtlCol="0">
            <a:spAutoFit/>
          </a:bodyPr>
          <a:lstStyle/>
          <a:p>
            <a:pPr marL="0" lvl="3" algn="ctr"/>
            <a:r>
              <a:rPr lang="de-DE" sz="1800" b="0" dirty="0">
                <a:latin typeface="+mj-lt"/>
              </a:rPr>
              <a:t>Ziel: </a:t>
            </a:r>
            <a:r>
              <a:rPr lang="de-DE" sz="1800" b="0" i="1" dirty="0" smtClean="0">
                <a:latin typeface="+mj-lt"/>
              </a:rPr>
              <a:t>Entwicklung einer offenen, </a:t>
            </a:r>
          </a:p>
          <a:p>
            <a:pPr marL="0" lvl="3" algn="ctr"/>
            <a:r>
              <a:rPr lang="de-DE" sz="1800" b="0" i="1" dirty="0" smtClean="0">
                <a:latin typeface="+mj-lt"/>
              </a:rPr>
              <a:t>herstellerübergreifenden Plattform</a:t>
            </a:r>
          </a:p>
          <a:p>
            <a:pPr marL="0" lvl="3" algn="ctr"/>
            <a:r>
              <a:rPr lang="de-DE" sz="1800" b="0" i="1" dirty="0" smtClean="0">
                <a:latin typeface="+mj-lt"/>
              </a:rPr>
              <a:t> </a:t>
            </a:r>
            <a:r>
              <a:rPr lang="de-DE" sz="1800" b="0" i="1" dirty="0">
                <a:latin typeface="+mj-lt"/>
              </a:rPr>
              <a:t>für den Datenaustausch in der Landwirtschaft</a:t>
            </a:r>
          </a:p>
          <a:p>
            <a:endParaRPr lang="de-DE" dirty="0"/>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0" y="1271316"/>
            <a:ext cx="1196330" cy="4809247"/>
          </a:xfrm>
          <a:prstGeom prst="rect">
            <a:avLst/>
          </a:prstGeom>
        </p:spPr>
      </p:pic>
      <p:pic>
        <p:nvPicPr>
          <p:cNvPr id="19" name="Picture 2" descr="C:\Users\jpreif\Desktop\cropped-Logo-Positive-e1456488088469-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224" y="4610852"/>
            <a:ext cx="2337048" cy="946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9562418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14. Zukunftsaussichten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159</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65657" y="6339569"/>
            <a:ext cx="3794685" cy="246221"/>
          </a:xfrm>
          <a:prstGeom prst="rect">
            <a:avLst/>
          </a:prstGeom>
          <a:noFill/>
        </p:spPr>
        <p:txBody>
          <a:bodyPr wrap="square" rtlCol="0">
            <a:spAutoFit/>
          </a:bodyPr>
          <a:lstStyle/>
          <a:p>
            <a:r>
              <a:rPr lang="de-DE" sz="1000" b="0" dirty="0" smtClean="0">
                <a:latin typeface="+mj-lt"/>
              </a:rPr>
              <a:t>Quelle: Bild 135 Rauch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sp>
        <p:nvSpPr>
          <p:cNvPr id="18" name="Textfeld 17"/>
          <p:cNvSpPr txBox="1"/>
          <p:nvPr/>
        </p:nvSpPr>
        <p:spPr>
          <a:xfrm>
            <a:off x="0" y="1074404"/>
            <a:ext cx="4341587" cy="886397"/>
          </a:xfrm>
          <a:prstGeom prst="rect">
            <a:avLst/>
          </a:prstGeom>
          <a:noFill/>
        </p:spPr>
        <p:txBody>
          <a:bodyPr wrap="square" rtlCol="0">
            <a:spAutoFit/>
          </a:bodyPr>
          <a:lstStyle/>
          <a:p>
            <a:pPr marL="0" lvl="3" algn="ctr"/>
            <a:r>
              <a:rPr lang="de-DE" sz="1800" dirty="0" smtClean="0">
                <a:latin typeface="+mj-lt"/>
              </a:rPr>
              <a:t>Problemstellung Digitalisierung:</a:t>
            </a:r>
            <a:endParaRPr lang="de-DE" sz="1800" i="1" dirty="0">
              <a:latin typeface="+mj-lt"/>
            </a:endParaRPr>
          </a:p>
          <a:p>
            <a:endParaRPr lang="de-DE" dirty="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66" r="18717"/>
          <a:stretch/>
        </p:blipFill>
        <p:spPr bwMode="auto">
          <a:xfrm>
            <a:off x="1545327" y="1472707"/>
            <a:ext cx="6033863" cy="480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pieren 14"/>
          <p:cNvGrpSpPr/>
          <p:nvPr/>
        </p:nvGrpSpPr>
        <p:grpSpPr>
          <a:xfrm>
            <a:off x="6394507" y="2218898"/>
            <a:ext cx="1763655" cy="3073940"/>
            <a:chOff x="6660232" y="2276872"/>
            <a:chExt cx="1763655" cy="3073940"/>
          </a:xfrm>
        </p:grpSpPr>
        <p:pic>
          <p:nvPicPr>
            <p:cNvPr id="16" name="Grafik 1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79912" y="2276872"/>
              <a:ext cx="1643975" cy="3073940"/>
            </a:xfrm>
            <a:prstGeom prst="rect">
              <a:avLst/>
            </a:prstGeom>
          </p:spPr>
        </p:pic>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2622041"/>
              <a:ext cx="287462" cy="2394496"/>
            </a:xfrm>
            <a:prstGeom prst="rect">
              <a:avLst/>
            </a:prstGeom>
          </p:spPr>
        </p:pic>
      </p:grpSp>
      <p:pic>
        <p:nvPicPr>
          <p:cNvPr id="2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1334"/>
          <a:stretch/>
        </p:blipFill>
        <p:spPr bwMode="auto">
          <a:xfrm>
            <a:off x="787295" y="2184261"/>
            <a:ext cx="1516063"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37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42954"/>
            <a:ext cx="8028384" cy="860425"/>
          </a:xfrm>
        </p:spPr>
        <p:txBody>
          <a:bodyPr/>
          <a:lstStyle/>
          <a:p>
            <a:pPr algn="ctr"/>
            <a:r>
              <a:rPr lang="de-DE" b="0" dirty="0" smtClean="0"/>
              <a:t>2.1 Eigenschaften der Mineraldünger </a:t>
            </a:r>
            <a:endParaRPr lang="de-DE" b="0" dirty="0"/>
          </a:p>
        </p:txBody>
      </p:sp>
      <p:pic>
        <p:nvPicPr>
          <p:cNvPr id="6" name="Inhaltsplatzhalter 5"/>
          <p:cNvPicPr>
            <a:picLocks noGrp="1" noChangeAspect="1"/>
          </p:cNvPicPr>
          <p:nvPr>
            <p:ph idx="1"/>
          </p:nvPr>
        </p:nvPicPr>
        <p:blipFill>
          <a:blip r:embed="rId2"/>
          <a:stretch>
            <a:fillRect/>
          </a:stretch>
        </p:blipFill>
        <p:spPr>
          <a:xfrm>
            <a:off x="119692" y="1412776"/>
            <a:ext cx="8763000" cy="2074261"/>
          </a:xfrm>
          <a:prstGeom prst="rect">
            <a:avLst/>
          </a:prstGeom>
        </p:spPr>
      </p:pic>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a:t>
            </a:fld>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83" y="3479397"/>
            <a:ext cx="2887457" cy="2747935"/>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974" y="3468844"/>
            <a:ext cx="2905178" cy="2720340"/>
          </a:xfrm>
          <a:prstGeom prst="rect">
            <a:avLst/>
          </a:prstGeom>
        </p:spPr>
      </p:pic>
      <p:pic>
        <p:nvPicPr>
          <p:cNvPr id="9" name="Grafik 8"/>
          <p:cNvPicPr>
            <a:picLocks noChangeAspect="1"/>
          </p:cNvPicPr>
          <p:nvPr/>
        </p:nvPicPr>
        <p:blipFill>
          <a:blip r:embed="rId5"/>
          <a:stretch>
            <a:fillRect/>
          </a:stretch>
        </p:blipFill>
        <p:spPr>
          <a:xfrm>
            <a:off x="5945863" y="3468844"/>
            <a:ext cx="2847079" cy="2694666"/>
          </a:xfrm>
          <a:prstGeom prst="rect">
            <a:avLst/>
          </a:prstGeom>
        </p:spPr>
      </p:pic>
      <p:sp>
        <p:nvSpPr>
          <p:cNvPr id="10" name="Textfeld 9"/>
          <p:cNvSpPr txBox="1"/>
          <p:nvPr/>
        </p:nvSpPr>
        <p:spPr>
          <a:xfrm>
            <a:off x="6516216" y="6216212"/>
            <a:ext cx="2736304" cy="246221"/>
          </a:xfrm>
          <a:prstGeom prst="rect">
            <a:avLst/>
          </a:prstGeom>
          <a:noFill/>
        </p:spPr>
        <p:txBody>
          <a:bodyPr wrap="square" rtlCol="0">
            <a:spAutoFit/>
          </a:bodyPr>
          <a:lstStyle/>
          <a:p>
            <a:r>
              <a:rPr lang="de-DE" sz="1000" b="0" dirty="0" smtClean="0"/>
              <a:t>Quelle: Bild 2-4 YARA Pure Nutrient Info</a:t>
            </a:r>
            <a:endParaRPr lang="de-DE" sz="1000" b="0" dirty="0"/>
          </a:p>
        </p:txBody>
      </p:sp>
    </p:spTree>
    <p:extLst>
      <p:ext uri="{BB962C8B-B14F-4D97-AF65-F5344CB8AC3E}">
        <p14:creationId xmlns:p14="http://schemas.microsoft.com/office/powerpoint/2010/main" val="23456373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290" y="311742"/>
            <a:ext cx="8511480" cy="860425"/>
          </a:xfrm>
        </p:spPr>
        <p:txBody>
          <a:bodyPr/>
          <a:lstStyle/>
          <a:p>
            <a:r>
              <a:rPr lang="de-DE" b="0" dirty="0" smtClean="0"/>
              <a:t>	14. Zukunftsaussichten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160</a:t>
            </a:fld>
            <a:endParaRPr lang="de-DE" dirty="0"/>
          </a:p>
        </p:txBody>
      </p:sp>
      <p:sp>
        <p:nvSpPr>
          <p:cNvPr id="7" name="Geschweifte Klammer rechts 6"/>
          <p:cNvSpPr/>
          <p:nvPr/>
        </p:nvSpPr>
        <p:spPr bwMode="auto">
          <a:xfrm rot="5400000">
            <a:off x="5220072" y="3649086"/>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865657" y="6339569"/>
            <a:ext cx="3794685" cy="246221"/>
          </a:xfrm>
          <a:prstGeom prst="rect">
            <a:avLst/>
          </a:prstGeom>
          <a:noFill/>
        </p:spPr>
        <p:txBody>
          <a:bodyPr wrap="square" rtlCol="0">
            <a:spAutoFit/>
          </a:bodyPr>
          <a:lstStyle/>
          <a:p>
            <a:r>
              <a:rPr lang="de-DE" sz="1000" b="0" dirty="0" smtClean="0">
                <a:latin typeface="+mj-lt"/>
              </a:rPr>
              <a:t>Quelle: Bild 136 Rauch </a:t>
            </a:r>
            <a:endParaRPr lang="de-DE" sz="1000" b="0" dirty="0">
              <a:latin typeface="+mj-lt"/>
            </a:endParaRPr>
          </a:p>
        </p:txBody>
      </p:sp>
      <p:sp>
        <p:nvSpPr>
          <p:cNvPr id="3" name="Fußzeilenplatzhalter 2"/>
          <p:cNvSpPr>
            <a:spLocks noGrp="1"/>
          </p:cNvSpPr>
          <p:nvPr>
            <p:ph type="ftr" sz="quarter" idx="10"/>
          </p:nvPr>
        </p:nvSpPr>
        <p:spPr/>
        <p:txBody>
          <a:bodyPr/>
          <a:lstStyle/>
          <a:p>
            <a:endParaRPr lang="de-DE" dirty="0"/>
          </a:p>
        </p:txBody>
      </p:sp>
      <p:pic>
        <p:nvPicPr>
          <p:cNvPr id="1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550296"/>
            <a:ext cx="6192688" cy="459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915816" y="1197767"/>
            <a:ext cx="3312368" cy="369332"/>
          </a:xfrm>
          <a:prstGeom prst="rect">
            <a:avLst/>
          </a:prstGeom>
          <a:noFill/>
        </p:spPr>
        <p:txBody>
          <a:bodyPr wrap="square" rtlCol="0">
            <a:spAutoFit/>
          </a:bodyPr>
          <a:lstStyle/>
          <a:p>
            <a:pPr marL="0" lvl="3" algn="ctr"/>
            <a:r>
              <a:rPr lang="de-DE" sz="1800" dirty="0"/>
              <a:t>Agrirouter DKE</a:t>
            </a:r>
            <a:endParaRPr lang="de-DE" sz="1800" i="1" dirty="0"/>
          </a:p>
        </p:txBody>
      </p:sp>
    </p:spTree>
    <p:extLst>
      <p:ext uri="{BB962C8B-B14F-4D97-AF65-F5344CB8AC3E}">
        <p14:creationId xmlns:p14="http://schemas.microsoft.com/office/powerpoint/2010/main" val="408228818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44301"/>
            <a:ext cx="7954238" cy="860425"/>
          </a:xfrm>
        </p:spPr>
        <p:txBody>
          <a:bodyPr/>
          <a:lstStyle/>
          <a:p>
            <a:r>
              <a:rPr lang="de-DE" b="0" dirty="0" smtClean="0"/>
              <a:t>Bildquellen 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29910" y="1196752"/>
            <a:ext cx="9144000" cy="4117132"/>
          </a:xfrm>
        </p:spPr>
        <p:txBody>
          <a:bodyPr/>
          <a:lstStyle/>
          <a:p>
            <a:pPr>
              <a:buFont typeface="Symbol" panose="05050102010706020507" pitchFamily="18" charset="2"/>
              <a:buChar char="-"/>
            </a:pPr>
            <a:r>
              <a:rPr lang="de-DE" sz="1600" dirty="0" smtClean="0"/>
              <a:t>Werkbild 1 Amazone: </a:t>
            </a:r>
            <a:r>
              <a:rPr lang="de-DE" sz="1600" dirty="0" smtClean="0">
                <a:hlinkClick r:id="rId2"/>
              </a:rPr>
              <a:t>http</a:t>
            </a:r>
            <a:r>
              <a:rPr lang="de-DE" sz="1600" dirty="0">
                <a:hlinkClick r:id="rId2"/>
              </a:rPr>
              <a:t>://</a:t>
            </a:r>
            <a:r>
              <a:rPr lang="de-DE" sz="1600" dirty="0" smtClean="0">
                <a:hlinkClick r:id="rId2"/>
              </a:rPr>
              <a:t>amazone.de/4415.asp</a:t>
            </a:r>
            <a:r>
              <a:rPr lang="de-DE" sz="1600" dirty="0" smtClean="0"/>
              <a:t> [27.07.2017, 14:27 MEZ]</a:t>
            </a:r>
          </a:p>
          <a:p>
            <a:pPr>
              <a:buFont typeface="Symbol" panose="05050102010706020507" pitchFamily="18" charset="2"/>
              <a:buChar char="-"/>
            </a:pPr>
            <a:r>
              <a:rPr lang="de-DE" sz="1600" dirty="0" smtClean="0"/>
              <a:t>Bild 1a) bis Bild 1e): </a:t>
            </a:r>
            <a:r>
              <a:rPr lang="de-DE" sz="1600" dirty="0"/>
              <a:t>Prof.Dr Ulrich Groß:Groß,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smtClean="0"/>
              <a:t>Bild 1f) Borealis</a:t>
            </a:r>
            <a:r>
              <a:rPr lang="de-DE" sz="1600" dirty="0"/>
              <a:t>: </a:t>
            </a:r>
            <a:r>
              <a:rPr lang="de-DE" sz="1600" dirty="0">
                <a:hlinkClick r:id="rId3"/>
              </a:rPr>
              <a:t>https://</a:t>
            </a:r>
            <a:r>
              <a:rPr lang="de-DE" sz="1600" dirty="0" smtClean="0">
                <a:hlinkClick r:id="rId3"/>
              </a:rPr>
              <a:t>www.borealis-lat.com/de/at/erfolgsfaktoren/streuverhalten.html</a:t>
            </a:r>
            <a:r>
              <a:rPr lang="de-DE" sz="1600" dirty="0" smtClean="0"/>
              <a:t> [08.10.2017, 11:48 MEZ]</a:t>
            </a:r>
          </a:p>
          <a:p>
            <a:pPr>
              <a:buFont typeface="Symbol" panose="05050102010706020507" pitchFamily="18" charset="2"/>
              <a:buChar char="-"/>
            </a:pPr>
            <a:r>
              <a:rPr lang="de-DE" sz="1600" dirty="0" smtClean="0"/>
              <a:t>Bild 1g) Borealis</a:t>
            </a:r>
            <a:r>
              <a:rPr lang="de-DE" sz="1600" dirty="0"/>
              <a:t>: </a:t>
            </a:r>
            <a:r>
              <a:rPr lang="de-DE" sz="1600" dirty="0">
                <a:hlinkClick r:id="rId3"/>
              </a:rPr>
              <a:t>https://</a:t>
            </a:r>
            <a:r>
              <a:rPr lang="de-DE" sz="1600" dirty="0" smtClean="0">
                <a:hlinkClick r:id="rId3"/>
              </a:rPr>
              <a:t>www.borealis-lat.com/de/at/erfolgsfaktoren/streuverhalten.html</a:t>
            </a:r>
            <a:r>
              <a:rPr lang="de-DE" sz="1600" dirty="0" smtClean="0"/>
              <a:t> </a:t>
            </a:r>
            <a:r>
              <a:rPr lang="de-DE" sz="1600" dirty="0"/>
              <a:t>[08.10.2017, </a:t>
            </a:r>
            <a:r>
              <a:rPr lang="de-DE" sz="1600" dirty="0" smtClean="0"/>
              <a:t>12:00 </a:t>
            </a:r>
            <a:r>
              <a:rPr lang="de-DE" sz="1600" dirty="0"/>
              <a:t>MEZ</a:t>
            </a:r>
            <a:r>
              <a:rPr lang="de-DE" sz="1600" dirty="0" smtClean="0"/>
              <a:t>]</a:t>
            </a:r>
          </a:p>
          <a:p>
            <a:pPr>
              <a:buFont typeface="Symbol" panose="05050102010706020507" pitchFamily="18" charset="2"/>
              <a:buChar char="-"/>
            </a:pPr>
            <a:r>
              <a:rPr lang="de-DE" sz="1600" dirty="0"/>
              <a:t>Bild </a:t>
            </a:r>
            <a:r>
              <a:rPr lang="de-DE" sz="1600" dirty="0" smtClean="0"/>
              <a:t>2-4 </a:t>
            </a:r>
            <a:r>
              <a:rPr lang="de-DE" sz="1600" dirty="0"/>
              <a:t>YARA: </a:t>
            </a:r>
            <a:r>
              <a:rPr lang="de-DE" sz="1600" dirty="0">
                <a:hlinkClick r:id="rId4"/>
              </a:rPr>
              <a:t>http://www.yara.de/pflanzenernaehrung/sicherheit-von-duengemitteln/physikalische-eigenschaften-von-duengemitteln/</a:t>
            </a:r>
            <a:r>
              <a:rPr lang="de-DE" sz="1600" dirty="0"/>
              <a:t> </a:t>
            </a:r>
            <a:r>
              <a:rPr lang="de-DE" sz="1600" dirty="0" smtClean="0"/>
              <a:t>[</a:t>
            </a:r>
            <a:r>
              <a:rPr lang="de-DE" sz="1600" dirty="0"/>
              <a:t>28.07.2017, 10:02 </a:t>
            </a:r>
            <a:r>
              <a:rPr lang="de-DE" sz="1600" dirty="0" smtClean="0"/>
              <a:t>MEZ]</a:t>
            </a:r>
          </a:p>
          <a:p>
            <a:pPr>
              <a:buFont typeface="Symbol" panose="05050102010706020507" pitchFamily="18" charset="2"/>
              <a:buChar char="-"/>
            </a:pPr>
            <a:r>
              <a:rPr lang="de-DE" sz="1600" dirty="0" smtClean="0"/>
              <a:t>Bild 5-7 YARA: </a:t>
            </a:r>
            <a:r>
              <a:rPr lang="de-DE" sz="1600" dirty="0">
                <a:hlinkClick r:id="rId4"/>
              </a:rPr>
              <a:t>http://www.yara.de/pflanzenernaehrung/sicherheit-von-duengemitteln/physikalische-eigenschaften-von-duengemitteln/</a:t>
            </a:r>
            <a:r>
              <a:rPr lang="de-DE" sz="1600" dirty="0"/>
              <a:t> </a:t>
            </a:r>
            <a:r>
              <a:rPr lang="de-DE" sz="1600" dirty="0" smtClean="0"/>
              <a:t>[28.07.2017</a:t>
            </a:r>
            <a:r>
              <a:rPr lang="de-DE" sz="1400" dirty="0" smtClean="0"/>
              <a:t>, </a:t>
            </a:r>
            <a:r>
              <a:rPr lang="de-DE" sz="1600" dirty="0" smtClean="0"/>
              <a:t>10:56 MEZ]</a:t>
            </a:r>
          </a:p>
          <a:p>
            <a:pPr>
              <a:buFont typeface="Symbol" panose="05050102010706020507" pitchFamily="18" charset="2"/>
              <a:buChar char="-"/>
            </a:pPr>
            <a:r>
              <a:rPr lang="de-DE" sz="1400" dirty="0" smtClean="0"/>
              <a:t>Bild 8-10 YARA: </a:t>
            </a:r>
            <a:r>
              <a:rPr lang="de-DE" sz="1600" dirty="0">
                <a:hlinkClick r:id="rId4"/>
              </a:rPr>
              <a:t>http://www.yara.de/pflanzenernaehrung/sicherheit-von-duengemitteln/physikalische-eigenschaften-von-duengemitteln/</a:t>
            </a:r>
            <a:r>
              <a:rPr lang="de-DE" sz="1600" dirty="0"/>
              <a:t> </a:t>
            </a:r>
            <a:r>
              <a:rPr lang="de-DE" sz="1600" dirty="0" smtClean="0"/>
              <a:t>[28.07.2017, 12:05 MEZ] </a:t>
            </a:r>
          </a:p>
          <a:p>
            <a:pPr>
              <a:buFont typeface="Symbol" panose="05050102010706020507" pitchFamily="18" charset="2"/>
              <a:buChar char="-"/>
            </a:pPr>
            <a:r>
              <a:rPr lang="de-DE" sz="1600" dirty="0" smtClean="0"/>
              <a:t>Bild 9 YARA: </a:t>
            </a:r>
            <a:r>
              <a:rPr lang="de-DE" sz="1400" dirty="0"/>
              <a:t>: </a:t>
            </a:r>
            <a:r>
              <a:rPr lang="de-DE" sz="1600" dirty="0">
                <a:hlinkClick r:id="rId5"/>
              </a:rPr>
              <a:t>http://</a:t>
            </a:r>
            <a:r>
              <a:rPr lang="de-DE" sz="1600" dirty="0" smtClean="0">
                <a:hlinkClick r:id="rId5"/>
              </a:rPr>
              <a:t>www.yara.de/pflanzenernaehrung/sicherheit-von-duengemitteln/physikalische-eigenschaften-von-duengemitteln</a:t>
            </a:r>
            <a:r>
              <a:rPr lang="de-DE" sz="1600" dirty="0" smtClean="0"/>
              <a:t> [29.07.2017, 14:34 MEZ]</a:t>
            </a:r>
          </a:p>
        </p:txBody>
      </p:sp>
    </p:spTree>
    <p:extLst>
      <p:ext uri="{BB962C8B-B14F-4D97-AF65-F5344CB8AC3E}">
        <p14:creationId xmlns:p14="http://schemas.microsoft.com/office/powerpoint/2010/main" val="270489052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46" y="837825"/>
            <a:ext cx="7954238" cy="860425"/>
          </a:xfrm>
        </p:spPr>
        <p:txBody>
          <a:bodyPr/>
          <a:lstStyle/>
          <a:p>
            <a:r>
              <a:rPr lang="de-DE" b="0" dirty="0" smtClean="0"/>
              <a:t>Bildquellen 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a:xfrm>
            <a:off x="0" y="1752600"/>
            <a:ext cx="8892480" cy="4497388"/>
          </a:xfrm>
          <a:solidFill>
            <a:schemeClr val="bg1"/>
          </a:solidFill>
        </p:spPr>
        <p:txBody>
          <a:bodyPr/>
          <a:lstStyle/>
          <a:p>
            <a:pPr>
              <a:buFont typeface="Symbol" panose="05050102010706020507" pitchFamily="18" charset="2"/>
              <a:buChar char="-"/>
            </a:pPr>
            <a:r>
              <a:rPr lang="de-DE" sz="1600" dirty="0" smtClean="0"/>
              <a:t>Werkbild 10 Lehner: </a:t>
            </a:r>
            <a:r>
              <a:rPr lang="de-DE" sz="1600" dirty="0">
                <a:hlinkClick r:id="rId2"/>
              </a:rPr>
              <a:t>http://</a:t>
            </a:r>
            <a:r>
              <a:rPr lang="de-DE" sz="1600" dirty="0" smtClean="0">
                <a:hlinkClick r:id="rId2"/>
              </a:rPr>
              <a:t>www.lehner.eu/de/produkte/supervario</a:t>
            </a:r>
            <a:r>
              <a:rPr lang="de-DE" sz="1600" dirty="0" smtClean="0"/>
              <a:t> [26.07.2017</a:t>
            </a:r>
            <a:r>
              <a:rPr lang="de-DE" sz="1600" dirty="0"/>
              <a:t>, 08:42 MEZ</a:t>
            </a:r>
            <a:r>
              <a:rPr lang="de-DE" sz="1600" dirty="0" smtClean="0"/>
              <a:t>]</a:t>
            </a:r>
          </a:p>
          <a:p>
            <a:pPr>
              <a:buFont typeface="Symbol" panose="05050102010706020507" pitchFamily="18" charset="2"/>
              <a:buChar char="-"/>
            </a:pPr>
            <a:r>
              <a:rPr lang="de-DE" sz="1600" dirty="0" smtClean="0"/>
              <a:t>Werkbild 11 </a:t>
            </a:r>
            <a:r>
              <a:rPr lang="de-DE" sz="1600" dirty="0"/>
              <a:t>Amazone: </a:t>
            </a:r>
            <a:r>
              <a:rPr lang="de-DE" sz="1600" dirty="0">
                <a:hlinkClick r:id="rId3"/>
              </a:rPr>
              <a:t>http://www.amazone.de/327.asp</a:t>
            </a:r>
            <a:r>
              <a:rPr lang="de-DE" sz="1600" dirty="0"/>
              <a:t> [26.07.2017, 09:15 </a:t>
            </a:r>
            <a:r>
              <a:rPr lang="de-DE" sz="1600" dirty="0" smtClean="0"/>
              <a:t>MEZ]</a:t>
            </a:r>
          </a:p>
          <a:p>
            <a:pPr>
              <a:buFont typeface="Symbol" panose="05050102010706020507" pitchFamily="18" charset="2"/>
              <a:buChar char="-"/>
            </a:pPr>
            <a:r>
              <a:rPr lang="de-DE" sz="1600" dirty="0" smtClean="0"/>
              <a:t>Werkbild 12 </a:t>
            </a:r>
            <a:r>
              <a:rPr lang="de-DE" sz="1600" dirty="0"/>
              <a:t>Rauch: </a:t>
            </a:r>
            <a:r>
              <a:rPr lang="de-DE" sz="1600" dirty="0">
                <a:hlinkClick r:id="rId4"/>
              </a:rPr>
              <a:t>http://rauch.de/deutsch/duengerstreuer/index.html</a:t>
            </a:r>
            <a:r>
              <a:rPr lang="de-DE" sz="1600" dirty="0"/>
              <a:t> </a:t>
            </a:r>
            <a:endParaRPr lang="de-DE" sz="1600" dirty="0" smtClean="0"/>
          </a:p>
          <a:p>
            <a:pPr marL="0" indent="0">
              <a:buNone/>
            </a:pPr>
            <a:r>
              <a:rPr lang="de-DE" sz="1600" dirty="0" smtClean="0"/>
              <a:t>      [26.07.2017</a:t>
            </a:r>
            <a:r>
              <a:rPr lang="de-DE" sz="1600" dirty="0"/>
              <a:t>, 08:55 MEZ] </a:t>
            </a:r>
            <a:endParaRPr lang="de-DE" sz="1600" dirty="0" smtClean="0"/>
          </a:p>
          <a:p>
            <a:pPr>
              <a:buFont typeface="Symbol" panose="05050102010706020507" pitchFamily="18" charset="2"/>
              <a:buChar char="-"/>
            </a:pPr>
            <a:r>
              <a:rPr lang="de-DE" sz="1600" dirty="0" smtClean="0"/>
              <a:t>Werkbild 13 Vicon: </a:t>
            </a:r>
            <a:r>
              <a:rPr lang="de-DE" sz="1600" dirty="0" smtClean="0">
                <a:hlinkClick r:id="rId5"/>
              </a:rPr>
              <a:t>https://de.vicon.eu/Vicon-brand-   </a:t>
            </a:r>
            <a:r>
              <a:rPr lang="de-DE" sz="1600" u="sng" dirty="0" smtClean="0">
                <a:hlinkClick r:id="rId5"/>
              </a:rPr>
              <a:t>	</a:t>
            </a:r>
            <a:r>
              <a:rPr lang="de-DE" sz="1600" dirty="0" smtClean="0">
                <a:hlinkClick r:id="rId5"/>
              </a:rPr>
              <a:t>Germany/Duengerstreuer/Duengerstreuer/Pendelstreuer</a:t>
            </a:r>
            <a:r>
              <a:rPr lang="de-DE" sz="1600" dirty="0" smtClean="0"/>
              <a:t> [</a:t>
            </a:r>
            <a:r>
              <a:rPr lang="de-DE" sz="1600" dirty="0"/>
              <a:t>26.07.2017, 10:30 MEZ]</a:t>
            </a:r>
          </a:p>
          <a:p>
            <a:pPr>
              <a:buFont typeface="Symbol" panose="05050102010706020507" pitchFamily="18" charset="2"/>
              <a:buChar char="-"/>
            </a:pPr>
            <a:r>
              <a:rPr lang="de-DE" sz="1600" dirty="0" smtClean="0"/>
              <a:t>Werkbild 14 </a:t>
            </a:r>
            <a:r>
              <a:rPr lang="de-DE" sz="1600" dirty="0"/>
              <a:t>Rauch: </a:t>
            </a:r>
            <a:r>
              <a:rPr lang="de-DE" sz="1600" dirty="0">
                <a:hlinkClick r:id="rId6"/>
              </a:rPr>
              <a:t>http://rauch.de/deutsch/dngerstreuer/agt/agt-6036/index.html</a:t>
            </a:r>
            <a:r>
              <a:rPr lang="de-DE" sz="1600" dirty="0"/>
              <a:t> </a:t>
            </a:r>
            <a:r>
              <a:rPr lang="de-DE" sz="1600" dirty="0" smtClean="0"/>
              <a:t>               [25.07.2017</a:t>
            </a:r>
            <a:r>
              <a:rPr lang="de-DE" sz="1600" dirty="0"/>
              <a:t>, 21:22 MEZ</a:t>
            </a:r>
            <a:r>
              <a:rPr lang="de-DE" sz="1600" dirty="0" smtClean="0"/>
              <a:t>]</a:t>
            </a:r>
          </a:p>
          <a:p>
            <a:pPr>
              <a:buFont typeface="Symbol" panose="05050102010706020507" pitchFamily="18" charset="2"/>
              <a:buChar char="-"/>
            </a:pPr>
            <a:r>
              <a:rPr lang="de-DE" sz="1600" dirty="0" smtClean="0"/>
              <a:t>Werkbild 15 </a:t>
            </a:r>
            <a:r>
              <a:rPr lang="de-DE" sz="1600" dirty="0"/>
              <a:t>Amazone: </a:t>
            </a:r>
            <a:r>
              <a:rPr lang="de-DE" sz="1600" dirty="0">
                <a:hlinkClick r:id="rId7"/>
              </a:rPr>
              <a:t>http://www.amazone.de/3083.asp</a:t>
            </a:r>
            <a:r>
              <a:rPr lang="de-DE" sz="1600" dirty="0"/>
              <a:t> [25.07.2017, 22:00 MEZ]</a:t>
            </a:r>
          </a:p>
          <a:p>
            <a:pPr>
              <a:buFont typeface="Symbol" panose="05050102010706020507" pitchFamily="18" charset="2"/>
              <a:buChar char="-"/>
            </a:pPr>
            <a:r>
              <a:rPr lang="de-DE" sz="1600" dirty="0" smtClean="0"/>
              <a:t>Werkbild 16 Bredal</a:t>
            </a:r>
            <a:r>
              <a:rPr lang="de-DE" sz="1600" dirty="0"/>
              <a:t>: </a:t>
            </a:r>
            <a:r>
              <a:rPr lang="de-DE" sz="1600" dirty="0">
                <a:hlinkClick r:id="rId8"/>
              </a:rPr>
              <a:t>http://www.bredal.com/de/Produkter/K-Serie/K85</a:t>
            </a:r>
            <a:r>
              <a:rPr lang="de-DE" sz="1600" dirty="0"/>
              <a:t> </a:t>
            </a:r>
            <a:endParaRPr lang="de-DE" sz="1600" dirty="0" smtClean="0"/>
          </a:p>
          <a:p>
            <a:pPr marL="0" indent="0">
              <a:buNone/>
            </a:pPr>
            <a:r>
              <a:rPr lang="de-DE" sz="1600" dirty="0"/>
              <a:t> </a:t>
            </a:r>
            <a:r>
              <a:rPr lang="de-DE" sz="1600" dirty="0" smtClean="0"/>
              <a:t>     [27.07.2017, 12:00 </a:t>
            </a:r>
            <a:r>
              <a:rPr lang="de-DE" sz="1600" dirty="0"/>
              <a:t>MEZ]</a:t>
            </a:r>
          </a:p>
          <a:p>
            <a:pPr marL="0" indent="0">
              <a:buNone/>
            </a:pPr>
            <a:endParaRPr lang="de-DE" sz="1600" dirty="0"/>
          </a:p>
          <a:p>
            <a:pPr marL="0" indent="0">
              <a:buNone/>
            </a:pPr>
            <a:endParaRPr lang="de-DE" sz="1600" dirty="0"/>
          </a:p>
          <a:p>
            <a:pPr marL="0" indent="0">
              <a:buNone/>
            </a:pPr>
            <a:endParaRPr lang="de-DE" sz="1600" dirty="0"/>
          </a:p>
        </p:txBody>
      </p:sp>
    </p:spTree>
    <p:extLst>
      <p:ext uri="{BB962C8B-B14F-4D97-AF65-F5344CB8AC3E}">
        <p14:creationId xmlns:p14="http://schemas.microsoft.com/office/powerpoint/2010/main" val="90689643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0" y="686259"/>
            <a:ext cx="9144000" cy="860425"/>
          </a:xfrm>
        </p:spPr>
        <p:txBody>
          <a:bodyPr/>
          <a:lstStyle/>
          <a:p>
            <a:r>
              <a:rPr lang="de-DE" b="0" dirty="0" smtClean="0"/>
              <a:t>Bildquellen III</a:t>
            </a:r>
            <a:endParaRPr lang="de-DE"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2"/>
          <p:cNvSpPr txBox="1">
            <a:spLocks/>
          </p:cNvSpPr>
          <p:nvPr/>
        </p:nvSpPr>
        <p:spPr bwMode="auto">
          <a:xfrm>
            <a:off x="-756592" y="1340768"/>
            <a:ext cx="9649072" cy="4497388"/>
          </a:xfrm>
          <a:prstGeom prst="rect">
            <a:avLst/>
          </a:prstGeom>
          <a:noFill/>
          <a:ln w="9525">
            <a:noFill/>
            <a:miter lim="800000"/>
            <a:headEnd/>
            <a:tailEnd/>
          </a:ln>
          <a:effectLst/>
        </p:spPr>
        <p:txBody>
          <a:bodyPr vert="horz" wrap="square" lIns="900000" tIns="180000" rIns="91440" bIns="5400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71AD2A"/>
              </a:buClr>
              <a:buFont typeface="Arial Unicode MS" pitchFamily="34" charset="-128"/>
              <a:buChar char="»"/>
              <a:defRPr sz="2400">
                <a:solidFill>
                  <a:schemeClr val="tx1"/>
                </a:solidFill>
                <a:latin typeface="+mn-lt"/>
                <a:ea typeface="+mn-ea"/>
                <a:cs typeface="+mn-cs"/>
              </a:defRPr>
            </a:lvl1pPr>
            <a:lvl2pPr marL="742950" indent="-285750" algn="l" defTabSz="457200" rtl="0" eaLnBrk="1" fontAlgn="base" hangingPunct="1">
              <a:spcBef>
                <a:spcPct val="20000"/>
              </a:spcBef>
              <a:spcAft>
                <a:spcPct val="0"/>
              </a:spcAft>
              <a:buClr>
                <a:srgbClr val="71AD2A"/>
              </a:buClr>
              <a:buFont typeface="Univers" pitchFamily="34" charset="0"/>
              <a:buChar char="›"/>
              <a:defRPr sz="2200">
                <a:solidFill>
                  <a:schemeClr val="tx1"/>
                </a:solidFill>
                <a:latin typeface="+mn-lt"/>
                <a:ea typeface="+mn-ea"/>
                <a:cs typeface="+mn-cs"/>
              </a:defRPr>
            </a:lvl2pPr>
            <a:lvl3pPr marL="1143000" indent="-228600" algn="l" defTabSz="457200" rtl="0" eaLnBrk="1" fontAlgn="base" hangingPunct="1">
              <a:spcBef>
                <a:spcPct val="20000"/>
              </a:spcBef>
              <a:spcAft>
                <a:spcPct val="0"/>
              </a:spcAft>
              <a:buClr>
                <a:srgbClr val="71AD2A"/>
              </a:buClr>
              <a:buFont typeface="Arial Unicode MS" pitchFamily="34" charset="-128"/>
              <a:buChar char="›"/>
              <a:defRPr sz="2000">
                <a:solidFill>
                  <a:schemeClr val="tx1"/>
                </a:solidFill>
                <a:latin typeface="+mn-lt"/>
                <a:ea typeface="+mn-ea"/>
                <a:cs typeface="+mn-cs"/>
              </a:defRPr>
            </a:lvl3pPr>
            <a:lvl4pPr marL="1600200" indent="-228600" algn="l" defTabSz="457200" rtl="0" eaLnBrk="1" fontAlgn="base" hangingPunct="1">
              <a:spcBef>
                <a:spcPct val="20000"/>
              </a:spcBef>
              <a:spcAft>
                <a:spcPct val="0"/>
              </a:spcAft>
              <a:buClr>
                <a:srgbClr val="71AD2A"/>
              </a:buClr>
              <a:buFont typeface="Arial Unicode MS" pitchFamily="34" charset="-128"/>
              <a:buChar char="›"/>
              <a:defRPr>
                <a:solidFill>
                  <a:schemeClr val="tx1"/>
                </a:solidFill>
                <a:latin typeface="+mn-lt"/>
                <a:ea typeface="+mn-ea"/>
                <a:cs typeface="+mn-cs"/>
              </a:defRPr>
            </a:lvl4pPr>
            <a:lvl5pPr marL="20574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5pPr>
            <a:lvl6pPr marL="25146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6pPr>
            <a:lvl7pPr marL="29718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7pPr>
            <a:lvl8pPr marL="34290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8pPr>
            <a:lvl9pPr marL="3886200" indent="-228600" algn="l" defTabSz="457200" rtl="0" eaLnBrk="1" fontAlgn="base" hangingPunct="1">
              <a:spcBef>
                <a:spcPct val="20000"/>
              </a:spcBef>
              <a:spcAft>
                <a:spcPct val="0"/>
              </a:spcAft>
              <a:buClr>
                <a:srgbClr val="71AD2A"/>
              </a:buClr>
              <a:buFont typeface="Wingdings" pitchFamily="2" charset="2"/>
              <a:buChar char="§"/>
              <a:defRPr>
                <a:solidFill>
                  <a:schemeClr val="tx1"/>
                </a:solidFill>
                <a:latin typeface="+mn-lt"/>
                <a:ea typeface="+mn-ea"/>
                <a:cs typeface="+mn-cs"/>
              </a:defRPr>
            </a:lvl9pPr>
          </a:lstStyle>
          <a:p>
            <a:pPr lvl="1">
              <a:buFont typeface="Symbol" panose="05050102010706020507" pitchFamily="18" charset="2"/>
              <a:buChar char="-"/>
            </a:pPr>
            <a:r>
              <a:rPr lang="de-DE" sz="1600" b="0" kern="0" dirty="0" smtClean="0"/>
              <a:t>Werkbild 17 Rauch: </a:t>
            </a:r>
            <a:r>
              <a:rPr lang="de-DE" sz="1600" b="0" kern="0" dirty="0" smtClean="0">
                <a:hlinkClick r:id="rId2"/>
              </a:rPr>
              <a:t>http://rauch.de/deutsch/duengerstreuer/linus/index.html</a:t>
            </a:r>
            <a:r>
              <a:rPr lang="de-DE" sz="1600" b="0" kern="0" dirty="0" smtClean="0"/>
              <a:t> 	[25.07.2017, 13:45 MEZ]</a:t>
            </a:r>
          </a:p>
          <a:p>
            <a:pPr lvl="1">
              <a:buFont typeface="Symbol" panose="05050102010706020507" pitchFamily="18" charset="2"/>
              <a:buChar char="-"/>
            </a:pPr>
            <a:r>
              <a:rPr lang="de-DE" sz="1600" b="0" kern="0" dirty="0" smtClean="0"/>
              <a:t>Werkbild 18 Bolmer: </a:t>
            </a:r>
            <a:r>
              <a:rPr lang="de-DE" sz="1600" b="0" kern="0" dirty="0" smtClean="0">
                <a:hlinkClick r:id="rId3"/>
              </a:rPr>
              <a:t>http://www.bollmer.de/de/aktuelles/archiv/gruenlandduengung_bei_trockenheit_-_cultan-verfahren_lohnend.html</a:t>
            </a:r>
            <a:r>
              <a:rPr lang="de-DE" sz="1600" b="0" kern="0" dirty="0" smtClean="0"/>
              <a:t> [25.07.2017, 14:50 MEZ]</a:t>
            </a:r>
          </a:p>
          <a:p>
            <a:pPr lvl="1">
              <a:buFont typeface="Symbol" panose="05050102010706020507" pitchFamily="18" charset="2"/>
              <a:buChar char="-"/>
            </a:pPr>
            <a:r>
              <a:rPr lang="de-DE" sz="1600" b="0" kern="0" dirty="0" smtClean="0"/>
              <a:t>Bild 19 Gerstroni: </a:t>
            </a:r>
            <a:r>
              <a:rPr lang="de-DE" sz="1600" b="0" kern="0" dirty="0" smtClean="0">
                <a:hlinkClick r:id="rId4"/>
              </a:rPr>
              <a:t>http://www.praxisnah.de/index.cfm/article/9199.html</a:t>
            </a:r>
            <a:r>
              <a:rPr lang="de-DE" sz="1600" b="0" kern="0" dirty="0" smtClean="0"/>
              <a:t> [25.07.2017, 10:40 MEZ]</a:t>
            </a:r>
          </a:p>
          <a:p>
            <a:pPr lvl="1">
              <a:buFont typeface="Symbol" panose="05050102010706020507" pitchFamily="18" charset="2"/>
              <a:buChar char="-"/>
            </a:pPr>
            <a:r>
              <a:rPr lang="de-DE" sz="1600" b="0" kern="0" dirty="0" smtClean="0"/>
              <a:t>Bild 20 Wasserschutzgebiet:         </a:t>
            </a:r>
            <a:r>
              <a:rPr lang="de-DE" sz="1600" b="0" kern="0" dirty="0" smtClean="0">
                <a:hlinkClick r:id="rId5"/>
              </a:rPr>
              <a:t>http://verkehrszeichen.woxikon.de/111/wasserschutzgebiet</a:t>
            </a:r>
            <a:r>
              <a:rPr lang="de-DE" sz="1600" b="0" kern="0" dirty="0" smtClean="0"/>
              <a:t> [12.08.2017, 14:42 MEZ]</a:t>
            </a:r>
          </a:p>
          <a:p>
            <a:pPr lvl="1">
              <a:buFont typeface="Symbol" panose="05050102010706020507" pitchFamily="18" charset="2"/>
              <a:buChar char="-"/>
            </a:pPr>
            <a:r>
              <a:rPr lang="de-DE" sz="1600" b="0" kern="0" dirty="0" smtClean="0"/>
              <a:t>Werkbild 21 Amazone: </a:t>
            </a:r>
            <a:r>
              <a:rPr lang="de-DE" sz="1600" b="0" kern="0" dirty="0" smtClean="0">
                <a:hlinkClick r:id="rId6"/>
              </a:rPr>
              <a:t>http://www.amazone.de/maschinen-landtechnik-kommunaltechnik.asp</a:t>
            </a:r>
            <a:r>
              <a:rPr lang="de-DE" sz="1600" b="0" kern="0" dirty="0" smtClean="0"/>
              <a:t> [12.09.2017, 15:25 MEZ]</a:t>
            </a:r>
          </a:p>
          <a:p>
            <a:pPr lvl="1">
              <a:buFont typeface="Symbol" panose="05050102010706020507" pitchFamily="18" charset="2"/>
              <a:buChar char="-"/>
            </a:pPr>
            <a:r>
              <a:rPr lang="de-DE" sz="1600" b="0" kern="0" dirty="0" smtClean="0"/>
              <a:t>Werkbild 22 Amazone: </a:t>
            </a:r>
            <a:r>
              <a:rPr lang="de-DE" sz="1600" b="0" kern="0" dirty="0" smtClean="0">
                <a:hlinkClick r:id="rId7"/>
              </a:rPr>
              <a:t>http://www.amazone.de/6.asp</a:t>
            </a:r>
            <a:r>
              <a:rPr lang="de-DE" sz="1600" b="0" kern="0" dirty="0" smtClean="0"/>
              <a:t> [12.09.2017, 15:26 MEZ]</a:t>
            </a:r>
          </a:p>
          <a:p>
            <a:pPr lvl="1">
              <a:buFont typeface="Symbol" panose="05050102010706020507" pitchFamily="18" charset="2"/>
              <a:buChar char="-"/>
            </a:pPr>
            <a:r>
              <a:rPr lang="de-DE" sz="1600" b="0" kern="0" dirty="0" smtClean="0"/>
              <a:t>Bild 23 Landtechnik für Profis: Landtechnik für Profis 15. bis 17 Februar (2017):Düngung. Gemeinsame Tagung der DLG e.V und der Max-Eyth-Gesellschaft Agrartechnik im VDI e.V. Frankfurt am Main: DLG-Verlag</a:t>
            </a:r>
          </a:p>
          <a:p>
            <a:pPr lvl="1">
              <a:buFont typeface="Symbol" panose="05050102010706020507" pitchFamily="18" charset="2"/>
              <a:buChar char="-"/>
            </a:pPr>
            <a:r>
              <a:rPr lang="de-DE" sz="1600" b="0" kern="0" dirty="0" smtClean="0"/>
              <a:t>Werkbild 24 Amazone: Amazone Düngerstreuer ZA- V: Verkaufsförerung Amazone. Powerpoint- Präsentation</a:t>
            </a:r>
          </a:p>
          <a:p>
            <a:pPr lvl="1">
              <a:buFont typeface="Symbol" panose="05050102010706020507" pitchFamily="18" charset="2"/>
              <a:buChar char="-"/>
            </a:pPr>
            <a:r>
              <a:rPr lang="de-DE" sz="1600" b="0" kern="0" dirty="0" smtClean="0"/>
              <a:t>Werkbild 25 Amazone: Amazone Düngerstreuer ZA- V: Verkaufsförerung Amazone. Powerpoint- Präsentation</a:t>
            </a:r>
          </a:p>
          <a:p>
            <a:pPr lvl="1">
              <a:buFont typeface="Symbol" panose="05050102010706020507" pitchFamily="18" charset="2"/>
              <a:buChar char="-"/>
            </a:pPr>
            <a:endParaRPr lang="de-DE" sz="1600" b="0" kern="0" dirty="0"/>
          </a:p>
        </p:txBody>
      </p:sp>
    </p:spTree>
    <p:extLst>
      <p:ext uri="{BB962C8B-B14F-4D97-AF65-F5344CB8AC3E}">
        <p14:creationId xmlns:p14="http://schemas.microsoft.com/office/powerpoint/2010/main" val="341223688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56271"/>
            <a:ext cx="7954238" cy="860425"/>
          </a:xfrm>
        </p:spPr>
        <p:txBody>
          <a:bodyPr/>
          <a:lstStyle/>
          <a:p>
            <a:r>
              <a:rPr lang="de-DE" b="0" dirty="0" smtClean="0"/>
              <a:t>Bildquellen IV</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0" y="804154"/>
            <a:ext cx="9144000" cy="4722862"/>
          </a:xfrm>
        </p:spPr>
        <p:txBody>
          <a:bodyPr/>
          <a:lstStyle/>
          <a:p>
            <a:pPr marL="342900" lvl="1" indent="-342900">
              <a:buFont typeface="Symbol" panose="05050102010706020507" pitchFamily="18" charset="2"/>
              <a:buChar char="-"/>
            </a:pPr>
            <a:r>
              <a:rPr lang="de-DE" sz="1600" dirty="0" smtClean="0"/>
              <a:t>Werkbild 26 Amazone : Amazone </a:t>
            </a:r>
            <a:r>
              <a:rPr lang="de-DE" sz="1600" dirty="0"/>
              <a:t>Düngerstreuer ZA- V: Verkaufsförerung Amazone. Powerpoint- Präsentation</a:t>
            </a:r>
          </a:p>
          <a:p>
            <a:pPr marL="342900" lvl="1" indent="-342900">
              <a:buFont typeface="Symbol" panose="05050102010706020507" pitchFamily="18" charset="2"/>
              <a:buChar char="-"/>
            </a:pPr>
            <a:r>
              <a:rPr lang="de-DE" sz="1600" dirty="0" smtClean="0"/>
              <a:t>Werkbild 27 </a:t>
            </a:r>
            <a:r>
              <a:rPr lang="de-DE" sz="1600" dirty="0"/>
              <a:t>Amazone: Amazone Düngerstreuer ZA- V: Verkaufsförerung Amazone. Powerpoint- Präsentation</a:t>
            </a:r>
          </a:p>
          <a:p>
            <a:pPr marL="342900" lvl="1" indent="-342900">
              <a:buFont typeface="Symbol" panose="05050102010706020507" pitchFamily="18" charset="2"/>
              <a:buChar char="-"/>
            </a:pPr>
            <a:r>
              <a:rPr lang="de-DE" sz="1600" dirty="0" smtClean="0"/>
              <a:t>Werkbild 28 </a:t>
            </a:r>
            <a:r>
              <a:rPr lang="de-DE" sz="1600" dirty="0"/>
              <a:t>Amazone: Amazone Düngerstreuer ZA- V: Verkaufsförerung Amazone. Powerpoint- Präsentation</a:t>
            </a:r>
          </a:p>
          <a:p>
            <a:pPr marL="342900" lvl="1" indent="-342900">
              <a:buFont typeface="Symbol" panose="05050102010706020507" pitchFamily="18" charset="2"/>
              <a:buChar char="-"/>
            </a:pPr>
            <a:r>
              <a:rPr lang="de-DE" sz="1600" dirty="0" smtClean="0"/>
              <a:t>Werkbild 29 Amazone: </a:t>
            </a:r>
            <a:r>
              <a:rPr lang="de-DE" sz="1600" dirty="0" smtClean="0">
                <a:solidFill>
                  <a:srgbClr val="000000"/>
                </a:solidFill>
              </a:rPr>
              <a:t>Amazone </a:t>
            </a:r>
            <a:r>
              <a:rPr lang="de-DE" sz="1600" dirty="0">
                <a:solidFill>
                  <a:srgbClr val="000000"/>
                </a:solidFill>
              </a:rPr>
              <a:t>Düngerstreuer ZA- V: Verkaufsförerung Amazone. Powerpoint- </a:t>
            </a:r>
            <a:r>
              <a:rPr lang="de-DE" sz="1600" dirty="0" smtClean="0">
                <a:solidFill>
                  <a:srgbClr val="000000"/>
                </a:solidFill>
              </a:rPr>
              <a:t>Präsentation</a:t>
            </a:r>
          </a:p>
          <a:p>
            <a:pPr marL="342900" lvl="1" indent="-342900">
              <a:buFont typeface="Symbol" panose="05050102010706020507" pitchFamily="18" charset="2"/>
              <a:buChar char="-"/>
            </a:pPr>
            <a:r>
              <a:rPr lang="de-DE" sz="1600" dirty="0" smtClean="0">
                <a:solidFill>
                  <a:srgbClr val="000000"/>
                </a:solidFill>
              </a:rPr>
              <a:t>Werkbild 30 Amazone: Amazone </a:t>
            </a:r>
            <a:r>
              <a:rPr lang="de-DE" sz="1600" dirty="0">
                <a:solidFill>
                  <a:srgbClr val="000000"/>
                </a:solidFill>
              </a:rPr>
              <a:t>Düngerstreuer ZA- V: Verkaufsförerung Amazone. Powerpoint- </a:t>
            </a:r>
            <a:r>
              <a:rPr lang="de-DE" sz="1600" dirty="0" smtClean="0">
                <a:solidFill>
                  <a:srgbClr val="000000"/>
                </a:solidFill>
              </a:rPr>
              <a:t>Präsentation</a:t>
            </a:r>
          </a:p>
          <a:p>
            <a:pPr marL="342900" lvl="1" indent="-342900">
              <a:buFont typeface="Symbol" panose="05050102010706020507" pitchFamily="18" charset="2"/>
              <a:buChar char="-"/>
            </a:pPr>
            <a:r>
              <a:rPr lang="de-DE" sz="1600" dirty="0" smtClean="0">
                <a:solidFill>
                  <a:srgbClr val="000000"/>
                </a:solidFill>
              </a:rPr>
              <a:t>Werkbild </a:t>
            </a:r>
            <a:r>
              <a:rPr lang="de-DE" sz="1600" dirty="0">
                <a:solidFill>
                  <a:srgbClr val="000000"/>
                </a:solidFill>
              </a:rPr>
              <a:t>31a) Rauch: </a:t>
            </a:r>
            <a:r>
              <a:rPr lang="de-DE" sz="1600" dirty="0">
                <a:solidFill>
                  <a:srgbClr val="000000"/>
                </a:solidFill>
                <a:hlinkClick r:id="rId2"/>
              </a:rPr>
              <a:t>http://</a:t>
            </a:r>
            <a:r>
              <a:rPr lang="de-DE" sz="1600" dirty="0" smtClean="0">
                <a:solidFill>
                  <a:srgbClr val="000000"/>
                </a:solidFill>
                <a:hlinkClick r:id="rId2"/>
              </a:rPr>
              <a:t>rauch.de/deutsch/dngerstreuer/axis-e/elektronischer-antrieb.html</a:t>
            </a:r>
            <a:r>
              <a:rPr lang="de-DE" sz="1600" dirty="0" smtClean="0">
                <a:solidFill>
                  <a:srgbClr val="000000"/>
                </a:solidFill>
              </a:rPr>
              <a:t> [08.10.2017, 13:45 MEZ]</a:t>
            </a:r>
          </a:p>
          <a:p>
            <a:pPr marL="342900" lvl="1" indent="-342900">
              <a:buFont typeface="Symbol" panose="05050102010706020507" pitchFamily="18" charset="2"/>
              <a:buChar char="-"/>
            </a:pPr>
            <a:r>
              <a:rPr lang="de-DE" sz="1600" dirty="0" smtClean="0">
                <a:solidFill>
                  <a:srgbClr val="000000"/>
                </a:solidFill>
              </a:rPr>
              <a:t>Werkbild 31b) Rauch: </a:t>
            </a:r>
            <a:r>
              <a:rPr lang="de-DE" sz="1600" dirty="0" smtClean="0">
                <a:solidFill>
                  <a:srgbClr val="000000"/>
                </a:solidFill>
                <a:hlinkClick r:id="rId2"/>
              </a:rPr>
              <a:t>http://rauch.de/deutsch/dngerstreuer/axis-e/elektronischer-antrieb.html</a:t>
            </a:r>
            <a:r>
              <a:rPr lang="de-DE" sz="1600" dirty="0" smtClean="0">
                <a:solidFill>
                  <a:srgbClr val="000000"/>
                </a:solidFill>
              </a:rPr>
              <a:t> [08.10.2017, 13:47 MEZ]</a:t>
            </a:r>
          </a:p>
          <a:p>
            <a:pPr marL="342900" lvl="1" indent="-342900">
              <a:buFont typeface="Symbol" panose="05050102010706020507" pitchFamily="18" charset="2"/>
              <a:buChar char="-"/>
            </a:pPr>
            <a:r>
              <a:rPr lang="de-DE" sz="1600" dirty="0" smtClean="0">
                <a:solidFill>
                  <a:srgbClr val="000000"/>
                </a:solidFill>
              </a:rPr>
              <a:t>Werkbild 31c) Rauch: </a:t>
            </a:r>
            <a:r>
              <a:rPr lang="de-DE" sz="1600" dirty="0">
                <a:solidFill>
                  <a:srgbClr val="000000"/>
                </a:solidFill>
                <a:hlinkClick r:id="rId2"/>
              </a:rPr>
              <a:t>http://rauch.de/deutsch/dngerstreuer/axis-e/elektronischer-antrieb.html</a:t>
            </a:r>
            <a:r>
              <a:rPr lang="de-DE" sz="1600" dirty="0">
                <a:solidFill>
                  <a:srgbClr val="000000"/>
                </a:solidFill>
              </a:rPr>
              <a:t> [08.10.2017, </a:t>
            </a:r>
            <a:r>
              <a:rPr lang="de-DE" sz="1600" dirty="0" smtClean="0">
                <a:solidFill>
                  <a:srgbClr val="000000"/>
                </a:solidFill>
              </a:rPr>
              <a:t>13:55 </a:t>
            </a:r>
            <a:r>
              <a:rPr lang="de-DE" sz="1600" dirty="0">
                <a:solidFill>
                  <a:srgbClr val="000000"/>
                </a:solidFill>
              </a:rPr>
              <a:t>MEZ]</a:t>
            </a:r>
            <a:endParaRPr lang="de-DE" sz="1600" dirty="0" smtClean="0">
              <a:solidFill>
                <a:srgbClr val="000000"/>
              </a:solidFill>
            </a:endParaRPr>
          </a:p>
          <a:p>
            <a:pPr marL="342900" lvl="1" indent="-342900">
              <a:buFont typeface="Symbol" panose="05050102010706020507" pitchFamily="18" charset="2"/>
              <a:buChar char="-"/>
            </a:pPr>
            <a:r>
              <a:rPr lang="de-DE" sz="1600" dirty="0" smtClean="0">
                <a:solidFill>
                  <a:srgbClr val="000000"/>
                </a:solidFill>
              </a:rPr>
              <a:t>Werkbild 31d) Rauch</a:t>
            </a:r>
            <a:r>
              <a:rPr lang="de-DE" sz="1600" dirty="0">
                <a:solidFill>
                  <a:srgbClr val="000000"/>
                </a:solidFill>
              </a:rPr>
              <a:t>: </a:t>
            </a:r>
            <a:r>
              <a:rPr lang="de-DE" sz="1600" dirty="0">
                <a:solidFill>
                  <a:srgbClr val="000000"/>
                </a:solidFill>
                <a:hlinkClick r:id="rId3"/>
              </a:rPr>
              <a:t>http://</a:t>
            </a:r>
            <a:r>
              <a:rPr lang="de-DE" sz="1600" dirty="0" smtClean="0">
                <a:solidFill>
                  <a:srgbClr val="000000"/>
                </a:solidFill>
                <a:hlinkClick r:id="rId3"/>
              </a:rPr>
              <a:t>rauch.de/deutsch/duengerstreuer/index.html</a:t>
            </a:r>
            <a:r>
              <a:rPr lang="de-DE" sz="1600" dirty="0" smtClean="0">
                <a:solidFill>
                  <a:srgbClr val="000000"/>
                </a:solidFill>
              </a:rPr>
              <a:t> [12.09.2017, 16:15 MEZ]</a:t>
            </a:r>
          </a:p>
          <a:p>
            <a:pPr marL="342900" lvl="1" indent="-342900">
              <a:buFont typeface="Symbol" panose="05050102010706020507" pitchFamily="18" charset="2"/>
              <a:buChar char="-"/>
            </a:pPr>
            <a:r>
              <a:rPr lang="de-DE" sz="1600" dirty="0" smtClean="0">
                <a:solidFill>
                  <a:srgbClr val="000000"/>
                </a:solidFill>
              </a:rPr>
              <a:t>Werkbild</a:t>
            </a:r>
            <a:r>
              <a:rPr lang="de-DE" sz="1600" dirty="0">
                <a:solidFill>
                  <a:srgbClr val="000000"/>
                </a:solidFill>
              </a:rPr>
              <a:t> </a:t>
            </a:r>
            <a:r>
              <a:rPr lang="de-DE" sz="1600" dirty="0" smtClean="0">
                <a:solidFill>
                  <a:srgbClr val="000000"/>
                </a:solidFill>
              </a:rPr>
              <a:t>32 </a:t>
            </a:r>
            <a:r>
              <a:rPr lang="de-DE" sz="1600" dirty="0">
                <a:solidFill>
                  <a:srgbClr val="000000"/>
                </a:solidFill>
              </a:rPr>
              <a:t>Rauch: </a:t>
            </a:r>
            <a:r>
              <a:rPr lang="de-DE" sz="1600" dirty="0">
                <a:solidFill>
                  <a:srgbClr val="000000"/>
                </a:solidFill>
                <a:hlinkClick r:id="rId4"/>
              </a:rPr>
              <a:t>http://</a:t>
            </a:r>
            <a:r>
              <a:rPr lang="de-DE" sz="1600" dirty="0" smtClean="0">
                <a:solidFill>
                  <a:srgbClr val="000000"/>
                </a:solidFill>
                <a:hlinkClick r:id="rId4"/>
              </a:rPr>
              <a:t>rauch.de/deutsch/dngerstreuer/axis-m/axis-m-20.2/index.html</a:t>
            </a:r>
            <a:r>
              <a:rPr lang="de-DE" sz="1600" dirty="0" smtClean="0">
                <a:solidFill>
                  <a:srgbClr val="000000"/>
                </a:solidFill>
              </a:rPr>
              <a:t> [12.09.2017, 16:20 MEZ]</a:t>
            </a:r>
            <a:endParaRPr lang="de-DE" sz="1600" dirty="0">
              <a:solidFill>
                <a:srgbClr val="000000"/>
              </a:solidFill>
            </a:endParaRPr>
          </a:p>
          <a:p>
            <a:pPr marL="0" indent="0">
              <a:buNone/>
            </a:pPr>
            <a:endParaRPr lang="de-DE" sz="1600" dirty="0" smtClean="0"/>
          </a:p>
        </p:txBody>
      </p:sp>
    </p:spTree>
    <p:extLst>
      <p:ext uri="{BB962C8B-B14F-4D97-AF65-F5344CB8AC3E}">
        <p14:creationId xmlns:p14="http://schemas.microsoft.com/office/powerpoint/2010/main" val="100718282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4637" y="0"/>
            <a:ext cx="7954238" cy="860425"/>
          </a:xfrm>
        </p:spPr>
        <p:txBody>
          <a:bodyPr/>
          <a:lstStyle/>
          <a:p>
            <a:r>
              <a:rPr lang="de-DE" b="0" dirty="0" smtClean="0"/>
              <a:t>Bildquellen V</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08520" y="690222"/>
            <a:ext cx="9144000" cy="4722862"/>
          </a:xfrm>
        </p:spPr>
        <p:txBody>
          <a:bodyPr/>
          <a:lstStyle/>
          <a:p>
            <a:pPr marL="342900" lvl="1" indent="-342900">
              <a:buFont typeface="Symbol" panose="05050102010706020507" pitchFamily="18" charset="2"/>
              <a:buChar char="-"/>
            </a:pPr>
            <a:r>
              <a:rPr lang="de-DE" sz="1600" dirty="0">
                <a:solidFill>
                  <a:srgbClr val="000000"/>
                </a:solidFill>
              </a:rPr>
              <a:t>Werkbild 33 Rauch: </a:t>
            </a:r>
            <a:r>
              <a:rPr lang="de-DE" sz="1600" dirty="0">
                <a:solidFill>
                  <a:srgbClr val="000000"/>
                </a:solidFill>
                <a:hlinkClick r:id="rId2"/>
              </a:rPr>
              <a:t>http://rauch.de/deutsch/dngerstreuer/axis-m/m-drive.html</a:t>
            </a:r>
            <a:r>
              <a:rPr lang="de-DE" sz="1600" dirty="0">
                <a:solidFill>
                  <a:srgbClr val="000000"/>
                </a:solidFill>
              </a:rPr>
              <a:t> [13.09.2017, 09.16 MEZ</a:t>
            </a:r>
            <a:r>
              <a:rPr lang="de-DE" sz="1600" dirty="0" smtClean="0">
                <a:solidFill>
                  <a:srgbClr val="000000"/>
                </a:solidFill>
              </a:rPr>
              <a:t>]</a:t>
            </a:r>
            <a:endParaRPr lang="de-DE" sz="1600" dirty="0" smtClean="0"/>
          </a:p>
          <a:p>
            <a:pPr>
              <a:buFont typeface="Symbol" panose="05050102010706020507" pitchFamily="18" charset="2"/>
              <a:buChar char="-"/>
            </a:pPr>
            <a:r>
              <a:rPr lang="de-DE" sz="1600" dirty="0" smtClean="0"/>
              <a:t>Werkbild 34 Rauch</a:t>
            </a:r>
            <a:r>
              <a:rPr lang="de-DE" sz="1600" dirty="0"/>
              <a:t>: </a:t>
            </a:r>
            <a:r>
              <a:rPr lang="de-DE" sz="1600" dirty="0">
                <a:hlinkClick r:id="rId3"/>
              </a:rPr>
              <a:t>http://</a:t>
            </a:r>
            <a:r>
              <a:rPr lang="de-DE" sz="1600" dirty="0" smtClean="0">
                <a:hlinkClick r:id="rId3"/>
              </a:rPr>
              <a:t>rauch.de/deutsch/duengerstreuer/gebrauchtmaschinen/axera-h/streutechnik.html</a:t>
            </a:r>
            <a:r>
              <a:rPr lang="de-DE" sz="1600" dirty="0" smtClean="0"/>
              <a:t> [13.09.2017, 10:04 MEZ]</a:t>
            </a:r>
          </a:p>
          <a:p>
            <a:pPr>
              <a:buFont typeface="Symbol" panose="05050102010706020507" pitchFamily="18" charset="2"/>
              <a:buChar char="-"/>
            </a:pPr>
            <a:r>
              <a:rPr lang="de-DE" sz="1600" dirty="0" smtClean="0"/>
              <a:t>Werkbild </a:t>
            </a:r>
            <a:r>
              <a:rPr lang="de-DE" sz="1600" dirty="0"/>
              <a:t>35 Rauch: </a:t>
            </a:r>
            <a:r>
              <a:rPr lang="de-DE" sz="1600" dirty="0">
                <a:hlinkClick r:id="rId4"/>
              </a:rPr>
              <a:t>http://</a:t>
            </a:r>
            <a:r>
              <a:rPr lang="de-DE" sz="1600" dirty="0" smtClean="0">
                <a:hlinkClick r:id="rId4"/>
              </a:rPr>
              <a:t>rauch.de/deutsch/duengerstreuer/gebrauchtmaschinen/axera-h/grund-und-spaetduengung.html</a:t>
            </a:r>
            <a:r>
              <a:rPr lang="de-DE" sz="1600" dirty="0" smtClean="0"/>
              <a:t> [13.09.2017, 10:06 MEZ]</a:t>
            </a:r>
            <a:endParaRPr lang="de-DE" sz="1600" dirty="0"/>
          </a:p>
          <a:p>
            <a:pPr>
              <a:buFont typeface="Symbol" panose="05050102010706020507" pitchFamily="18" charset="2"/>
              <a:buChar char="-"/>
            </a:pPr>
            <a:r>
              <a:rPr lang="de-DE" sz="1600" dirty="0" smtClean="0"/>
              <a:t>Werkbild 36 Rauch</a:t>
            </a:r>
            <a:r>
              <a:rPr lang="de-DE" sz="1600" dirty="0"/>
              <a:t>: </a:t>
            </a:r>
            <a:r>
              <a:rPr lang="de-DE" sz="1600" dirty="0">
                <a:hlinkClick r:id="rId5"/>
              </a:rPr>
              <a:t>http://</a:t>
            </a:r>
            <a:r>
              <a:rPr lang="de-DE" sz="1600" dirty="0" smtClean="0">
                <a:hlinkClick r:id="rId5"/>
              </a:rPr>
              <a:t>rauch.de/deutsch/duengerstreuer/gebrauchtmaschinen/axera-h/ruehrwerk.html</a:t>
            </a:r>
            <a:r>
              <a:rPr lang="de-DE" sz="1600" dirty="0" smtClean="0"/>
              <a:t> [13.09.2017, 10:07 MEZ] </a:t>
            </a:r>
          </a:p>
          <a:p>
            <a:pPr marL="342900" lvl="1" indent="-342900">
              <a:buFont typeface="Symbol" panose="05050102010706020507" pitchFamily="18" charset="2"/>
              <a:buChar char="-"/>
            </a:pPr>
            <a:r>
              <a:rPr lang="de-DE" sz="1600" dirty="0">
                <a:solidFill>
                  <a:srgbClr val="000000"/>
                </a:solidFill>
              </a:rPr>
              <a:t>Amazone Düngerstreuer ZA- V: Verkaufsförderung Amazone. Powerpoint- Präsentation</a:t>
            </a:r>
          </a:p>
          <a:p>
            <a:pPr marL="342900" lvl="1" indent="-342900">
              <a:buFont typeface="Symbol" panose="05050102010706020507" pitchFamily="18" charset="2"/>
              <a:buChar char="-"/>
            </a:pPr>
            <a:r>
              <a:rPr lang="de-DE" sz="1600" dirty="0" smtClean="0"/>
              <a:t>Werkbild 37 Amazone: Werkbild 38 Rauch</a:t>
            </a:r>
            <a:r>
              <a:rPr lang="de-DE" sz="1600" dirty="0"/>
              <a:t>: </a:t>
            </a:r>
            <a:r>
              <a:rPr lang="de-DE" sz="1600" dirty="0">
                <a:hlinkClick r:id="rId6"/>
              </a:rPr>
              <a:t>http://</a:t>
            </a:r>
            <a:r>
              <a:rPr lang="de-DE" sz="1600" dirty="0" smtClean="0">
                <a:hlinkClick r:id="rId6"/>
              </a:rPr>
              <a:t>rauch.de/deutsch/duengerstreuer/gebrauchtmaschinen/axera-h/hydraulischer-antrieb.html</a:t>
            </a:r>
            <a:r>
              <a:rPr lang="de-DE" sz="1600" dirty="0" smtClean="0"/>
              <a:t> [13.09.2017, 10:54 MEZ]</a:t>
            </a:r>
          </a:p>
          <a:p>
            <a:pPr lvl="0">
              <a:buFont typeface="Symbol" panose="05050102010706020507" pitchFamily="18" charset="2"/>
              <a:buChar char="-"/>
            </a:pPr>
            <a:r>
              <a:rPr lang="de-DE" sz="1600" dirty="0" smtClean="0"/>
              <a:t>Bild 39: </a:t>
            </a:r>
            <a:r>
              <a:rPr lang="de-DE" sz="1600" dirty="0"/>
              <a:t>Eichhorn, H.: Landwirtschaftliches Lehrbuch, Landtechnik; Stuttgart: Ulmer Verlag, 1985</a:t>
            </a:r>
            <a:r>
              <a:rPr lang="de-DE" sz="1600" dirty="0" smtClean="0"/>
              <a:t>.</a:t>
            </a:r>
          </a:p>
          <a:p>
            <a:pPr lvl="0">
              <a:buFont typeface="Symbol" panose="05050102010706020507" pitchFamily="18" charset="2"/>
              <a:buChar char="-"/>
            </a:pPr>
            <a:r>
              <a:rPr lang="de-DE" sz="1600" dirty="0" smtClean="0"/>
              <a:t>Werkbild 39a)-c) Rauch</a:t>
            </a:r>
            <a:r>
              <a:rPr lang="de-DE" sz="1600" dirty="0"/>
              <a:t>: </a:t>
            </a:r>
            <a:r>
              <a:rPr lang="de-DE" sz="1600" dirty="0">
                <a:hlinkClick r:id="rId7"/>
              </a:rPr>
              <a:t>http://</a:t>
            </a:r>
            <a:r>
              <a:rPr lang="de-DE" sz="1600" dirty="0" smtClean="0">
                <a:hlinkClick r:id="rId7"/>
              </a:rPr>
              <a:t>rauch.de/deutsch/home/index.html</a:t>
            </a:r>
            <a:r>
              <a:rPr lang="de-DE" sz="1600" dirty="0" smtClean="0"/>
              <a:t> [13.09.2017, 10:55 MEZ]</a:t>
            </a:r>
            <a:endParaRPr lang="de-DE" sz="1600" dirty="0"/>
          </a:p>
          <a:p>
            <a:pPr>
              <a:buFont typeface="Symbol" panose="05050102010706020507" pitchFamily="18" charset="2"/>
              <a:buChar char="-"/>
            </a:pPr>
            <a:r>
              <a:rPr lang="de-DE" sz="1600" dirty="0" smtClean="0"/>
              <a:t>Werkbild 39d</a:t>
            </a:r>
            <a:r>
              <a:rPr lang="de-DE" sz="1600" dirty="0"/>
              <a:t>) Amazone: </a:t>
            </a:r>
            <a:r>
              <a:rPr lang="de-DE" sz="1600" dirty="0">
                <a:hlinkClick r:id="rId8"/>
              </a:rPr>
              <a:t>http://</a:t>
            </a:r>
            <a:r>
              <a:rPr lang="de-DE" sz="1600" dirty="0" smtClean="0">
                <a:hlinkClick r:id="rId8"/>
              </a:rPr>
              <a:t>www.amazone.de/4426.asp</a:t>
            </a:r>
            <a:r>
              <a:rPr lang="de-DE" sz="1600" dirty="0" smtClean="0"/>
              <a:t> </a:t>
            </a:r>
            <a:r>
              <a:rPr lang="de-DE" sz="1600" dirty="0"/>
              <a:t>[13.09.2017, </a:t>
            </a:r>
            <a:r>
              <a:rPr lang="de-DE" sz="1600" dirty="0" smtClean="0"/>
              <a:t>10:59 </a:t>
            </a:r>
            <a:r>
              <a:rPr lang="de-DE" sz="1600" dirty="0"/>
              <a:t>MEZ]</a:t>
            </a:r>
          </a:p>
          <a:p>
            <a:pPr lvl="0">
              <a:buFont typeface="Symbol" panose="05050102010706020507" pitchFamily="18" charset="2"/>
              <a:buChar char="-"/>
            </a:pPr>
            <a:endParaRPr lang="de-DE" sz="1600" dirty="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367603610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44" y="66297"/>
            <a:ext cx="7954238" cy="860425"/>
          </a:xfrm>
        </p:spPr>
        <p:txBody>
          <a:bodyPr/>
          <a:lstStyle/>
          <a:p>
            <a:r>
              <a:rPr lang="de-DE" b="0" dirty="0" smtClean="0"/>
              <a:t>Bildquellen VI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381000" y="926722"/>
            <a:ext cx="9144000" cy="6120680"/>
          </a:xfrm>
        </p:spPr>
        <p:txBody>
          <a:bodyPr/>
          <a:lstStyle/>
          <a:p>
            <a:pPr lvl="0">
              <a:buFont typeface="Symbol" panose="05050102010706020507" pitchFamily="18" charset="2"/>
              <a:buChar char="-"/>
            </a:pPr>
            <a:r>
              <a:rPr lang="de-DE" sz="1600" dirty="0"/>
              <a:t>Bild 40: Eichhorn, H.: Landwirtschaftliches Lehrbuch, Landtechnik; Stuttgart: Ulmer Verlag, 1985.</a:t>
            </a:r>
          </a:p>
          <a:p>
            <a:pPr>
              <a:buFont typeface="Symbol" panose="05050102010706020507" pitchFamily="18" charset="2"/>
              <a:buChar char="-"/>
            </a:pPr>
            <a:r>
              <a:rPr lang="de-DE" sz="1600" dirty="0" smtClean="0"/>
              <a:t>Bild 41 Betriebsanleitung Rauch Axis H: </a:t>
            </a:r>
            <a:r>
              <a:rPr lang="de-DE" sz="1600" dirty="0">
                <a:hlinkClick r:id="rId2"/>
              </a:rPr>
              <a:t>http://rauch.de/cms/getfile.php?f=./upload/downloads/Betriebsanleitungen/AXIS/5901000-a-de-0211.pdf</a:t>
            </a:r>
            <a:r>
              <a:rPr lang="de-DE" sz="1600" dirty="0" smtClean="0"/>
              <a:t>. [13.09.2017, 14:35 MEZ]</a:t>
            </a:r>
          </a:p>
          <a:p>
            <a:pPr>
              <a:buFont typeface="Symbol" panose="05050102010706020507" pitchFamily="18" charset="2"/>
              <a:buChar char="-"/>
            </a:pPr>
            <a:r>
              <a:rPr lang="de-DE" sz="1600" dirty="0" smtClean="0"/>
              <a:t>Bild 42 Betriebsanleitung Rauch Axis H: </a:t>
            </a:r>
            <a:r>
              <a:rPr lang="de-DE" sz="1600" dirty="0">
                <a:hlinkClick r:id="rId2"/>
              </a:rPr>
              <a:t>http://rauch.de/cms/getfile.php?f=./</a:t>
            </a:r>
            <a:r>
              <a:rPr lang="de-DE" sz="1600" dirty="0" smtClean="0">
                <a:hlinkClick r:id="rId2"/>
              </a:rPr>
              <a:t>upload/downloads/Betriebsanleitungen/AXIS/5901000-a-de-0211.pdf</a:t>
            </a:r>
            <a:r>
              <a:rPr lang="de-DE" sz="1600" dirty="0" smtClean="0"/>
              <a:t> [13.09.2017, 14:53 MEZ]</a:t>
            </a:r>
          </a:p>
          <a:p>
            <a:pPr>
              <a:buFont typeface="Symbol" panose="05050102010706020507" pitchFamily="18" charset="2"/>
              <a:buChar char="-"/>
            </a:pPr>
            <a:r>
              <a:rPr lang="de-DE" sz="1600" dirty="0" smtClean="0"/>
              <a:t>Bild 43 Betriebsanleitung Rauch Axis H: </a:t>
            </a:r>
            <a:r>
              <a:rPr lang="de-DE" sz="1600" dirty="0">
                <a:hlinkClick r:id="rId2"/>
              </a:rPr>
              <a:t>http://rauch.de/cms/getfile.php?f=./upload/downloads/Betriebsanleitungen/AXIS/5901000-a-de-0211.pdf</a:t>
            </a:r>
            <a:r>
              <a:rPr lang="de-DE" sz="1600" dirty="0"/>
              <a:t> </a:t>
            </a:r>
            <a:r>
              <a:rPr lang="de-DE" sz="1600" dirty="0" smtClean="0"/>
              <a:t>[13.09.2017, 15:11 MEZ]</a:t>
            </a:r>
          </a:p>
          <a:p>
            <a:pPr>
              <a:buFont typeface="Symbol" panose="05050102010706020507" pitchFamily="18" charset="2"/>
              <a:buChar char="-"/>
            </a:pPr>
            <a:r>
              <a:rPr lang="de-DE" sz="1600" dirty="0" smtClean="0"/>
              <a:t>Bild 44 Betriebsanleitung Rauch Axis H: </a:t>
            </a:r>
            <a:r>
              <a:rPr lang="de-DE" sz="1600" dirty="0">
                <a:hlinkClick r:id="rId2"/>
              </a:rPr>
              <a:t>http://rauch.de/cms/getfile.php?f=./upload/downloads/Betriebsanleitungen/AXIS/5901000-a-de-0211.pdf</a:t>
            </a:r>
            <a:r>
              <a:rPr lang="de-DE" sz="1600" dirty="0"/>
              <a:t> </a:t>
            </a:r>
            <a:r>
              <a:rPr lang="de-DE" sz="1600" dirty="0" smtClean="0"/>
              <a:t>[13.09.2017, 15:27 MEZ]</a:t>
            </a:r>
          </a:p>
          <a:p>
            <a:pPr>
              <a:buFont typeface="Symbol" panose="05050102010706020507" pitchFamily="18" charset="2"/>
              <a:buChar char="-"/>
            </a:pPr>
            <a:r>
              <a:rPr lang="de-DE" sz="1600" dirty="0" smtClean="0"/>
              <a:t>Werkbild 45 Bogballe</a:t>
            </a:r>
            <a:r>
              <a:rPr lang="de-DE" sz="1600" dirty="0"/>
              <a:t>: </a:t>
            </a:r>
            <a:r>
              <a:rPr lang="de-DE" sz="1600" dirty="0">
                <a:hlinkClick r:id="rId3"/>
              </a:rPr>
              <a:t>http://</a:t>
            </a:r>
            <a:r>
              <a:rPr lang="de-DE" sz="1600" dirty="0" smtClean="0">
                <a:hlinkClick r:id="rId3"/>
              </a:rPr>
              <a:t>www.bogballe.com/de/duengerstreuer/information/4-fach-ueberlappung.html</a:t>
            </a:r>
            <a:r>
              <a:rPr lang="de-DE" sz="1600" dirty="0" smtClean="0"/>
              <a:t> [13.09.2017, 17:22 MEZ]</a:t>
            </a:r>
          </a:p>
          <a:p>
            <a:pPr>
              <a:buFont typeface="Symbol" panose="05050102010706020507" pitchFamily="18" charset="2"/>
              <a:buChar char="-"/>
            </a:pPr>
            <a:r>
              <a:rPr lang="de-DE" sz="1600" dirty="0" smtClean="0"/>
              <a:t>Bild 46: Prof.Dr Ulrich Groß:Groß, U (2016): Modul Technik der Innen und Außenwirtschaft, FH Weihenstephan/Triesdorf, Unveröffentlichte Lehrunterlagen (WS 2016)</a:t>
            </a:r>
          </a:p>
          <a:p>
            <a:pPr>
              <a:buFont typeface="Symbol" panose="05050102010706020507" pitchFamily="18" charset="2"/>
              <a:buChar char="-"/>
            </a:pPr>
            <a:r>
              <a:rPr lang="de-DE" sz="1600" dirty="0" smtClean="0"/>
              <a:t>Bild </a:t>
            </a:r>
            <a:r>
              <a:rPr lang="de-DE" sz="1600" dirty="0"/>
              <a:t>47 YARA: </a:t>
            </a:r>
            <a:r>
              <a:rPr lang="de-DE" sz="1600" dirty="0">
                <a:hlinkClick r:id="rId4"/>
              </a:rPr>
              <a:t>http://</a:t>
            </a:r>
            <a:r>
              <a:rPr lang="de-DE" sz="1600" dirty="0" smtClean="0">
                <a:hlinkClick r:id="rId4"/>
              </a:rPr>
              <a:t>www.yara.de/Images/quality_spreading-Pure-nutrient-info-no-6_tcm442-173880.pdf</a:t>
            </a:r>
            <a:r>
              <a:rPr lang="de-DE" sz="1600" dirty="0" smtClean="0"/>
              <a:t> [14.09.2017, 10:45 MEZ]</a:t>
            </a:r>
          </a:p>
        </p:txBody>
      </p:sp>
    </p:spTree>
    <p:extLst>
      <p:ext uri="{BB962C8B-B14F-4D97-AF65-F5344CB8AC3E}">
        <p14:creationId xmlns:p14="http://schemas.microsoft.com/office/powerpoint/2010/main" val="23290383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302975"/>
            <a:ext cx="7954238" cy="860425"/>
          </a:xfrm>
        </p:spPr>
        <p:txBody>
          <a:bodyPr/>
          <a:lstStyle/>
          <a:p>
            <a:r>
              <a:rPr lang="de-DE" b="0" dirty="0" smtClean="0"/>
              <a:t>Bildquellen VII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283845" y="1256602"/>
            <a:ext cx="9144000" cy="4722862"/>
          </a:xfrm>
        </p:spPr>
        <p:txBody>
          <a:bodyPr/>
          <a:lstStyle/>
          <a:p>
            <a:pPr>
              <a:buFont typeface="Symbol" panose="05050102010706020507" pitchFamily="18" charset="2"/>
              <a:buChar char="-"/>
            </a:pPr>
            <a:r>
              <a:rPr lang="de-DE" sz="1600" dirty="0" smtClean="0"/>
              <a:t>Bild 48 YARA: </a:t>
            </a:r>
            <a:r>
              <a:rPr lang="de-DE" sz="1600" dirty="0">
                <a:hlinkClick r:id="rId2"/>
              </a:rPr>
              <a:t>http://www.yara.de/Images/quality_spreading-Pure-nutrient-info-no-6_tcm442-173880.pdf</a:t>
            </a:r>
            <a:r>
              <a:rPr lang="de-DE" sz="1600" dirty="0"/>
              <a:t> [14.09.2017, </a:t>
            </a:r>
            <a:r>
              <a:rPr lang="de-DE" sz="1600" dirty="0" smtClean="0"/>
              <a:t>10:47 </a:t>
            </a:r>
            <a:r>
              <a:rPr lang="de-DE" sz="1600" dirty="0"/>
              <a:t>MEZ</a:t>
            </a:r>
            <a:r>
              <a:rPr lang="de-DE" sz="1600" dirty="0" smtClean="0"/>
              <a:t>]</a:t>
            </a:r>
          </a:p>
          <a:p>
            <a:pPr>
              <a:buFont typeface="Symbol" panose="05050102010706020507" pitchFamily="18" charset="2"/>
              <a:buChar char="-"/>
            </a:pPr>
            <a:r>
              <a:rPr lang="de-DE" sz="1600" dirty="0" smtClean="0"/>
              <a:t>Bild 48a);48b);48c) Vorlesungsskript Prof. Dr. Ulrich Groß: </a:t>
            </a:r>
            <a:r>
              <a:rPr lang="de-DE" sz="1600" dirty="0"/>
              <a:t>Prof</a:t>
            </a:r>
            <a:r>
              <a:rPr lang="de-DE" sz="1600" dirty="0" smtClean="0"/>
              <a:t>. Dr </a:t>
            </a:r>
            <a:r>
              <a:rPr lang="de-DE" sz="1600" dirty="0"/>
              <a:t>Ulrich Groß</a:t>
            </a:r>
            <a:r>
              <a:rPr lang="de-DE" sz="1600" dirty="0" smtClean="0"/>
              <a:t>: Groß</a:t>
            </a:r>
            <a:r>
              <a:rPr lang="de-DE" sz="1600" dirty="0"/>
              <a:t>,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smtClean="0"/>
              <a:t>Werkbild 49 </a:t>
            </a:r>
            <a:r>
              <a:rPr lang="de-DE" sz="1600" dirty="0"/>
              <a:t>Amazone: </a:t>
            </a:r>
            <a:r>
              <a:rPr lang="de-DE" sz="1600" dirty="0">
                <a:hlinkClick r:id="rId3"/>
              </a:rPr>
              <a:t>http://info.amazone.de/DisplayInfo.aspx?id=19912</a:t>
            </a:r>
            <a:r>
              <a:rPr lang="de-DE" sz="1600" dirty="0"/>
              <a:t> [16.09.2017, 15:10 MEZ]</a:t>
            </a:r>
          </a:p>
          <a:p>
            <a:pPr>
              <a:buFont typeface="Symbol" panose="05050102010706020507" pitchFamily="18" charset="2"/>
              <a:buChar char="-"/>
            </a:pPr>
            <a:r>
              <a:rPr lang="de-DE" sz="1600" dirty="0"/>
              <a:t>Bild </a:t>
            </a:r>
            <a:r>
              <a:rPr lang="de-DE" sz="1600" dirty="0" smtClean="0"/>
              <a:t>50 </a:t>
            </a:r>
            <a:r>
              <a:rPr lang="de-DE" sz="1600" dirty="0"/>
              <a:t>YARA: </a:t>
            </a:r>
            <a:r>
              <a:rPr lang="de-DE" sz="1600" dirty="0">
                <a:hlinkClick r:id="rId4"/>
              </a:rPr>
              <a:t>http://www.yara.de/pflanzenernaehrung/produkte/yarabela/3190-yarabela-extran-27/</a:t>
            </a:r>
            <a:r>
              <a:rPr lang="de-DE" sz="1600" dirty="0"/>
              <a:t> [16.09.2017, 15:38 MEZ</a:t>
            </a:r>
            <a:r>
              <a:rPr lang="de-DE" sz="1600" dirty="0" smtClean="0"/>
              <a:t>]</a:t>
            </a:r>
          </a:p>
          <a:p>
            <a:pPr>
              <a:buFont typeface="Symbol" panose="05050102010706020507" pitchFamily="18" charset="2"/>
              <a:buChar char="-"/>
            </a:pPr>
            <a:r>
              <a:rPr lang="de-DE" sz="1600" dirty="0" smtClean="0"/>
              <a:t>Bild 51 </a:t>
            </a:r>
            <a:r>
              <a:rPr lang="de-DE" sz="1600" dirty="0"/>
              <a:t>Betriebsanleitung ZAM Max: </a:t>
            </a:r>
            <a:r>
              <a:rPr lang="de-DE" sz="1600" dirty="0">
                <a:hlinkClick r:id="rId5"/>
              </a:rPr>
              <a:t>http://</a:t>
            </a:r>
            <a:r>
              <a:rPr lang="de-DE" sz="1600" dirty="0" smtClean="0">
                <a:hlinkClick r:id="rId5"/>
              </a:rPr>
              <a:t>et.amazone.de/files/pdf/mg320.pdf</a:t>
            </a:r>
            <a:r>
              <a:rPr lang="de-DE" sz="1600" dirty="0" smtClean="0"/>
              <a:t> [16.09.2017, 16:18 MEZ]</a:t>
            </a:r>
          </a:p>
          <a:p>
            <a:pPr>
              <a:buFont typeface="Symbol" panose="05050102010706020507" pitchFamily="18" charset="2"/>
              <a:buChar char="-"/>
            </a:pPr>
            <a:r>
              <a:rPr lang="de-DE" sz="1600" dirty="0"/>
              <a:t>Bild </a:t>
            </a:r>
            <a:r>
              <a:rPr lang="de-DE" sz="1600" dirty="0" smtClean="0"/>
              <a:t>52 Betriebsanleitung </a:t>
            </a:r>
            <a:r>
              <a:rPr lang="de-DE" sz="1600" dirty="0"/>
              <a:t>ZAM Max: </a:t>
            </a:r>
            <a:r>
              <a:rPr lang="de-DE" sz="1600" dirty="0">
                <a:hlinkClick r:id="rId5"/>
              </a:rPr>
              <a:t>http://et.amazone.de/files/pdf/mg320.pdf</a:t>
            </a:r>
            <a:r>
              <a:rPr lang="de-DE" sz="1600" dirty="0"/>
              <a:t> [16.09.2017, </a:t>
            </a:r>
            <a:r>
              <a:rPr lang="de-DE" sz="1600" dirty="0" smtClean="0"/>
              <a:t>16:20 </a:t>
            </a:r>
            <a:r>
              <a:rPr lang="de-DE" sz="1600" dirty="0"/>
              <a:t>MEZ</a:t>
            </a:r>
            <a:r>
              <a:rPr lang="de-DE" sz="1600" dirty="0" smtClean="0"/>
              <a:t>]</a:t>
            </a:r>
          </a:p>
          <a:p>
            <a:pPr>
              <a:buFont typeface="Symbol" panose="05050102010706020507" pitchFamily="18" charset="2"/>
              <a:buChar char="-"/>
            </a:pPr>
            <a:r>
              <a:rPr lang="de-DE" sz="1600" dirty="0"/>
              <a:t>Bild </a:t>
            </a:r>
            <a:r>
              <a:rPr lang="de-DE" sz="1600" dirty="0" smtClean="0"/>
              <a:t>53 </a:t>
            </a:r>
            <a:r>
              <a:rPr lang="de-DE" sz="1600" dirty="0"/>
              <a:t>Betriebsanleitung ZAM Max: </a:t>
            </a:r>
            <a:r>
              <a:rPr lang="de-DE" sz="1600" dirty="0">
                <a:hlinkClick r:id="rId5"/>
              </a:rPr>
              <a:t>http://et.amazone.de/files/pdf/mg320.pdf</a:t>
            </a:r>
            <a:r>
              <a:rPr lang="de-DE" sz="1600" dirty="0"/>
              <a:t> [16.09.2017, </a:t>
            </a:r>
            <a:r>
              <a:rPr lang="de-DE" sz="1600" dirty="0" smtClean="0"/>
              <a:t>16:32 MEZ</a:t>
            </a:r>
            <a:r>
              <a:rPr lang="de-DE" sz="1600" dirty="0"/>
              <a:t>]</a:t>
            </a:r>
          </a:p>
          <a:p>
            <a:pPr>
              <a:buFont typeface="Symbol" panose="05050102010706020507" pitchFamily="18" charset="2"/>
              <a:buChar char="-"/>
            </a:pPr>
            <a:r>
              <a:rPr lang="de-DE" sz="1600" dirty="0"/>
              <a:t>Bild </a:t>
            </a:r>
            <a:r>
              <a:rPr lang="de-DE" sz="1600" dirty="0" smtClean="0"/>
              <a:t>54 </a:t>
            </a:r>
            <a:r>
              <a:rPr lang="de-DE" sz="1600" dirty="0"/>
              <a:t>Betriebsanleitung ZAM Max: </a:t>
            </a:r>
            <a:r>
              <a:rPr lang="de-DE" sz="1600" dirty="0">
                <a:hlinkClick r:id="rId5"/>
              </a:rPr>
              <a:t>http://et.amazone.de/files/pdf/mg320.pdf</a:t>
            </a:r>
            <a:r>
              <a:rPr lang="de-DE" sz="1600" dirty="0"/>
              <a:t> [16.09.2017, </a:t>
            </a:r>
            <a:r>
              <a:rPr lang="de-DE" sz="1600" dirty="0" smtClean="0"/>
              <a:t>17:07 </a:t>
            </a:r>
            <a:r>
              <a:rPr lang="de-DE" sz="1600" dirty="0"/>
              <a:t>MEZ]</a:t>
            </a:r>
          </a:p>
          <a:p>
            <a:pPr>
              <a:buFont typeface="Symbol" panose="05050102010706020507" pitchFamily="18" charset="2"/>
              <a:buChar char="-"/>
            </a:pPr>
            <a:r>
              <a:rPr lang="de-DE" sz="1600" dirty="0" smtClean="0"/>
              <a:t>Bild 55 Proplanta</a:t>
            </a:r>
            <a:r>
              <a:rPr lang="de-DE" sz="1600" dirty="0"/>
              <a:t>: </a:t>
            </a:r>
            <a:r>
              <a:rPr lang="de-DE" sz="1600" dirty="0">
                <a:hlinkClick r:id="rId6"/>
              </a:rPr>
              <a:t>http://</a:t>
            </a:r>
            <a:r>
              <a:rPr lang="de-DE" sz="1600" dirty="0" smtClean="0">
                <a:hlinkClick r:id="rId6"/>
              </a:rPr>
              <a:t>m.proplanta.de/Amazone-Streuscheiben-OM-24-36-Neuwertig_la-Bilder_76937481652789040_bi-2.html</a:t>
            </a:r>
            <a:r>
              <a:rPr lang="de-DE" sz="1600" dirty="0" smtClean="0"/>
              <a:t> [22.09.2017, 10:31 MEZ]</a:t>
            </a:r>
          </a:p>
        </p:txBody>
      </p:sp>
    </p:spTree>
    <p:extLst>
      <p:ext uri="{BB962C8B-B14F-4D97-AF65-F5344CB8AC3E}">
        <p14:creationId xmlns:p14="http://schemas.microsoft.com/office/powerpoint/2010/main" val="118263364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VIII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124744"/>
            <a:ext cx="9144000" cy="4722862"/>
          </a:xfrm>
        </p:spPr>
        <p:txBody>
          <a:bodyPr/>
          <a:lstStyle/>
          <a:p>
            <a:pPr>
              <a:buFont typeface="Symbol" panose="05050102010706020507" pitchFamily="18" charset="2"/>
              <a:buChar char="-"/>
            </a:pPr>
            <a:r>
              <a:rPr lang="de-DE" sz="1600" dirty="0"/>
              <a:t>Bild 56 Agrarheute: </a:t>
            </a:r>
            <a:r>
              <a:rPr lang="de-DE" sz="1600" dirty="0">
                <a:hlinkClick r:id="rId2"/>
              </a:rPr>
              <a:t>https://www.agrarheute.com/suche?qs=D%C3%BCngerstreuer</a:t>
            </a:r>
            <a:r>
              <a:rPr lang="de-DE" sz="1600" dirty="0"/>
              <a:t> [22.09.2017, 10:33 MEZ]</a:t>
            </a:r>
          </a:p>
          <a:p>
            <a:pPr>
              <a:buFont typeface="Symbol" panose="05050102010706020507" pitchFamily="18" charset="2"/>
              <a:buChar char="-"/>
            </a:pPr>
            <a:r>
              <a:rPr lang="de-DE" sz="1600" dirty="0"/>
              <a:t>Bild 57 Sport Thieme: </a:t>
            </a:r>
            <a:r>
              <a:rPr lang="de-DE" sz="1600" dirty="0">
                <a:hlinkClick r:id="rId3"/>
              </a:rPr>
              <a:t>https://www.sportthieme.de/Leichtathletik/Stoppuhren/art=1303403</a:t>
            </a:r>
            <a:r>
              <a:rPr lang="de-DE" sz="1600" dirty="0"/>
              <a:t> [22.09.2017, 10:35 MEZ]</a:t>
            </a:r>
          </a:p>
          <a:p>
            <a:pPr>
              <a:buFont typeface="Symbol" panose="05050102010706020507" pitchFamily="18" charset="2"/>
              <a:buChar char="-"/>
            </a:pPr>
            <a:r>
              <a:rPr lang="de-DE" sz="1600" dirty="0"/>
              <a:t>Bild 58 Agrarheute: </a:t>
            </a:r>
            <a:r>
              <a:rPr lang="de-DE" sz="1600" dirty="0">
                <a:hlinkClick r:id="rId4"/>
              </a:rPr>
              <a:t>https://www.agrarheute.com/suche?qs=D%C3%BCngerstreuer+abdrehen</a:t>
            </a:r>
            <a:r>
              <a:rPr lang="de-DE" sz="1600" dirty="0"/>
              <a:t> [22.09.2017, 11:32 MEZ]</a:t>
            </a:r>
          </a:p>
          <a:p>
            <a:pPr>
              <a:buFont typeface="Symbol" panose="05050102010706020507" pitchFamily="18" charset="2"/>
              <a:buChar char="-"/>
            </a:pPr>
            <a:r>
              <a:rPr lang="de-DE" sz="1600" dirty="0" smtClean="0"/>
              <a:t>Werkbild </a:t>
            </a:r>
            <a:r>
              <a:rPr lang="de-DE" sz="1600" dirty="0"/>
              <a:t>59 Rauch: </a:t>
            </a:r>
            <a:r>
              <a:rPr lang="de-DE" sz="1600" dirty="0">
                <a:hlinkClick r:id="rId5"/>
              </a:rPr>
              <a:t>http://</a:t>
            </a:r>
            <a:r>
              <a:rPr lang="de-DE" sz="1600" dirty="0" smtClean="0">
                <a:hlinkClick r:id="rId5"/>
              </a:rPr>
              <a:t>rauch.de/deutsch/elektronik/isobus/isobus.html</a:t>
            </a:r>
            <a:r>
              <a:rPr lang="de-DE" sz="1600" dirty="0" smtClean="0"/>
              <a:t> [26.09.2017, 16:18 MEZ]</a:t>
            </a:r>
          </a:p>
          <a:p>
            <a:pPr>
              <a:buFont typeface="Symbol" panose="05050102010706020507" pitchFamily="18" charset="2"/>
              <a:buChar char="-"/>
            </a:pPr>
            <a:r>
              <a:rPr lang="de-DE" sz="1600" dirty="0"/>
              <a:t>Werkbild </a:t>
            </a:r>
            <a:r>
              <a:rPr lang="de-DE" sz="1600" dirty="0" smtClean="0"/>
              <a:t>60 </a:t>
            </a:r>
            <a:r>
              <a:rPr lang="de-DE" sz="1600" dirty="0"/>
              <a:t>Rauch: </a:t>
            </a:r>
            <a:r>
              <a:rPr lang="de-DE" sz="1600" dirty="0">
                <a:hlinkClick r:id="rId6"/>
              </a:rPr>
              <a:t>http://</a:t>
            </a:r>
            <a:r>
              <a:rPr lang="de-DE" sz="1600" dirty="0" smtClean="0">
                <a:hlinkClick r:id="rId6"/>
              </a:rPr>
              <a:t>rauch.de/deutsch/duengerstreuer/axis-h-emca/elektronik-h/h-emc-2-dosiertechnik.html</a:t>
            </a:r>
            <a:r>
              <a:rPr lang="de-DE" sz="1600" dirty="0" smtClean="0"/>
              <a:t> [26.09.2017, 16:36 MEZ]</a:t>
            </a:r>
          </a:p>
          <a:p>
            <a:pPr>
              <a:buFont typeface="Symbol" panose="05050102010706020507" pitchFamily="18" charset="2"/>
              <a:buChar char="-"/>
            </a:pPr>
            <a:r>
              <a:rPr lang="de-DE" sz="1600" dirty="0" smtClean="0"/>
              <a:t>Werkbild </a:t>
            </a:r>
            <a:r>
              <a:rPr lang="de-DE" sz="1600" dirty="0"/>
              <a:t>61 Rauch:http://</a:t>
            </a:r>
            <a:r>
              <a:rPr lang="de-DE" sz="1600" dirty="0" smtClean="0"/>
              <a:t>rauch.de/deutsch/duengerstreuer/axis-h-emca/elektronik-h/h-emc-2-dosiertechnik.html [30.09.2017, 10:47 MEZ]</a:t>
            </a:r>
          </a:p>
          <a:p>
            <a:pPr>
              <a:buFont typeface="Symbol" panose="05050102010706020507" pitchFamily="18" charset="2"/>
              <a:buChar char="-"/>
            </a:pPr>
            <a:r>
              <a:rPr lang="de-DE" sz="1600" dirty="0" smtClean="0"/>
              <a:t>Bild 61a) Diagramm: Thomas Laber </a:t>
            </a:r>
          </a:p>
          <a:p>
            <a:pPr>
              <a:buFont typeface="Symbol" panose="05050102010706020507" pitchFamily="18" charset="2"/>
              <a:buChar char="-"/>
            </a:pPr>
            <a:r>
              <a:rPr lang="de-DE" sz="1600" dirty="0" smtClean="0"/>
              <a:t>Werkbild 61b) Rauch: </a:t>
            </a:r>
            <a:r>
              <a:rPr lang="de-DE" sz="1600" dirty="0"/>
              <a:t>http://rauch.de/deutsch/duengerstreuer/axis-h-emca/elektronik-h/h-emc-2-dosiertechnik.html [30.09.2017, </a:t>
            </a:r>
            <a:r>
              <a:rPr lang="de-DE" sz="1600" dirty="0" smtClean="0"/>
              <a:t>10:50 </a:t>
            </a:r>
            <a:r>
              <a:rPr lang="de-DE" sz="1600" dirty="0"/>
              <a:t>MEZ</a:t>
            </a:r>
            <a:r>
              <a:rPr lang="de-DE" sz="1600" dirty="0" smtClean="0"/>
              <a:t>]</a:t>
            </a:r>
          </a:p>
          <a:p>
            <a:pPr>
              <a:buFont typeface="Symbol" panose="05050102010706020507" pitchFamily="18" charset="2"/>
              <a:buChar char="-"/>
            </a:pPr>
            <a:r>
              <a:rPr lang="de-DE" sz="1600" dirty="0" smtClean="0"/>
              <a:t>Werkbild 61c) </a:t>
            </a:r>
            <a:r>
              <a:rPr lang="de-DE" sz="1600" dirty="0"/>
              <a:t>Rauch: http://rauch.de/deutsch/duengerstreuer/axis-h-emca/elektronik-h/h-emc-2-dosiertechnik.html [30.09.2017, </a:t>
            </a:r>
            <a:r>
              <a:rPr lang="de-DE" sz="1600" dirty="0" smtClean="0"/>
              <a:t>10:51 </a:t>
            </a:r>
            <a:r>
              <a:rPr lang="de-DE" sz="1600" dirty="0"/>
              <a:t>MEZ]</a:t>
            </a:r>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22086471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6928" y="0"/>
            <a:ext cx="7954238" cy="860425"/>
          </a:xfrm>
        </p:spPr>
        <p:txBody>
          <a:bodyPr/>
          <a:lstStyle/>
          <a:p>
            <a:r>
              <a:rPr lang="de-DE" b="0" dirty="0" smtClean="0"/>
              <a:t>Bildquellen </a:t>
            </a:r>
            <a:r>
              <a:rPr lang="de-DE" b="0" dirty="0"/>
              <a:t>I</a:t>
            </a:r>
            <a:r>
              <a:rPr lang="de-DE" b="0" dirty="0" smtClean="0"/>
              <a:t>X</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169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08520" y="1124744"/>
            <a:ext cx="9144000" cy="4722862"/>
          </a:xfrm>
        </p:spPr>
        <p:txBody>
          <a:bodyPr/>
          <a:lstStyle/>
          <a:p>
            <a:pPr>
              <a:buFont typeface="Symbol" panose="05050102010706020507" pitchFamily="18" charset="2"/>
              <a:buChar char="-"/>
            </a:pPr>
            <a:r>
              <a:rPr lang="de-DE" sz="1600" dirty="0" smtClean="0"/>
              <a:t>Werkbild 61d) Rauch: </a:t>
            </a:r>
            <a:r>
              <a:rPr lang="de-DE" sz="1600" dirty="0"/>
              <a:t>http://rauch.de/deutsch/duengerstreuer/axis-h-emca/elektronik-h/h-emc-2-dosiertechnik.html [30.09.2017, </a:t>
            </a:r>
            <a:r>
              <a:rPr lang="de-DE" sz="1600" dirty="0" smtClean="0"/>
              <a:t>10:53 </a:t>
            </a:r>
            <a:r>
              <a:rPr lang="de-DE" sz="1600" dirty="0"/>
              <a:t>MEZ</a:t>
            </a:r>
            <a:r>
              <a:rPr lang="de-DE" sz="1600" dirty="0" smtClean="0"/>
              <a:t>]</a:t>
            </a:r>
          </a:p>
          <a:p>
            <a:pPr>
              <a:buFont typeface="Symbol" panose="05050102010706020507" pitchFamily="18" charset="2"/>
              <a:buChar char="-"/>
            </a:pPr>
            <a:r>
              <a:rPr lang="de-DE" sz="1600" dirty="0" smtClean="0"/>
              <a:t>Werkbild 61e) Rauch: </a:t>
            </a:r>
            <a:r>
              <a:rPr lang="de-DE" sz="1600" dirty="0"/>
              <a:t>http://rauch.de/deutsch/duengerstreuer/axis-h-emca/elektronik-h/h-emc-2-dosiertechnik.html [30.09.2017, </a:t>
            </a:r>
            <a:r>
              <a:rPr lang="de-DE" sz="1600" dirty="0" smtClean="0"/>
              <a:t>12:05 </a:t>
            </a:r>
            <a:r>
              <a:rPr lang="de-DE" sz="1600" dirty="0"/>
              <a:t>MEZ</a:t>
            </a:r>
            <a:r>
              <a:rPr lang="de-DE" sz="1600" dirty="0" smtClean="0"/>
              <a:t>]</a:t>
            </a:r>
          </a:p>
          <a:p>
            <a:pPr>
              <a:buFont typeface="Symbol" panose="05050102010706020507" pitchFamily="18" charset="2"/>
              <a:buChar char="-"/>
            </a:pPr>
            <a:r>
              <a:rPr lang="de-DE" sz="1600" dirty="0"/>
              <a:t>Werkbild </a:t>
            </a:r>
            <a:r>
              <a:rPr lang="de-DE" sz="1600" dirty="0" smtClean="0"/>
              <a:t>61f) </a:t>
            </a:r>
            <a:r>
              <a:rPr lang="de-DE" sz="1600" dirty="0"/>
              <a:t>Rauch: http://rauch.de/deutsch/duengerstreuer/axis-h-emca/elektronik-h/h-emc-2-dosiertechnik.html [30.09.2017, </a:t>
            </a:r>
            <a:r>
              <a:rPr lang="de-DE" sz="1600" dirty="0" smtClean="0"/>
              <a:t>12:15 </a:t>
            </a:r>
            <a:r>
              <a:rPr lang="de-DE" sz="1600" dirty="0"/>
              <a:t>MEZ]</a:t>
            </a:r>
          </a:p>
          <a:p>
            <a:pPr>
              <a:buFont typeface="Symbol" panose="05050102010706020507" pitchFamily="18" charset="2"/>
              <a:buChar char="-"/>
            </a:pPr>
            <a:r>
              <a:rPr lang="de-DE" sz="1600" dirty="0"/>
              <a:t>Werkbild </a:t>
            </a:r>
            <a:r>
              <a:rPr lang="de-DE" sz="1600" dirty="0" smtClean="0"/>
              <a:t>61g) </a:t>
            </a:r>
            <a:r>
              <a:rPr lang="de-DE" sz="1600" dirty="0"/>
              <a:t>Rauch: http://rauch.de/deutsch/duengerstreuer/axis-h-emca/elektronik-h/h-emc-2-dosiertechnik.html [30.09.2017, </a:t>
            </a:r>
            <a:r>
              <a:rPr lang="de-DE" sz="1600" dirty="0" smtClean="0"/>
              <a:t>12:20 </a:t>
            </a:r>
            <a:r>
              <a:rPr lang="de-DE" sz="1600" dirty="0"/>
              <a:t>MEZ</a:t>
            </a:r>
            <a:r>
              <a:rPr lang="de-DE" sz="1600" dirty="0" smtClean="0"/>
              <a:t>]</a:t>
            </a:r>
          </a:p>
          <a:p>
            <a:pPr>
              <a:buFont typeface="Symbol" panose="05050102010706020507" pitchFamily="18" charset="2"/>
              <a:buChar char="-"/>
            </a:pPr>
            <a:r>
              <a:rPr lang="de-DE" sz="1600" dirty="0" smtClean="0"/>
              <a:t>Werkbild </a:t>
            </a:r>
            <a:r>
              <a:rPr lang="de-DE" sz="1600" dirty="0"/>
              <a:t>62 Rauch: </a:t>
            </a:r>
            <a:r>
              <a:rPr lang="de-DE" sz="1600" dirty="0">
                <a:hlinkClick r:id="rId2"/>
              </a:rPr>
              <a:t>http://rauch.de/deutsch/dngerstreuer/axis-m/cda-streutechnik.html</a:t>
            </a:r>
            <a:r>
              <a:rPr lang="de-DE" sz="1600" dirty="0"/>
              <a:t> [20.09.2017, 10:46 MEZ</a:t>
            </a:r>
            <a:r>
              <a:rPr lang="de-DE" sz="1600" dirty="0" smtClean="0"/>
              <a:t>]</a:t>
            </a:r>
          </a:p>
          <a:p>
            <a:pPr>
              <a:buFont typeface="Symbol" panose="05050102010706020507" pitchFamily="18" charset="2"/>
              <a:buChar char="-"/>
            </a:pPr>
            <a:r>
              <a:rPr lang="de-DE" sz="1600" dirty="0" smtClean="0"/>
              <a:t>Werkbild 62a) Rauch: </a:t>
            </a:r>
            <a:r>
              <a:rPr lang="de-DE" sz="1600" dirty="0">
                <a:hlinkClick r:id="rId2"/>
              </a:rPr>
              <a:t>http://rauch.de/deutsch/dngerstreuer/axis-m/cda-streutechnik.html</a:t>
            </a:r>
            <a:r>
              <a:rPr lang="de-DE" sz="1600" dirty="0"/>
              <a:t> [</a:t>
            </a:r>
            <a:r>
              <a:rPr lang="de-DE" sz="1600" dirty="0" smtClean="0"/>
              <a:t>20.10.2017</a:t>
            </a:r>
            <a:r>
              <a:rPr lang="de-DE" sz="1600" dirty="0"/>
              <a:t>, </a:t>
            </a:r>
            <a:r>
              <a:rPr lang="de-DE" sz="1600" dirty="0" smtClean="0"/>
              <a:t>10:06 </a:t>
            </a:r>
            <a:r>
              <a:rPr lang="de-DE" sz="1600" dirty="0"/>
              <a:t>MEZ</a:t>
            </a:r>
            <a:r>
              <a:rPr lang="de-DE" sz="1600" dirty="0" smtClean="0"/>
              <a:t>]</a:t>
            </a:r>
          </a:p>
          <a:p>
            <a:pPr>
              <a:buFont typeface="Symbol" panose="05050102010706020507" pitchFamily="18" charset="2"/>
              <a:buChar char="-"/>
            </a:pPr>
            <a:r>
              <a:rPr lang="de-DE" sz="1600" dirty="0"/>
              <a:t>Werkbild 62b) Rauch: Präsentation Rauch: 19. Oktober 2017 Effiziensteigerung mit moderner Düngetechnik Volker Rathmer in Triesdorf</a:t>
            </a:r>
          </a:p>
          <a:p>
            <a:pPr>
              <a:buFont typeface="Symbol" panose="05050102010706020507" pitchFamily="18" charset="2"/>
              <a:buChar char="-"/>
            </a:pPr>
            <a:r>
              <a:rPr lang="de-DE" sz="1600" dirty="0"/>
              <a:t>Werkbild 62c) Rauch: Präsentation Rauch: 19. Oktober 2017 Effiziensteigerung mit moderner Düngetechnik Volker Rathmer in Triesdorf</a:t>
            </a:r>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1178212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96" y="652894"/>
            <a:ext cx="8028384" cy="860425"/>
          </a:xfrm>
        </p:spPr>
        <p:txBody>
          <a:bodyPr/>
          <a:lstStyle/>
          <a:p>
            <a:pPr algn="ctr"/>
            <a:r>
              <a:rPr lang="de-DE" b="0" dirty="0" smtClean="0"/>
              <a:t>2.1 Eigenschaften der Mineraldünger</a:t>
            </a:r>
            <a:endParaRPr lang="de-DE" b="0" dirty="0"/>
          </a:p>
        </p:txBody>
      </p:sp>
      <p:pic>
        <p:nvPicPr>
          <p:cNvPr id="6" name="Inhaltsplatzhalter 5"/>
          <p:cNvPicPr>
            <a:picLocks noGrp="1" noChangeAspect="1"/>
          </p:cNvPicPr>
          <p:nvPr>
            <p:ph idx="1"/>
          </p:nvPr>
        </p:nvPicPr>
        <p:blipFill>
          <a:blip r:embed="rId2"/>
          <a:stretch>
            <a:fillRect/>
          </a:stretch>
        </p:blipFill>
        <p:spPr>
          <a:xfrm>
            <a:off x="107504" y="1497138"/>
            <a:ext cx="8856984" cy="2921219"/>
          </a:xfrm>
          <a:prstGeom prst="rect">
            <a:avLst/>
          </a:prstGeom>
        </p:spPr>
      </p:pic>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a:t>
            </a:fld>
            <a:endParaRPr lang="de-DE"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07" y="4460900"/>
            <a:ext cx="1967753" cy="1603401"/>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0050" y="4418357"/>
            <a:ext cx="2031892" cy="164953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432" y="4418357"/>
            <a:ext cx="2048436" cy="1654730"/>
          </a:xfrm>
          <a:prstGeom prst="rect">
            <a:avLst/>
          </a:prstGeom>
        </p:spPr>
      </p:pic>
      <p:sp>
        <p:nvSpPr>
          <p:cNvPr id="10" name="Textfeld 9"/>
          <p:cNvSpPr txBox="1"/>
          <p:nvPr/>
        </p:nvSpPr>
        <p:spPr>
          <a:xfrm>
            <a:off x="6084168" y="6308972"/>
            <a:ext cx="2515940" cy="246221"/>
          </a:xfrm>
          <a:prstGeom prst="rect">
            <a:avLst/>
          </a:prstGeom>
          <a:noFill/>
        </p:spPr>
        <p:txBody>
          <a:bodyPr wrap="square" rtlCol="0">
            <a:spAutoFit/>
          </a:bodyPr>
          <a:lstStyle/>
          <a:p>
            <a:r>
              <a:rPr lang="de-DE" sz="1000" b="0" dirty="0"/>
              <a:t>Quelle</a:t>
            </a:r>
            <a:r>
              <a:rPr lang="de-DE" sz="1000" b="0" dirty="0" smtClean="0"/>
              <a:t>: Bild 5-7 </a:t>
            </a:r>
            <a:r>
              <a:rPr lang="de-DE" sz="1000" b="0" dirty="0"/>
              <a:t>YARA Pure Nutrient Info</a:t>
            </a:r>
          </a:p>
        </p:txBody>
      </p:sp>
    </p:spTree>
    <p:extLst>
      <p:ext uri="{BB962C8B-B14F-4D97-AF65-F5344CB8AC3E}">
        <p14:creationId xmlns:p14="http://schemas.microsoft.com/office/powerpoint/2010/main" val="203759542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192311"/>
            <a:ext cx="7954238" cy="860425"/>
          </a:xfrm>
        </p:spPr>
        <p:txBody>
          <a:bodyPr/>
          <a:lstStyle/>
          <a:p>
            <a:r>
              <a:rPr lang="de-DE" b="0" dirty="0" smtClean="0"/>
              <a:t>Bildquellen </a:t>
            </a:r>
            <a:r>
              <a:rPr lang="de-DE" b="0" dirty="0"/>
              <a:t>I</a:t>
            </a:r>
            <a:r>
              <a:rPr lang="de-DE" b="0" dirty="0" smtClean="0"/>
              <a:t>X</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052736"/>
            <a:ext cx="9144000" cy="4722862"/>
          </a:xfrm>
        </p:spPr>
        <p:txBody>
          <a:bodyPr/>
          <a:lstStyle/>
          <a:p>
            <a:pPr>
              <a:buFont typeface="Symbol" panose="05050102010706020507" pitchFamily="18" charset="2"/>
              <a:buChar char="-"/>
            </a:pPr>
            <a:r>
              <a:rPr lang="de-DE" sz="1600" dirty="0" smtClean="0"/>
              <a:t>Werkbild 62d) </a:t>
            </a:r>
            <a:r>
              <a:rPr lang="de-DE" sz="1600" dirty="0"/>
              <a:t>Rauch: Präsentation Rauch: 19. Oktober 2017 Effiziensteigerung mit moderner Düngetechnik Volker Rathmer in </a:t>
            </a:r>
            <a:r>
              <a:rPr lang="de-DE" sz="1600" dirty="0" smtClean="0"/>
              <a:t>Triesdorf</a:t>
            </a:r>
          </a:p>
          <a:p>
            <a:pPr>
              <a:buFont typeface="Symbol" panose="05050102010706020507" pitchFamily="18" charset="2"/>
              <a:buChar char="-"/>
            </a:pPr>
            <a:r>
              <a:rPr lang="de-DE" sz="1600" dirty="0"/>
              <a:t>Werkbild </a:t>
            </a:r>
            <a:r>
              <a:rPr lang="de-DE" sz="1600" dirty="0" smtClean="0"/>
              <a:t>62e) </a:t>
            </a:r>
            <a:r>
              <a:rPr lang="de-DE" sz="1600" dirty="0"/>
              <a:t>Rauch: Präsentation Rauch: 19. Oktober 2017 Effiziensteigerung mit moderner Düngetechnik Volker Rathmer in </a:t>
            </a:r>
            <a:r>
              <a:rPr lang="de-DE" sz="1600" dirty="0" smtClean="0"/>
              <a:t>Triesdorf</a:t>
            </a:r>
          </a:p>
          <a:p>
            <a:pPr>
              <a:buFont typeface="Symbol" panose="05050102010706020507" pitchFamily="18" charset="2"/>
              <a:buChar char="-"/>
            </a:pPr>
            <a:r>
              <a:rPr lang="de-DE" sz="1600" dirty="0"/>
              <a:t>Werkbild </a:t>
            </a:r>
            <a:r>
              <a:rPr lang="de-DE" sz="1600" dirty="0" smtClean="0"/>
              <a:t>62f) </a:t>
            </a:r>
            <a:r>
              <a:rPr lang="de-DE" sz="1600" dirty="0"/>
              <a:t>Rauch: Präsentation Rauch: 19. Oktober 2017 Effiziensteigerung mit moderner Düngetechnik Volker Rathmer in </a:t>
            </a:r>
            <a:r>
              <a:rPr lang="de-DE" sz="1600" dirty="0" smtClean="0"/>
              <a:t>Triesdorf</a:t>
            </a:r>
          </a:p>
          <a:p>
            <a:pPr>
              <a:buFont typeface="Symbol" panose="05050102010706020507" pitchFamily="18" charset="2"/>
              <a:buChar char="-"/>
            </a:pPr>
            <a:r>
              <a:rPr lang="de-DE" sz="1600" dirty="0" smtClean="0"/>
              <a:t>Werkbild 62g) </a:t>
            </a:r>
            <a:r>
              <a:rPr lang="de-DE" sz="1600" dirty="0"/>
              <a:t>Brachem: </a:t>
            </a:r>
            <a:r>
              <a:rPr lang="de-DE" sz="1600" dirty="0">
                <a:hlinkClick r:id="rId2"/>
              </a:rPr>
              <a:t>http://www.top-bike-brachem.de</a:t>
            </a:r>
            <a:r>
              <a:rPr lang="de-DE" sz="1600" dirty="0" smtClean="0">
                <a:hlinkClick r:id="rId2"/>
              </a:rPr>
              <a:t>/</a:t>
            </a:r>
            <a:r>
              <a:rPr lang="de-DE" sz="1600" dirty="0" smtClean="0"/>
              <a:t> [27.10.2017, 10:41MEZ]</a:t>
            </a:r>
            <a:endParaRPr lang="de-DE" sz="1600" dirty="0"/>
          </a:p>
          <a:p>
            <a:pPr>
              <a:buFont typeface="Symbol" panose="05050102010706020507" pitchFamily="18" charset="2"/>
              <a:buChar char="-"/>
            </a:pPr>
            <a:r>
              <a:rPr lang="de-DE" sz="1600" dirty="0"/>
              <a:t>Werkbild 62h) Brachem: </a:t>
            </a:r>
            <a:r>
              <a:rPr lang="de-DE" sz="1600" dirty="0">
                <a:hlinkClick r:id="rId2"/>
              </a:rPr>
              <a:t>http://www.top-bike-brachem.de/</a:t>
            </a:r>
            <a:r>
              <a:rPr lang="de-DE" sz="1600" dirty="0"/>
              <a:t> [27.10.2017, </a:t>
            </a:r>
            <a:r>
              <a:rPr lang="de-DE" sz="1600" dirty="0" smtClean="0"/>
              <a:t>10:50MEZ]</a:t>
            </a:r>
          </a:p>
          <a:p>
            <a:pPr>
              <a:buFont typeface="Symbol" panose="05050102010706020507" pitchFamily="18" charset="2"/>
              <a:buChar char="-"/>
            </a:pPr>
            <a:r>
              <a:rPr lang="de-DE" sz="1600" dirty="0"/>
              <a:t>Werkbild </a:t>
            </a:r>
            <a:r>
              <a:rPr lang="de-DE" sz="1600" dirty="0" smtClean="0"/>
              <a:t>62i) </a:t>
            </a:r>
            <a:r>
              <a:rPr lang="de-DE" sz="1600" dirty="0"/>
              <a:t>Rauch: Präsentation Rauch: 19. Oktober 2017 Effiziensteigerung mit moderner Düngetechnik Volker Rathmer in </a:t>
            </a:r>
            <a:r>
              <a:rPr lang="de-DE" sz="1600" dirty="0" smtClean="0"/>
              <a:t>Triesdorf</a:t>
            </a:r>
          </a:p>
          <a:p>
            <a:pPr>
              <a:buFont typeface="Symbol" panose="05050102010706020507" pitchFamily="18" charset="2"/>
              <a:buChar char="-"/>
            </a:pPr>
            <a:r>
              <a:rPr lang="de-DE" sz="1600" dirty="0"/>
              <a:t>Werkbild </a:t>
            </a:r>
            <a:r>
              <a:rPr lang="de-DE" sz="1600" dirty="0" smtClean="0"/>
              <a:t>62k) </a:t>
            </a:r>
            <a:r>
              <a:rPr lang="de-DE" sz="1600" dirty="0"/>
              <a:t>Rauch: Präsentation Rauch: 19. Oktober 2017 Effiziensteigerung mit moderner Düngetechnik Volker Rathmer in Triesdorf</a:t>
            </a:r>
          </a:p>
          <a:p>
            <a:pPr>
              <a:buFont typeface="Symbol" panose="05050102010706020507" pitchFamily="18" charset="2"/>
              <a:buChar char="-"/>
            </a:pPr>
            <a:r>
              <a:rPr lang="de-DE" sz="1600" dirty="0"/>
              <a:t>Werkbild </a:t>
            </a:r>
            <a:r>
              <a:rPr lang="de-DE" sz="1600" dirty="0" smtClean="0"/>
              <a:t>62l) </a:t>
            </a:r>
            <a:r>
              <a:rPr lang="de-DE" sz="1600" dirty="0"/>
              <a:t>Rauch: Präsentation Rauch: 19. Oktober 2017 Effiziensteigerung mit moderner Düngetechnik Volker Rathmer in </a:t>
            </a:r>
            <a:r>
              <a:rPr lang="de-DE" sz="1600" dirty="0" smtClean="0"/>
              <a:t>Triesdorf</a:t>
            </a:r>
            <a:endParaRPr lang="de-DE" sz="1600" dirty="0"/>
          </a:p>
          <a:p>
            <a:pPr>
              <a:buFont typeface="Symbol" panose="05050102010706020507" pitchFamily="18" charset="2"/>
              <a:buChar char="-"/>
            </a:pPr>
            <a:r>
              <a:rPr lang="de-DE" sz="1600" dirty="0" smtClean="0"/>
              <a:t>Werkbild 63 Rauch: : </a:t>
            </a:r>
            <a:r>
              <a:rPr lang="de-DE" sz="1600" dirty="0" smtClean="0">
                <a:hlinkClick r:id="rId3"/>
              </a:rPr>
              <a:t>http://rauch.de/deutsch/dngerstreuer/mds/dosierung.html</a:t>
            </a:r>
            <a:r>
              <a:rPr lang="de-DE" sz="1600" dirty="0" smtClean="0"/>
              <a:t> [20.09.2017, 10:56MEZ]</a:t>
            </a:r>
          </a:p>
          <a:p>
            <a:pPr>
              <a:buFont typeface="Symbol" panose="05050102010706020507" pitchFamily="18" charset="2"/>
              <a:buChar char="-"/>
            </a:pPr>
            <a:r>
              <a:rPr lang="de-DE" sz="1600" dirty="0"/>
              <a:t>Werkbild 64 Rauch: </a:t>
            </a:r>
            <a:r>
              <a:rPr lang="de-DE" sz="1600" dirty="0">
                <a:hlinkClick r:id="rId3"/>
              </a:rPr>
              <a:t>http://rauch.de/deutsch/dngerstreuer/mds/dosierung.html</a:t>
            </a:r>
            <a:r>
              <a:rPr lang="de-DE" sz="1600" dirty="0"/>
              <a:t> [20.09.2017, 10:57MEZ]</a:t>
            </a:r>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136360473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44" y="0"/>
            <a:ext cx="7954238" cy="860425"/>
          </a:xfrm>
        </p:spPr>
        <p:txBody>
          <a:bodyPr/>
          <a:lstStyle/>
          <a:p>
            <a:r>
              <a:rPr lang="de-DE" b="0" dirty="0" smtClean="0"/>
              <a:t>Bildquellen X</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381000" y="810977"/>
            <a:ext cx="9144000" cy="4722862"/>
          </a:xfrm>
        </p:spPr>
        <p:txBody>
          <a:bodyPr/>
          <a:lstStyle/>
          <a:p>
            <a:pPr>
              <a:buFont typeface="Symbol" panose="05050102010706020507" pitchFamily="18" charset="2"/>
              <a:buChar char="-"/>
            </a:pPr>
            <a:r>
              <a:rPr lang="de-DE" sz="1600" dirty="0" smtClean="0"/>
              <a:t>Werkbild </a:t>
            </a:r>
            <a:r>
              <a:rPr lang="de-DE" sz="1600" dirty="0"/>
              <a:t>64,65 Rauch: </a:t>
            </a:r>
            <a:r>
              <a:rPr lang="de-DE" sz="1600" dirty="0">
                <a:hlinkClick r:id="rId2"/>
              </a:rPr>
              <a:t>http://</a:t>
            </a:r>
            <a:r>
              <a:rPr lang="de-DE" sz="1600" dirty="0" smtClean="0">
                <a:hlinkClick r:id="rId2"/>
              </a:rPr>
              <a:t>rauch.de/deutsch/duengerstreuer/axis-h-emca/restmengenkontrolle.html</a:t>
            </a:r>
            <a:r>
              <a:rPr lang="de-DE" sz="1600" dirty="0" smtClean="0"/>
              <a:t> [30.09.2017 11:21MEZ]</a:t>
            </a:r>
          </a:p>
          <a:p>
            <a:pPr>
              <a:buFont typeface="Symbol" panose="05050102010706020507" pitchFamily="18" charset="2"/>
              <a:buChar char="-"/>
            </a:pPr>
            <a:r>
              <a:rPr lang="de-DE" sz="1600" dirty="0" smtClean="0"/>
              <a:t>Werkbild 66 Rauch: </a:t>
            </a:r>
            <a:r>
              <a:rPr lang="de-DE" sz="1600" dirty="0">
                <a:hlinkClick r:id="rId3"/>
              </a:rPr>
              <a:t>http://</a:t>
            </a:r>
            <a:r>
              <a:rPr lang="de-DE" sz="1600" dirty="0" smtClean="0">
                <a:hlinkClick r:id="rId3"/>
              </a:rPr>
              <a:t>rauch.de/deutsch/duengerstreuer/axis-m-emc/elektronik-m-emc/m-emc-dosiertechnik.html</a:t>
            </a:r>
            <a:r>
              <a:rPr lang="de-DE" sz="1600" dirty="0" smtClean="0"/>
              <a:t> [03.10.2017, 14:26MEZ]</a:t>
            </a:r>
          </a:p>
          <a:p>
            <a:pPr>
              <a:buFont typeface="Symbol" panose="05050102010706020507" pitchFamily="18" charset="2"/>
              <a:buChar char="-"/>
            </a:pPr>
            <a:r>
              <a:rPr lang="de-DE" sz="1600" dirty="0" smtClean="0"/>
              <a:t>Werkbild 67 Rauch: </a:t>
            </a:r>
            <a:r>
              <a:rPr lang="de-DE" sz="1600" dirty="0">
                <a:hlinkClick r:id="rId3"/>
              </a:rPr>
              <a:t>http://</a:t>
            </a:r>
            <a:r>
              <a:rPr lang="de-DE" sz="1600" dirty="0" smtClean="0">
                <a:hlinkClick r:id="rId3"/>
              </a:rPr>
              <a:t>rauch.de/deutsch/duengerstreuer/axis-m-emc/elektronik-m-emc/m-emc-dosiertechnik.html</a:t>
            </a:r>
            <a:r>
              <a:rPr lang="de-DE" sz="1600" dirty="0" smtClean="0"/>
              <a:t> </a:t>
            </a:r>
            <a:r>
              <a:rPr lang="de-DE" sz="1600" dirty="0"/>
              <a:t>[03.10.2017, </a:t>
            </a:r>
            <a:r>
              <a:rPr lang="de-DE" sz="1600" dirty="0" smtClean="0"/>
              <a:t>14:28MEZ]</a:t>
            </a:r>
          </a:p>
          <a:p>
            <a:pPr>
              <a:buFont typeface="Symbol" panose="05050102010706020507" pitchFamily="18" charset="2"/>
              <a:buChar char="-"/>
            </a:pPr>
            <a:r>
              <a:rPr lang="de-DE" sz="1600" dirty="0" smtClean="0"/>
              <a:t>Bild 68: Prof.Dr </a:t>
            </a:r>
            <a:r>
              <a:rPr lang="de-DE" sz="1600" dirty="0"/>
              <a:t>Ulrich Groß:Groß, U (2016): Modul Technik der Innen und Außenwirtschaft, FH Weihenstephan/Triesdorf, </a:t>
            </a:r>
            <a:r>
              <a:rPr lang="de-DE" sz="1600" dirty="0" smtClean="0"/>
              <a:t>Unveröffentlichte </a:t>
            </a:r>
            <a:r>
              <a:rPr lang="de-DE" sz="1600" dirty="0"/>
              <a:t>Lehrunterlagen (WS 2016</a:t>
            </a:r>
            <a:r>
              <a:rPr lang="de-DE" sz="1600" dirty="0" smtClean="0"/>
              <a:t>)</a:t>
            </a:r>
          </a:p>
          <a:p>
            <a:pPr>
              <a:buFont typeface="Symbol" panose="05050102010706020507" pitchFamily="18" charset="2"/>
              <a:buChar char="-"/>
            </a:pPr>
            <a:r>
              <a:rPr lang="de-DE" sz="1600" dirty="0" smtClean="0"/>
              <a:t>Bild </a:t>
            </a:r>
            <a:r>
              <a:rPr lang="de-DE" sz="1600" dirty="0"/>
              <a:t>69 grüne-wiesloch: </a:t>
            </a:r>
            <a:r>
              <a:rPr lang="de-DE" sz="1600" dirty="0">
                <a:hlinkClick r:id="rId4"/>
              </a:rPr>
              <a:t>https://www.gruene-wiesloch.de/energie-umwelt</a:t>
            </a:r>
            <a:r>
              <a:rPr lang="de-DE" sz="1600" dirty="0" smtClean="0">
                <a:hlinkClick r:id="rId4"/>
              </a:rPr>
              <a:t>/</a:t>
            </a:r>
            <a:r>
              <a:rPr lang="de-DE" sz="1600" dirty="0" smtClean="0"/>
              <a:t> [03.10.2017; 15:15MEZ]</a:t>
            </a:r>
            <a:endParaRPr lang="de-DE" sz="1600" dirty="0"/>
          </a:p>
          <a:p>
            <a:pPr>
              <a:buFont typeface="Symbol" panose="05050102010706020507" pitchFamily="18" charset="2"/>
              <a:buChar char="-"/>
            </a:pPr>
            <a:r>
              <a:rPr lang="de-DE" sz="1600" dirty="0"/>
              <a:t>Bild </a:t>
            </a:r>
            <a:r>
              <a:rPr lang="de-DE" sz="1600" dirty="0" smtClean="0"/>
              <a:t>70 Dreamtime.de: </a:t>
            </a:r>
            <a:r>
              <a:rPr lang="de-DE" sz="1600" dirty="0">
                <a:hlinkClick r:id="rId5"/>
              </a:rPr>
              <a:t>https://</a:t>
            </a:r>
            <a:r>
              <a:rPr lang="de-DE" sz="1600" dirty="0" smtClean="0">
                <a:hlinkClick r:id="rId5"/>
              </a:rPr>
              <a:t>de.depositphotos.com/8293022/stock-photo-euro-sign-in-gold.html</a:t>
            </a:r>
            <a:r>
              <a:rPr lang="de-DE" sz="1600" dirty="0" smtClean="0"/>
              <a:t> [03.10.2017, 15:13MEZ]</a:t>
            </a:r>
          </a:p>
          <a:p>
            <a:pPr>
              <a:buFont typeface="Symbol" panose="05050102010706020507" pitchFamily="18" charset="2"/>
              <a:buChar char="-"/>
            </a:pPr>
            <a:r>
              <a:rPr lang="de-DE" sz="1600" dirty="0"/>
              <a:t>Bild 71: Prof.Dr Ulrich Groß:Groß, U (2016): Modul Technik der Innen und Außenwirtschaft, FH Weihenstephan/Triesdorf, Unveröffentlichte Lehrunterlagen (WS 2016)</a:t>
            </a:r>
          </a:p>
          <a:p>
            <a:pPr>
              <a:buFont typeface="Symbol" panose="05050102010706020507" pitchFamily="18" charset="2"/>
              <a:buChar char="-"/>
            </a:pPr>
            <a:r>
              <a:rPr lang="de-DE" sz="1600" dirty="0" smtClean="0"/>
              <a:t>Werkbild 72 Rauch</a:t>
            </a:r>
            <a:r>
              <a:rPr lang="de-DE" sz="1600" dirty="0"/>
              <a:t>: </a:t>
            </a:r>
            <a:r>
              <a:rPr lang="de-DE" sz="1600" dirty="0">
                <a:hlinkClick r:id="rId6"/>
              </a:rPr>
              <a:t>https://</a:t>
            </a:r>
            <a:r>
              <a:rPr lang="de-DE" sz="1600" dirty="0" smtClean="0">
                <a:hlinkClick r:id="rId6"/>
              </a:rPr>
              <a:t>www.google.de/search?q=rauch+axera+betriebsanleiutng&amp;ie=utf-8&amp;oe=utf-8&amp;client=firefox-b-ab&amp;gfe_rd=cr&amp;dcr=0&amp;ei=YZLTWfX1KcLb8AeZ57fIDQ</a:t>
            </a:r>
            <a:r>
              <a:rPr lang="de-DE" sz="1600" dirty="0" smtClean="0"/>
              <a:t>  [03.10.2017, 15:37MEZ]</a:t>
            </a:r>
          </a:p>
        </p:txBody>
      </p:sp>
    </p:spTree>
    <p:extLst>
      <p:ext uri="{BB962C8B-B14F-4D97-AF65-F5344CB8AC3E}">
        <p14:creationId xmlns:p14="http://schemas.microsoft.com/office/powerpoint/2010/main" val="12007426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124744"/>
            <a:ext cx="9144000" cy="4722862"/>
          </a:xfrm>
        </p:spPr>
        <p:txBody>
          <a:bodyPr/>
          <a:lstStyle/>
          <a:p>
            <a:pPr>
              <a:buFont typeface="Symbol" panose="05050102010706020507" pitchFamily="18" charset="2"/>
              <a:buChar char="-"/>
            </a:pPr>
            <a:r>
              <a:rPr lang="de-DE" sz="1600" dirty="0" smtClean="0"/>
              <a:t>Werkbild 73 Rauch</a:t>
            </a:r>
            <a:r>
              <a:rPr lang="de-DE" sz="1600" dirty="0"/>
              <a:t>: </a:t>
            </a:r>
            <a:r>
              <a:rPr lang="de-DE" sz="1600" dirty="0">
                <a:hlinkClick r:id="rId2"/>
              </a:rPr>
              <a:t>https://</a:t>
            </a:r>
            <a:r>
              <a:rPr lang="de-DE" sz="1600" dirty="0" smtClean="0">
                <a:hlinkClick r:id="rId2"/>
              </a:rPr>
              <a:t>www.google.de/search?q=betriebsanleitung+rauch+axis&amp;ie=utf-8&amp;oe=utf-8&amp;client=firefox-b-ab&amp;gfe_rd=cr&amp;dcr=0&amp;ei=3prTWcGPJNDb8AffpaLIDw</a:t>
            </a:r>
            <a:r>
              <a:rPr lang="de-DE" sz="1600" dirty="0" smtClean="0"/>
              <a:t> [03.10.2017, 16:13MEZ]</a:t>
            </a:r>
          </a:p>
          <a:p>
            <a:pPr>
              <a:buFont typeface="Symbol" panose="05050102010706020507" pitchFamily="18" charset="2"/>
              <a:buChar char="-"/>
            </a:pPr>
            <a:r>
              <a:rPr lang="de-DE" sz="1600" dirty="0" smtClean="0"/>
              <a:t>Werkbild 74 Rauch: </a:t>
            </a:r>
            <a:r>
              <a:rPr lang="de-DE" sz="1600" dirty="0">
                <a:hlinkClick r:id="rId2"/>
              </a:rPr>
              <a:t>https://</a:t>
            </a:r>
            <a:r>
              <a:rPr lang="de-DE" sz="1600" dirty="0" smtClean="0">
                <a:hlinkClick r:id="rId2"/>
              </a:rPr>
              <a:t>www.google.de/search?q=betriebsanleitung+rauch+axis&amp;ie=utf-8&amp;oe=utf-8&amp;client=firefox-b-ab&amp;gfe_rd=cr&amp;dcr=0&amp;ei=3prTWcGPJNDb8AffpaLIDw</a:t>
            </a:r>
            <a:r>
              <a:rPr lang="de-DE" sz="1600" dirty="0" smtClean="0"/>
              <a:t> </a:t>
            </a:r>
            <a:r>
              <a:rPr lang="de-DE" sz="1600" dirty="0"/>
              <a:t>[03.10.2017, </a:t>
            </a:r>
            <a:r>
              <a:rPr lang="de-DE" sz="1600" dirty="0" smtClean="0"/>
              <a:t>16:15MEZ]</a:t>
            </a:r>
          </a:p>
          <a:p>
            <a:pPr>
              <a:buFont typeface="Symbol" panose="05050102010706020507" pitchFamily="18" charset="2"/>
              <a:buChar char="-"/>
            </a:pPr>
            <a:r>
              <a:rPr lang="de-DE" sz="1600" dirty="0" smtClean="0"/>
              <a:t>Werkbild 74a</a:t>
            </a:r>
            <a:r>
              <a:rPr lang="de-DE" sz="1600" dirty="0"/>
              <a:t>) Rauch: </a:t>
            </a:r>
            <a:r>
              <a:rPr lang="de-DE" sz="1600" dirty="0">
                <a:hlinkClick r:id="rId3"/>
              </a:rPr>
              <a:t>http://</a:t>
            </a:r>
            <a:r>
              <a:rPr lang="de-DE" sz="1600" dirty="0" smtClean="0">
                <a:hlinkClick r:id="rId3"/>
              </a:rPr>
              <a:t>rauch.de/deutsch/duengerstreuer/index.html</a:t>
            </a:r>
            <a:r>
              <a:rPr lang="de-DE" sz="1600" dirty="0" smtClean="0"/>
              <a:t> [09.10.1017, 14:56 MEZ]</a:t>
            </a:r>
          </a:p>
          <a:p>
            <a:pPr>
              <a:buFont typeface="Symbol" panose="05050102010706020507" pitchFamily="18" charset="2"/>
              <a:buChar char="-"/>
            </a:pPr>
            <a:r>
              <a:rPr lang="de-DE" sz="1600" dirty="0" smtClean="0"/>
              <a:t>Werkbild 74b) Amazone</a:t>
            </a:r>
            <a:r>
              <a:rPr lang="de-DE" sz="1600" dirty="0"/>
              <a:t>: </a:t>
            </a:r>
            <a:r>
              <a:rPr lang="de-DE" sz="1600" dirty="0">
                <a:hlinkClick r:id="rId4"/>
              </a:rPr>
              <a:t>http://</a:t>
            </a:r>
            <a:r>
              <a:rPr lang="de-DE" sz="1600" dirty="0" smtClean="0">
                <a:hlinkClick r:id="rId4"/>
              </a:rPr>
              <a:t>www.amazone.de/15.asp</a:t>
            </a:r>
            <a:r>
              <a:rPr lang="de-DE" sz="1600" dirty="0" smtClean="0"/>
              <a:t> </a:t>
            </a:r>
            <a:r>
              <a:rPr lang="de-DE" sz="1600" dirty="0"/>
              <a:t>[09.10.1017, </a:t>
            </a:r>
            <a:r>
              <a:rPr lang="de-DE" sz="1600" dirty="0" smtClean="0"/>
              <a:t>14:58 </a:t>
            </a:r>
            <a:r>
              <a:rPr lang="de-DE" sz="1600" dirty="0"/>
              <a:t>MEZ</a:t>
            </a:r>
            <a:r>
              <a:rPr lang="de-DE" sz="1600" dirty="0" smtClean="0"/>
              <a:t>]</a:t>
            </a:r>
          </a:p>
          <a:p>
            <a:pPr>
              <a:buFont typeface="Symbol" panose="05050102010706020507" pitchFamily="18" charset="2"/>
              <a:buChar char="-"/>
            </a:pPr>
            <a:r>
              <a:rPr lang="de-DE" sz="1600" dirty="0" smtClean="0"/>
              <a:t>Werkbild 74c) Amazone: </a:t>
            </a:r>
            <a:r>
              <a:rPr lang="de-DE" sz="1600" dirty="0" smtClean="0">
                <a:hlinkClick r:id="rId4"/>
              </a:rPr>
              <a:t>http</a:t>
            </a:r>
            <a:r>
              <a:rPr lang="de-DE" sz="1600" dirty="0">
                <a:hlinkClick r:id="rId4"/>
              </a:rPr>
              <a:t>://www.amazone.de/15.asp</a:t>
            </a:r>
            <a:r>
              <a:rPr lang="de-DE" sz="1600" dirty="0"/>
              <a:t> [09.10.1017, </a:t>
            </a:r>
            <a:r>
              <a:rPr lang="de-DE" sz="1600" dirty="0" smtClean="0"/>
              <a:t>14:59 </a:t>
            </a:r>
            <a:r>
              <a:rPr lang="de-DE" sz="1600" dirty="0"/>
              <a:t>MEZ</a:t>
            </a:r>
            <a:r>
              <a:rPr lang="de-DE" sz="1600" dirty="0" smtClean="0"/>
              <a:t>]</a:t>
            </a:r>
          </a:p>
          <a:p>
            <a:pPr>
              <a:buFont typeface="Symbol" panose="05050102010706020507" pitchFamily="18" charset="2"/>
              <a:buChar char="-"/>
            </a:pPr>
            <a:r>
              <a:rPr lang="de-DE" sz="1600" dirty="0" smtClean="0"/>
              <a:t>Werkbild 74d) Amazone: </a:t>
            </a:r>
            <a:r>
              <a:rPr lang="de-DE" sz="1600" dirty="0">
                <a:hlinkClick r:id="rId4"/>
              </a:rPr>
              <a:t>http://www.amazone.de/15.asp</a:t>
            </a:r>
            <a:r>
              <a:rPr lang="de-DE" sz="1600" dirty="0"/>
              <a:t> [09.10.1017</a:t>
            </a:r>
            <a:r>
              <a:rPr lang="de-DE" sz="1600" dirty="0" smtClean="0"/>
              <a:t>, 14:59 </a:t>
            </a:r>
            <a:r>
              <a:rPr lang="de-DE" sz="1600" dirty="0"/>
              <a:t>MEZ</a:t>
            </a:r>
            <a:r>
              <a:rPr lang="de-DE" sz="1600" dirty="0" smtClean="0"/>
              <a:t>]</a:t>
            </a:r>
          </a:p>
          <a:p>
            <a:pPr>
              <a:buFont typeface="Symbol" panose="05050102010706020507" pitchFamily="18" charset="2"/>
              <a:buChar char="-"/>
            </a:pPr>
            <a:r>
              <a:rPr lang="de-DE" sz="1600" dirty="0" smtClean="0"/>
              <a:t>Werkbild 74e) </a:t>
            </a:r>
            <a:r>
              <a:rPr lang="de-DE" sz="1600" dirty="0"/>
              <a:t>Amazone: </a:t>
            </a:r>
            <a:r>
              <a:rPr lang="de-DE" sz="1600" dirty="0">
                <a:hlinkClick r:id="rId5"/>
              </a:rPr>
              <a:t>http://</a:t>
            </a:r>
            <a:r>
              <a:rPr lang="de-DE" sz="1600" dirty="0" smtClean="0">
                <a:hlinkClick r:id="rId5"/>
              </a:rPr>
              <a:t>www.amazone.de/4426.asp</a:t>
            </a:r>
            <a:r>
              <a:rPr lang="de-DE" sz="1600" dirty="0" smtClean="0"/>
              <a:t> </a:t>
            </a:r>
            <a:r>
              <a:rPr lang="de-DE" sz="1600" dirty="0"/>
              <a:t>[09.10.1017, </a:t>
            </a:r>
            <a:r>
              <a:rPr lang="de-DE" sz="1600" dirty="0" smtClean="0"/>
              <a:t>15:19 </a:t>
            </a:r>
            <a:r>
              <a:rPr lang="de-DE" sz="1600" dirty="0"/>
              <a:t>MEZ</a:t>
            </a:r>
            <a:r>
              <a:rPr lang="de-DE" sz="1600" dirty="0" smtClean="0"/>
              <a:t>]</a:t>
            </a:r>
          </a:p>
          <a:p>
            <a:pPr>
              <a:buFont typeface="Symbol" panose="05050102010706020507" pitchFamily="18" charset="2"/>
              <a:buChar char="-"/>
            </a:pPr>
            <a:r>
              <a:rPr lang="de-DE" sz="1600" dirty="0" smtClean="0"/>
              <a:t>Werkbild 74f) </a:t>
            </a:r>
            <a:r>
              <a:rPr lang="de-DE" sz="1600" dirty="0"/>
              <a:t>Amazone: </a:t>
            </a:r>
            <a:r>
              <a:rPr lang="de-DE" sz="1600" dirty="0">
                <a:hlinkClick r:id="rId6"/>
              </a:rPr>
              <a:t>http://</a:t>
            </a:r>
            <a:r>
              <a:rPr lang="de-DE" sz="1600" dirty="0" smtClean="0">
                <a:hlinkClick r:id="rId6"/>
              </a:rPr>
              <a:t>info.amazone.de/frontend.aspx?sprache=0&amp;langid_system=0&amp;ninfos=48&amp;ansichtsart=miniatur&amp;path=99*331-94*587</a:t>
            </a:r>
            <a:r>
              <a:rPr lang="de-DE" sz="1600" dirty="0" smtClean="0"/>
              <a:t>  </a:t>
            </a:r>
            <a:r>
              <a:rPr lang="de-DE" sz="1600" dirty="0"/>
              <a:t>[09.10.1017, </a:t>
            </a:r>
            <a:r>
              <a:rPr lang="de-DE" sz="1600" dirty="0" smtClean="0"/>
              <a:t>15:18 </a:t>
            </a:r>
            <a:r>
              <a:rPr lang="de-DE" sz="1600" dirty="0"/>
              <a:t>MEZ</a:t>
            </a:r>
            <a:r>
              <a:rPr lang="de-DE" sz="1600" dirty="0" smtClean="0"/>
              <a:t>]</a:t>
            </a:r>
          </a:p>
          <a:p>
            <a:pPr>
              <a:buFont typeface="Symbol" panose="05050102010706020507" pitchFamily="18" charset="2"/>
              <a:buChar char="-"/>
            </a:pPr>
            <a:r>
              <a:rPr lang="de-DE" sz="1600" dirty="0" smtClean="0"/>
              <a:t>Werkbild 74g) Rauch</a:t>
            </a:r>
            <a:r>
              <a:rPr lang="de-DE" sz="1600" dirty="0"/>
              <a:t>: http://rauch.de/deutsch/aktuelles/rauch-messe.html </a:t>
            </a:r>
            <a:r>
              <a:rPr lang="de-DE" sz="1600" dirty="0" smtClean="0"/>
              <a:t> [</a:t>
            </a:r>
            <a:r>
              <a:rPr lang="de-DE" sz="1600" dirty="0"/>
              <a:t>09.10.1017, </a:t>
            </a:r>
            <a:r>
              <a:rPr lang="de-DE" sz="1600" dirty="0" smtClean="0"/>
              <a:t>15:15 </a:t>
            </a:r>
            <a:r>
              <a:rPr lang="de-DE" sz="1600" dirty="0"/>
              <a:t>MEZ</a:t>
            </a:r>
            <a:r>
              <a:rPr lang="de-DE" sz="1600" dirty="0" smtClean="0"/>
              <a:t>] </a:t>
            </a: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349357872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124744"/>
            <a:ext cx="9144000" cy="4722862"/>
          </a:xfrm>
        </p:spPr>
        <p:txBody>
          <a:bodyPr/>
          <a:lstStyle/>
          <a:p>
            <a:pPr>
              <a:buFont typeface="Symbol" panose="05050102010706020507" pitchFamily="18" charset="2"/>
              <a:buChar char="-"/>
            </a:pPr>
            <a:r>
              <a:rPr lang="de-DE" sz="1600" dirty="0" smtClean="0"/>
              <a:t>Werkbild 74h) Vicon</a:t>
            </a:r>
            <a:r>
              <a:rPr lang="de-DE" sz="1600" dirty="0"/>
              <a:t>: </a:t>
            </a:r>
            <a:r>
              <a:rPr lang="de-DE" sz="1600" dirty="0">
                <a:hlinkClick r:id="rId2"/>
              </a:rPr>
              <a:t>https://</a:t>
            </a:r>
            <a:r>
              <a:rPr lang="de-DE" sz="1600" dirty="0" smtClean="0">
                <a:hlinkClick r:id="rId2"/>
              </a:rPr>
              <a:t>download.kvernelandgroup.com/Media/Brochures/VIC-Rotaflow-RO-Spreaders-NL.pdf</a:t>
            </a:r>
            <a:r>
              <a:rPr lang="de-DE" sz="1600" dirty="0" smtClean="0"/>
              <a:t> [10.10.2017, 08.21 MEZ]</a:t>
            </a:r>
          </a:p>
          <a:p>
            <a:pPr>
              <a:buFont typeface="Symbol" panose="05050102010706020507" pitchFamily="18" charset="2"/>
              <a:buChar char="-"/>
            </a:pPr>
            <a:r>
              <a:rPr lang="de-DE" sz="1600" dirty="0" smtClean="0"/>
              <a:t>Werkbild 74i) Vicon: </a:t>
            </a:r>
            <a:r>
              <a:rPr lang="de-DE" sz="1600" dirty="0">
                <a:hlinkClick r:id="rId2"/>
              </a:rPr>
              <a:t>https://download.kvernelandgroup.com/Media/Brochures/VIC-Rotaflow-RO-Spreaders-NL.pdf</a:t>
            </a:r>
            <a:r>
              <a:rPr lang="de-DE" sz="1600" dirty="0"/>
              <a:t> [10.10.2017, </a:t>
            </a:r>
            <a:r>
              <a:rPr lang="de-DE" sz="1600" dirty="0" smtClean="0"/>
              <a:t>08.25 </a:t>
            </a:r>
            <a:r>
              <a:rPr lang="de-DE" sz="1600" dirty="0"/>
              <a:t>MEZ</a:t>
            </a:r>
            <a:r>
              <a:rPr lang="de-DE" sz="1600" dirty="0" smtClean="0"/>
              <a:t>]</a:t>
            </a:r>
          </a:p>
          <a:p>
            <a:pPr>
              <a:buFont typeface="Symbol" panose="05050102010706020507" pitchFamily="18" charset="2"/>
              <a:buChar char="-"/>
            </a:pPr>
            <a:r>
              <a:rPr lang="de-DE" sz="1600" dirty="0" smtClean="0"/>
              <a:t>Werkbild 74j) Vicon: </a:t>
            </a:r>
            <a:r>
              <a:rPr lang="de-DE" sz="1600" dirty="0">
                <a:hlinkClick r:id="rId2"/>
              </a:rPr>
              <a:t>https://download.kvernelandgroup.com/Media/Brochures/VIC-Rotaflow-RO-Spreaders-NL.pdf</a:t>
            </a:r>
            <a:r>
              <a:rPr lang="de-DE" sz="1600" dirty="0"/>
              <a:t> [10.10.2017, </a:t>
            </a:r>
            <a:r>
              <a:rPr lang="de-DE" sz="1600" dirty="0" smtClean="0"/>
              <a:t>08.26 </a:t>
            </a:r>
            <a:r>
              <a:rPr lang="de-DE" sz="1600" dirty="0"/>
              <a:t>MEZ</a:t>
            </a:r>
            <a:r>
              <a:rPr lang="de-DE" sz="1600" dirty="0" smtClean="0"/>
              <a:t>]</a:t>
            </a:r>
          </a:p>
          <a:p>
            <a:pPr>
              <a:buFont typeface="Symbol" panose="05050102010706020507" pitchFamily="18" charset="2"/>
              <a:buChar char="-"/>
            </a:pPr>
            <a:r>
              <a:rPr lang="de-DE" sz="1600" dirty="0" smtClean="0"/>
              <a:t>Werkbild 74k) Bogballe</a:t>
            </a:r>
            <a:r>
              <a:rPr lang="de-DE" sz="1600" dirty="0"/>
              <a:t>: </a:t>
            </a:r>
            <a:r>
              <a:rPr lang="de-DE" sz="1600" dirty="0">
                <a:hlinkClick r:id="rId3"/>
              </a:rPr>
              <a:t>http://</a:t>
            </a:r>
            <a:r>
              <a:rPr lang="de-DE" sz="1600" dirty="0" smtClean="0">
                <a:hlinkClick r:id="rId3"/>
              </a:rPr>
              <a:t>www.bogballe.com/de/duengerstreuer/information/trend-system.html</a:t>
            </a:r>
            <a:r>
              <a:rPr lang="de-DE" sz="1600" dirty="0" smtClean="0"/>
              <a:t> [10.10.2017, 09.18 MEZ]</a:t>
            </a:r>
          </a:p>
          <a:p>
            <a:pPr>
              <a:buFont typeface="Symbol" panose="05050102010706020507" pitchFamily="18" charset="2"/>
              <a:buChar char="-"/>
            </a:pPr>
            <a:r>
              <a:rPr lang="de-DE" sz="1600" dirty="0"/>
              <a:t>Werkbild </a:t>
            </a:r>
            <a:r>
              <a:rPr lang="de-DE" sz="1600" dirty="0" smtClean="0"/>
              <a:t>74l) </a:t>
            </a:r>
            <a:r>
              <a:rPr lang="de-DE" sz="1600" dirty="0"/>
              <a:t>Bogballe: </a:t>
            </a:r>
            <a:r>
              <a:rPr lang="de-DE" sz="1600" dirty="0">
                <a:hlinkClick r:id="rId3"/>
              </a:rPr>
              <a:t>http://www.bogballe.com/de/duengerstreuer/information/trend-system.html</a:t>
            </a:r>
            <a:r>
              <a:rPr lang="de-DE" sz="1600" dirty="0"/>
              <a:t> [10.10.2017, </a:t>
            </a:r>
            <a:r>
              <a:rPr lang="de-DE" sz="1600" dirty="0" smtClean="0"/>
              <a:t>09.30 </a:t>
            </a:r>
            <a:r>
              <a:rPr lang="de-DE" sz="1600" dirty="0"/>
              <a:t>MEZ]</a:t>
            </a:r>
          </a:p>
          <a:p>
            <a:pPr>
              <a:buFont typeface="Symbol" panose="05050102010706020507" pitchFamily="18" charset="2"/>
              <a:buChar char="-"/>
            </a:pPr>
            <a:r>
              <a:rPr lang="de-DE" sz="1600" dirty="0"/>
              <a:t>Werkbild </a:t>
            </a:r>
            <a:r>
              <a:rPr lang="de-DE" sz="1600" dirty="0" smtClean="0"/>
              <a:t>74m) </a:t>
            </a:r>
            <a:r>
              <a:rPr lang="de-DE" sz="1600" dirty="0"/>
              <a:t>Bogballe: </a:t>
            </a:r>
            <a:r>
              <a:rPr lang="de-DE" sz="1600" dirty="0">
                <a:hlinkClick r:id="rId3"/>
              </a:rPr>
              <a:t>http://www.bogballe.com/de/duengerstreuer/information/trend-system.html</a:t>
            </a:r>
            <a:r>
              <a:rPr lang="de-DE" sz="1600" dirty="0"/>
              <a:t> [10.10.2017, </a:t>
            </a:r>
            <a:r>
              <a:rPr lang="de-DE" sz="1600" dirty="0" smtClean="0"/>
              <a:t>09.35 </a:t>
            </a:r>
            <a:r>
              <a:rPr lang="de-DE" sz="1600" dirty="0"/>
              <a:t>MEZ</a:t>
            </a:r>
            <a:r>
              <a:rPr lang="de-DE" sz="1600" dirty="0" smtClean="0"/>
              <a:t>]</a:t>
            </a:r>
          </a:p>
          <a:p>
            <a:pPr>
              <a:buFont typeface="Symbol" panose="05050102010706020507" pitchFamily="18" charset="2"/>
              <a:buChar char="-"/>
            </a:pPr>
            <a:r>
              <a:rPr lang="de-DE" sz="1600" dirty="0"/>
              <a:t>Werkbild </a:t>
            </a:r>
            <a:r>
              <a:rPr lang="de-DE" sz="1600" dirty="0" smtClean="0"/>
              <a:t>74n) </a:t>
            </a:r>
            <a:r>
              <a:rPr lang="de-DE" sz="1600" dirty="0"/>
              <a:t>Bogballe: </a:t>
            </a:r>
            <a:r>
              <a:rPr lang="de-DE" sz="1600" dirty="0">
                <a:hlinkClick r:id="rId3"/>
              </a:rPr>
              <a:t>http://www.bogballe.com/de/duengerstreuer/information/trend-system.html</a:t>
            </a:r>
            <a:r>
              <a:rPr lang="de-DE" sz="1600" dirty="0"/>
              <a:t> [10.10.2017, </a:t>
            </a:r>
            <a:r>
              <a:rPr lang="de-DE" sz="1600" dirty="0" smtClean="0"/>
              <a:t>09.33 </a:t>
            </a:r>
            <a:r>
              <a:rPr lang="de-DE" sz="1600" dirty="0"/>
              <a:t>MEZ</a:t>
            </a:r>
            <a:r>
              <a:rPr lang="de-DE" sz="1600" dirty="0" smtClean="0"/>
              <a:t>]</a:t>
            </a:r>
          </a:p>
          <a:p>
            <a:pPr>
              <a:buFont typeface="Symbol" panose="05050102010706020507" pitchFamily="18" charset="2"/>
              <a:buChar char="-"/>
            </a:pPr>
            <a:r>
              <a:rPr lang="de-DE" sz="1600" dirty="0"/>
              <a:t>Werkbild </a:t>
            </a:r>
            <a:r>
              <a:rPr lang="de-DE" sz="1600" dirty="0" smtClean="0"/>
              <a:t>74o) </a:t>
            </a:r>
            <a:r>
              <a:rPr lang="de-DE" sz="1600" dirty="0"/>
              <a:t>Bogballe: </a:t>
            </a:r>
            <a:r>
              <a:rPr lang="de-DE" sz="1600" dirty="0">
                <a:hlinkClick r:id="rId3"/>
              </a:rPr>
              <a:t>http://www.bogballe.com/de/duengerstreuer/information/trend-system.html</a:t>
            </a:r>
            <a:r>
              <a:rPr lang="de-DE" sz="1600" dirty="0"/>
              <a:t> [10.10.2017, </a:t>
            </a:r>
            <a:r>
              <a:rPr lang="de-DE" sz="1600" dirty="0" smtClean="0"/>
              <a:t>09.34 </a:t>
            </a:r>
            <a:r>
              <a:rPr lang="de-DE" sz="1600" dirty="0"/>
              <a:t>MEZ</a:t>
            </a:r>
            <a:r>
              <a:rPr lang="de-DE" sz="1600" dirty="0" smtClean="0"/>
              <a:t>]</a:t>
            </a:r>
          </a:p>
          <a:p>
            <a:pPr>
              <a:buFont typeface="Symbol" panose="05050102010706020507" pitchFamily="18" charset="2"/>
              <a:buChar char="-"/>
            </a:pPr>
            <a:r>
              <a:rPr lang="de-DE" sz="1600" dirty="0"/>
              <a:t>Werkbild 74o) Bogballe: </a:t>
            </a:r>
            <a:r>
              <a:rPr lang="de-DE" sz="1600" dirty="0">
                <a:hlinkClick r:id="rId3"/>
              </a:rPr>
              <a:t>http://www.bogballe.com/de/duengerstreuer/information/trend-system.html</a:t>
            </a:r>
            <a:r>
              <a:rPr lang="de-DE" sz="1600" dirty="0"/>
              <a:t> [10.10.2017, </a:t>
            </a:r>
            <a:r>
              <a:rPr lang="de-DE" sz="1600" dirty="0" smtClean="0"/>
              <a:t>09.42 </a:t>
            </a:r>
            <a:r>
              <a:rPr lang="de-DE" sz="1600" dirty="0"/>
              <a:t>MEZ]</a:t>
            </a:r>
          </a:p>
          <a:p>
            <a:pPr>
              <a:buFont typeface="Symbol" panose="05050102010706020507" pitchFamily="18" charset="2"/>
              <a:buChar char="-"/>
            </a:pP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413946240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XIII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124744"/>
            <a:ext cx="9144000" cy="4722862"/>
          </a:xfrm>
        </p:spPr>
        <p:txBody>
          <a:bodyPr/>
          <a:lstStyle/>
          <a:p>
            <a:pPr>
              <a:buFont typeface="Symbol" panose="05050102010706020507" pitchFamily="18" charset="2"/>
              <a:buChar char="-"/>
            </a:pPr>
            <a:r>
              <a:rPr lang="de-DE" sz="1600" dirty="0"/>
              <a:t>Werkbild 75 Amazone: </a:t>
            </a:r>
            <a:r>
              <a:rPr lang="de-DE" sz="1600" dirty="0">
                <a:hlinkClick r:id="rId2"/>
              </a:rPr>
              <a:t>http://www.amazone.de/413.asp</a:t>
            </a:r>
            <a:r>
              <a:rPr lang="de-DE" sz="1600" dirty="0"/>
              <a:t> [03.10.2017, 16:32MEZ]</a:t>
            </a:r>
          </a:p>
          <a:p>
            <a:pPr>
              <a:buFont typeface="Symbol" panose="05050102010706020507" pitchFamily="18" charset="2"/>
              <a:buChar char="-"/>
            </a:pPr>
            <a:r>
              <a:rPr lang="de-DE" sz="1600" dirty="0"/>
              <a:t>Bild 75a)1 Landtechnik Online</a:t>
            </a:r>
            <a:r>
              <a:rPr lang="de-DE" altLang="de-DE" sz="1600" dirty="0">
                <a:solidFill>
                  <a:srgbClr val="000000"/>
                </a:solidFill>
              </a:rPr>
              <a:t>: </a:t>
            </a:r>
            <a:r>
              <a:rPr lang="de-DE" sz="1600" dirty="0">
                <a:hlinkClick r:id="rId3"/>
              </a:rPr>
              <a:t>https://www.landtechnik-online.eu/ojs-2.4.5/index.php/landtechnik/article/download/2003-2-102-103/2494</a:t>
            </a:r>
            <a:r>
              <a:rPr lang="de-DE" sz="1600" dirty="0"/>
              <a:t>. [03.10.2017, 16:33MEZ]</a:t>
            </a:r>
          </a:p>
          <a:p>
            <a:pPr>
              <a:buFont typeface="Symbol" panose="05050102010706020507" pitchFamily="18" charset="2"/>
              <a:buChar char="-"/>
            </a:pPr>
            <a:r>
              <a:rPr lang="de-DE" sz="1600" dirty="0"/>
              <a:t>Werkbild 75a)2 Amazone: </a:t>
            </a:r>
            <a:r>
              <a:rPr lang="de-DE" sz="1600" dirty="0">
                <a:hlinkClick r:id="rId2"/>
              </a:rPr>
              <a:t>http://www.amazone.de/413.asp</a:t>
            </a:r>
            <a:r>
              <a:rPr lang="de-DE" sz="1600" dirty="0"/>
              <a:t> [03.10.2017, 16:35MEZ]</a:t>
            </a:r>
          </a:p>
          <a:p>
            <a:pPr>
              <a:buFont typeface="Symbol" panose="05050102010706020507" pitchFamily="18" charset="2"/>
              <a:buChar char="-"/>
            </a:pPr>
            <a:r>
              <a:rPr lang="de-DE" sz="1600" dirty="0"/>
              <a:t>Bild 75b) Aarhus Universität: </a:t>
            </a:r>
            <a:r>
              <a:rPr lang="de-DE" sz="1600" dirty="0">
                <a:hlinkClick r:id="rId4"/>
              </a:rPr>
              <a:t>http://www.agrsci.org/ny_navigation/om_djf/centre/forskningscenter_bygholm/</a:t>
            </a:r>
            <a:r>
              <a:rPr lang="de-DE" sz="1600" dirty="0"/>
              <a:t> [03.10.2017, 16:40MEZ]</a:t>
            </a:r>
          </a:p>
          <a:p>
            <a:pPr>
              <a:buFont typeface="Symbol" panose="05050102010706020507" pitchFamily="18" charset="2"/>
              <a:buChar char="-"/>
            </a:pPr>
            <a:r>
              <a:rPr lang="de-DE" sz="1600" dirty="0"/>
              <a:t>Bild 75c) Beck Messtechnik: </a:t>
            </a:r>
            <a:r>
              <a:rPr lang="de-DE" sz="1600" dirty="0">
                <a:hlinkClick r:id="rId5"/>
              </a:rPr>
              <a:t>http://www.beck-messtechnik.de/umweltsimulation.html?gclid=EAIaIQobChMI_ar0j4vj1gIV6ZPtCh2dRwNdEAMYASAAEgKm2vD_BwE</a:t>
            </a:r>
            <a:r>
              <a:rPr lang="de-DE" sz="1600" dirty="0"/>
              <a:t> [05.10.2017, 09:00 MEZ]</a:t>
            </a:r>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2962178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XIV</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124744"/>
            <a:ext cx="9144000" cy="4722862"/>
          </a:xfrm>
        </p:spPr>
        <p:txBody>
          <a:bodyPr/>
          <a:lstStyle/>
          <a:p>
            <a:pPr>
              <a:buFont typeface="Symbol" panose="05050102010706020507" pitchFamily="18" charset="2"/>
              <a:buChar char="-"/>
            </a:pPr>
            <a:r>
              <a:rPr lang="de-DE" sz="1600" dirty="0"/>
              <a:t>Bild 75d) Vorlesungsskript Prof. Dr. Ulrich Groß: 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smtClean="0"/>
              <a:t>Bild </a:t>
            </a:r>
            <a:r>
              <a:rPr lang="de-DE" sz="1600" dirty="0"/>
              <a:t>75e) Vorlesungsskript Prof. Dr. Ulrich Groß: 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a:t>Werkbild 76 Amazone: </a:t>
            </a:r>
            <a:r>
              <a:rPr lang="de-DE" sz="1600" dirty="0">
                <a:hlinkClick r:id="rId2"/>
              </a:rPr>
              <a:t>http://www.amazone.de/413.asp</a:t>
            </a:r>
            <a:r>
              <a:rPr lang="de-DE" sz="1600" dirty="0"/>
              <a:t> [05.10.2017, 09:19 MEZ]</a:t>
            </a:r>
          </a:p>
          <a:p>
            <a:pPr>
              <a:buFont typeface="Symbol" panose="05050102010706020507" pitchFamily="18" charset="2"/>
              <a:buChar char="-"/>
            </a:pPr>
            <a:r>
              <a:rPr lang="de-DE" sz="1600" dirty="0"/>
              <a:t>Werkbild 77 Fritzmeier: </a:t>
            </a:r>
            <a:r>
              <a:rPr lang="de-DE" sz="1600" dirty="0">
                <a:hlinkClick r:id="rId3"/>
              </a:rPr>
              <a:t>http://fritzmeier-umwelttechnik.com/isaria/</a:t>
            </a:r>
            <a:r>
              <a:rPr lang="de-DE" sz="1600" dirty="0"/>
              <a:t> [05.10.2017, 09:46 MEZ</a:t>
            </a:r>
            <a:r>
              <a:rPr lang="de-DE" sz="1600" dirty="0" smtClean="0"/>
              <a:t>]</a:t>
            </a:r>
          </a:p>
          <a:p>
            <a:pPr>
              <a:buFont typeface="Symbol" panose="05050102010706020507" pitchFamily="18" charset="2"/>
              <a:buChar char="-"/>
            </a:pPr>
            <a:r>
              <a:rPr lang="de-DE" sz="1600" dirty="0" smtClean="0"/>
              <a:t>Werkbild </a:t>
            </a:r>
            <a:r>
              <a:rPr lang="de-DE" sz="1600" dirty="0"/>
              <a:t>78 YARA: </a:t>
            </a:r>
            <a:r>
              <a:rPr lang="de-DE" sz="1600" dirty="0">
                <a:hlinkClick r:id="rId4"/>
              </a:rPr>
              <a:t>http://www.yara.de/pflanzenernaehrung/tools-und-services/n-sensor/</a:t>
            </a:r>
            <a:r>
              <a:rPr lang="de-DE" sz="1600" dirty="0"/>
              <a:t> [05.10.2017, 09:47 MEZ]</a:t>
            </a:r>
          </a:p>
          <a:p>
            <a:pPr>
              <a:buFont typeface="Symbol" panose="05050102010706020507" pitchFamily="18" charset="2"/>
              <a:buChar char="-"/>
            </a:pPr>
            <a:r>
              <a:rPr lang="de-DE" sz="1600" dirty="0"/>
              <a:t>Werkbild 79 Borealis: </a:t>
            </a:r>
            <a:r>
              <a:rPr lang="de-DE" sz="1600" dirty="0">
                <a:hlinkClick r:id="rId5"/>
              </a:rPr>
              <a:t>http://www.borealisgroup.com/de-AT/linz/presse/Presse/medieninformation/2014/11/Borealis-LAT-prasentiert-neuen-N-Pilot-auf-der-Agraria-in-Wels-Osterreich/</a:t>
            </a:r>
            <a:r>
              <a:rPr lang="de-DE" sz="1600" dirty="0"/>
              <a:t> [05.10.2017, 09:47 MEZ</a:t>
            </a:r>
            <a:r>
              <a:rPr lang="de-DE" sz="1600" dirty="0" smtClean="0"/>
              <a:t>]</a:t>
            </a:r>
          </a:p>
          <a:p>
            <a:pPr>
              <a:buFont typeface="Symbol" panose="05050102010706020507" pitchFamily="18" charset="2"/>
              <a:buChar char="-"/>
            </a:pPr>
            <a:r>
              <a:rPr lang="de-DE" sz="1600" dirty="0" smtClean="0"/>
              <a:t>Bild 80 Fritzmeier</a:t>
            </a:r>
            <a:r>
              <a:rPr lang="de-DE" sz="1600" dirty="0"/>
              <a:t>:  </a:t>
            </a:r>
            <a:r>
              <a:rPr lang="de-DE" sz="1600" dirty="0">
                <a:hlinkClick r:id="rId3"/>
              </a:rPr>
              <a:t>http://fritzmeier-umwelttechnik.com/isaria</a:t>
            </a:r>
            <a:r>
              <a:rPr lang="de-DE" sz="1600" dirty="0" smtClean="0">
                <a:hlinkClick r:id="rId3"/>
              </a:rPr>
              <a:t>/</a:t>
            </a:r>
            <a:r>
              <a:rPr lang="de-DE" sz="1600" dirty="0" smtClean="0"/>
              <a:t> [05.10.2017, 10:17MEZ]</a:t>
            </a:r>
          </a:p>
          <a:p>
            <a:pPr>
              <a:buFont typeface="Symbol" panose="05050102010706020507" pitchFamily="18" charset="2"/>
              <a:buChar char="-"/>
            </a:pPr>
            <a:r>
              <a:rPr lang="de-DE" sz="1600" dirty="0"/>
              <a:t>Bild 81 YARA: </a:t>
            </a:r>
            <a:r>
              <a:rPr lang="de-DE" sz="1600" dirty="0">
                <a:hlinkClick r:id="rId4"/>
              </a:rPr>
              <a:t>http://www.yara.de/pflanzenernaehrung/tools-und-services/n-sensor</a:t>
            </a:r>
            <a:r>
              <a:rPr lang="de-DE" sz="1600" dirty="0" smtClean="0">
                <a:hlinkClick r:id="rId4"/>
              </a:rPr>
              <a:t>/</a:t>
            </a:r>
            <a:r>
              <a:rPr lang="de-DE" sz="1600" dirty="0" smtClean="0"/>
              <a:t> </a:t>
            </a:r>
            <a:r>
              <a:rPr lang="de-DE" sz="1600" dirty="0"/>
              <a:t>[05.10.2017, </a:t>
            </a:r>
            <a:r>
              <a:rPr lang="de-DE" sz="1600" dirty="0" smtClean="0"/>
              <a:t>10:28MEZ</a:t>
            </a:r>
            <a:r>
              <a:rPr lang="de-DE" sz="1600" dirty="0"/>
              <a:t>]</a:t>
            </a:r>
          </a:p>
          <a:p>
            <a:pPr>
              <a:buFont typeface="Symbol" panose="05050102010706020507" pitchFamily="18" charset="2"/>
              <a:buChar char="-"/>
            </a:pPr>
            <a:r>
              <a:rPr lang="de-DE" sz="1600" dirty="0" smtClean="0"/>
              <a:t>Bild 82 YARA</a:t>
            </a:r>
            <a:r>
              <a:rPr lang="de-DE" sz="1600" dirty="0"/>
              <a:t>: </a:t>
            </a:r>
            <a:r>
              <a:rPr lang="de-DE" sz="1600" dirty="0">
                <a:hlinkClick r:id="rId6"/>
              </a:rPr>
              <a:t>http://www.proplanta.de/Landtechnik/YARA-N-Sensor--passiv--grau--inkl--agr--</a:t>
            </a:r>
            <a:r>
              <a:rPr lang="de-DE" sz="1600" dirty="0" smtClean="0">
                <a:hlinkClick r:id="rId6"/>
              </a:rPr>
              <a:t>Terminal_la-Bilder_182629481652617271_bi-1.html</a:t>
            </a:r>
            <a:r>
              <a:rPr lang="de-DE" sz="1600" dirty="0" smtClean="0"/>
              <a:t> [10.10.2017, 10:37MEZ]</a:t>
            </a:r>
          </a:p>
        </p:txBody>
      </p:sp>
    </p:spTree>
    <p:extLst>
      <p:ext uri="{BB962C8B-B14F-4D97-AF65-F5344CB8AC3E}">
        <p14:creationId xmlns:p14="http://schemas.microsoft.com/office/powerpoint/2010/main" val="184239151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XV</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180528" y="1124744"/>
            <a:ext cx="9144000" cy="4722862"/>
          </a:xfrm>
        </p:spPr>
        <p:txBody>
          <a:bodyPr/>
          <a:lstStyle/>
          <a:p>
            <a:pPr>
              <a:buFont typeface="Symbol" panose="05050102010706020507" pitchFamily="18" charset="2"/>
              <a:buChar char="-"/>
            </a:pPr>
            <a:r>
              <a:rPr lang="de-DE" sz="1600" dirty="0" smtClean="0"/>
              <a:t>Video 83 Youtube</a:t>
            </a:r>
            <a:r>
              <a:rPr lang="de-DE" sz="1600" dirty="0"/>
              <a:t> Rauch: </a:t>
            </a:r>
            <a:r>
              <a:rPr lang="de-DE" sz="1600" dirty="0">
                <a:hlinkClick r:id="rId2"/>
              </a:rPr>
              <a:t>https://</a:t>
            </a:r>
            <a:r>
              <a:rPr lang="de-DE" sz="1600" dirty="0" smtClean="0">
                <a:hlinkClick r:id="rId2"/>
              </a:rPr>
              <a:t>www.youtube.com/watch?v=TMR1Irn9eXQ</a:t>
            </a:r>
            <a:r>
              <a:rPr lang="de-DE" sz="1600" dirty="0" smtClean="0"/>
              <a:t> </a:t>
            </a:r>
            <a:r>
              <a:rPr lang="de-DE" sz="1600" dirty="0"/>
              <a:t>[10.10.2017, </a:t>
            </a:r>
            <a:r>
              <a:rPr lang="de-DE" sz="1600" dirty="0" smtClean="0"/>
              <a:t>11:32MEZ</a:t>
            </a:r>
            <a:r>
              <a:rPr lang="de-DE" sz="1600" dirty="0"/>
              <a:t>]</a:t>
            </a:r>
          </a:p>
          <a:p>
            <a:pPr marL="342900" lvl="1" indent="-342900">
              <a:buFont typeface="Symbol" panose="05050102010706020507" pitchFamily="18" charset="2"/>
              <a:buChar char="-"/>
            </a:pPr>
            <a:r>
              <a:rPr lang="de-DE" sz="1600" dirty="0" smtClean="0"/>
              <a:t>Werkbild 84 Amazone: </a:t>
            </a:r>
            <a:r>
              <a:rPr lang="de-DE" sz="1600" dirty="0" smtClean="0">
                <a:solidFill>
                  <a:srgbClr val="000000"/>
                </a:solidFill>
              </a:rPr>
              <a:t>Amazone Düngerstreuer ZA- V: Verkaufsförderung Amazone. Powerpoint- Präsentation</a:t>
            </a:r>
          </a:p>
          <a:p>
            <a:pPr marL="342900" lvl="1" indent="-342900">
              <a:buFont typeface="Symbol" panose="05050102010706020507" pitchFamily="18" charset="2"/>
              <a:buChar char="-"/>
            </a:pPr>
            <a:r>
              <a:rPr lang="de-DE" sz="1600" dirty="0" smtClean="0"/>
              <a:t>Bild 85 Amazone: </a:t>
            </a:r>
            <a:r>
              <a:rPr lang="de-DE" sz="1600" dirty="0">
                <a:solidFill>
                  <a:srgbClr val="000000"/>
                </a:solidFill>
              </a:rPr>
              <a:t>Amazone Düngerstreuer ZA- V: Verkaufsförderung Amazone. Powerpoint- Präsentation</a:t>
            </a:r>
          </a:p>
          <a:p>
            <a:pPr>
              <a:buFont typeface="Symbol" panose="05050102010706020507" pitchFamily="18" charset="2"/>
              <a:buChar char="-"/>
            </a:pPr>
            <a:r>
              <a:rPr lang="de-DE" sz="1600" dirty="0" smtClean="0"/>
              <a:t>Werkbild 86 Amazone</a:t>
            </a:r>
            <a:r>
              <a:rPr lang="de-DE" sz="1600" dirty="0"/>
              <a:t>: </a:t>
            </a:r>
            <a:r>
              <a:rPr lang="de-DE" sz="1600" dirty="0">
                <a:hlinkClick r:id="rId3"/>
              </a:rPr>
              <a:t>http://</a:t>
            </a:r>
            <a:r>
              <a:rPr lang="de-DE" sz="1600" dirty="0" smtClean="0">
                <a:hlinkClick r:id="rId3"/>
              </a:rPr>
              <a:t>www.amazone.de/4764.asp</a:t>
            </a:r>
            <a:r>
              <a:rPr lang="de-DE" sz="1600" dirty="0" smtClean="0"/>
              <a:t> </a:t>
            </a:r>
            <a:r>
              <a:rPr lang="de-DE" sz="1600" dirty="0"/>
              <a:t>[10.10.2017, </a:t>
            </a:r>
            <a:r>
              <a:rPr lang="de-DE" sz="1600" dirty="0" smtClean="0"/>
              <a:t>11:45MEZ</a:t>
            </a:r>
            <a:r>
              <a:rPr lang="de-DE" sz="1600" dirty="0"/>
              <a:t>]</a:t>
            </a:r>
          </a:p>
          <a:p>
            <a:pPr>
              <a:buFont typeface="Symbol" panose="05050102010706020507" pitchFamily="18" charset="2"/>
              <a:buChar char="-"/>
            </a:pPr>
            <a:r>
              <a:rPr lang="de-DE" sz="1600" dirty="0" smtClean="0"/>
              <a:t>Werkbild 87 </a:t>
            </a:r>
            <a:r>
              <a:rPr lang="de-DE" sz="1600" dirty="0"/>
              <a:t>Rauch: </a:t>
            </a:r>
            <a:r>
              <a:rPr lang="de-DE" sz="1600" dirty="0">
                <a:hlinkClick r:id="rId4"/>
              </a:rPr>
              <a:t>http://</a:t>
            </a:r>
            <a:r>
              <a:rPr lang="de-DE" sz="1600" dirty="0" smtClean="0">
                <a:hlinkClick r:id="rId4"/>
              </a:rPr>
              <a:t>rauch.de/deutsch/agritechnica-2015/axmat-der-selbsteinstellende-dngerstreuer.html</a:t>
            </a:r>
            <a:r>
              <a:rPr lang="de-DE" sz="1600" dirty="0" smtClean="0"/>
              <a:t> </a:t>
            </a:r>
            <a:r>
              <a:rPr lang="de-DE" sz="1600" dirty="0"/>
              <a:t>[10.10.2017, </a:t>
            </a:r>
            <a:r>
              <a:rPr lang="de-DE" sz="1600" dirty="0" smtClean="0"/>
              <a:t>11:55MEZ</a:t>
            </a:r>
            <a:r>
              <a:rPr lang="de-DE" sz="1600" dirty="0"/>
              <a:t>]</a:t>
            </a:r>
          </a:p>
          <a:p>
            <a:pPr marL="342900" lvl="1" indent="-342900">
              <a:buFont typeface="Symbol" panose="05050102010706020507" pitchFamily="18" charset="2"/>
              <a:buChar char="-"/>
            </a:pPr>
            <a:r>
              <a:rPr lang="de-DE" sz="1600" dirty="0" smtClean="0"/>
              <a:t>Werkbild 88 Amazone: </a:t>
            </a:r>
            <a:r>
              <a:rPr lang="de-DE" sz="1600" dirty="0">
                <a:solidFill>
                  <a:srgbClr val="000000"/>
                </a:solidFill>
              </a:rPr>
              <a:t>Amazone Düngerstreuer ZA- V: Verkaufsförderung Amazone. Powerpoint- Präsentation</a:t>
            </a:r>
          </a:p>
          <a:p>
            <a:pPr>
              <a:buFont typeface="Symbol" panose="05050102010706020507" pitchFamily="18" charset="2"/>
              <a:buChar char="-"/>
            </a:pPr>
            <a:r>
              <a:rPr lang="de-DE" sz="1600" dirty="0" smtClean="0"/>
              <a:t>Bild 89 Vorlesungsskript Prof. Dr. Ulrich Groß: </a:t>
            </a:r>
            <a:r>
              <a:rPr lang="de-DE" sz="1600" dirty="0"/>
              <a:t>Groß:Groß,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a:t>Bild </a:t>
            </a:r>
            <a:r>
              <a:rPr lang="de-DE" sz="1600" dirty="0" smtClean="0"/>
              <a:t>90 </a:t>
            </a:r>
            <a:r>
              <a:rPr lang="de-DE" sz="1600" dirty="0"/>
              <a:t>Vorlesungsskript Prof. Dr. Ulrich Groß: Groß:Groß,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smtClean="0"/>
              <a:t>Bild 91 Vorlesungsskript Prof. Dr. Ulrich Groß: Groß:Groß, U (2016): Modul Technik der Innen und Außenwirtschaft, FH Weihenstephan/Triesdorf, Unveröffentlichte Lehrunterlagen (WS 2016)</a:t>
            </a:r>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419087040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260648"/>
            <a:ext cx="7954238" cy="860425"/>
          </a:xfrm>
        </p:spPr>
        <p:txBody>
          <a:bodyPr/>
          <a:lstStyle/>
          <a:p>
            <a:r>
              <a:rPr lang="de-DE" b="0" dirty="0" smtClean="0"/>
              <a:t>Bildquellen XVI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372794" y="548680"/>
            <a:ext cx="9144000" cy="4722862"/>
          </a:xfrm>
        </p:spPr>
        <p:txBody>
          <a:bodyPr/>
          <a:lstStyle/>
          <a:p>
            <a:pPr>
              <a:buFont typeface="Symbol" panose="05050102010706020507" pitchFamily="18" charset="2"/>
              <a:buChar char="-"/>
            </a:pPr>
            <a:endParaRPr lang="de-DE" sz="1600" dirty="0"/>
          </a:p>
          <a:p>
            <a:pPr>
              <a:buFont typeface="Symbol" panose="05050102010706020507" pitchFamily="18" charset="2"/>
              <a:buChar char="-"/>
            </a:pPr>
            <a:r>
              <a:rPr lang="de-DE" sz="1600" dirty="0" smtClean="0"/>
              <a:t>Bild 92 Vorlesungsskript </a:t>
            </a:r>
            <a:r>
              <a:rPr lang="de-DE" sz="1600" dirty="0"/>
              <a:t>Prof. Dr. Ulrich Groß: Groß:Groß,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smtClean="0"/>
              <a:t>Bild 92a) </a:t>
            </a:r>
            <a:r>
              <a:rPr lang="de-DE" sz="1600" dirty="0"/>
              <a:t>Rauch: Präsentation Rauch: 19. Oktober 2017 Effiziensteigerung mit moderner Düngetechnik Volker Rathmer in Triesdorf</a:t>
            </a:r>
          </a:p>
          <a:p>
            <a:pPr>
              <a:buFont typeface="Symbol" panose="05050102010706020507" pitchFamily="18" charset="2"/>
              <a:buChar char="-"/>
            </a:pPr>
            <a:r>
              <a:rPr lang="de-DE" sz="1600" dirty="0" smtClean="0"/>
              <a:t>Werkbild 93 Rauch</a:t>
            </a:r>
            <a:r>
              <a:rPr lang="de-DE" sz="1600" dirty="0"/>
              <a:t>: </a:t>
            </a:r>
            <a:r>
              <a:rPr lang="de-DE" sz="1600" dirty="0">
                <a:hlinkClick r:id="rId2"/>
              </a:rPr>
              <a:t>http://</a:t>
            </a:r>
            <a:r>
              <a:rPr lang="de-DE" sz="1600" dirty="0" smtClean="0">
                <a:hlinkClick r:id="rId2"/>
              </a:rPr>
              <a:t>rauch.de/deutsch/dngerstreuer/agt/agt-6036/index.html</a:t>
            </a:r>
            <a:r>
              <a:rPr lang="de-DE" sz="1600" dirty="0" smtClean="0"/>
              <a:t> [11.10.2017, 07:57MEZ]</a:t>
            </a:r>
          </a:p>
          <a:p>
            <a:pPr>
              <a:buFont typeface="Symbol" panose="05050102010706020507" pitchFamily="18" charset="2"/>
              <a:buChar char="-"/>
            </a:pPr>
            <a:r>
              <a:rPr lang="de-DE" sz="1600" dirty="0"/>
              <a:t>Werkbild </a:t>
            </a:r>
            <a:r>
              <a:rPr lang="de-DE" sz="1600" dirty="0" smtClean="0"/>
              <a:t>94 </a:t>
            </a:r>
            <a:r>
              <a:rPr lang="de-DE" sz="1600" dirty="0"/>
              <a:t>Rauch: </a:t>
            </a:r>
            <a:r>
              <a:rPr lang="de-DE" sz="1600" dirty="0">
                <a:hlinkClick r:id="rId2"/>
              </a:rPr>
              <a:t>http://rauch.de/deutsch/dngerstreuer/agt/agt-6036/index.html</a:t>
            </a:r>
            <a:r>
              <a:rPr lang="de-DE" sz="1600" dirty="0"/>
              <a:t> [11.10.2017, </a:t>
            </a:r>
            <a:r>
              <a:rPr lang="de-DE" sz="1600" dirty="0" smtClean="0"/>
              <a:t>07:59MEZ</a:t>
            </a:r>
            <a:r>
              <a:rPr lang="de-DE" sz="1600" dirty="0"/>
              <a:t>]</a:t>
            </a:r>
          </a:p>
          <a:p>
            <a:pPr>
              <a:buFont typeface="Symbol" panose="05050102010706020507" pitchFamily="18" charset="2"/>
              <a:buChar char="-"/>
            </a:pPr>
            <a:r>
              <a:rPr lang="de-DE" sz="1600" dirty="0"/>
              <a:t>Werkbild </a:t>
            </a:r>
            <a:r>
              <a:rPr lang="de-DE" sz="1600" dirty="0" smtClean="0"/>
              <a:t>95 </a:t>
            </a:r>
            <a:r>
              <a:rPr lang="de-DE" sz="1600" dirty="0"/>
              <a:t>Rauch: </a:t>
            </a:r>
            <a:r>
              <a:rPr lang="de-DE" sz="1600" dirty="0">
                <a:hlinkClick r:id="rId2"/>
              </a:rPr>
              <a:t>http://rauch.de/deutsch/dngerstreuer/agt/agt-6036/index.html</a:t>
            </a:r>
            <a:r>
              <a:rPr lang="de-DE" sz="1600" dirty="0"/>
              <a:t> [11.10.2017, </a:t>
            </a:r>
            <a:r>
              <a:rPr lang="de-DE" sz="1600" dirty="0" smtClean="0"/>
              <a:t>08:02MEZ</a:t>
            </a:r>
            <a:r>
              <a:rPr lang="de-DE" sz="1600" dirty="0"/>
              <a:t>]</a:t>
            </a:r>
          </a:p>
          <a:p>
            <a:pPr>
              <a:buFont typeface="Symbol" panose="05050102010706020507" pitchFamily="18" charset="2"/>
              <a:buChar char="-"/>
            </a:pPr>
            <a:r>
              <a:rPr lang="de-DE" sz="1600" dirty="0" smtClean="0"/>
              <a:t>Werkbild 96 Kongskilde</a:t>
            </a:r>
            <a:r>
              <a:rPr lang="de-DE" sz="1600" dirty="0"/>
              <a:t>: </a:t>
            </a:r>
            <a:r>
              <a:rPr lang="de-DE" sz="1600" dirty="0">
                <a:hlinkClick r:id="rId3"/>
              </a:rPr>
              <a:t>http://</a:t>
            </a:r>
            <a:r>
              <a:rPr lang="de-DE" sz="1600" dirty="0" smtClean="0">
                <a:hlinkClick r:id="rId3"/>
              </a:rPr>
              <a:t>www.kongskilde.com/de/de-DE/Agriculture/Discontinued/Soil/Fertilising%20Technique/High%20Capacity%20Spreader/WING%20JET%20S%204000</a:t>
            </a:r>
            <a:r>
              <a:rPr lang="de-DE" sz="1600" dirty="0" smtClean="0"/>
              <a:t>  </a:t>
            </a:r>
            <a:r>
              <a:rPr lang="de-DE" sz="1600" dirty="0"/>
              <a:t>[11.10.2017, </a:t>
            </a:r>
            <a:r>
              <a:rPr lang="de-DE" sz="1600" dirty="0" smtClean="0"/>
              <a:t>08:05MEZ]</a:t>
            </a:r>
          </a:p>
          <a:p>
            <a:pPr>
              <a:buFont typeface="Symbol" panose="05050102010706020507" pitchFamily="18" charset="2"/>
              <a:buChar char="-"/>
            </a:pPr>
            <a:r>
              <a:rPr lang="de-DE" sz="1600" dirty="0" smtClean="0"/>
              <a:t>Bild </a:t>
            </a:r>
            <a:r>
              <a:rPr lang="de-DE" sz="1600" dirty="0"/>
              <a:t>97 Vorlesungsskript Prof. Dr. Ulrich Groß: Groß:Groß, U (2016): Modul Technik der Innen und Außenwirtschaft, FH Weihenstephan/Triesdorf, Unveröffentlichte Lehrunterlagen (WS 2016</a:t>
            </a:r>
            <a:r>
              <a:rPr lang="de-DE" sz="1600" dirty="0" smtClean="0"/>
              <a:t>)</a:t>
            </a:r>
          </a:p>
          <a:p>
            <a:pPr>
              <a:buFont typeface="Symbol" panose="05050102010706020507" pitchFamily="18" charset="2"/>
              <a:buChar char="-"/>
            </a:pPr>
            <a:r>
              <a:rPr lang="de-DE" sz="1600" dirty="0"/>
              <a:t>Werkbild </a:t>
            </a:r>
            <a:r>
              <a:rPr lang="de-DE" sz="1600" dirty="0" smtClean="0"/>
              <a:t>98 </a:t>
            </a:r>
            <a:r>
              <a:rPr lang="de-DE" sz="1600" dirty="0"/>
              <a:t>Rauch: </a:t>
            </a:r>
            <a:r>
              <a:rPr lang="de-DE" sz="1600" dirty="0">
                <a:hlinkClick r:id="rId2"/>
              </a:rPr>
              <a:t>http://rauch.de/deutsch/dngerstreuer/agt/agt-6036/index.html</a:t>
            </a:r>
            <a:r>
              <a:rPr lang="de-DE" sz="1600" dirty="0"/>
              <a:t> [11.10.2017, </a:t>
            </a:r>
            <a:r>
              <a:rPr lang="de-DE" sz="1600" dirty="0" smtClean="0"/>
              <a:t>09:01MEZ</a:t>
            </a:r>
            <a:r>
              <a:rPr lang="de-DE" sz="1600" dirty="0"/>
              <a:t>]</a:t>
            </a:r>
          </a:p>
          <a:p>
            <a:pPr>
              <a:buFont typeface="Symbol" panose="05050102010706020507" pitchFamily="18" charset="2"/>
              <a:buChar char="-"/>
            </a:pPr>
            <a:r>
              <a:rPr lang="de-DE" sz="1600" dirty="0"/>
              <a:t>Werkbild </a:t>
            </a:r>
            <a:r>
              <a:rPr lang="de-DE" sz="1600" dirty="0" smtClean="0"/>
              <a:t>99 </a:t>
            </a:r>
            <a:r>
              <a:rPr lang="de-DE" sz="1600" dirty="0"/>
              <a:t>Rauch: </a:t>
            </a:r>
            <a:r>
              <a:rPr lang="de-DE" sz="1600" dirty="0">
                <a:hlinkClick r:id="rId2"/>
              </a:rPr>
              <a:t>http://rauch.de/deutsch/dngerstreuer/agt/agt-6036/index.html</a:t>
            </a:r>
            <a:r>
              <a:rPr lang="de-DE" sz="1600" dirty="0"/>
              <a:t> [11.10.2017, </a:t>
            </a:r>
            <a:r>
              <a:rPr lang="de-DE" sz="1600" dirty="0" smtClean="0"/>
              <a:t>09:08MEZ</a:t>
            </a:r>
            <a:r>
              <a:rPr lang="de-DE" sz="1600" dirty="0"/>
              <a:t>]</a:t>
            </a:r>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138142482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XVII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252536" y="1230549"/>
            <a:ext cx="9144000" cy="4722862"/>
          </a:xfrm>
        </p:spPr>
        <p:txBody>
          <a:bodyPr/>
          <a:lstStyle/>
          <a:p>
            <a:pPr>
              <a:buFont typeface="Symbol" panose="05050102010706020507" pitchFamily="18" charset="2"/>
              <a:buChar char="-"/>
            </a:pPr>
            <a:endParaRPr lang="de-DE" sz="1600" dirty="0"/>
          </a:p>
          <a:p>
            <a:pPr>
              <a:buFont typeface="Symbol" panose="05050102010706020507" pitchFamily="18" charset="2"/>
              <a:buChar char="-"/>
            </a:pPr>
            <a:r>
              <a:rPr lang="de-DE" sz="1600" dirty="0"/>
              <a:t>Werkbild </a:t>
            </a:r>
            <a:r>
              <a:rPr lang="de-DE" sz="1600" dirty="0" smtClean="0"/>
              <a:t>100 </a:t>
            </a:r>
            <a:r>
              <a:rPr lang="de-DE" sz="1600" dirty="0"/>
              <a:t>Rauch: </a:t>
            </a:r>
            <a:r>
              <a:rPr lang="de-DE" sz="1600" dirty="0">
                <a:hlinkClick r:id="rId2"/>
              </a:rPr>
              <a:t>http://rauch.de/deutsch/dngerstreuer/agt/agt-6036/index.html</a:t>
            </a:r>
            <a:r>
              <a:rPr lang="de-DE" sz="1600" dirty="0"/>
              <a:t> [11.10.2017, </a:t>
            </a:r>
            <a:r>
              <a:rPr lang="de-DE" sz="1600" dirty="0" smtClean="0"/>
              <a:t>09:11MEZ</a:t>
            </a:r>
            <a:r>
              <a:rPr lang="de-DE" sz="1600" dirty="0"/>
              <a:t>]</a:t>
            </a:r>
          </a:p>
          <a:p>
            <a:pPr>
              <a:buFont typeface="Symbol" panose="05050102010706020507" pitchFamily="18" charset="2"/>
              <a:buChar char="-"/>
            </a:pPr>
            <a:r>
              <a:rPr lang="de-DE" sz="1600" dirty="0"/>
              <a:t>Werkbild </a:t>
            </a:r>
            <a:r>
              <a:rPr lang="de-DE" sz="1600" dirty="0" smtClean="0"/>
              <a:t>101 </a:t>
            </a:r>
            <a:r>
              <a:rPr lang="de-DE" sz="1600" dirty="0"/>
              <a:t>Rauch: </a:t>
            </a:r>
            <a:r>
              <a:rPr lang="de-DE" sz="1600" dirty="0">
                <a:hlinkClick r:id="rId2"/>
              </a:rPr>
              <a:t>http://rauch.de/deutsch/dngerstreuer/agt/agt-6036/index.html</a:t>
            </a:r>
            <a:r>
              <a:rPr lang="de-DE" sz="1600" dirty="0"/>
              <a:t> [11.10.2017, </a:t>
            </a:r>
            <a:r>
              <a:rPr lang="de-DE" sz="1600" dirty="0" smtClean="0"/>
              <a:t>09:15MEZ</a:t>
            </a:r>
            <a:r>
              <a:rPr lang="de-DE" sz="1600" dirty="0"/>
              <a:t>]</a:t>
            </a:r>
          </a:p>
          <a:p>
            <a:pPr>
              <a:buFont typeface="Symbol" panose="05050102010706020507" pitchFamily="18" charset="2"/>
              <a:buChar char="-"/>
            </a:pPr>
            <a:r>
              <a:rPr lang="de-DE" sz="1600" dirty="0" smtClean="0"/>
              <a:t>Bild 102 Despositphotos</a:t>
            </a:r>
            <a:r>
              <a:rPr lang="de-DE" sz="1600" dirty="0"/>
              <a:t>: </a:t>
            </a:r>
            <a:r>
              <a:rPr lang="de-DE" sz="1600" dirty="0">
                <a:hlinkClick r:id="rId3"/>
              </a:rPr>
              <a:t>https://</a:t>
            </a:r>
            <a:r>
              <a:rPr lang="de-DE" sz="1600" dirty="0" smtClean="0">
                <a:hlinkClick r:id="rId3"/>
              </a:rPr>
              <a:t>de.depositphotos.com/68187759/stock-illustration-stylish-plus-minus-signs.html</a:t>
            </a:r>
            <a:r>
              <a:rPr lang="de-DE" sz="1600" dirty="0" smtClean="0"/>
              <a:t> </a:t>
            </a:r>
            <a:r>
              <a:rPr lang="de-DE" sz="1600" dirty="0"/>
              <a:t>[11.10.2017, </a:t>
            </a:r>
            <a:r>
              <a:rPr lang="de-DE" sz="1600" dirty="0" smtClean="0"/>
              <a:t>09:22MEZ</a:t>
            </a:r>
            <a:r>
              <a:rPr lang="de-DE" sz="1600" dirty="0"/>
              <a:t>]</a:t>
            </a:r>
          </a:p>
          <a:p>
            <a:pPr>
              <a:buFont typeface="Symbol" panose="05050102010706020507" pitchFamily="18" charset="2"/>
              <a:buChar char="-"/>
            </a:pPr>
            <a:r>
              <a:rPr lang="de-DE" sz="1600" dirty="0" smtClean="0"/>
              <a:t>Werkbild </a:t>
            </a:r>
            <a:r>
              <a:rPr lang="de-DE" sz="1600" dirty="0"/>
              <a:t>103 Rauch: </a:t>
            </a:r>
            <a:r>
              <a:rPr lang="de-DE" sz="1600" dirty="0">
                <a:hlinkClick r:id="rId4"/>
              </a:rPr>
              <a:t>http://</a:t>
            </a:r>
            <a:r>
              <a:rPr lang="de-DE" sz="1600" dirty="0" smtClean="0">
                <a:hlinkClick r:id="rId4"/>
              </a:rPr>
              <a:t>rauch.de/deutsch/dngerstreuer/axent/axent-100.1/index.html</a:t>
            </a:r>
            <a:r>
              <a:rPr lang="de-DE" sz="1600" dirty="0" smtClean="0"/>
              <a:t> </a:t>
            </a:r>
            <a:r>
              <a:rPr lang="de-DE" sz="1600" dirty="0"/>
              <a:t>[11.10.2017, </a:t>
            </a:r>
            <a:r>
              <a:rPr lang="de-DE" sz="1600" dirty="0" smtClean="0"/>
              <a:t>09:42MEZ]</a:t>
            </a:r>
          </a:p>
          <a:p>
            <a:pPr>
              <a:buFont typeface="Symbol" panose="05050102010706020507" pitchFamily="18" charset="2"/>
              <a:buChar char="-"/>
            </a:pPr>
            <a:r>
              <a:rPr lang="de-DE" sz="1600" dirty="0" smtClean="0"/>
              <a:t>Werkbild 104 Amazone: </a:t>
            </a:r>
            <a:r>
              <a:rPr lang="de-DE" sz="1600" dirty="0">
                <a:hlinkClick r:id="rId5"/>
              </a:rPr>
              <a:t>http://www.amazone.de/413.asp</a:t>
            </a:r>
            <a:r>
              <a:rPr lang="de-DE" sz="1600" dirty="0"/>
              <a:t> </a:t>
            </a:r>
            <a:r>
              <a:rPr lang="de-DE" sz="1600" dirty="0" smtClean="0"/>
              <a:t>[11.10.2017, 10:11MEZ]</a:t>
            </a:r>
          </a:p>
          <a:p>
            <a:pPr>
              <a:buFont typeface="Symbol" panose="05050102010706020507" pitchFamily="18" charset="2"/>
              <a:buChar char="-"/>
            </a:pPr>
            <a:r>
              <a:rPr lang="de-DE" sz="1600" dirty="0"/>
              <a:t>Werkbild 105 Rauch: </a:t>
            </a:r>
            <a:r>
              <a:rPr lang="de-DE" sz="1600" dirty="0">
                <a:hlinkClick r:id="rId6"/>
              </a:rPr>
              <a:t>http://</a:t>
            </a:r>
            <a:r>
              <a:rPr lang="de-DE" sz="1600" dirty="0" smtClean="0">
                <a:hlinkClick r:id="rId6"/>
              </a:rPr>
              <a:t>rauch.de/english/fertiliser-spreaders/tws/hydraulic-drive-shaft.html</a:t>
            </a:r>
            <a:r>
              <a:rPr lang="de-DE" sz="1600" dirty="0" smtClean="0"/>
              <a:t> </a:t>
            </a:r>
            <a:r>
              <a:rPr lang="de-DE" sz="1600" dirty="0"/>
              <a:t>[11.10.2017, </a:t>
            </a:r>
            <a:r>
              <a:rPr lang="de-DE" sz="1600" dirty="0" smtClean="0"/>
              <a:t>10:12MEZ</a:t>
            </a:r>
            <a:r>
              <a:rPr lang="de-DE" sz="1600" dirty="0"/>
              <a:t>]</a:t>
            </a:r>
          </a:p>
          <a:p>
            <a:pPr>
              <a:buFont typeface="Symbol" panose="05050102010706020507" pitchFamily="18" charset="2"/>
              <a:buChar char="-"/>
            </a:pPr>
            <a:r>
              <a:rPr lang="de-DE" sz="1600" dirty="0"/>
              <a:t>Werkbild </a:t>
            </a:r>
            <a:r>
              <a:rPr lang="de-DE" sz="1600" dirty="0" smtClean="0"/>
              <a:t>106 </a:t>
            </a:r>
            <a:r>
              <a:rPr lang="de-DE" sz="1600" dirty="0"/>
              <a:t>Amazone: </a:t>
            </a:r>
            <a:r>
              <a:rPr lang="de-DE" sz="1600" dirty="0">
                <a:hlinkClick r:id="rId5"/>
              </a:rPr>
              <a:t>http://www.amazone.de/413.asp</a:t>
            </a:r>
            <a:r>
              <a:rPr lang="de-DE" sz="1600" dirty="0"/>
              <a:t> [11.10.2017, </a:t>
            </a:r>
            <a:r>
              <a:rPr lang="de-DE" sz="1600" dirty="0" smtClean="0"/>
              <a:t>10:20MEZ]</a:t>
            </a:r>
          </a:p>
          <a:p>
            <a:pPr>
              <a:buFont typeface="Symbol" panose="05050102010706020507" pitchFamily="18" charset="2"/>
              <a:buChar char="-"/>
            </a:pPr>
            <a:r>
              <a:rPr lang="de-DE" sz="1600" dirty="0" smtClean="0"/>
              <a:t>Bild </a:t>
            </a:r>
            <a:r>
              <a:rPr lang="de-DE" sz="1600" dirty="0"/>
              <a:t>107 Bodenkalk.at: </a:t>
            </a:r>
            <a:r>
              <a:rPr lang="de-DE" sz="1600" dirty="0">
                <a:hlinkClick r:id="rId7"/>
              </a:rPr>
              <a:t>http://</a:t>
            </a:r>
            <a:r>
              <a:rPr lang="de-DE" sz="1600" dirty="0" smtClean="0">
                <a:hlinkClick r:id="rId7"/>
              </a:rPr>
              <a:t>bodenkalk.at/Vertrieb/Ausbringung/Anwendung-Ausbringung.htm</a:t>
            </a:r>
            <a:r>
              <a:rPr lang="de-DE" sz="1600" dirty="0" smtClean="0"/>
              <a:t> </a:t>
            </a:r>
            <a:r>
              <a:rPr lang="de-DE" sz="1600" dirty="0"/>
              <a:t>[11.10.2017, </a:t>
            </a:r>
            <a:r>
              <a:rPr lang="de-DE" sz="1600" dirty="0" smtClean="0"/>
              <a:t>10:25MEZ]</a:t>
            </a:r>
          </a:p>
          <a:p>
            <a:pPr>
              <a:buFont typeface="Symbol" panose="05050102010706020507" pitchFamily="18" charset="2"/>
              <a:buChar char="-"/>
            </a:pPr>
            <a:r>
              <a:rPr lang="de-DE" sz="1600" dirty="0" smtClean="0"/>
              <a:t>Werkbild </a:t>
            </a:r>
            <a:r>
              <a:rPr lang="de-DE" sz="1600" dirty="0"/>
              <a:t>108 Amazone: </a:t>
            </a:r>
            <a:r>
              <a:rPr lang="de-DE" sz="1600" dirty="0">
                <a:hlinkClick r:id="rId8"/>
              </a:rPr>
              <a:t>http://</a:t>
            </a:r>
            <a:r>
              <a:rPr lang="de-DE" sz="1600" dirty="0" smtClean="0">
                <a:hlinkClick r:id="rId8"/>
              </a:rPr>
              <a:t>www.amazone.de/150.asp</a:t>
            </a:r>
            <a:r>
              <a:rPr lang="de-DE" sz="1600" dirty="0" smtClean="0"/>
              <a:t> </a:t>
            </a:r>
            <a:r>
              <a:rPr lang="de-DE" sz="1600" dirty="0"/>
              <a:t>[11.10.2017, </a:t>
            </a:r>
            <a:r>
              <a:rPr lang="de-DE" sz="1600" dirty="0" smtClean="0"/>
              <a:t>10:30MEZ]</a:t>
            </a:r>
          </a:p>
          <a:p>
            <a:pPr>
              <a:buFont typeface="Symbol" panose="05050102010706020507" pitchFamily="18" charset="2"/>
              <a:buChar char="-"/>
            </a:pPr>
            <a:r>
              <a:rPr lang="de-DE" sz="1600" dirty="0" smtClean="0"/>
              <a:t>Werkbild 109 Amazone: </a:t>
            </a:r>
            <a:r>
              <a:rPr lang="de-DE" sz="1600" dirty="0"/>
              <a:t>: </a:t>
            </a:r>
            <a:r>
              <a:rPr lang="de-DE" sz="1600" dirty="0">
                <a:hlinkClick r:id="rId8"/>
              </a:rPr>
              <a:t>http://www.amazone.de/150.asp</a:t>
            </a:r>
            <a:r>
              <a:rPr lang="de-DE" sz="1600" dirty="0"/>
              <a:t> [11.10.2017, </a:t>
            </a:r>
            <a:r>
              <a:rPr lang="de-DE" sz="1600" dirty="0" smtClean="0"/>
              <a:t>10:35MEZ</a:t>
            </a:r>
            <a:r>
              <a:rPr lang="de-DE" sz="1600" dirty="0"/>
              <a:t>]</a:t>
            </a:r>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401141644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XVIII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179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252536" y="1230549"/>
            <a:ext cx="9144000" cy="4722862"/>
          </a:xfrm>
        </p:spPr>
        <p:txBody>
          <a:bodyPr/>
          <a:lstStyle/>
          <a:p>
            <a:pPr marL="342900" lvl="1" indent="-342900">
              <a:buFont typeface="Symbol" panose="05050102010706020507" pitchFamily="18" charset="2"/>
              <a:buChar char="-"/>
            </a:pPr>
            <a:r>
              <a:rPr lang="de-DE" sz="1600" dirty="0" smtClean="0"/>
              <a:t>Werkbild 110 Amazone: </a:t>
            </a:r>
            <a:r>
              <a:rPr lang="de-DE" sz="1600" dirty="0">
                <a:solidFill>
                  <a:srgbClr val="000000"/>
                </a:solidFill>
              </a:rPr>
              <a:t>Amazone Düngerstreuer ZA- </a:t>
            </a:r>
            <a:r>
              <a:rPr lang="de-DE" sz="1600" dirty="0" smtClean="0">
                <a:solidFill>
                  <a:srgbClr val="000000"/>
                </a:solidFill>
              </a:rPr>
              <a:t>TS: </a:t>
            </a:r>
            <a:r>
              <a:rPr lang="de-DE" sz="1600" dirty="0">
                <a:solidFill>
                  <a:srgbClr val="000000"/>
                </a:solidFill>
              </a:rPr>
              <a:t>Verkaufsförderung Amazone. Powerpoint- Präsentation</a:t>
            </a:r>
          </a:p>
          <a:p>
            <a:pPr marL="342900" lvl="1" indent="-342900">
              <a:buFont typeface="Symbol" panose="05050102010706020507" pitchFamily="18" charset="2"/>
              <a:buChar char="-"/>
            </a:pPr>
            <a:r>
              <a:rPr lang="de-DE" sz="1600" dirty="0"/>
              <a:t>Werkbild </a:t>
            </a:r>
            <a:r>
              <a:rPr lang="de-DE" sz="1600" dirty="0" smtClean="0"/>
              <a:t>111 </a:t>
            </a:r>
            <a:r>
              <a:rPr lang="de-DE" sz="1600" dirty="0"/>
              <a:t>Amazone: </a:t>
            </a:r>
            <a:r>
              <a:rPr lang="de-DE" sz="1600" dirty="0">
                <a:solidFill>
                  <a:srgbClr val="000000"/>
                </a:solidFill>
              </a:rPr>
              <a:t>Amazone Düngerstreuer ZA- TS: Verkaufsförderung Amazone. Powerpoint- </a:t>
            </a:r>
            <a:r>
              <a:rPr lang="de-DE" sz="1600" dirty="0" smtClean="0">
                <a:solidFill>
                  <a:srgbClr val="000000"/>
                </a:solidFill>
              </a:rPr>
              <a:t>Präsentation</a:t>
            </a:r>
          </a:p>
          <a:p>
            <a:pPr marL="342900" lvl="1" indent="-342900">
              <a:buFont typeface="Symbol" panose="05050102010706020507" pitchFamily="18" charset="2"/>
              <a:buChar char="-"/>
            </a:pPr>
            <a:r>
              <a:rPr lang="de-DE" sz="1600" dirty="0"/>
              <a:t>Werkbild 112 Amazone: </a:t>
            </a:r>
            <a:r>
              <a:rPr lang="de-DE" sz="1600" dirty="0">
                <a:solidFill>
                  <a:srgbClr val="000000"/>
                </a:solidFill>
              </a:rPr>
              <a:t>Amazone Düngerstreuer ZA- TS: Verkaufsförderung Amazone. Powerpoint- </a:t>
            </a:r>
            <a:r>
              <a:rPr lang="de-DE" sz="1600" dirty="0" smtClean="0">
                <a:solidFill>
                  <a:srgbClr val="000000"/>
                </a:solidFill>
              </a:rPr>
              <a:t>Präsentation</a:t>
            </a:r>
          </a:p>
          <a:p>
            <a:pPr marL="342900" lvl="1" indent="-342900">
              <a:buFont typeface="Symbol" panose="05050102010706020507" pitchFamily="18" charset="2"/>
              <a:buChar char="-"/>
            </a:pPr>
            <a:r>
              <a:rPr lang="de-DE" sz="1600" dirty="0" smtClean="0">
                <a:solidFill>
                  <a:srgbClr val="000000"/>
                </a:solidFill>
              </a:rPr>
              <a:t>Werkbild 112a</a:t>
            </a:r>
            <a:r>
              <a:rPr lang="de-DE" sz="1600" dirty="0">
                <a:solidFill>
                  <a:srgbClr val="000000"/>
                </a:solidFill>
              </a:rPr>
              <a:t>) Rauch: </a:t>
            </a:r>
            <a:r>
              <a:rPr lang="de-DE" sz="1600" dirty="0">
                <a:solidFill>
                  <a:srgbClr val="000000"/>
                </a:solidFill>
                <a:hlinkClick r:id="rId2"/>
              </a:rPr>
              <a:t>http://</a:t>
            </a:r>
            <a:r>
              <a:rPr lang="de-DE" sz="1600" dirty="0" smtClean="0">
                <a:solidFill>
                  <a:srgbClr val="000000"/>
                </a:solidFill>
                <a:hlinkClick r:id="rId2"/>
              </a:rPr>
              <a:t>rauch.de/deutsch/dngerstreuer/axent/lime-powerpack.html</a:t>
            </a:r>
            <a:r>
              <a:rPr lang="de-DE" sz="1600" dirty="0" smtClean="0">
                <a:solidFill>
                  <a:srgbClr val="000000"/>
                </a:solidFill>
              </a:rPr>
              <a:t> [15.10.17, 14:02 MEZ]</a:t>
            </a:r>
          </a:p>
          <a:p>
            <a:pPr marL="342900" lvl="1" indent="-342900">
              <a:buFont typeface="Symbol" panose="05050102010706020507" pitchFamily="18" charset="2"/>
              <a:buChar char="-"/>
            </a:pPr>
            <a:r>
              <a:rPr lang="de-DE" sz="1600" dirty="0">
                <a:solidFill>
                  <a:srgbClr val="000000"/>
                </a:solidFill>
              </a:rPr>
              <a:t>Werkbild </a:t>
            </a:r>
            <a:r>
              <a:rPr lang="de-DE" sz="1600" dirty="0" smtClean="0">
                <a:solidFill>
                  <a:srgbClr val="000000"/>
                </a:solidFill>
              </a:rPr>
              <a:t>112b) </a:t>
            </a:r>
            <a:r>
              <a:rPr lang="de-DE" sz="1600" dirty="0">
                <a:solidFill>
                  <a:srgbClr val="000000"/>
                </a:solidFill>
              </a:rPr>
              <a:t>Rauch: </a:t>
            </a:r>
            <a:r>
              <a:rPr lang="de-DE" sz="1600" dirty="0">
                <a:solidFill>
                  <a:srgbClr val="000000"/>
                </a:solidFill>
                <a:hlinkClick r:id="rId2"/>
              </a:rPr>
              <a:t>http://rauch.de/deutsch/dngerstreuer/axent/lime-powerpack.html</a:t>
            </a:r>
            <a:r>
              <a:rPr lang="de-DE" sz="1600" dirty="0">
                <a:solidFill>
                  <a:srgbClr val="000000"/>
                </a:solidFill>
              </a:rPr>
              <a:t> [15.10.17, </a:t>
            </a:r>
            <a:r>
              <a:rPr lang="de-DE" sz="1600" dirty="0" smtClean="0">
                <a:solidFill>
                  <a:srgbClr val="000000"/>
                </a:solidFill>
              </a:rPr>
              <a:t>14:12 </a:t>
            </a:r>
            <a:r>
              <a:rPr lang="de-DE" sz="1600" dirty="0">
                <a:solidFill>
                  <a:srgbClr val="000000"/>
                </a:solidFill>
              </a:rPr>
              <a:t>MEZ]</a:t>
            </a:r>
          </a:p>
          <a:p>
            <a:pPr marL="342900" lvl="1" indent="-342900">
              <a:buFont typeface="Symbol" panose="05050102010706020507" pitchFamily="18" charset="2"/>
              <a:buChar char="-"/>
            </a:pPr>
            <a:r>
              <a:rPr lang="de-DE" sz="1600" dirty="0">
                <a:solidFill>
                  <a:srgbClr val="000000"/>
                </a:solidFill>
              </a:rPr>
              <a:t>Werkbild </a:t>
            </a:r>
            <a:r>
              <a:rPr lang="de-DE" sz="1600" dirty="0" smtClean="0">
                <a:solidFill>
                  <a:srgbClr val="000000"/>
                </a:solidFill>
              </a:rPr>
              <a:t>112c) </a:t>
            </a:r>
            <a:r>
              <a:rPr lang="de-DE" sz="1600" dirty="0">
                <a:solidFill>
                  <a:srgbClr val="000000"/>
                </a:solidFill>
              </a:rPr>
              <a:t>Rauch: </a:t>
            </a:r>
            <a:r>
              <a:rPr lang="de-DE" sz="1600" dirty="0">
                <a:solidFill>
                  <a:srgbClr val="000000"/>
                </a:solidFill>
                <a:hlinkClick r:id="rId2"/>
              </a:rPr>
              <a:t>http://rauch.de/deutsch/dngerstreuer/axent/lime-powerpack.html</a:t>
            </a:r>
            <a:r>
              <a:rPr lang="de-DE" sz="1600" dirty="0">
                <a:solidFill>
                  <a:srgbClr val="000000"/>
                </a:solidFill>
              </a:rPr>
              <a:t> [15.10.17, </a:t>
            </a:r>
            <a:r>
              <a:rPr lang="de-DE" sz="1600" dirty="0" smtClean="0">
                <a:solidFill>
                  <a:srgbClr val="000000"/>
                </a:solidFill>
              </a:rPr>
              <a:t>14:23 </a:t>
            </a:r>
            <a:r>
              <a:rPr lang="de-DE" sz="1600" dirty="0">
                <a:solidFill>
                  <a:srgbClr val="000000"/>
                </a:solidFill>
              </a:rPr>
              <a:t>MEZ</a:t>
            </a:r>
            <a:r>
              <a:rPr lang="de-DE" sz="1600" dirty="0" smtClean="0">
                <a:solidFill>
                  <a:srgbClr val="000000"/>
                </a:solidFill>
              </a:rPr>
              <a:t>]</a:t>
            </a:r>
            <a:endParaRPr lang="de-DE" sz="1600" dirty="0">
              <a:solidFill>
                <a:srgbClr val="000000"/>
              </a:solidFill>
            </a:endParaRPr>
          </a:p>
          <a:p>
            <a:pPr marL="342900" lvl="1" indent="-342900">
              <a:buFont typeface="Symbol" panose="05050102010706020507" pitchFamily="18" charset="2"/>
              <a:buChar char="-"/>
            </a:pPr>
            <a:r>
              <a:rPr lang="de-DE" sz="1600" dirty="0" smtClean="0">
                <a:solidFill>
                  <a:srgbClr val="000000"/>
                </a:solidFill>
              </a:rPr>
              <a:t>Werkbild 113 Bolmer</a:t>
            </a:r>
            <a:r>
              <a:rPr lang="de-DE" sz="1600" dirty="0">
                <a:solidFill>
                  <a:srgbClr val="000000"/>
                </a:solidFill>
              </a:rPr>
              <a:t>: </a:t>
            </a:r>
            <a:r>
              <a:rPr lang="de-DE" sz="1600" dirty="0">
                <a:solidFill>
                  <a:srgbClr val="000000"/>
                </a:solidFill>
                <a:hlinkClick r:id="rId3"/>
              </a:rPr>
              <a:t>http://www.bollmer.de/de/aktuelles/archiv/gruenlandduengung_bei_trockenheit_-_</a:t>
            </a:r>
            <a:r>
              <a:rPr lang="de-DE" sz="1600" dirty="0" smtClean="0">
                <a:solidFill>
                  <a:srgbClr val="000000"/>
                </a:solidFill>
                <a:hlinkClick r:id="rId3"/>
              </a:rPr>
              <a:t>cultan-verfahren_lohnend.html</a:t>
            </a:r>
            <a:r>
              <a:rPr lang="de-DE" sz="1600" dirty="0" smtClean="0">
                <a:solidFill>
                  <a:srgbClr val="000000"/>
                </a:solidFill>
              </a:rPr>
              <a:t> [11.10.2017, 11:18 MEZ]</a:t>
            </a:r>
          </a:p>
          <a:p>
            <a:pPr marL="342900" lvl="1" indent="-342900">
              <a:buFont typeface="Symbol" panose="05050102010706020507" pitchFamily="18" charset="2"/>
              <a:buChar char="-"/>
            </a:pPr>
            <a:r>
              <a:rPr lang="de-DE" sz="1600" dirty="0" smtClean="0">
                <a:solidFill>
                  <a:srgbClr val="000000"/>
                </a:solidFill>
              </a:rPr>
              <a:t>Werkbild 114 Bolmer: </a:t>
            </a:r>
            <a:r>
              <a:rPr lang="de-DE" sz="1600" dirty="0">
                <a:solidFill>
                  <a:srgbClr val="000000"/>
                </a:solidFill>
                <a:hlinkClick r:id="rId3"/>
              </a:rPr>
              <a:t>http://www.bollmer.de/de/aktuelles/archiv/gruenlandduengung_bei_trockenheit_-_cultan-verfahren_lohnend.html</a:t>
            </a:r>
            <a:r>
              <a:rPr lang="de-DE" sz="1600" dirty="0">
                <a:solidFill>
                  <a:srgbClr val="000000"/>
                </a:solidFill>
              </a:rPr>
              <a:t> [11.10.2017, </a:t>
            </a:r>
            <a:r>
              <a:rPr lang="de-DE" sz="1600" dirty="0" smtClean="0">
                <a:solidFill>
                  <a:srgbClr val="000000"/>
                </a:solidFill>
              </a:rPr>
              <a:t>12:45 </a:t>
            </a:r>
            <a:r>
              <a:rPr lang="de-DE" sz="1600" dirty="0">
                <a:solidFill>
                  <a:srgbClr val="000000"/>
                </a:solidFill>
              </a:rPr>
              <a:t>MEZ]</a:t>
            </a:r>
          </a:p>
          <a:p>
            <a:pPr marL="342900" lvl="1" indent="-342900">
              <a:buFont typeface="Symbol" panose="05050102010706020507" pitchFamily="18" charset="2"/>
              <a:buChar char="-"/>
            </a:pPr>
            <a:endParaRPr lang="de-DE" sz="1600" dirty="0">
              <a:solidFill>
                <a:srgbClr val="000000"/>
              </a:solidFill>
            </a:endParaRPr>
          </a:p>
          <a:p>
            <a:pPr marL="342900" lvl="1" indent="-342900">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p:txBody>
      </p:sp>
    </p:spTree>
    <p:extLst>
      <p:ext uri="{BB962C8B-B14F-4D97-AF65-F5344CB8AC3E}">
        <p14:creationId xmlns:p14="http://schemas.microsoft.com/office/powerpoint/2010/main" val="811865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85648"/>
            <a:ext cx="7954238" cy="860425"/>
          </a:xfrm>
        </p:spPr>
        <p:txBody>
          <a:bodyPr/>
          <a:lstStyle/>
          <a:p>
            <a:pPr algn="ctr"/>
            <a:r>
              <a:rPr lang="de-DE" b="0" dirty="0" smtClean="0"/>
              <a:t>2.1 Eigenschaften der Mineraldünger</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graphicFrame>
        <p:nvGraphicFramePr>
          <p:cNvPr id="3" name="Tabelle 2"/>
          <p:cNvGraphicFramePr>
            <a:graphicFrameLocks noGrp="1"/>
          </p:cNvGraphicFramePr>
          <p:nvPr>
            <p:extLst>
              <p:ext uri="{D42A27DB-BD31-4B8C-83A1-F6EECF244321}">
                <p14:modId xmlns:p14="http://schemas.microsoft.com/office/powerpoint/2010/main" val="1694951630"/>
              </p:ext>
            </p:extLst>
          </p:nvPr>
        </p:nvGraphicFramePr>
        <p:xfrm>
          <a:off x="173862" y="1295204"/>
          <a:ext cx="8583489" cy="2961888"/>
        </p:xfrm>
        <a:graphic>
          <a:graphicData uri="http://schemas.openxmlformats.org/drawingml/2006/table">
            <a:tbl>
              <a:tblPr firstRow="1" bandRow="1">
                <a:tableStyleId>{5C22544A-7EE6-4342-B048-85BDC9FD1C3A}</a:tableStyleId>
              </a:tblPr>
              <a:tblGrid>
                <a:gridCol w="2861163">
                  <a:extLst>
                    <a:ext uri="{9D8B030D-6E8A-4147-A177-3AD203B41FA5}">
                      <a16:colId xmlns:a16="http://schemas.microsoft.com/office/drawing/2014/main" val="2752200267"/>
                    </a:ext>
                  </a:extLst>
                </a:gridCol>
                <a:gridCol w="2861163">
                  <a:extLst>
                    <a:ext uri="{9D8B030D-6E8A-4147-A177-3AD203B41FA5}">
                      <a16:colId xmlns:a16="http://schemas.microsoft.com/office/drawing/2014/main" val="1542043635"/>
                    </a:ext>
                  </a:extLst>
                </a:gridCol>
                <a:gridCol w="2861163">
                  <a:extLst>
                    <a:ext uri="{9D8B030D-6E8A-4147-A177-3AD203B41FA5}">
                      <a16:colId xmlns:a16="http://schemas.microsoft.com/office/drawing/2014/main" val="2672294224"/>
                    </a:ext>
                  </a:extLst>
                </a:gridCol>
              </a:tblGrid>
              <a:tr h="432048">
                <a:tc>
                  <a:txBody>
                    <a:bodyPr/>
                    <a:lstStyle/>
                    <a:p>
                      <a:pPr algn="ctr"/>
                      <a:r>
                        <a:rPr lang="de-DE" sz="1600" b="0" dirty="0" smtClean="0">
                          <a:latin typeface="+mj-lt"/>
                        </a:rPr>
                        <a:t>Klumpenbildung</a:t>
                      </a:r>
                      <a:endParaRPr lang="de-DE" sz="1600" b="0" dirty="0">
                        <a:latin typeface="+mj-lt"/>
                      </a:endParaRPr>
                    </a:p>
                  </a:txBody>
                  <a:tcPr/>
                </a:tc>
                <a:tc>
                  <a:txBody>
                    <a:bodyPr/>
                    <a:lstStyle/>
                    <a:p>
                      <a:pPr algn="ctr"/>
                      <a:r>
                        <a:rPr lang="de-DE" sz="1600" b="0" dirty="0" smtClean="0">
                          <a:latin typeface="+mj-lt"/>
                        </a:rPr>
                        <a:t>Zusammensetzung</a:t>
                      </a:r>
                      <a:r>
                        <a:rPr lang="de-DE" sz="1600" b="0" baseline="0" dirty="0" smtClean="0">
                          <a:latin typeface="+mj-lt"/>
                        </a:rPr>
                        <a:t> </a:t>
                      </a:r>
                      <a:endParaRPr lang="de-DE" sz="1600" b="0" dirty="0">
                        <a:latin typeface="+mj-lt"/>
                      </a:endParaRPr>
                    </a:p>
                  </a:txBody>
                  <a:tcPr/>
                </a:tc>
                <a:tc>
                  <a:txBody>
                    <a:bodyPr/>
                    <a:lstStyle/>
                    <a:p>
                      <a:pPr algn="ctr"/>
                      <a:r>
                        <a:rPr lang="de-DE" sz="1600" b="0" dirty="0" smtClean="0">
                          <a:latin typeface="+mj-lt"/>
                        </a:rPr>
                        <a:t>Abriebsständigkeit</a:t>
                      </a:r>
                      <a:endParaRPr lang="de-DE" sz="1600" b="0" dirty="0">
                        <a:latin typeface="+mj-lt"/>
                      </a:endParaRPr>
                    </a:p>
                  </a:txBody>
                  <a:tcPr/>
                </a:tc>
                <a:extLst>
                  <a:ext uri="{0D108BD9-81ED-4DB2-BD59-A6C34878D82A}">
                    <a16:rowId xmlns:a16="http://schemas.microsoft.com/office/drawing/2014/main" val="3503934917"/>
                  </a:ext>
                </a:extLst>
              </a:tr>
              <a:tr h="1512168">
                <a:tc>
                  <a:txBody>
                    <a:bodyPr/>
                    <a:lstStyle/>
                    <a:p>
                      <a:pPr algn="ctr"/>
                      <a:r>
                        <a:rPr lang="de-DE" sz="1600" b="0" dirty="0" smtClean="0"/>
                        <a:t>Unter dem Einfluss</a:t>
                      </a:r>
                      <a:r>
                        <a:rPr lang="de-DE" sz="1600" b="0" baseline="0" dirty="0" smtClean="0"/>
                        <a:t> von Feuchtigkeit, Temperatur und fortgesetzten chemischen Reaktionen während der Handhabung und Lagerung können die Düngerkörner zusammenkleben</a:t>
                      </a:r>
                      <a:endParaRPr lang="de-DE" sz="1600" b="0" dirty="0"/>
                    </a:p>
                  </a:txBody>
                  <a:tcPr/>
                </a:tc>
                <a:tc>
                  <a:txBody>
                    <a:bodyPr/>
                    <a:lstStyle/>
                    <a:p>
                      <a:pPr algn="ctr"/>
                      <a:r>
                        <a:rPr lang="de-DE" sz="1600" b="0" dirty="0" smtClean="0"/>
                        <a:t>Düngermischungen haben die Tendenz, sich bei der Lagerung</a:t>
                      </a:r>
                      <a:r>
                        <a:rPr lang="de-DE" sz="1600" b="0" baseline="0" dirty="0" smtClean="0"/>
                        <a:t> und im Behälter des Streuers zu entmischen. (Unterschiedliche Korngrößen, sowie Beschaffenheit) </a:t>
                      </a:r>
                    </a:p>
                    <a:p>
                      <a:pPr algn="ctr"/>
                      <a:r>
                        <a:rPr lang="de-DE" sz="1600" b="0" baseline="0" dirty="0" smtClean="0">
                          <a:sym typeface="Wingdings" panose="05000000000000000000" pitchFamily="2" charset="2"/>
                        </a:rPr>
                        <a:t> Kein präzises gleichmäßiges Streuen mit Mischungen</a:t>
                      </a:r>
                      <a:endParaRPr lang="de-DE" sz="1600" b="0" dirty="0"/>
                    </a:p>
                  </a:txBody>
                  <a:tcPr/>
                </a:tc>
                <a:tc>
                  <a:txBody>
                    <a:bodyPr/>
                    <a:lstStyle/>
                    <a:p>
                      <a:pPr algn="ctr"/>
                      <a:r>
                        <a:rPr lang="de-DE" sz="1600" b="0" dirty="0" smtClean="0"/>
                        <a:t>Reibung</a:t>
                      </a:r>
                      <a:r>
                        <a:rPr lang="de-DE" sz="1600" b="0" baseline="0" dirty="0" smtClean="0"/>
                        <a:t> und Stöße können während der Handhabung zum Körnerabrieb führen. </a:t>
                      </a:r>
                      <a:endParaRPr lang="de-DE" sz="1600" b="0" dirty="0"/>
                    </a:p>
                  </a:txBody>
                  <a:tcPr/>
                </a:tc>
                <a:extLst>
                  <a:ext uri="{0D108BD9-81ED-4DB2-BD59-A6C34878D82A}">
                    <a16:rowId xmlns:a16="http://schemas.microsoft.com/office/drawing/2014/main" val="2173348440"/>
                  </a:ext>
                </a:extLst>
              </a:tr>
            </a:tbl>
          </a:graphicData>
        </a:graphic>
      </p:graphicFrame>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4415737"/>
            <a:ext cx="2475090" cy="1864915"/>
          </a:xfrm>
          <a:prstGeom prst="rect">
            <a:avLst/>
          </a:prstGeom>
        </p:spPr>
      </p:pic>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082" y="4380824"/>
            <a:ext cx="4894132" cy="1418589"/>
          </a:xfrm>
          <a:prstGeom prst="rect">
            <a:avLst/>
          </a:prstGeom>
        </p:spPr>
      </p:pic>
      <p:sp>
        <p:nvSpPr>
          <p:cNvPr id="16" name="Textfeld 15"/>
          <p:cNvSpPr txBox="1"/>
          <p:nvPr/>
        </p:nvSpPr>
        <p:spPr>
          <a:xfrm>
            <a:off x="3179511" y="5695430"/>
            <a:ext cx="5577840" cy="646331"/>
          </a:xfrm>
          <a:prstGeom prst="rect">
            <a:avLst/>
          </a:prstGeom>
          <a:noFill/>
        </p:spPr>
        <p:txBody>
          <a:bodyPr wrap="square" rtlCol="0">
            <a:spAutoFit/>
          </a:bodyPr>
          <a:lstStyle/>
          <a:p>
            <a:pPr fontAlgn="auto">
              <a:spcBef>
                <a:spcPts val="0"/>
              </a:spcBef>
              <a:spcAft>
                <a:spcPts val="0"/>
              </a:spcAft>
              <a:buClrTx/>
            </a:pPr>
            <a:r>
              <a:rPr lang="de-DE" sz="1800" b="0" dirty="0" smtClean="0">
                <a:solidFill>
                  <a:prstClr val="black"/>
                </a:solidFill>
                <a:latin typeface="Calibri" panose="020F0502020204030204"/>
                <a:ea typeface="+mn-ea"/>
              </a:rPr>
              <a:t>KAS Granulate bieten höheres Gewicht und höhere Dichte als Harnstoff und gewährleisten optimale Streuqualität</a:t>
            </a:r>
            <a:endParaRPr lang="de-DE" sz="1800" b="0" dirty="0">
              <a:solidFill>
                <a:prstClr val="black"/>
              </a:solidFill>
              <a:latin typeface="Calibri" panose="020F0502020204030204"/>
              <a:ea typeface="+mn-ea"/>
            </a:endParaRPr>
          </a:p>
        </p:txBody>
      </p:sp>
      <p:sp>
        <p:nvSpPr>
          <p:cNvPr id="17" name="Textfeld 16"/>
          <p:cNvSpPr txBox="1"/>
          <p:nvPr/>
        </p:nvSpPr>
        <p:spPr>
          <a:xfrm>
            <a:off x="6222535" y="6301753"/>
            <a:ext cx="2534816" cy="246221"/>
          </a:xfrm>
          <a:prstGeom prst="rect">
            <a:avLst/>
          </a:prstGeom>
          <a:noFill/>
        </p:spPr>
        <p:txBody>
          <a:bodyPr wrap="square" rtlCol="0">
            <a:spAutoFit/>
          </a:bodyPr>
          <a:lstStyle/>
          <a:p>
            <a:pPr lvl="0">
              <a:buClr>
                <a:srgbClr val="000000"/>
              </a:buClr>
            </a:pPr>
            <a:r>
              <a:rPr lang="de-DE" sz="1000" b="0" dirty="0">
                <a:solidFill>
                  <a:srgbClr val="000000"/>
                </a:solidFill>
              </a:rPr>
              <a:t>Quelle</a:t>
            </a:r>
            <a:r>
              <a:rPr lang="de-DE" sz="1000" b="0" dirty="0" smtClean="0">
                <a:solidFill>
                  <a:srgbClr val="000000"/>
                </a:solidFill>
              </a:rPr>
              <a:t>: Bild 8-10 </a:t>
            </a:r>
            <a:r>
              <a:rPr lang="de-DE" sz="1000" b="0" dirty="0">
                <a:solidFill>
                  <a:srgbClr val="000000"/>
                </a:solidFill>
              </a:rPr>
              <a:t>YARA Pure Nutrient Info</a:t>
            </a:r>
          </a:p>
        </p:txBody>
      </p:sp>
    </p:spTree>
    <p:extLst>
      <p:ext uri="{BB962C8B-B14F-4D97-AF65-F5344CB8AC3E}">
        <p14:creationId xmlns:p14="http://schemas.microsoft.com/office/powerpoint/2010/main" val="389871746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XIX</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180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252536" y="1052736"/>
            <a:ext cx="9144000" cy="4722862"/>
          </a:xfrm>
        </p:spPr>
        <p:txBody>
          <a:bodyPr/>
          <a:lstStyle/>
          <a:p>
            <a:pPr marL="342900" lvl="1" indent="-342900">
              <a:buFont typeface="Symbol" panose="05050102010706020507" pitchFamily="18" charset="2"/>
              <a:buChar char="-"/>
            </a:pPr>
            <a:r>
              <a:rPr lang="de-DE" sz="1600" dirty="0">
                <a:solidFill>
                  <a:srgbClr val="000000"/>
                </a:solidFill>
              </a:rPr>
              <a:t>Werkbild 115 Bolmer: </a:t>
            </a:r>
            <a:r>
              <a:rPr lang="de-DE" sz="1600" dirty="0">
                <a:solidFill>
                  <a:srgbClr val="000000"/>
                </a:solidFill>
                <a:hlinkClick r:id="rId2"/>
              </a:rPr>
              <a:t>http://www.bollmer.de/de/aktuelles/archiv/gruenlandduengung_bei_trockenheit_-_cultan-verfahren_lohnend.html</a:t>
            </a:r>
            <a:r>
              <a:rPr lang="de-DE" sz="1600" dirty="0">
                <a:solidFill>
                  <a:srgbClr val="000000"/>
                </a:solidFill>
              </a:rPr>
              <a:t> [11.10.2017, 13:10 MEZ]</a:t>
            </a:r>
          </a:p>
          <a:p>
            <a:pPr marL="342900" lvl="1" indent="-342900">
              <a:buFont typeface="Symbol" panose="05050102010706020507" pitchFamily="18" charset="2"/>
              <a:buChar char="-"/>
            </a:pPr>
            <a:r>
              <a:rPr lang="de-DE" sz="1600" dirty="0">
                <a:solidFill>
                  <a:srgbClr val="000000"/>
                </a:solidFill>
              </a:rPr>
              <a:t>Werkbild 116 Agrarservice Kerkering: </a:t>
            </a:r>
            <a:r>
              <a:rPr lang="de-DE" sz="1600" dirty="0">
                <a:solidFill>
                  <a:srgbClr val="000000"/>
                </a:solidFill>
                <a:hlinkClick r:id="rId3"/>
              </a:rPr>
              <a:t>http://www.agrarservice-kerkering.de/?section=aktuelles</a:t>
            </a:r>
            <a:r>
              <a:rPr lang="de-DE" sz="1600" dirty="0">
                <a:solidFill>
                  <a:srgbClr val="000000"/>
                </a:solidFill>
              </a:rPr>
              <a:t> [11.10.2017, 13:12 MEZ</a:t>
            </a:r>
            <a:r>
              <a:rPr lang="de-DE" sz="1600" dirty="0" smtClean="0">
                <a:solidFill>
                  <a:srgbClr val="000000"/>
                </a:solidFill>
              </a:rPr>
              <a:t>]</a:t>
            </a:r>
            <a:endParaRPr lang="de-DE" sz="1600" dirty="0">
              <a:solidFill>
                <a:srgbClr val="000000"/>
              </a:solidFill>
            </a:endParaRPr>
          </a:p>
          <a:p>
            <a:pPr marL="342900" lvl="1" indent="-342900">
              <a:buFont typeface="Symbol" panose="05050102010706020507" pitchFamily="18" charset="2"/>
              <a:buChar char="-"/>
            </a:pPr>
            <a:r>
              <a:rPr lang="de-DE" sz="1600" dirty="0" smtClean="0"/>
              <a:t>Bild 117 Landwirt.com: </a:t>
            </a:r>
            <a:r>
              <a:rPr lang="de-DE" sz="1600" dirty="0" smtClean="0">
                <a:hlinkClick r:id="rId4"/>
              </a:rPr>
              <a:t>https</a:t>
            </a:r>
            <a:r>
              <a:rPr lang="de-DE" sz="1600" dirty="0">
                <a:hlinkClick r:id="rId4"/>
              </a:rPr>
              <a:t>://</a:t>
            </a:r>
            <a:r>
              <a:rPr lang="de-DE" sz="1600" dirty="0" smtClean="0">
                <a:hlinkClick r:id="rId4"/>
              </a:rPr>
              <a:t>www.landwirt.com/berichtdiashow/VaederstadAgritechnica2013,10,Tempo-T-Combi-Unterfussduengung-</a:t>
            </a:r>
            <a:r>
              <a:rPr lang="de-DE" sz="1600" dirty="0">
                <a:hlinkClick r:id="rId4"/>
              </a:rPr>
              <a:t>.</a:t>
            </a:r>
            <a:r>
              <a:rPr lang="de-DE" sz="1600" dirty="0" smtClean="0">
                <a:hlinkClick r:id="rId4"/>
              </a:rPr>
              <a:t>html</a:t>
            </a:r>
            <a:r>
              <a:rPr lang="de-DE" sz="1600" dirty="0" smtClean="0"/>
              <a:t> [11.10.2017, 13:31MEZ]</a:t>
            </a:r>
          </a:p>
          <a:p>
            <a:pPr marL="342900" lvl="1" indent="-342900">
              <a:buFont typeface="Symbol" panose="05050102010706020507" pitchFamily="18" charset="2"/>
              <a:buChar char="-"/>
            </a:pPr>
            <a:r>
              <a:rPr lang="de-DE" sz="1600" dirty="0" smtClean="0"/>
              <a:t>Bild </a:t>
            </a:r>
            <a:r>
              <a:rPr lang="de-DE" sz="1600" dirty="0"/>
              <a:t>118 YARA: </a:t>
            </a:r>
            <a:r>
              <a:rPr lang="de-DE" sz="1600" dirty="0">
                <a:hlinkClick r:id="rId5"/>
              </a:rPr>
              <a:t>http://www.yara.de/pflanzenernaehrung/kulturen/mais/allgemeines/anwendungsstrategien</a:t>
            </a:r>
            <a:r>
              <a:rPr lang="de-DE" sz="1600" dirty="0" smtClean="0">
                <a:hlinkClick r:id="rId5"/>
              </a:rPr>
              <a:t>/</a:t>
            </a:r>
            <a:r>
              <a:rPr lang="de-DE" sz="1600" dirty="0" smtClean="0"/>
              <a:t> [11.10.2017, 13:38MEZ]</a:t>
            </a:r>
          </a:p>
          <a:p>
            <a:pPr marL="342900" lvl="1" indent="-342900">
              <a:buFont typeface="Symbol" panose="05050102010706020507" pitchFamily="18" charset="2"/>
              <a:buChar char="-"/>
            </a:pPr>
            <a:r>
              <a:rPr lang="de-DE" sz="1600" dirty="0" smtClean="0"/>
              <a:t>Werkbild 119 </a:t>
            </a:r>
            <a:r>
              <a:rPr lang="de-DE" sz="1600" dirty="0"/>
              <a:t>Kuhn: </a:t>
            </a:r>
            <a:r>
              <a:rPr lang="de-DE" sz="1600" dirty="0">
                <a:hlinkClick r:id="rId6"/>
              </a:rPr>
              <a:t>http://</a:t>
            </a:r>
            <a:r>
              <a:rPr lang="de-DE" sz="1600" dirty="0" smtClean="0">
                <a:hlinkClick r:id="rId6"/>
              </a:rPr>
              <a:t>www.kuhn.de/de/range/saat/fronttanksswagen.html</a:t>
            </a:r>
            <a:r>
              <a:rPr lang="de-DE" sz="1600" dirty="0" smtClean="0"/>
              <a:t> </a:t>
            </a:r>
            <a:r>
              <a:rPr lang="de-DE" sz="1600" dirty="0"/>
              <a:t>[11.10.2017, </a:t>
            </a:r>
            <a:r>
              <a:rPr lang="de-DE" sz="1600" dirty="0" smtClean="0"/>
              <a:t>13:50MEZ]</a:t>
            </a:r>
          </a:p>
          <a:p>
            <a:pPr marL="342900" lvl="1" indent="-342900">
              <a:buFont typeface="Symbol" panose="05050102010706020507" pitchFamily="18" charset="2"/>
              <a:buChar char="-"/>
            </a:pPr>
            <a:r>
              <a:rPr lang="de-DE" sz="1600" dirty="0" smtClean="0"/>
              <a:t>Werkbild 120 Monosem: </a:t>
            </a:r>
            <a:r>
              <a:rPr lang="de-DE" sz="1600" dirty="0" smtClean="0">
                <a:hlinkClick r:id="rId7"/>
              </a:rPr>
              <a:t>http://www.monosem.de/Produktreihe/Saemaschinen-Reihe/Monoshox-NG-Plus-M</a:t>
            </a:r>
            <a:r>
              <a:rPr lang="de-DE" sz="1600" dirty="0" smtClean="0"/>
              <a:t> </a:t>
            </a:r>
            <a:r>
              <a:rPr lang="de-DE" sz="1600" dirty="0"/>
              <a:t>[11.10.2017, </a:t>
            </a:r>
            <a:r>
              <a:rPr lang="de-DE" sz="1600" dirty="0" smtClean="0"/>
              <a:t>13:59MEZ</a:t>
            </a:r>
            <a:r>
              <a:rPr lang="de-DE" sz="1600" dirty="0"/>
              <a:t>]</a:t>
            </a:r>
          </a:p>
          <a:p>
            <a:pPr marL="342900" lvl="1" indent="-342900">
              <a:buFont typeface="Symbol" panose="05050102010706020507" pitchFamily="18" charset="2"/>
              <a:buChar char="-"/>
            </a:pPr>
            <a:r>
              <a:rPr lang="de-DE" sz="1600" dirty="0" smtClean="0"/>
              <a:t>Werkbild 124-128 Horsch</a:t>
            </a:r>
            <a:r>
              <a:rPr lang="de-DE" sz="1600" dirty="0"/>
              <a:t>: </a:t>
            </a:r>
            <a:r>
              <a:rPr lang="de-DE" sz="1600" dirty="0">
                <a:hlinkClick r:id="rId8"/>
              </a:rPr>
              <a:t>http://www.horsch.com/produkte/bodenbearbeitung/#</a:t>
            </a:r>
            <a:r>
              <a:rPr lang="de-DE" sz="1600" dirty="0" smtClean="0">
                <a:hlinkClick r:id="rId8"/>
              </a:rPr>
              <a:t>c2468</a:t>
            </a:r>
            <a:r>
              <a:rPr lang="de-DE" sz="1600" dirty="0" smtClean="0"/>
              <a:t> </a:t>
            </a:r>
            <a:r>
              <a:rPr lang="de-DE" sz="1600" dirty="0"/>
              <a:t>[11.10.2017, </a:t>
            </a:r>
            <a:r>
              <a:rPr lang="de-DE" sz="1600" dirty="0" smtClean="0"/>
              <a:t>14:38MEZ]</a:t>
            </a:r>
          </a:p>
          <a:p>
            <a:pPr marL="342900" lvl="1" indent="-342900">
              <a:buFont typeface="Symbol" panose="05050102010706020507" pitchFamily="18" charset="2"/>
              <a:buChar char="-"/>
            </a:pPr>
            <a:r>
              <a:rPr lang="de-DE" sz="1600" dirty="0" smtClean="0"/>
              <a:t>Bild 130 Wondershare</a:t>
            </a:r>
            <a:r>
              <a:rPr lang="de-DE" sz="1600" dirty="0"/>
              <a:t>: </a:t>
            </a:r>
            <a:r>
              <a:rPr lang="de-DE" sz="1600" dirty="0">
                <a:hlinkClick r:id="rId9"/>
              </a:rPr>
              <a:t>https://</a:t>
            </a:r>
            <a:r>
              <a:rPr lang="de-DE" sz="1600" dirty="0" smtClean="0">
                <a:hlinkClick r:id="rId9"/>
              </a:rPr>
              <a:t>www.wondershare.de/disk-utility/recover-files-from-usb.html</a:t>
            </a:r>
            <a:r>
              <a:rPr lang="de-DE" sz="1600" dirty="0" smtClean="0"/>
              <a:t> </a:t>
            </a:r>
            <a:r>
              <a:rPr lang="de-DE" sz="1600" dirty="0"/>
              <a:t>[11.10.2017, </a:t>
            </a:r>
            <a:r>
              <a:rPr lang="de-DE" sz="1600" dirty="0" smtClean="0"/>
              <a:t>15:26MEZ]</a:t>
            </a:r>
          </a:p>
          <a:p>
            <a:pPr marL="342900" lvl="1" indent="-342900">
              <a:buFont typeface="Symbol" panose="05050102010706020507" pitchFamily="18" charset="2"/>
              <a:buChar char="-"/>
            </a:pPr>
            <a:r>
              <a:rPr lang="de-DE" sz="1600" dirty="0" smtClean="0"/>
              <a:t>Bild 131 Amazone</a:t>
            </a:r>
            <a:r>
              <a:rPr lang="de-DE" sz="1600" dirty="0"/>
              <a:t>: </a:t>
            </a:r>
            <a:r>
              <a:rPr lang="de-DE" sz="1600" dirty="0">
                <a:hlinkClick r:id="rId10"/>
              </a:rPr>
              <a:t>http://</a:t>
            </a:r>
            <a:r>
              <a:rPr lang="de-DE" sz="1600" dirty="0" smtClean="0">
                <a:hlinkClick r:id="rId10"/>
              </a:rPr>
              <a:t>www.amazone.de/4933.asp</a:t>
            </a:r>
            <a:r>
              <a:rPr lang="de-DE" sz="1600" dirty="0" smtClean="0"/>
              <a:t> </a:t>
            </a:r>
            <a:r>
              <a:rPr lang="de-DE" sz="1600" dirty="0"/>
              <a:t>[11.10.2017, </a:t>
            </a:r>
            <a:r>
              <a:rPr lang="de-DE" sz="1600" dirty="0" smtClean="0"/>
              <a:t>15:35MEZ</a:t>
            </a:r>
            <a:r>
              <a:rPr lang="de-DE" sz="1600" dirty="0"/>
              <a:t>]</a:t>
            </a:r>
          </a:p>
          <a:p>
            <a:pPr marL="342900" lvl="1" indent="-342900">
              <a:buFont typeface="Symbol" panose="05050102010706020507" pitchFamily="18" charset="2"/>
              <a:buChar char="-"/>
            </a:pPr>
            <a:endParaRPr lang="de-DE" sz="1600" dirty="0"/>
          </a:p>
        </p:txBody>
      </p:sp>
    </p:spTree>
    <p:extLst>
      <p:ext uri="{BB962C8B-B14F-4D97-AF65-F5344CB8AC3E}">
        <p14:creationId xmlns:p14="http://schemas.microsoft.com/office/powerpoint/2010/main" val="203366323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924" y="434776"/>
            <a:ext cx="7954238" cy="860425"/>
          </a:xfrm>
        </p:spPr>
        <p:txBody>
          <a:bodyPr/>
          <a:lstStyle/>
          <a:p>
            <a:r>
              <a:rPr lang="de-DE" b="0" dirty="0" smtClean="0"/>
              <a:t>Bildquellen XIX</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181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7"/>
          <p:cNvSpPr>
            <a:spLocks noGrp="1"/>
          </p:cNvSpPr>
          <p:nvPr>
            <p:ph idx="1"/>
          </p:nvPr>
        </p:nvSpPr>
        <p:spPr>
          <a:xfrm>
            <a:off x="-252536" y="1625631"/>
            <a:ext cx="9144000" cy="4722862"/>
          </a:xfrm>
        </p:spPr>
        <p:txBody>
          <a:bodyPr/>
          <a:lstStyle/>
          <a:p>
            <a:pPr marL="342900" lvl="1" indent="-342900">
              <a:buFont typeface="Symbol" panose="05050102010706020507" pitchFamily="18" charset="2"/>
              <a:buChar char="-"/>
            </a:pPr>
            <a:r>
              <a:rPr lang="de-DE" sz="1600" dirty="0" smtClean="0"/>
              <a:t>Bild </a:t>
            </a:r>
            <a:r>
              <a:rPr lang="de-DE" sz="1600" dirty="0"/>
              <a:t>132: Rauch: Präsentation Rauch: 19. Oktober 2017 Effiziensteigerung mit moderner Düngetechnik Volker Rathmer in Triesdorf</a:t>
            </a:r>
          </a:p>
          <a:p>
            <a:pPr marL="342900" lvl="1" indent="-342900">
              <a:buFont typeface="Symbol" panose="05050102010706020507" pitchFamily="18" charset="2"/>
              <a:buChar char="-"/>
            </a:pPr>
            <a:r>
              <a:rPr lang="de-DE" sz="1600" dirty="0" smtClean="0"/>
              <a:t>Bild 133:Rauch</a:t>
            </a:r>
            <a:r>
              <a:rPr lang="de-DE" sz="1600" dirty="0"/>
              <a:t>: Präsentation Rauch: 19. Oktober 2017 Effiziensteigerung mit moderner </a:t>
            </a:r>
            <a:r>
              <a:rPr lang="de-DE" sz="1600" dirty="0" smtClean="0"/>
              <a:t>Düngetechnik Volker Rathmer in Triesdorf</a:t>
            </a:r>
          </a:p>
          <a:p>
            <a:pPr marL="342900" lvl="1" indent="-342900">
              <a:buFont typeface="Symbol" panose="05050102010706020507" pitchFamily="18" charset="2"/>
              <a:buChar char="-"/>
            </a:pPr>
            <a:r>
              <a:rPr lang="de-DE" sz="1600" dirty="0" smtClean="0"/>
              <a:t>Bild 134 Rauch: Präsentation Rauch: 19. Oktober 2017 Effiziensteigerung mit moderner Düngetechnik Volker Rathmer in Triesdorf</a:t>
            </a:r>
          </a:p>
          <a:p>
            <a:pPr marL="342900" lvl="1" indent="-342900">
              <a:buFont typeface="Symbol" panose="05050102010706020507" pitchFamily="18" charset="2"/>
              <a:buChar char="-"/>
            </a:pPr>
            <a:r>
              <a:rPr lang="de-DE" sz="1600" dirty="0" smtClean="0"/>
              <a:t>Bild 135 Rauch: Präsentation Rauch: 19. Oktober 2017 Effiziensteigerung mit moderner Düngetechnik Volker Rathmer in Triesdorf</a:t>
            </a:r>
          </a:p>
          <a:p>
            <a:pPr marL="342900" lvl="1" indent="-342900">
              <a:buFont typeface="Symbol" panose="05050102010706020507" pitchFamily="18" charset="2"/>
              <a:buChar char="-"/>
            </a:pPr>
            <a:r>
              <a:rPr lang="de-DE" sz="1600" dirty="0" smtClean="0"/>
              <a:t> Bild 136 </a:t>
            </a:r>
            <a:r>
              <a:rPr lang="de-DE" sz="1600" dirty="0"/>
              <a:t>Rauch: Präsentation Rauch: 19. Oktober 2017 Effiziensteigerung mit moderner Düngetechnik Volker </a:t>
            </a:r>
            <a:r>
              <a:rPr lang="de-DE" sz="1600" dirty="0" err="1"/>
              <a:t>Rathmer</a:t>
            </a:r>
            <a:r>
              <a:rPr lang="de-DE" sz="1600" dirty="0"/>
              <a:t> in Triesdorf</a:t>
            </a:r>
          </a:p>
          <a:p>
            <a:pPr marL="342900" lvl="1" indent="-342900">
              <a:buFont typeface="Symbol" panose="05050102010706020507" pitchFamily="18" charset="2"/>
              <a:buChar char="-"/>
            </a:pPr>
            <a:endParaRPr lang="de-DE" sz="1600" dirty="0"/>
          </a:p>
        </p:txBody>
      </p:sp>
    </p:spTree>
    <p:extLst>
      <p:ext uri="{BB962C8B-B14F-4D97-AF65-F5344CB8AC3E}">
        <p14:creationId xmlns:p14="http://schemas.microsoft.com/office/powerpoint/2010/main" val="337845405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46" y="837825"/>
            <a:ext cx="7954238" cy="860425"/>
          </a:xfrm>
        </p:spPr>
        <p:txBody>
          <a:bodyPr/>
          <a:lstStyle/>
          <a:p>
            <a:r>
              <a:rPr lang="de-DE" b="0" dirty="0" smtClean="0"/>
              <a:t>Websitequellen I</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182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p:txBody>
          <a:bodyPr/>
          <a:lstStyle/>
          <a:p>
            <a:pPr>
              <a:buFont typeface="Symbol" panose="05050102010706020507" pitchFamily="18" charset="2"/>
              <a:buChar char="-"/>
            </a:pPr>
            <a:r>
              <a:rPr lang="de-DE" sz="1600" dirty="0" smtClean="0"/>
              <a:t>BundesanzeigerVerlag: [Online aus dem Internet]. </a:t>
            </a:r>
            <a:r>
              <a:rPr lang="de-DE" sz="1600" dirty="0"/>
              <a:t>URL: </a:t>
            </a:r>
            <a:r>
              <a:rPr lang="de-DE" sz="1600" dirty="0">
                <a:hlinkClick r:id="rId2"/>
              </a:rPr>
              <a:t>https://www.bgbl.de/xaver/bgbl/start.xav?startbk=Bundesanzeiger_BGBl#__bgbl__%2F%2F*%5B%40attr_id%3D%27bgbl117032.pdf%27%5D__</a:t>
            </a:r>
            <a:r>
              <a:rPr lang="de-DE" sz="1600" dirty="0" smtClean="0">
                <a:hlinkClick r:id="rId2"/>
              </a:rPr>
              <a:t>1501159313120</a:t>
            </a:r>
            <a:r>
              <a:rPr lang="de-DE" sz="1600" dirty="0" smtClean="0"/>
              <a:t> [27.07.2017, 14:51 MEZ]</a:t>
            </a:r>
          </a:p>
          <a:p>
            <a:pPr>
              <a:buFont typeface="Symbol" panose="05050102010706020507" pitchFamily="18" charset="2"/>
              <a:buChar char="-"/>
            </a:pPr>
            <a:r>
              <a:rPr lang="de-DE" sz="1600" dirty="0" smtClean="0"/>
              <a:t>BaywaAG: [Online aus dem Internet]. </a:t>
            </a:r>
            <a:r>
              <a:rPr lang="de-DE" sz="1600" dirty="0"/>
              <a:t>URL: </a:t>
            </a:r>
            <a:r>
              <a:rPr lang="de-DE" sz="1600" dirty="0">
                <a:hlinkClick r:id="rId3"/>
              </a:rPr>
              <a:t>https://www.baywa.de/pflanzenbau_obst/ackerbau_gruenland/duengemittel</a:t>
            </a:r>
            <a:r>
              <a:rPr lang="de-DE" sz="1600" dirty="0" smtClean="0">
                <a:hlinkClick r:id="rId3"/>
              </a:rPr>
              <a:t>/</a:t>
            </a:r>
            <a:endParaRPr lang="de-DE" sz="1600" dirty="0" smtClean="0"/>
          </a:p>
          <a:p>
            <a:pPr marL="0" indent="0">
              <a:buNone/>
            </a:pPr>
            <a:r>
              <a:rPr lang="de-DE" sz="1600" dirty="0"/>
              <a:t> </a:t>
            </a:r>
            <a:r>
              <a:rPr lang="de-DE" sz="1600" dirty="0" smtClean="0"/>
              <a:t>     [27.07.2017, 15:00 MEZ]</a:t>
            </a:r>
          </a:p>
          <a:p>
            <a:pPr>
              <a:buFont typeface="Symbol" panose="05050102010706020507" pitchFamily="18" charset="2"/>
              <a:buChar char="-"/>
            </a:pPr>
            <a:r>
              <a:rPr lang="de-DE" sz="1600" dirty="0"/>
              <a:t>YARA Pure Nutrient </a:t>
            </a:r>
            <a:r>
              <a:rPr lang="de-DE" sz="1600" dirty="0" smtClean="0"/>
              <a:t>Info: [Online aus </a:t>
            </a:r>
            <a:r>
              <a:rPr lang="de-DE" sz="1600" dirty="0"/>
              <a:t>dem Internet] URL: </a:t>
            </a:r>
            <a:r>
              <a:rPr lang="de-DE" sz="1600" dirty="0">
                <a:hlinkClick r:id="rId4"/>
              </a:rPr>
              <a:t>http://</a:t>
            </a:r>
            <a:r>
              <a:rPr lang="de-DE" sz="1600" dirty="0" smtClean="0">
                <a:hlinkClick r:id="rId4"/>
              </a:rPr>
              <a:t>yara.com/doc/199032_YA_md_quality_spreading-N6_EN_4-0-BD.pdf</a:t>
            </a:r>
            <a:r>
              <a:rPr lang="de-DE" sz="1600" dirty="0" smtClean="0"/>
              <a:t> [26.07.2017, 08:34 MEZ]</a:t>
            </a:r>
          </a:p>
          <a:p>
            <a:pPr>
              <a:buFont typeface="Symbol" panose="05050102010706020507" pitchFamily="18" charset="2"/>
              <a:buChar char="-"/>
            </a:pPr>
            <a:r>
              <a:rPr lang="de-DE" sz="1600" dirty="0" smtClean="0"/>
              <a:t>Statistisches Jahrbuch über Ernährung Landwirschaft und Forsten: [Online aus dem Internet]. </a:t>
            </a:r>
            <a:r>
              <a:rPr lang="de-DE" sz="1600" dirty="0"/>
              <a:t>URL: </a:t>
            </a:r>
            <a:r>
              <a:rPr lang="de-DE" sz="1600" dirty="0">
                <a:hlinkClick r:id="rId5"/>
              </a:rPr>
              <a:t>https://www.bmel-statistik.de/service/archiv/statistisches-jahrbuch</a:t>
            </a:r>
            <a:r>
              <a:rPr lang="de-DE" sz="1600" dirty="0" smtClean="0">
                <a:hlinkClick r:id="rId5"/>
              </a:rPr>
              <a:t>/</a:t>
            </a:r>
            <a:r>
              <a:rPr lang="de-DE" sz="1600" dirty="0" smtClean="0"/>
              <a:t> [27.07.2017, 16:40 MEZ]</a:t>
            </a:r>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a:p>
        </p:txBody>
      </p:sp>
    </p:spTree>
    <p:extLst>
      <p:ext uri="{BB962C8B-B14F-4D97-AF65-F5344CB8AC3E}">
        <p14:creationId xmlns:p14="http://schemas.microsoft.com/office/powerpoint/2010/main" val="158519547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smtClean="0"/>
              <a:t>Quellen aus Büchern</a:t>
            </a:r>
            <a:endParaRPr lang="de-DE" b="0" dirty="0"/>
          </a:p>
        </p:txBody>
      </p:sp>
      <p:sp>
        <p:nvSpPr>
          <p:cNvPr id="6" name="Inhaltsplatzhalter 5"/>
          <p:cNvSpPr>
            <a:spLocks noGrp="1"/>
          </p:cNvSpPr>
          <p:nvPr>
            <p:ph idx="1"/>
          </p:nvPr>
        </p:nvSpPr>
        <p:spPr>
          <a:xfrm>
            <a:off x="3270" y="1773238"/>
            <a:ext cx="9144000" cy="4497388"/>
          </a:xfrm>
        </p:spPr>
        <p:txBody>
          <a:bodyPr/>
          <a:lstStyle/>
          <a:p>
            <a:pPr marL="342900" lvl="1" indent="-342900">
              <a:buFont typeface="Symbol" panose="05050102010706020507" pitchFamily="18" charset="2"/>
              <a:buChar char="-"/>
            </a:pPr>
            <a:r>
              <a:rPr lang="de-DE" sz="1600" dirty="0"/>
              <a:t>Landtechnik für Profis 15. bis 17 Februar (2017):Düngung. Gemeinsame Tagung der DLG e.V und der Max-Eyth-Gesellschaft Agrartechnik im VDI e.V. Frankfurt am Main: DLG-Verlag</a:t>
            </a:r>
          </a:p>
          <a:p>
            <a:pPr lvl="0">
              <a:buFont typeface="Symbol" panose="05050102010706020507" pitchFamily="18" charset="2"/>
              <a:buChar char="-"/>
            </a:pPr>
            <a:r>
              <a:rPr lang="de-DE" sz="1600" dirty="0"/>
              <a:t>Eichhorn, H.: Landwirtschaftliches Lehrbuch, </a:t>
            </a:r>
            <a:r>
              <a:rPr lang="de-DE" sz="1600" dirty="0" smtClean="0"/>
              <a:t>Landtechnik</a:t>
            </a:r>
            <a:r>
              <a:rPr lang="de-DE" sz="1600" dirty="0"/>
              <a:t>; Stuttgart: Ulmer Verlag, </a:t>
            </a:r>
            <a:r>
              <a:rPr lang="de-DE" sz="1600" dirty="0" smtClean="0"/>
              <a:t>1985.</a:t>
            </a:r>
            <a:endParaRPr lang="de-DE" sz="1600" dirty="0"/>
          </a:p>
          <a:p>
            <a:pPr>
              <a:buFont typeface="Symbol" panose="05050102010706020507" pitchFamily="18" charset="2"/>
              <a:buChar char="-"/>
            </a:pPr>
            <a:endParaRPr lang="de-DE" sz="1600" dirty="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smtClean="0"/>
          </a:p>
          <a:p>
            <a:pPr>
              <a:buFont typeface="Symbol" panose="05050102010706020507" pitchFamily="18" charset="2"/>
              <a:buChar char="-"/>
            </a:pPr>
            <a:endParaRPr lang="de-DE" sz="16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183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35928233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46" y="837825"/>
            <a:ext cx="7954238" cy="860425"/>
          </a:xfrm>
        </p:spPr>
        <p:txBody>
          <a:bodyPr/>
          <a:lstStyle/>
          <a:p>
            <a:r>
              <a:rPr lang="de-DE" b="0" dirty="0" smtClean="0"/>
              <a:t>Quellen aus Vorlesungsskripten</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184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p:txBody>
          <a:bodyPr/>
          <a:lstStyle/>
          <a:p>
            <a:r>
              <a:rPr lang="de-DE" dirty="0" smtClean="0"/>
              <a:t>Göbel, B. (2014): Düngegesetz und Düngeverordnung. FH Weihenstephan/Triesdorf, Unveröffentlichte Lehrunterlagen (SS 2014)</a:t>
            </a:r>
          </a:p>
          <a:p>
            <a:r>
              <a:rPr lang="de-DE" dirty="0" smtClean="0"/>
              <a:t>Groß, U (2016): Modul Technik der Innen und Außenwirtschaft, FH Weihenstephan/Triesdorf, Unveröffentlichte Lehrunterlagen (WS 2016)</a:t>
            </a:r>
          </a:p>
          <a:p>
            <a:endParaRPr lang="de-DE" dirty="0" smtClean="0"/>
          </a:p>
          <a:p>
            <a:endParaRPr lang="de-DE" dirty="0"/>
          </a:p>
        </p:txBody>
      </p:sp>
    </p:spTree>
    <p:extLst>
      <p:ext uri="{BB962C8B-B14F-4D97-AF65-F5344CB8AC3E}">
        <p14:creationId xmlns:p14="http://schemas.microsoft.com/office/powerpoint/2010/main" val="3899890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6978" y="592382"/>
            <a:ext cx="7954238" cy="860425"/>
          </a:xfrm>
        </p:spPr>
        <p:txBody>
          <a:bodyPr/>
          <a:lstStyle/>
          <a:p>
            <a:r>
              <a:rPr lang="de-DE" b="0" dirty="0" smtClean="0"/>
              <a:t>2.1 Eigenschaften von Mineraldüngern</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19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Textfeld 7"/>
          <p:cNvSpPr txBox="1"/>
          <p:nvPr/>
        </p:nvSpPr>
        <p:spPr>
          <a:xfrm>
            <a:off x="6995917" y="6003767"/>
            <a:ext cx="1742728" cy="246221"/>
          </a:xfrm>
          <a:prstGeom prst="rect">
            <a:avLst/>
          </a:prstGeom>
          <a:noFill/>
        </p:spPr>
        <p:txBody>
          <a:bodyPr wrap="square" rtlCol="0">
            <a:spAutoFit/>
          </a:bodyPr>
          <a:lstStyle/>
          <a:p>
            <a:r>
              <a:rPr lang="de-DE" sz="1000" b="0" dirty="0" smtClean="0"/>
              <a:t>Quelle: Bild 9 : YARA</a:t>
            </a:r>
            <a:endParaRPr lang="de-DE" sz="1000" b="0" dirty="0"/>
          </a:p>
        </p:txBody>
      </p:sp>
      <p:pic>
        <p:nvPicPr>
          <p:cNvPr id="10" name="Inhaltsplatzhalt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5" y="1529598"/>
            <a:ext cx="5088212" cy="4720390"/>
          </a:xfrm>
        </p:spPr>
      </p:pic>
      <p:sp>
        <p:nvSpPr>
          <p:cNvPr id="3" name="Pfeil nach unten 2"/>
          <p:cNvSpPr/>
          <p:nvPr/>
        </p:nvSpPr>
        <p:spPr bwMode="auto">
          <a:xfrm>
            <a:off x="2195736" y="1916832"/>
            <a:ext cx="72008" cy="720080"/>
          </a:xfrm>
          <a:prstGeom prst="down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1309864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62032"/>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47103" y="921116"/>
          <a:ext cx="7704856" cy="5683664"/>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a:txBody>
                    <a:bodyPr/>
                    <a:lstStyle/>
                    <a:p>
                      <a:pPr algn="l"/>
                      <a:r>
                        <a:rPr lang="de-DE" dirty="0" smtClean="0"/>
                        <a:t>Kapitel </a:t>
                      </a:r>
                      <a:endParaRPr lang="de-DE" dirty="0"/>
                    </a:p>
                  </a:txBody>
                  <a:tcPr/>
                </a:tc>
                <a:tc>
                  <a:txBody>
                    <a:bodyPr/>
                    <a:lstStyle/>
                    <a:p>
                      <a:pPr algn="ctr"/>
                      <a:endParaRPr lang="de-DE" dirty="0"/>
                    </a:p>
                  </a:txBody>
                  <a:tcPr/>
                </a:tc>
                <a:extLst>
                  <a:ext uri="{0D108BD9-81ED-4DB2-BD59-A6C34878D82A}">
                    <a16:rowId xmlns:a16="http://schemas.microsoft.com/office/drawing/2014/main" val="4047048811"/>
                  </a:ext>
                </a:extLst>
              </a:tr>
              <a:tr h="405976">
                <a:tc>
                  <a:txBody>
                    <a:bodyPr/>
                    <a:lstStyle/>
                    <a:p>
                      <a:r>
                        <a:rPr lang="de-DE" dirty="0" smtClean="0"/>
                        <a:t>1. Anforderungen an die Düngung</a:t>
                      </a:r>
                      <a:endParaRPr lang="de-DE" dirty="0"/>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1.1 Was ist Applikationsqualität</a:t>
                      </a:r>
                      <a:endParaRPr lang="de-DE" dirty="0"/>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  1.2 Streufehler und deren Folgen</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1.3 Düngegesetz</a:t>
                      </a:r>
                      <a:r>
                        <a:rPr lang="de-DE" baseline="0" dirty="0" smtClean="0"/>
                        <a:t> </a:t>
                      </a:r>
                      <a:endParaRPr lang="de-DE" dirty="0"/>
                    </a:p>
                  </a:txBody>
                  <a:tcPr/>
                </a:tc>
                <a:tc>
                  <a:txBody>
                    <a:bodyPr/>
                    <a:lstStyle/>
                    <a:p>
                      <a:pPr algn="ctr"/>
                      <a:endParaRPr lang="de-DE" dirty="0"/>
                    </a:p>
                  </a:txBody>
                  <a:tcPr/>
                </a:tc>
                <a:extLst>
                  <a:ext uri="{0D108BD9-81ED-4DB2-BD59-A6C34878D82A}">
                    <a16:rowId xmlns:a16="http://schemas.microsoft.com/office/drawing/2014/main" val="1816861290"/>
                  </a:ext>
                </a:extLst>
              </a:tr>
              <a:tr h="405976">
                <a:tc>
                  <a:txBody>
                    <a:bodyPr/>
                    <a:lstStyle/>
                    <a:p>
                      <a:r>
                        <a:rPr lang="de-DE" dirty="0" smtClean="0"/>
                        <a:t>  1.4 Düngeverordnung</a:t>
                      </a:r>
                      <a:endParaRPr lang="de-DE" dirty="0"/>
                    </a:p>
                  </a:txBody>
                  <a:tcPr/>
                </a:tc>
                <a:tc>
                  <a:txBody>
                    <a:bodyPr/>
                    <a:lstStyle/>
                    <a:p>
                      <a:pPr algn="ctr"/>
                      <a:endParaRPr lang="de-DE" dirty="0"/>
                    </a:p>
                  </a:txBody>
                  <a:tcPr/>
                </a:tc>
                <a:extLst>
                  <a:ext uri="{0D108BD9-81ED-4DB2-BD59-A6C34878D82A}">
                    <a16:rowId xmlns:a16="http://schemas.microsoft.com/office/drawing/2014/main" val="1084932622"/>
                  </a:ext>
                </a:extLst>
              </a:tr>
              <a:tr h="405976">
                <a:tc>
                  <a:txBody>
                    <a:bodyPr/>
                    <a:lstStyle/>
                    <a:p>
                      <a:r>
                        <a:rPr lang="de-DE" dirty="0" smtClean="0"/>
                        <a:t>  1.5 DIN</a:t>
                      </a:r>
                      <a:r>
                        <a:rPr lang="de-DE" baseline="0" dirty="0" smtClean="0"/>
                        <a:t>-EN 13739</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05976">
                <a:tc>
                  <a:txBody>
                    <a:bodyPr/>
                    <a:lstStyle/>
                    <a:p>
                      <a:r>
                        <a:rPr lang="de-DE" dirty="0" smtClean="0"/>
                        <a:t>  1.6 Bedeutung</a:t>
                      </a:r>
                      <a:r>
                        <a:rPr lang="de-DE" baseline="0" dirty="0" smtClean="0"/>
                        <a:t> der Düngerausbringung</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2. Düngersorten</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dirty="0" smtClean="0"/>
                        <a:t>  2.1 Eigenschaften Mineraldünger</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3.</a:t>
                      </a:r>
                      <a:r>
                        <a:rPr lang="de-DE" baseline="0" dirty="0" smtClean="0"/>
                        <a:t> Systeme der Mineraldüngerausbringung</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b="0" baseline="0" dirty="0" smtClean="0"/>
                        <a:t>  3.1 Anforderungen Düngerausbringung </a:t>
                      </a:r>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  3.2 Allgemeine Düngeanforderungen</a:t>
                      </a:r>
                      <a:endParaRPr lang="de-DE" dirty="0"/>
                    </a:p>
                  </a:txBody>
                  <a:tcPr/>
                </a:tc>
                <a:tc>
                  <a:txBody>
                    <a:bodyPr/>
                    <a:lstStyle/>
                    <a:p>
                      <a:pPr algn="ctr"/>
                      <a:endParaRPr lang="de-DE" dirty="0"/>
                    </a:p>
                  </a:txBody>
                  <a:tcPr/>
                </a:tc>
                <a:extLst>
                  <a:ext uri="{0D108BD9-81ED-4DB2-BD59-A6C34878D82A}">
                    <a16:rowId xmlns:a16="http://schemas.microsoft.com/office/drawing/2014/main" val="3693101906"/>
                  </a:ext>
                </a:extLst>
              </a:tr>
              <a:tr h="405976">
                <a:tc>
                  <a:txBody>
                    <a:bodyPr/>
                    <a:lstStyle/>
                    <a:p>
                      <a:r>
                        <a:rPr lang="de-DE" dirty="0" smtClean="0"/>
                        <a:t>  3.3 Anforderungen</a:t>
                      </a:r>
                      <a:r>
                        <a:rPr lang="de-DE" baseline="0" dirty="0" smtClean="0"/>
                        <a:t> moderne Düngerstreuer </a:t>
                      </a:r>
                      <a:endParaRPr lang="de-DE" dirty="0"/>
                    </a:p>
                  </a:txBody>
                  <a:tcPr/>
                </a:tc>
                <a:tc>
                  <a:txBody>
                    <a:bodyPr/>
                    <a:lstStyle/>
                    <a:p>
                      <a:pPr algn="ctr"/>
                      <a:endParaRPr lang="de-DE" dirty="0"/>
                    </a:p>
                  </a:txBody>
                  <a:tcPr/>
                </a:tc>
                <a:extLst>
                  <a:ext uri="{0D108BD9-81ED-4DB2-BD59-A6C34878D82A}">
                    <a16:rowId xmlns:a16="http://schemas.microsoft.com/office/drawing/2014/main" val="1592022126"/>
                  </a:ext>
                </a:extLst>
              </a:tr>
            </a:tbl>
          </a:graphicData>
        </a:graphic>
      </p:graphicFrame>
    </p:spTree>
    <p:extLst>
      <p:ext uri="{BB962C8B-B14F-4D97-AF65-F5344CB8AC3E}">
        <p14:creationId xmlns:p14="http://schemas.microsoft.com/office/powerpoint/2010/main" val="3424723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081" y="490459"/>
            <a:ext cx="7954238" cy="860425"/>
          </a:xfrm>
        </p:spPr>
        <p:txBody>
          <a:bodyPr/>
          <a:lstStyle/>
          <a:p>
            <a:pPr algn="ctr"/>
            <a:r>
              <a:rPr lang="de-DE" b="0" dirty="0" smtClean="0"/>
              <a:t>3. Systeme der Mineraldüngerausbringung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Textfeld 5"/>
          <p:cNvSpPr txBox="1"/>
          <p:nvPr/>
        </p:nvSpPr>
        <p:spPr>
          <a:xfrm>
            <a:off x="4079575" y="6179257"/>
            <a:ext cx="5883188" cy="246221"/>
          </a:xfrm>
          <a:prstGeom prst="rect">
            <a:avLst/>
          </a:prstGeom>
          <a:noFill/>
        </p:spPr>
        <p:txBody>
          <a:bodyPr wrap="square" rtlCol="0">
            <a:spAutoFit/>
          </a:bodyPr>
          <a:lstStyle/>
          <a:p>
            <a:r>
              <a:rPr lang="de-DE" sz="1000" b="0" dirty="0" smtClean="0"/>
              <a:t>Quelle: Werkbild 10: Lehner; Werkbild 11: Amazone; Werkbild 12: Rauch</a:t>
            </a:r>
            <a:endParaRPr lang="de-DE" sz="1000" b="0" dirty="0"/>
          </a:p>
        </p:txBody>
      </p:sp>
      <p:graphicFrame>
        <p:nvGraphicFramePr>
          <p:cNvPr id="12" name="Tabelle 11"/>
          <p:cNvGraphicFramePr>
            <a:graphicFrameLocks noGrp="1"/>
          </p:cNvGraphicFramePr>
          <p:nvPr>
            <p:extLst>
              <p:ext uri="{D42A27DB-BD31-4B8C-83A1-F6EECF244321}">
                <p14:modId xmlns:p14="http://schemas.microsoft.com/office/powerpoint/2010/main" val="1657298515"/>
              </p:ext>
            </p:extLst>
          </p:nvPr>
        </p:nvGraphicFramePr>
        <p:xfrm>
          <a:off x="386277" y="1376943"/>
          <a:ext cx="8296000" cy="4776254"/>
        </p:xfrm>
        <a:graphic>
          <a:graphicData uri="http://schemas.openxmlformats.org/drawingml/2006/table">
            <a:tbl>
              <a:tblPr firstRow="1" bandRow="1">
                <a:tableStyleId>{5C22544A-7EE6-4342-B048-85BDC9FD1C3A}</a:tableStyleId>
              </a:tblPr>
              <a:tblGrid>
                <a:gridCol w="1659200">
                  <a:extLst>
                    <a:ext uri="{9D8B030D-6E8A-4147-A177-3AD203B41FA5}">
                      <a16:colId xmlns:a16="http://schemas.microsoft.com/office/drawing/2014/main" val="2179786295"/>
                    </a:ext>
                  </a:extLst>
                </a:gridCol>
                <a:gridCol w="1659200">
                  <a:extLst>
                    <a:ext uri="{9D8B030D-6E8A-4147-A177-3AD203B41FA5}">
                      <a16:colId xmlns:a16="http://schemas.microsoft.com/office/drawing/2014/main" val="3862126401"/>
                    </a:ext>
                  </a:extLst>
                </a:gridCol>
                <a:gridCol w="1659200">
                  <a:extLst>
                    <a:ext uri="{9D8B030D-6E8A-4147-A177-3AD203B41FA5}">
                      <a16:colId xmlns:a16="http://schemas.microsoft.com/office/drawing/2014/main" val="2064111456"/>
                    </a:ext>
                  </a:extLst>
                </a:gridCol>
                <a:gridCol w="1659200">
                  <a:extLst>
                    <a:ext uri="{9D8B030D-6E8A-4147-A177-3AD203B41FA5}">
                      <a16:colId xmlns:a16="http://schemas.microsoft.com/office/drawing/2014/main" val="3960059274"/>
                    </a:ext>
                  </a:extLst>
                </a:gridCol>
                <a:gridCol w="1659200">
                  <a:extLst>
                    <a:ext uri="{9D8B030D-6E8A-4147-A177-3AD203B41FA5}">
                      <a16:colId xmlns:a16="http://schemas.microsoft.com/office/drawing/2014/main" val="1111594341"/>
                    </a:ext>
                  </a:extLst>
                </a:gridCol>
              </a:tblGrid>
              <a:tr h="513521">
                <a:tc>
                  <a:txBody>
                    <a:bodyPr/>
                    <a:lstStyle/>
                    <a:p>
                      <a:pPr algn="ctr"/>
                      <a:r>
                        <a:rPr lang="de-DE" b="0" dirty="0" smtClean="0"/>
                        <a:t>Darstellung</a:t>
                      </a:r>
                      <a:endParaRPr lang="de-DE" b="0" dirty="0"/>
                    </a:p>
                  </a:txBody>
                  <a:tcPr/>
                </a:tc>
                <a:tc>
                  <a:txBody>
                    <a:bodyPr/>
                    <a:lstStyle/>
                    <a:p>
                      <a:pPr algn="ctr"/>
                      <a:r>
                        <a:rPr lang="de-DE" b="0" dirty="0" smtClean="0"/>
                        <a:t>Typ</a:t>
                      </a:r>
                      <a:endParaRPr lang="de-DE" b="0" dirty="0"/>
                    </a:p>
                  </a:txBody>
                  <a:tcPr/>
                </a:tc>
                <a:tc>
                  <a:txBody>
                    <a:bodyPr/>
                    <a:lstStyle/>
                    <a:p>
                      <a:pPr algn="ctr"/>
                      <a:r>
                        <a:rPr lang="de-DE" b="0" dirty="0" smtClean="0"/>
                        <a:t>Düngerart</a:t>
                      </a:r>
                      <a:endParaRPr lang="de-DE" b="0" dirty="0"/>
                    </a:p>
                  </a:txBody>
                  <a:tcPr/>
                </a:tc>
                <a:tc>
                  <a:txBody>
                    <a:bodyPr/>
                    <a:lstStyle/>
                    <a:p>
                      <a:pPr algn="ctr"/>
                      <a:r>
                        <a:rPr lang="de-DE" b="0" dirty="0" smtClean="0"/>
                        <a:t>Arbeitsbreite</a:t>
                      </a:r>
                      <a:endParaRPr lang="de-DE" b="0" dirty="0"/>
                    </a:p>
                  </a:txBody>
                  <a:tcPr/>
                </a:tc>
                <a:tc>
                  <a:txBody>
                    <a:bodyPr/>
                    <a:lstStyle/>
                    <a:p>
                      <a:pPr algn="ctr"/>
                      <a:r>
                        <a:rPr lang="de-DE" b="0" dirty="0" smtClean="0"/>
                        <a:t>Volumen</a:t>
                      </a:r>
                      <a:endParaRPr lang="de-DE" b="0" dirty="0"/>
                    </a:p>
                  </a:txBody>
                  <a:tcPr/>
                </a:tc>
                <a:extLst>
                  <a:ext uri="{0D108BD9-81ED-4DB2-BD59-A6C34878D82A}">
                    <a16:rowId xmlns:a16="http://schemas.microsoft.com/office/drawing/2014/main" val="1191714004"/>
                  </a:ext>
                </a:extLst>
              </a:tr>
              <a:tr h="1420911">
                <a:tc>
                  <a:txBody>
                    <a:bodyPr/>
                    <a:lstStyle/>
                    <a:p>
                      <a:pPr algn="ctr"/>
                      <a:endParaRPr lang="de-DE" b="0" dirty="0"/>
                    </a:p>
                  </a:txBody>
                  <a:tcPr/>
                </a:tc>
                <a:tc>
                  <a:txBody>
                    <a:bodyPr/>
                    <a:lstStyle/>
                    <a:p>
                      <a:pPr algn="ctr"/>
                      <a:r>
                        <a:rPr lang="de-DE" b="0" dirty="0" smtClean="0"/>
                        <a:t>Schnecken-</a:t>
                      </a:r>
                    </a:p>
                    <a:p>
                      <a:pPr algn="ctr"/>
                      <a:r>
                        <a:rPr lang="de-DE" b="0" dirty="0" smtClean="0"/>
                        <a:t>kornstreuer</a:t>
                      </a:r>
                    </a:p>
                    <a:p>
                      <a:pPr algn="ctr"/>
                      <a:endParaRPr lang="de-DE" b="0" dirty="0"/>
                    </a:p>
                  </a:txBody>
                  <a:tcPr/>
                </a:tc>
                <a:tc>
                  <a:txBody>
                    <a:bodyPr/>
                    <a:lstStyle/>
                    <a:p>
                      <a:pPr algn="ctr"/>
                      <a:r>
                        <a:rPr lang="de-DE" b="0" dirty="0" smtClean="0"/>
                        <a:t>Schnecken-</a:t>
                      </a:r>
                    </a:p>
                    <a:p>
                      <a:pPr algn="ctr"/>
                      <a:r>
                        <a:rPr lang="de-DE" b="0" dirty="0" smtClean="0"/>
                        <a:t>korn,</a:t>
                      </a:r>
                      <a:r>
                        <a:rPr lang="de-DE" b="0" baseline="0" dirty="0" smtClean="0"/>
                        <a:t> Grasübersaat,</a:t>
                      </a:r>
                    </a:p>
                    <a:p>
                      <a:pPr algn="ctr"/>
                      <a:r>
                        <a:rPr lang="de-DE" b="0" baseline="0" dirty="0" smtClean="0"/>
                        <a:t>Winterdienst</a:t>
                      </a:r>
                      <a:endParaRPr lang="de-DE" b="0" dirty="0"/>
                    </a:p>
                  </a:txBody>
                  <a:tcPr/>
                </a:tc>
                <a:tc>
                  <a:txBody>
                    <a:bodyPr/>
                    <a:lstStyle/>
                    <a:p>
                      <a:pPr algn="ctr"/>
                      <a:r>
                        <a:rPr lang="de-DE" b="0" dirty="0" smtClean="0"/>
                        <a:t>2-27m</a:t>
                      </a:r>
                      <a:endParaRPr lang="de-DE" b="0" dirty="0"/>
                    </a:p>
                  </a:txBody>
                  <a:tcPr/>
                </a:tc>
                <a:tc>
                  <a:txBody>
                    <a:bodyPr/>
                    <a:lstStyle/>
                    <a:p>
                      <a:pPr algn="ctr"/>
                      <a:r>
                        <a:rPr lang="de-DE" b="0" dirty="0" smtClean="0"/>
                        <a:t>Bis 170l</a:t>
                      </a:r>
                      <a:endParaRPr lang="de-DE" b="0" dirty="0"/>
                    </a:p>
                  </a:txBody>
                  <a:tcPr/>
                </a:tc>
                <a:extLst>
                  <a:ext uri="{0D108BD9-81ED-4DB2-BD59-A6C34878D82A}">
                    <a16:rowId xmlns:a16="http://schemas.microsoft.com/office/drawing/2014/main" val="3228381889"/>
                  </a:ext>
                </a:extLst>
              </a:tr>
              <a:tr h="1420911">
                <a:tc>
                  <a:txBody>
                    <a:bodyPr/>
                    <a:lstStyle/>
                    <a:p>
                      <a:pPr algn="ctr"/>
                      <a:endParaRPr lang="de-DE" b="0" dirty="0"/>
                    </a:p>
                  </a:txBody>
                  <a:tcPr/>
                </a:tc>
                <a:tc>
                  <a:txBody>
                    <a:bodyPr/>
                    <a:lstStyle/>
                    <a:p>
                      <a:pPr algn="ctr"/>
                      <a:r>
                        <a:rPr lang="de-DE" b="0" dirty="0" smtClean="0"/>
                        <a:t>Einscheiben-</a:t>
                      </a:r>
                    </a:p>
                    <a:p>
                      <a:pPr algn="ctr"/>
                      <a:r>
                        <a:rPr lang="de-DE" b="0" dirty="0" smtClean="0"/>
                        <a:t>zentrifugal-</a:t>
                      </a:r>
                    </a:p>
                    <a:p>
                      <a:pPr algn="ctr"/>
                      <a:r>
                        <a:rPr lang="de-DE" b="0" dirty="0" smtClean="0"/>
                        <a:t>Streuer</a:t>
                      </a:r>
                      <a:endParaRPr lang="de-DE" b="0" dirty="0"/>
                    </a:p>
                  </a:txBody>
                  <a:tcPr/>
                </a:tc>
                <a:tc>
                  <a:txBody>
                    <a:bodyPr/>
                    <a:lstStyle/>
                    <a:p>
                      <a:pPr algn="ctr"/>
                      <a:r>
                        <a:rPr lang="de-DE" b="0" dirty="0" smtClean="0"/>
                        <a:t>Mineraldünger</a:t>
                      </a:r>
                      <a:endParaRPr lang="de-DE" b="0" dirty="0"/>
                    </a:p>
                  </a:txBody>
                  <a:tcPr/>
                </a:tc>
                <a:tc>
                  <a:txBody>
                    <a:bodyPr/>
                    <a:lstStyle/>
                    <a:p>
                      <a:pPr algn="ctr"/>
                      <a:r>
                        <a:rPr lang="de-DE" b="0" dirty="0" smtClean="0"/>
                        <a:t>10-15m</a:t>
                      </a:r>
                      <a:endParaRPr lang="de-DE" b="0" dirty="0"/>
                    </a:p>
                  </a:txBody>
                  <a:tcPr/>
                </a:tc>
                <a:tc>
                  <a:txBody>
                    <a:bodyPr/>
                    <a:lstStyle/>
                    <a:p>
                      <a:pPr algn="ctr"/>
                      <a:r>
                        <a:rPr lang="de-DE" b="0" dirty="0" smtClean="0"/>
                        <a:t>Bis</a:t>
                      </a:r>
                      <a:r>
                        <a:rPr lang="de-DE" b="0" baseline="0" dirty="0" smtClean="0"/>
                        <a:t> 1000l</a:t>
                      </a:r>
                      <a:endParaRPr lang="de-DE" b="0" dirty="0"/>
                    </a:p>
                  </a:txBody>
                  <a:tcPr/>
                </a:tc>
                <a:extLst>
                  <a:ext uri="{0D108BD9-81ED-4DB2-BD59-A6C34878D82A}">
                    <a16:rowId xmlns:a16="http://schemas.microsoft.com/office/drawing/2014/main" val="508204014"/>
                  </a:ext>
                </a:extLst>
              </a:tr>
              <a:tr h="1420911">
                <a:tc>
                  <a:txBody>
                    <a:bodyPr/>
                    <a:lstStyle/>
                    <a:p>
                      <a:pPr algn="ctr"/>
                      <a:endParaRPr lang="de-DE" b="0" dirty="0"/>
                    </a:p>
                  </a:txBody>
                  <a:tcPr/>
                </a:tc>
                <a:tc>
                  <a:txBody>
                    <a:bodyPr/>
                    <a:lstStyle/>
                    <a:p>
                      <a:pPr algn="ctr"/>
                      <a:r>
                        <a:rPr lang="de-DE" b="0" dirty="0" smtClean="0"/>
                        <a:t>Zweischeiben-</a:t>
                      </a:r>
                    </a:p>
                    <a:p>
                      <a:pPr algn="ctr"/>
                      <a:r>
                        <a:rPr lang="de-DE" b="0" dirty="0" smtClean="0"/>
                        <a:t>zentrifugal-</a:t>
                      </a:r>
                    </a:p>
                    <a:p>
                      <a:pPr algn="ctr"/>
                      <a:r>
                        <a:rPr lang="de-DE" b="0" dirty="0" smtClean="0"/>
                        <a:t>Steuer</a:t>
                      </a:r>
                      <a:endParaRPr lang="de-DE" b="0" dirty="0"/>
                    </a:p>
                  </a:txBody>
                  <a:tcPr/>
                </a:tc>
                <a:tc>
                  <a:txBody>
                    <a:bodyPr/>
                    <a:lstStyle/>
                    <a:p>
                      <a:pPr algn="ctr"/>
                      <a:r>
                        <a:rPr lang="de-DE" b="0" dirty="0" smtClean="0"/>
                        <a:t>Mineraldünger</a:t>
                      </a:r>
                      <a:endParaRPr lang="de-DE" b="0" dirty="0"/>
                    </a:p>
                  </a:txBody>
                  <a:tcPr/>
                </a:tc>
                <a:tc>
                  <a:txBody>
                    <a:bodyPr/>
                    <a:lstStyle/>
                    <a:p>
                      <a:pPr algn="ctr"/>
                      <a:r>
                        <a:rPr lang="de-DE" b="0" dirty="0" smtClean="0"/>
                        <a:t>10-42m</a:t>
                      </a:r>
                      <a:endParaRPr lang="de-DE" b="0" dirty="0"/>
                    </a:p>
                  </a:txBody>
                  <a:tcPr/>
                </a:tc>
                <a:tc>
                  <a:txBody>
                    <a:bodyPr/>
                    <a:lstStyle/>
                    <a:p>
                      <a:pPr algn="ctr"/>
                      <a:r>
                        <a:rPr lang="de-DE" b="0" dirty="0" smtClean="0"/>
                        <a:t>Bis</a:t>
                      </a:r>
                      <a:r>
                        <a:rPr lang="de-DE" b="0" baseline="0" dirty="0" smtClean="0"/>
                        <a:t> 4000l </a:t>
                      </a:r>
                      <a:endParaRPr lang="de-DE" b="0" dirty="0"/>
                    </a:p>
                  </a:txBody>
                  <a:tcPr/>
                </a:tc>
                <a:extLst>
                  <a:ext uri="{0D108BD9-81ED-4DB2-BD59-A6C34878D82A}">
                    <a16:rowId xmlns:a16="http://schemas.microsoft.com/office/drawing/2014/main" val="598531023"/>
                  </a:ext>
                </a:extLst>
              </a:tr>
            </a:tbl>
          </a:graphicData>
        </a:graphic>
      </p:graphicFrame>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78" y="1878996"/>
            <a:ext cx="1664196" cy="1405988"/>
          </a:xfrm>
          <a:prstGeom prst="rect">
            <a:avLst/>
          </a:prstGeom>
        </p:spPr>
      </p:pic>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75" y="3249254"/>
            <a:ext cx="1664199" cy="1475890"/>
          </a:xfrm>
          <a:prstGeom prst="rect">
            <a:avLst/>
          </a:prstGeom>
        </p:spPr>
      </p:pic>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52" y="4750750"/>
            <a:ext cx="1624122" cy="1376840"/>
          </a:xfrm>
          <a:prstGeom prst="rect">
            <a:avLst/>
          </a:prstGeom>
        </p:spPr>
      </p:pic>
    </p:spTree>
    <p:extLst>
      <p:ext uri="{BB962C8B-B14F-4D97-AF65-F5344CB8AC3E}">
        <p14:creationId xmlns:p14="http://schemas.microsoft.com/office/powerpoint/2010/main" val="2028068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081" y="490459"/>
            <a:ext cx="7954238" cy="860425"/>
          </a:xfrm>
        </p:spPr>
        <p:txBody>
          <a:bodyPr/>
          <a:lstStyle/>
          <a:p>
            <a:pPr algn="ctr"/>
            <a:r>
              <a:rPr lang="de-DE" b="0" dirty="0" smtClean="0"/>
              <a:t>3. Systeme der Mineraldüngerausbringung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graphicFrame>
        <p:nvGraphicFramePr>
          <p:cNvPr id="12" name="Tabelle 11"/>
          <p:cNvGraphicFramePr>
            <a:graphicFrameLocks noGrp="1"/>
          </p:cNvGraphicFramePr>
          <p:nvPr>
            <p:extLst>
              <p:ext uri="{D42A27DB-BD31-4B8C-83A1-F6EECF244321}">
                <p14:modId xmlns:p14="http://schemas.microsoft.com/office/powerpoint/2010/main" val="1755623626"/>
              </p:ext>
            </p:extLst>
          </p:nvPr>
        </p:nvGraphicFramePr>
        <p:xfrm>
          <a:off x="386277" y="1376943"/>
          <a:ext cx="8296000" cy="4776254"/>
        </p:xfrm>
        <a:graphic>
          <a:graphicData uri="http://schemas.openxmlformats.org/drawingml/2006/table">
            <a:tbl>
              <a:tblPr firstRow="1" bandRow="1">
                <a:tableStyleId>{5C22544A-7EE6-4342-B048-85BDC9FD1C3A}</a:tableStyleId>
              </a:tblPr>
              <a:tblGrid>
                <a:gridCol w="1659200">
                  <a:extLst>
                    <a:ext uri="{9D8B030D-6E8A-4147-A177-3AD203B41FA5}">
                      <a16:colId xmlns:a16="http://schemas.microsoft.com/office/drawing/2014/main" val="2179786295"/>
                    </a:ext>
                  </a:extLst>
                </a:gridCol>
                <a:gridCol w="1659200">
                  <a:extLst>
                    <a:ext uri="{9D8B030D-6E8A-4147-A177-3AD203B41FA5}">
                      <a16:colId xmlns:a16="http://schemas.microsoft.com/office/drawing/2014/main" val="3862126401"/>
                    </a:ext>
                  </a:extLst>
                </a:gridCol>
                <a:gridCol w="1659200">
                  <a:extLst>
                    <a:ext uri="{9D8B030D-6E8A-4147-A177-3AD203B41FA5}">
                      <a16:colId xmlns:a16="http://schemas.microsoft.com/office/drawing/2014/main" val="2064111456"/>
                    </a:ext>
                  </a:extLst>
                </a:gridCol>
                <a:gridCol w="1659200">
                  <a:extLst>
                    <a:ext uri="{9D8B030D-6E8A-4147-A177-3AD203B41FA5}">
                      <a16:colId xmlns:a16="http://schemas.microsoft.com/office/drawing/2014/main" val="3960059274"/>
                    </a:ext>
                  </a:extLst>
                </a:gridCol>
                <a:gridCol w="1659200">
                  <a:extLst>
                    <a:ext uri="{9D8B030D-6E8A-4147-A177-3AD203B41FA5}">
                      <a16:colId xmlns:a16="http://schemas.microsoft.com/office/drawing/2014/main" val="1111594341"/>
                    </a:ext>
                  </a:extLst>
                </a:gridCol>
              </a:tblGrid>
              <a:tr h="513521">
                <a:tc>
                  <a:txBody>
                    <a:bodyPr/>
                    <a:lstStyle/>
                    <a:p>
                      <a:pPr algn="ctr"/>
                      <a:r>
                        <a:rPr lang="de-DE" b="0" dirty="0" smtClean="0"/>
                        <a:t>Darstellung</a:t>
                      </a:r>
                      <a:endParaRPr lang="de-DE" b="0" dirty="0"/>
                    </a:p>
                  </a:txBody>
                  <a:tcPr/>
                </a:tc>
                <a:tc>
                  <a:txBody>
                    <a:bodyPr/>
                    <a:lstStyle/>
                    <a:p>
                      <a:pPr algn="ctr"/>
                      <a:r>
                        <a:rPr lang="de-DE" b="0" dirty="0" smtClean="0"/>
                        <a:t>Typ</a:t>
                      </a:r>
                      <a:endParaRPr lang="de-DE" b="0" dirty="0"/>
                    </a:p>
                  </a:txBody>
                  <a:tcPr/>
                </a:tc>
                <a:tc>
                  <a:txBody>
                    <a:bodyPr/>
                    <a:lstStyle/>
                    <a:p>
                      <a:pPr algn="ctr"/>
                      <a:r>
                        <a:rPr lang="de-DE" b="0" dirty="0" smtClean="0"/>
                        <a:t>Düngerart</a:t>
                      </a:r>
                      <a:endParaRPr lang="de-DE" b="0" dirty="0"/>
                    </a:p>
                  </a:txBody>
                  <a:tcPr/>
                </a:tc>
                <a:tc>
                  <a:txBody>
                    <a:bodyPr/>
                    <a:lstStyle/>
                    <a:p>
                      <a:pPr algn="ctr"/>
                      <a:r>
                        <a:rPr lang="de-DE" b="0" dirty="0" smtClean="0"/>
                        <a:t>Arbeitsbreite</a:t>
                      </a:r>
                      <a:endParaRPr lang="de-DE" b="0" dirty="0"/>
                    </a:p>
                  </a:txBody>
                  <a:tcPr/>
                </a:tc>
                <a:tc>
                  <a:txBody>
                    <a:bodyPr/>
                    <a:lstStyle/>
                    <a:p>
                      <a:pPr algn="ctr"/>
                      <a:r>
                        <a:rPr lang="de-DE" b="0" dirty="0" smtClean="0"/>
                        <a:t>Volumen</a:t>
                      </a:r>
                      <a:endParaRPr lang="de-DE" b="0" dirty="0"/>
                    </a:p>
                  </a:txBody>
                  <a:tcPr/>
                </a:tc>
                <a:extLst>
                  <a:ext uri="{0D108BD9-81ED-4DB2-BD59-A6C34878D82A}">
                    <a16:rowId xmlns:a16="http://schemas.microsoft.com/office/drawing/2014/main" val="1191714004"/>
                  </a:ext>
                </a:extLst>
              </a:tr>
              <a:tr h="1420911">
                <a:tc>
                  <a:txBody>
                    <a:bodyPr/>
                    <a:lstStyle/>
                    <a:p>
                      <a:pPr algn="ctr"/>
                      <a:endParaRPr lang="de-DE" b="0" dirty="0"/>
                    </a:p>
                  </a:txBody>
                  <a:tcPr/>
                </a:tc>
                <a:tc>
                  <a:txBody>
                    <a:bodyPr/>
                    <a:lstStyle/>
                    <a:p>
                      <a:pPr algn="ctr"/>
                      <a:r>
                        <a:rPr lang="de-DE" b="0" dirty="0" smtClean="0"/>
                        <a:t>Pendelrohr</a:t>
                      </a:r>
                    </a:p>
                    <a:p>
                      <a:pPr algn="ctr"/>
                      <a:r>
                        <a:rPr lang="de-DE" b="0" dirty="0" smtClean="0"/>
                        <a:t>Streuer</a:t>
                      </a:r>
                    </a:p>
                    <a:p>
                      <a:pPr algn="ctr"/>
                      <a:endParaRPr lang="de-DE" b="0" dirty="0"/>
                    </a:p>
                  </a:txBody>
                  <a:tcPr/>
                </a:tc>
                <a:tc>
                  <a:txBody>
                    <a:bodyPr/>
                    <a:lstStyle/>
                    <a:p>
                      <a:pPr algn="ctr"/>
                      <a:r>
                        <a:rPr lang="de-DE" b="0" dirty="0" smtClean="0"/>
                        <a:t>Mineraldünger</a:t>
                      </a:r>
                      <a:endParaRPr lang="de-DE" b="0" dirty="0"/>
                    </a:p>
                  </a:txBody>
                  <a:tcPr/>
                </a:tc>
                <a:tc>
                  <a:txBody>
                    <a:bodyPr/>
                    <a:lstStyle/>
                    <a:p>
                      <a:pPr algn="ctr"/>
                      <a:r>
                        <a:rPr lang="de-DE" b="0" dirty="0" smtClean="0"/>
                        <a:t>Bis</a:t>
                      </a:r>
                      <a:r>
                        <a:rPr lang="de-DE" b="0" baseline="0" dirty="0" smtClean="0"/>
                        <a:t> 12m</a:t>
                      </a:r>
                      <a:endParaRPr lang="de-DE" b="0" dirty="0"/>
                    </a:p>
                  </a:txBody>
                  <a:tcPr/>
                </a:tc>
                <a:tc>
                  <a:txBody>
                    <a:bodyPr/>
                    <a:lstStyle/>
                    <a:p>
                      <a:pPr algn="ctr"/>
                      <a:r>
                        <a:rPr lang="de-DE" b="0" dirty="0" smtClean="0"/>
                        <a:t>Bis 800l</a:t>
                      </a:r>
                      <a:endParaRPr lang="de-DE" b="0" dirty="0"/>
                    </a:p>
                  </a:txBody>
                  <a:tcPr/>
                </a:tc>
                <a:extLst>
                  <a:ext uri="{0D108BD9-81ED-4DB2-BD59-A6C34878D82A}">
                    <a16:rowId xmlns:a16="http://schemas.microsoft.com/office/drawing/2014/main" val="3228381889"/>
                  </a:ext>
                </a:extLst>
              </a:tr>
              <a:tr h="1420911">
                <a:tc>
                  <a:txBody>
                    <a:bodyPr/>
                    <a:lstStyle/>
                    <a:p>
                      <a:pPr algn="ctr"/>
                      <a:endParaRPr lang="de-DE" b="0" dirty="0"/>
                    </a:p>
                  </a:txBody>
                  <a:tcPr/>
                </a:tc>
                <a:tc>
                  <a:txBody>
                    <a:bodyPr/>
                    <a:lstStyle/>
                    <a:p>
                      <a:pPr algn="ctr"/>
                      <a:r>
                        <a:rPr lang="de-DE" b="0" dirty="0" smtClean="0"/>
                        <a:t>Pneumatik</a:t>
                      </a:r>
                    </a:p>
                    <a:p>
                      <a:pPr algn="ctr"/>
                      <a:r>
                        <a:rPr lang="de-DE" b="0" dirty="0" smtClean="0"/>
                        <a:t>Steuer</a:t>
                      </a:r>
                      <a:endParaRPr lang="de-DE" b="0" dirty="0"/>
                    </a:p>
                  </a:txBody>
                  <a:tcPr/>
                </a:tc>
                <a:tc>
                  <a:txBody>
                    <a:bodyPr/>
                    <a:lstStyle/>
                    <a:p>
                      <a:pPr algn="ctr"/>
                      <a:r>
                        <a:rPr lang="de-DE" b="0" dirty="0" smtClean="0"/>
                        <a:t>Mineraldünger</a:t>
                      </a:r>
                      <a:endParaRPr lang="de-DE" b="0" dirty="0"/>
                    </a:p>
                  </a:txBody>
                  <a:tcPr/>
                </a:tc>
                <a:tc>
                  <a:txBody>
                    <a:bodyPr/>
                    <a:lstStyle/>
                    <a:p>
                      <a:pPr algn="ctr"/>
                      <a:r>
                        <a:rPr lang="de-DE" b="0" dirty="0" smtClean="0"/>
                        <a:t>Bis</a:t>
                      </a:r>
                      <a:r>
                        <a:rPr lang="de-DE" b="0" baseline="0" dirty="0" smtClean="0"/>
                        <a:t> 36m</a:t>
                      </a:r>
                      <a:endParaRPr lang="de-DE" b="0" dirty="0"/>
                    </a:p>
                  </a:txBody>
                  <a:tcPr/>
                </a:tc>
                <a:tc>
                  <a:txBody>
                    <a:bodyPr/>
                    <a:lstStyle/>
                    <a:p>
                      <a:pPr algn="ctr"/>
                      <a:r>
                        <a:rPr lang="de-DE" b="0" dirty="0" smtClean="0"/>
                        <a:t>Bis 6000l</a:t>
                      </a:r>
                      <a:endParaRPr lang="de-DE" b="0" dirty="0"/>
                    </a:p>
                  </a:txBody>
                  <a:tcPr/>
                </a:tc>
                <a:extLst>
                  <a:ext uri="{0D108BD9-81ED-4DB2-BD59-A6C34878D82A}">
                    <a16:rowId xmlns:a16="http://schemas.microsoft.com/office/drawing/2014/main" val="508204014"/>
                  </a:ext>
                </a:extLst>
              </a:tr>
              <a:tr h="1420911">
                <a:tc>
                  <a:txBody>
                    <a:bodyPr/>
                    <a:lstStyle/>
                    <a:p>
                      <a:pPr algn="ctr"/>
                      <a:endParaRPr lang="de-DE" b="0" dirty="0"/>
                    </a:p>
                  </a:txBody>
                  <a:tcPr/>
                </a:tc>
                <a:tc>
                  <a:txBody>
                    <a:bodyPr/>
                    <a:lstStyle/>
                    <a:p>
                      <a:pPr algn="ctr"/>
                      <a:r>
                        <a:rPr lang="de-DE" b="0" dirty="0" smtClean="0"/>
                        <a:t>Großflächen</a:t>
                      </a:r>
                    </a:p>
                    <a:p>
                      <a:pPr algn="ctr"/>
                      <a:r>
                        <a:rPr lang="de-DE" b="0" dirty="0" smtClean="0"/>
                        <a:t>Streuer</a:t>
                      </a:r>
                      <a:endParaRPr lang="de-DE" b="0" dirty="0"/>
                    </a:p>
                  </a:txBody>
                  <a:tcPr/>
                </a:tc>
                <a:tc>
                  <a:txBody>
                    <a:bodyPr/>
                    <a:lstStyle/>
                    <a:p>
                      <a:pPr algn="ctr"/>
                      <a:r>
                        <a:rPr lang="de-DE" b="0" dirty="0" smtClean="0"/>
                        <a:t>Mineraldünger</a:t>
                      </a:r>
                      <a:endParaRPr lang="de-DE" b="0" dirty="0"/>
                    </a:p>
                  </a:txBody>
                  <a:tcPr/>
                </a:tc>
                <a:tc>
                  <a:txBody>
                    <a:bodyPr/>
                    <a:lstStyle/>
                    <a:p>
                      <a:pPr algn="ctr"/>
                      <a:r>
                        <a:rPr lang="de-DE" b="0" dirty="0" smtClean="0"/>
                        <a:t>Bis 54m</a:t>
                      </a:r>
                      <a:r>
                        <a:rPr lang="de-DE" b="0" baseline="0" dirty="0" smtClean="0"/>
                        <a:t> </a:t>
                      </a:r>
                      <a:endParaRPr lang="de-DE" b="0" dirty="0"/>
                    </a:p>
                  </a:txBody>
                  <a:tcPr/>
                </a:tc>
                <a:tc>
                  <a:txBody>
                    <a:bodyPr/>
                    <a:lstStyle/>
                    <a:p>
                      <a:pPr algn="ctr"/>
                      <a:r>
                        <a:rPr lang="de-DE" b="0" dirty="0" smtClean="0"/>
                        <a:t>Bis</a:t>
                      </a:r>
                      <a:r>
                        <a:rPr lang="de-DE" b="0" baseline="0" dirty="0" smtClean="0"/>
                        <a:t> 8400l</a:t>
                      </a:r>
                      <a:endParaRPr lang="de-DE" b="0" dirty="0"/>
                    </a:p>
                  </a:txBody>
                  <a:tcPr/>
                </a:tc>
                <a:extLst>
                  <a:ext uri="{0D108BD9-81ED-4DB2-BD59-A6C34878D82A}">
                    <a16:rowId xmlns:a16="http://schemas.microsoft.com/office/drawing/2014/main" val="598531023"/>
                  </a:ext>
                </a:extLst>
              </a:tr>
            </a:tbl>
          </a:graphicData>
        </a:graphic>
      </p:graphicFrame>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77" y="1863280"/>
            <a:ext cx="1655317" cy="1389797"/>
          </a:xfrm>
          <a:prstGeom prst="rect">
            <a:avLst/>
          </a:prstGeom>
        </p:spPr>
      </p:pic>
      <p:pic>
        <p:nvPicPr>
          <p:cNvPr id="16" name="Grafik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77" y="3253077"/>
            <a:ext cx="1655317" cy="1472067"/>
          </a:xfrm>
          <a:prstGeom prst="rect">
            <a:avLst/>
          </a:prstGeom>
        </p:spPr>
      </p:pic>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277" y="4713612"/>
            <a:ext cx="1655317" cy="1393086"/>
          </a:xfrm>
          <a:prstGeom prst="rect">
            <a:avLst/>
          </a:prstGeom>
        </p:spPr>
      </p:pic>
      <p:sp>
        <p:nvSpPr>
          <p:cNvPr id="18" name="Textfeld 17"/>
          <p:cNvSpPr txBox="1"/>
          <p:nvPr/>
        </p:nvSpPr>
        <p:spPr>
          <a:xfrm>
            <a:off x="4716016" y="6238025"/>
            <a:ext cx="4735295" cy="246221"/>
          </a:xfrm>
          <a:prstGeom prst="rect">
            <a:avLst/>
          </a:prstGeom>
          <a:noFill/>
        </p:spPr>
        <p:txBody>
          <a:bodyPr wrap="square" rtlCol="0">
            <a:spAutoFit/>
          </a:bodyPr>
          <a:lstStyle/>
          <a:p>
            <a:r>
              <a:rPr lang="de-DE" sz="1000" b="0" dirty="0" smtClean="0"/>
              <a:t>Quelle: Werkbild 13: Vicon; Werkbild 14: Rauch; Werkbild 15: Amazone</a:t>
            </a:r>
            <a:endParaRPr lang="de-DE" sz="1000" b="0" dirty="0"/>
          </a:p>
        </p:txBody>
      </p:sp>
    </p:spTree>
    <p:extLst>
      <p:ext uri="{BB962C8B-B14F-4D97-AF65-F5344CB8AC3E}">
        <p14:creationId xmlns:p14="http://schemas.microsoft.com/office/powerpoint/2010/main" val="907141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081" y="490459"/>
            <a:ext cx="7954238" cy="860425"/>
          </a:xfrm>
        </p:spPr>
        <p:txBody>
          <a:bodyPr/>
          <a:lstStyle/>
          <a:p>
            <a:pPr algn="ctr"/>
            <a:r>
              <a:rPr lang="de-DE" b="0" dirty="0" smtClean="0"/>
              <a:t>3. Systeme der Mineraldüngerausbringung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graphicFrame>
        <p:nvGraphicFramePr>
          <p:cNvPr id="12" name="Tabelle 11"/>
          <p:cNvGraphicFramePr>
            <a:graphicFrameLocks noGrp="1"/>
          </p:cNvGraphicFramePr>
          <p:nvPr>
            <p:extLst>
              <p:ext uri="{D42A27DB-BD31-4B8C-83A1-F6EECF244321}">
                <p14:modId xmlns:p14="http://schemas.microsoft.com/office/powerpoint/2010/main" val="1956999663"/>
              </p:ext>
            </p:extLst>
          </p:nvPr>
        </p:nvGraphicFramePr>
        <p:xfrm>
          <a:off x="386277" y="1376943"/>
          <a:ext cx="8296000" cy="4776254"/>
        </p:xfrm>
        <a:graphic>
          <a:graphicData uri="http://schemas.openxmlformats.org/drawingml/2006/table">
            <a:tbl>
              <a:tblPr firstRow="1" bandRow="1">
                <a:tableStyleId>{5C22544A-7EE6-4342-B048-85BDC9FD1C3A}</a:tableStyleId>
              </a:tblPr>
              <a:tblGrid>
                <a:gridCol w="1659200">
                  <a:extLst>
                    <a:ext uri="{9D8B030D-6E8A-4147-A177-3AD203B41FA5}">
                      <a16:colId xmlns:a16="http://schemas.microsoft.com/office/drawing/2014/main" val="2179786295"/>
                    </a:ext>
                  </a:extLst>
                </a:gridCol>
                <a:gridCol w="1659200">
                  <a:extLst>
                    <a:ext uri="{9D8B030D-6E8A-4147-A177-3AD203B41FA5}">
                      <a16:colId xmlns:a16="http://schemas.microsoft.com/office/drawing/2014/main" val="3862126401"/>
                    </a:ext>
                  </a:extLst>
                </a:gridCol>
                <a:gridCol w="1659200">
                  <a:extLst>
                    <a:ext uri="{9D8B030D-6E8A-4147-A177-3AD203B41FA5}">
                      <a16:colId xmlns:a16="http://schemas.microsoft.com/office/drawing/2014/main" val="2064111456"/>
                    </a:ext>
                  </a:extLst>
                </a:gridCol>
                <a:gridCol w="1659200">
                  <a:extLst>
                    <a:ext uri="{9D8B030D-6E8A-4147-A177-3AD203B41FA5}">
                      <a16:colId xmlns:a16="http://schemas.microsoft.com/office/drawing/2014/main" val="3960059274"/>
                    </a:ext>
                  </a:extLst>
                </a:gridCol>
                <a:gridCol w="1659200">
                  <a:extLst>
                    <a:ext uri="{9D8B030D-6E8A-4147-A177-3AD203B41FA5}">
                      <a16:colId xmlns:a16="http://schemas.microsoft.com/office/drawing/2014/main" val="1111594341"/>
                    </a:ext>
                  </a:extLst>
                </a:gridCol>
              </a:tblGrid>
              <a:tr h="513521">
                <a:tc>
                  <a:txBody>
                    <a:bodyPr/>
                    <a:lstStyle/>
                    <a:p>
                      <a:pPr algn="ctr"/>
                      <a:r>
                        <a:rPr lang="de-DE" b="0" dirty="0" smtClean="0"/>
                        <a:t>Darstellung</a:t>
                      </a:r>
                      <a:endParaRPr lang="de-DE" b="0" dirty="0"/>
                    </a:p>
                  </a:txBody>
                  <a:tcPr/>
                </a:tc>
                <a:tc>
                  <a:txBody>
                    <a:bodyPr/>
                    <a:lstStyle/>
                    <a:p>
                      <a:pPr algn="ctr"/>
                      <a:r>
                        <a:rPr lang="de-DE" b="0" dirty="0" smtClean="0"/>
                        <a:t>Typ</a:t>
                      </a:r>
                      <a:endParaRPr lang="de-DE" b="0" dirty="0"/>
                    </a:p>
                  </a:txBody>
                  <a:tcPr/>
                </a:tc>
                <a:tc>
                  <a:txBody>
                    <a:bodyPr/>
                    <a:lstStyle/>
                    <a:p>
                      <a:pPr algn="ctr"/>
                      <a:r>
                        <a:rPr lang="de-DE" b="0" dirty="0" smtClean="0"/>
                        <a:t>Düngerart</a:t>
                      </a:r>
                      <a:endParaRPr lang="de-DE" b="0" dirty="0"/>
                    </a:p>
                  </a:txBody>
                  <a:tcPr/>
                </a:tc>
                <a:tc>
                  <a:txBody>
                    <a:bodyPr/>
                    <a:lstStyle/>
                    <a:p>
                      <a:pPr algn="ctr"/>
                      <a:r>
                        <a:rPr lang="de-DE" b="0" dirty="0" smtClean="0"/>
                        <a:t>Arbeitsbreite</a:t>
                      </a:r>
                      <a:endParaRPr lang="de-DE" b="0" dirty="0"/>
                    </a:p>
                  </a:txBody>
                  <a:tcPr/>
                </a:tc>
                <a:tc>
                  <a:txBody>
                    <a:bodyPr/>
                    <a:lstStyle/>
                    <a:p>
                      <a:pPr algn="ctr"/>
                      <a:r>
                        <a:rPr lang="de-DE" b="0" dirty="0" smtClean="0"/>
                        <a:t>Volumen</a:t>
                      </a:r>
                      <a:endParaRPr lang="de-DE" b="0" dirty="0"/>
                    </a:p>
                  </a:txBody>
                  <a:tcPr/>
                </a:tc>
                <a:extLst>
                  <a:ext uri="{0D108BD9-81ED-4DB2-BD59-A6C34878D82A}">
                    <a16:rowId xmlns:a16="http://schemas.microsoft.com/office/drawing/2014/main" val="1191714004"/>
                  </a:ext>
                </a:extLst>
              </a:tr>
              <a:tr h="1420911">
                <a:tc>
                  <a:txBody>
                    <a:bodyPr/>
                    <a:lstStyle/>
                    <a:p>
                      <a:pPr algn="ctr"/>
                      <a:endParaRPr lang="de-DE" b="0" dirty="0"/>
                    </a:p>
                  </a:txBody>
                  <a:tcPr/>
                </a:tc>
                <a:tc>
                  <a:txBody>
                    <a:bodyPr/>
                    <a:lstStyle/>
                    <a:p>
                      <a:pPr algn="ctr"/>
                      <a:r>
                        <a:rPr lang="de-DE" b="0" dirty="0" smtClean="0"/>
                        <a:t>Streuer für erdfeuchte</a:t>
                      </a:r>
                      <a:r>
                        <a:rPr lang="de-DE" b="0" baseline="0" dirty="0" smtClean="0"/>
                        <a:t> </a:t>
                      </a:r>
                    </a:p>
                    <a:p>
                      <a:pPr algn="ctr"/>
                      <a:r>
                        <a:rPr lang="de-DE" b="0" baseline="0" dirty="0" smtClean="0"/>
                        <a:t>Güter</a:t>
                      </a:r>
                      <a:endParaRPr lang="de-DE" b="0" dirty="0"/>
                    </a:p>
                  </a:txBody>
                  <a:tcPr/>
                </a:tc>
                <a:tc>
                  <a:txBody>
                    <a:bodyPr/>
                    <a:lstStyle/>
                    <a:p>
                      <a:pPr algn="ctr"/>
                      <a:r>
                        <a:rPr lang="de-DE" b="0" dirty="0" smtClean="0"/>
                        <a:t>Kalk</a:t>
                      </a:r>
                    </a:p>
                    <a:p>
                      <a:pPr algn="ctr"/>
                      <a:r>
                        <a:rPr lang="de-DE" b="0" dirty="0" smtClean="0"/>
                        <a:t> Kompost</a:t>
                      </a:r>
                      <a:endParaRPr lang="de-DE" b="0" dirty="0"/>
                    </a:p>
                  </a:txBody>
                  <a:tcPr/>
                </a:tc>
                <a:tc>
                  <a:txBody>
                    <a:bodyPr/>
                    <a:lstStyle/>
                    <a:p>
                      <a:pPr algn="ctr"/>
                      <a:r>
                        <a:rPr lang="de-DE" b="0" dirty="0" smtClean="0"/>
                        <a:t>10-24m</a:t>
                      </a:r>
                      <a:endParaRPr lang="de-DE" b="0" dirty="0"/>
                    </a:p>
                  </a:txBody>
                  <a:tcPr/>
                </a:tc>
                <a:tc>
                  <a:txBody>
                    <a:bodyPr/>
                    <a:lstStyle/>
                    <a:p>
                      <a:pPr algn="ctr"/>
                      <a:r>
                        <a:rPr lang="de-DE" b="0" dirty="0" smtClean="0"/>
                        <a:t>Bis 15000l</a:t>
                      </a:r>
                      <a:endParaRPr lang="de-DE" b="0" dirty="0"/>
                    </a:p>
                  </a:txBody>
                  <a:tcPr/>
                </a:tc>
                <a:extLst>
                  <a:ext uri="{0D108BD9-81ED-4DB2-BD59-A6C34878D82A}">
                    <a16:rowId xmlns:a16="http://schemas.microsoft.com/office/drawing/2014/main" val="3228381889"/>
                  </a:ext>
                </a:extLst>
              </a:tr>
              <a:tr h="1420911">
                <a:tc>
                  <a:txBody>
                    <a:bodyPr/>
                    <a:lstStyle/>
                    <a:p>
                      <a:pPr algn="ctr"/>
                      <a:endParaRPr lang="de-DE" b="0" dirty="0"/>
                    </a:p>
                  </a:txBody>
                  <a:tcPr/>
                </a:tc>
                <a:tc>
                  <a:txBody>
                    <a:bodyPr/>
                    <a:lstStyle/>
                    <a:p>
                      <a:pPr algn="ctr"/>
                      <a:r>
                        <a:rPr lang="de-DE" b="0" dirty="0" smtClean="0"/>
                        <a:t>Kastenstreuer</a:t>
                      </a:r>
                      <a:endParaRPr lang="de-DE" b="0" dirty="0"/>
                    </a:p>
                  </a:txBody>
                  <a:tcPr/>
                </a:tc>
                <a:tc>
                  <a:txBody>
                    <a:bodyPr/>
                    <a:lstStyle/>
                    <a:p>
                      <a:pPr algn="ctr"/>
                      <a:r>
                        <a:rPr lang="de-DE" b="0" dirty="0" smtClean="0"/>
                        <a:t>Mineraldünger</a:t>
                      </a:r>
                    </a:p>
                    <a:p>
                      <a:pPr algn="ctr"/>
                      <a:r>
                        <a:rPr lang="de-DE" b="0" dirty="0" smtClean="0"/>
                        <a:t>(Gemüsebau)</a:t>
                      </a:r>
                    </a:p>
                    <a:p>
                      <a:pPr algn="ctr"/>
                      <a:endParaRPr lang="de-DE" b="0" dirty="0" smtClean="0"/>
                    </a:p>
                    <a:p>
                      <a:pPr algn="ctr"/>
                      <a:endParaRPr lang="de-DE" b="0" dirty="0"/>
                    </a:p>
                  </a:txBody>
                  <a:tcPr/>
                </a:tc>
                <a:tc>
                  <a:txBody>
                    <a:bodyPr/>
                    <a:lstStyle/>
                    <a:p>
                      <a:pPr algn="ctr"/>
                      <a:r>
                        <a:rPr lang="de-DE" b="0" dirty="0" smtClean="0"/>
                        <a:t>Bis 3m</a:t>
                      </a:r>
                      <a:endParaRPr lang="de-DE" b="0" dirty="0"/>
                    </a:p>
                  </a:txBody>
                  <a:tcPr/>
                </a:tc>
                <a:tc>
                  <a:txBody>
                    <a:bodyPr/>
                    <a:lstStyle/>
                    <a:p>
                      <a:pPr algn="ctr"/>
                      <a:r>
                        <a:rPr lang="de-DE" b="0" dirty="0" smtClean="0"/>
                        <a:t>Bis</a:t>
                      </a:r>
                      <a:r>
                        <a:rPr lang="de-DE" b="0" baseline="0" dirty="0" smtClean="0"/>
                        <a:t> 1000l</a:t>
                      </a:r>
                      <a:endParaRPr lang="de-DE" b="0" dirty="0"/>
                    </a:p>
                  </a:txBody>
                  <a:tcPr/>
                </a:tc>
                <a:extLst>
                  <a:ext uri="{0D108BD9-81ED-4DB2-BD59-A6C34878D82A}">
                    <a16:rowId xmlns:a16="http://schemas.microsoft.com/office/drawing/2014/main" val="508204014"/>
                  </a:ext>
                </a:extLst>
              </a:tr>
              <a:tr h="1420911">
                <a:tc>
                  <a:txBody>
                    <a:bodyPr/>
                    <a:lstStyle/>
                    <a:p>
                      <a:pPr algn="ctr"/>
                      <a:endParaRPr lang="de-DE" b="0" dirty="0"/>
                    </a:p>
                  </a:txBody>
                  <a:tcPr/>
                </a:tc>
                <a:tc>
                  <a:txBody>
                    <a:bodyPr/>
                    <a:lstStyle/>
                    <a:p>
                      <a:pPr algn="ctr"/>
                      <a:r>
                        <a:rPr lang="de-DE" b="0" dirty="0" smtClean="0">
                          <a:solidFill>
                            <a:srgbClr val="FF0000"/>
                          </a:solidFill>
                        </a:rPr>
                        <a:t>Injektor-</a:t>
                      </a:r>
                    </a:p>
                    <a:p>
                      <a:pPr algn="ctr"/>
                      <a:r>
                        <a:rPr lang="de-DE" b="0" dirty="0" smtClean="0">
                          <a:solidFill>
                            <a:srgbClr val="FF0000"/>
                          </a:solidFill>
                        </a:rPr>
                        <a:t>düngung</a:t>
                      </a:r>
                      <a:endParaRPr lang="de-DE" b="0" dirty="0">
                        <a:solidFill>
                          <a:srgbClr val="FF0000"/>
                        </a:solidFill>
                      </a:endParaRPr>
                    </a:p>
                  </a:txBody>
                  <a:tcPr/>
                </a:tc>
                <a:tc>
                  <a:txBody>
                    <a:bodyPr/>
                    <a:lstStyle/>
                    <a:p>
                      <a:pPr algn="ctr"/>
                      <a:r>
                        <a:rPr lang="de-DE" b="0" dirty="0" smtClean="0"/>
                        <a:t>Cultandünger</a:t>
                      </a:r>
                      <a:endParaRPr lang="de-DE" b="0" dirty="0"/>
                    </a:p>
                  </a:txBody>
                  <a:tcPr/>
                </a:tc>
                <a:tc>
                  <a:txBody>
                    <a:bodyPr/>
                    <a:lstStyle/>
                    <a:p>
                      <a:pPr algn="ctr"/>
                      <a:r>
                        <a:rPr lang="de-DE" b="0" dirty="0" smtClean="0"/>
                        <a:t>Bis 18m</a:t>
                      </a:r>
                      <a:endParaRPr lang="de-DE" b="0" dirty="0"/>
                    </a:p>
                  </a:txBody>
                  <a:tcPr/>
                </a:tc>
                <a:tc>
                  <a:txBody>
                    <a:bodyPr/>
                    <a:lstStyle/>
                    <a:p>
                      <a:pPr algn="ctr"/>
                      <a:r>
                        <a:rPr lang="de-DE" b="0" dirty="0" smtClean="0"/>
                        <a:t>Bis 24000l</a:t>
                      </a:r>
                      <a:endParaRPr lang="de-DE" b="0" dirty="0"/>
                    </a:p>
                  </a:txBody>
                  <a:tcPr/>
                </a:tc>
                <a:extLst>
                  <a:ext uri="{0D108BD9-81ED-4DB2-BD59-A6C34878D82A}">
                    <a16:rowId xmlns:a16="http://schemas.microsoft.com/office/drawing/2014/main" val="598531023"/>
                  </a:ext>
                </a:extLst>
              </a:tr>
            </a:tbl>
          </a:graphicData>
        </a:graphic>
      </p:graphicFrame>
      <p:sp>
        <p:nvSpPr>
          <p:cNvPr id="14" name="Textfeld 13"/>
          <p:cNvSpPr txBox="1"/>
          <p:nvPr/>
        </p:nvSpPr>
        <p:spPr>
          <a:xfrm>
            <a:off x="4535943" y="6238025"/>
            <a:ext cx="4392488" cy="246221"/>
          </a:xfrm>
          <a:prstGeom prst="rect">
            <a:avLst/>
          </a:prstGeom>
          <a:noFill/>
        </p:spPr>
        <p:txBody>
          <a:bodyPr wrap="square" rtlCol="0">
            <a:spAutoFit/>
          </a:bodyPr>
          <a:lstStyle/>
          <a:p>
            <a:r>
              <a:rPr lang="de-DE" sz="1000" b="0" dirty="0" smtClean="0"/>
              <a:t>Quelle: Werkbild 16: Bredal; Werkbild 17: Rauch; Werkbild 18: Bolmer</a:t>
            </a:r>
            <a:endParaRPr lang="de-DE" sz="1000" b="0" dirty="0"/>
          </a:p>
        </p:txBody>
      </p:sp>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277" y="1916832"/>
            <a:ext cx="1673800" cy="1440160"/>
          </a:xfrm>
          <a:prstGeom prst="rect">
            <a:avLst/>
          </a:prstGeom>
        </p:spPr>
      </p:pic>
      <p:pic>
        <p:nvPicPr>
          <p:cNvPr id="19" name="Grafik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48" y="3279841"/>
            <a:ext cx="1666129" cy="1480750"/>
          </a:xfrm>
          <a:prstGeom prst="rect">
            <a:avLst/>
          </a:prstGeom>
        </p:spPr>
      </p:pic>
      <p:pic>
        <p:nvPicPr>
          <p:cNvPr id="20" name="Grafik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254" y="4786650"/>
            <a:ext cx="1675823" cy="1325956"/>
          </a:xfrm>
          <a:prstGeom prst="rect">
            <a:avLst/>
          </a:prstGeom>
        </p:spPr>
      </p:pic>
    </p:spTree>
    <p:extLst>
      <p:ext uri="{BB962C8B-B14F-4D97-AF65-F5344CB8AC3E}">
        <p14:creationId xmlns:p14="http://schemas.microsoft.com/office/powerpoint/2010/main" val="3962827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46" y="837825"/>
            <a:ext cx="7954238" cy="860425"/>
          </a:xfrm>
        </p:spPr>
        <p:txBody>
          <a:bodyPr/>
          <a:lstStyle/>
          <a:p>
            <a:pPr algn="ctr"/>
            <a:r>
              <a:rPr lang="de-DE" b="0" dirty="0" smtClean="0"/>
              <a:t>3.1 Anforderungen Düngerausbringung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2265530"/>
            <a:ext cx="4182136" cy="3179694"/>
          </a:xfrm>
          <a:prstGeom prst="rect">
            <a:avLst/>
          </a:prstGeom>
        </p:spPr>
      </p:pic>
      <p:pic>
        <p:nvPicPr>
          <p:cNvPr id="12" name="Inhaltsplatzhalter 1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9100" y="2240868"/>
            <a:ext cx="3924269" cy="3204356"/>
          </a:xfrm>
        </p:spPr>
      </p:pic>
      <p:sp>
        <p:nvSpPr>
          <p:cNvPr id="15" name="Textfeld 14"/>
          <p:cNvSpPr txBox="1"/>
          <p:nvPr/>
        </p:nvSpPr>
        <p:spPr>
          <a:xfrm>
            <a:off x="5524515" y="6328712"/>
            <a:ext cx="3373637" cy="246221"/>
          </a:xfrm>
          <a:prstGeom prst="rect">
            <a:avLst/>
          </a:prstGeom>
          <a:noFill/>
        </p:spPr>
        <p:txBody>
          <a:bodyPr wrap="square" rtlCol="0">
            <a:spAutoFit/>
          </a:bodyPr>
          <a:lstStyle/>
          <a:p>
            <a:r>
              <a:rPr lang="de-DE" sz="1000" b="0" dirty="0" smtClean="0"/>
              <a:t>Quelle: Bild 19 Gerstroni</a:t>
            </a:r>
            <a:r>
              <a:rPr lang="de-DE" sz="1000" b="0" dirty="0"/>
              <a:t> </a:t>
            </a:r>
            <a:r>
              <a:rPr lang="de-DE" sz="1000" b="0" dirty="0" smtClean="0"/>
              <a:t>, Bild 20 Wasserschutzgebiet </a:t>
            </a:r>
            <a:endParaRPr lang="de-DE" sz="1000" b="0" dirty="0"/>
          </a:p>
        </p:txBody>
      </p:sp>
      <p:sp>
        <p:nvSpPr>
          <p:cNvPr id="16" name="Textfeld 15"/>
          <p:cNvSpPr txBox="1"/>
          <p:nvPr/>
        </p:nvSpPr>
        <p:spPr>
          <a:xfrm>
            <a:off x="539552" y="5589240"/>
            <a:ext cx="8223448" cy="400110"/>
          </a:xfrm>
          <a:prstGeom prst="rect">
            <a:avLst/>
          </a:prstGeom>
          <a:noFill/>
        </p:spPr>
        <p:txBody>
          <a:bodyPr wrap="square" rtlCol="0">
            <a:spAutoFit/>
          </a:bodyPr>
          <a:lstStyle/>
          <a:p>
            <a:r>
              <a:rPr lang="de-DE" sz="2000" dirty="0" smtClean="0"/>
              <a:t>Optimale Nährstoffversorgung vs. Wechselwirkungen Umwelt</a:t>
            </a:r>
            <a:endParaRPr lang="de-DE" sz="2000" dirty="0"/>
          </a:p>
        </p:txBody>
      </p:sp>
    </p:spTree>
    <p:extLst>
      <p:ext uri="{BB962C8B-B14F-4D97-AF65-F5344CB8AC3E}">
        <p14:creationId xmlns:p14="http://schemas.microsoft.com/office/powerpoint/2010/main" val="495793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9258" y="116632"/>
            <a:ext cx="7954238" cy="1089676"/>
          </a:xfrm>
        </p:spPr>
        <p:txBody>
          <a:bodyPr/>
          <a:lstStyle/>
          <a:p>
            <a:r>
              <a:rPr lang="de-DE" b="0" dirty="0" smtClean="0"/>
              <a:t/>
            </a:r>
            <a:br>
              <a:rPr lang="de-DE" b="0" dirty="0" smtClean="0"/>
            </a:br>
            <a:r>
              <a:rPr lang="de-DE" b="0" dirty="0" smtClean="0"/>
              <a:t>3.2 Allgemeine Anforderungen an die Düngerausbringung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a:xfrm>
            <a:off x="0" y="1516925"/>
            <a:ext cx="8892480" cy="4940274"/>
          </a:xfrm>
        </p:spPr>
        <p:txBody>
          <a:bodyPr/>
          <a:lstStyle/>
          <a:p>
            <a:r>
              <a:rPr lang="de-DE" altLang="de-DE" sz="2000" dirty="0"/>
              <a:t>Hohe Ausbringgenauigkeit, Vermeidung von Über- oder Unterdüngung, Vermeidung von </a:t>
            </a:r>
            <a:r>
              <a:rPr lang="de-DE" altLang="de-DE" sz="2000" dirty="0" smtClean="0"/>
              <a:t>Nähstoffverlusten</a:t>
            </a:r>
          </a:p>
          <a:p>
            <a:pPr marL="0" indent="0">
              <a:buNone/>
            </a:pPr>
            <a:r>
              <a:rPr lang="de-DE" altLang="de-DE" sz="2000" dirty="0"/>
              <a:t>	</a:t>
            </a:r>
            <a:r>
              <a:rPr lang="de-DE" altLang="de-DE" sz="2000" b="1" dirty="0" smtClean="0">
                <a:sym typeface="Wingdings" panose="05000000000000000000" pitchFamily="2" charset="2"/>
              </a:rPr>
              <a:t> Optimale Längs- und Querverteilung des Düngers</a:t>
            </a:r>
            <a:endParaRPr lang="de-DE" altLang="de-DE" sz="2000" b="1" dirty="0"/>
          </a:p>
          <a:p>
            <a:r>
              <a:rPr lang="de-DE" altLang="de-DE" sz="2000" dirty="0"/>
              <a:t>Anpassung der Düngergaben an den Nährstoffbedarf der Pflanzen in den jeweiligen </a:t>
            </a:r>
            <a:r>
              <a:rPr lang="de-DE" altLang="de-DE" sz="2000" dirty="0" smtClean="0"/>
              <a:t>Entwicklungsstadien</a:t>
            </a:r>
          </a:p>
          <a:p>
            <a:pPr marL="0" indent="0">
              <a:buNone/>
            </a:pPr>
            <a:r>
              <a:rPr lang="de-DE" altLang="de-DE" sz="2000" dirty="0"/>
              <a:t>	</a:t>
            </a:r>
            <a:r>
              <a:rPr lang="de-DE" altLang="de-DE" sz="2000" b="1" dirty="0" smtClean="0">
                <a:sym typeface="Wingdings" panose="05000000000000000000" pitchFamily="2" charset="2"/>
              </a:rPr>
              <a:t> Gute fachliche Pflanzenbau Praxis</a:t>
            </a:r>
            <a:endParaRPr lang="de-DE" altLang="de-DE" sz="2000" dirty="0"/>
          </a:p>
          <a:p>
            <a:r>
              <a:rPr lang="de-DE" altLang="de-DE" sz="2000" dirty="0"/>
              <a:t>Termingerechte Arbeitserledigung durch hohe </a:t>
            </a:r>
            <a:r>
              <a:rPr lang="de-DE" altLang="de-DE" sz="2000" dirty="0" smtClean="0"/>
              <a:t>Schlagkraft</a:t>
            </a:r>
          </a:p>
          <a:p>
            <a:pPr marL="0" indent="0">
              <a:buNone/>
            </a:pPr>
            <a:r>
              <a:rPr lang="de-DE" altLang="de-DE" sz="2000" dirty="0"/>
              <a:t>	</a:t>
            </a:r>
            <a:r>
              <a:rPr lang="de-DE" altLang="de-DE" sz="2000" b="1" dirty="0" smtClean="0">
                <a:sym typeface="Wingdings" panose="05000000000000000000" pitchFamily="2" charset="2"/>
              </a:rPr>
              <a:t> Betriebsspezifische Maschinenausstattung</a:t>
            </a:r>
            <a:endParaRPr lang="de-DE" altLang="de-DE" sz="2000" dirty="0"/>
          </a:p>
          <a:p>
            <a:r>
              <a:rPr lang="de-DE" altLang="de-DE" sz="2000" dirty="0"/>
              <a:t>Vermeidung von Bodenverdichtungen durch </a:t>
            </a:r>
            <a:r>
              <a:rPr lang="de-DE" altLang="de-DE" sz="2000" dirty="0" smtClean="0"/>
              <a:t>Fahrspuren</a:t>
            </a:r>
          </a:p>
          <a:p>
            <a:pPr marL="0" indent="0">
              <a:buNone/>
            </a:pPr>
            <a:r>
              <a:rPr lang="de-DE" altLang="de-DE" sz="2000" b="1" dirty="0"/>
              <a:t>	</a:t>
            </a:r>
            <a:r>
              <a:rPr lang="de-DE" altLang="de-DE" sz="2000" b="1" dirty="0" smtClean="0">
                <a:sym typeface="Wingdings" panose="05000000000000000000" pitchFamily="2" charset="2"/>
              </a:rPr>
              <a:t> Düngerbeschaffenheit reguliert die Streuweite</a:t>
            </a:r>
            <a:endParaRPr lang="de-DE" altLang="de-DE" sz="2000" dirty="0"/>
          </a:p>
          <a:p>
            <a:r>
              <a:rPr lang="de-DE" altLang="de-DE" sz="2000" dirty="0"/>
              <a:t>Konsequente Nutzung neuer technischer Hilfsmittel (z.B. Agrarelektronik, Düngeplanungssysteme</a:t>
            </a:r>
            <a:r>
              <a:rPr lang="de-DE" altLang="de-DE" sz="2000" dirty="0" smtClean="0"/>
              <a:t>)</a:t>
            </a:r>
          </a:p>
          <a:p>
            <a:pPr marL="0" indent="0">
              <a:buNone/>
            </a:pPr>
            <a:r>
              <a:rPr lang="de-DE" altLang="de-DE" sz="2000" dirty="0"/>
              <a:t>	</a:t>
            </a:r>
            <a:r>
              <a:rPr lang="de-DE" altLang="de-DE" sz="2000" b="1" dirty="0" smtClean="0">
                <a:sym typeface="Wingdings" panose="05000000000000000000" pitchFamily="2" charset="2"/>
              </a:rPr>
              <a:t> Zukunft sieht Vernetzung</a:t>
            </a:r>
            <a:endParaRPr lang="de-DE" altLang="de-DE" sz="1800" b="1" dirty="0"/>
          </a:p>
          <a:p>
            <a:pPr marL="2743200" lvl="6" indent="0">
              <a:buNone/>
            </a:pPr>
            <a:endParaRPr lang="de-DE" sz="1400" dirty="0"/>
          </a:p>
        </p:txBody>
      </p:sp>
    </p:spTree>
    <p:extLst>
      <p:ext uri="{BB962C8B-B14F-4D97-AF65-F5344CB8AC3E}">
        <p14:creationId xmlns:p14="http://schemas.microsoft.com/office/powerpoint/2010/main" val="37833961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589" y="496066"/>
            <a:ext cx="8352928" cy="860425"/>
          </a:xfrm>
        </p:spPr>
        <p:txBody>
          <a:bodyPr/>
          <a:lstStyle/>
          <a:p>
            <a:r>
              <a:rPr lang="de-DE" b="0" dirty="0" smtClean="0"/>
              <a:t>3.3 Anforderungen moderner Düngerstreuer</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a:xfrm>
            <a:off x="4758" y="1268760"/>
            <a:ext cx="8892480" cy="4412704"/>
          </a:xfrm>
        </p:spPr>
        <p:txBody>
          <a:bodyPr/>
          <a:lstStyle/>
          <a:p>
            <a:pPr>
              <a:lnSpc>
                <a:spcPct val="90000"/>
              </a:lnSpc>
            </a:pPr>
            <a:r>
              <a:rPr lang="de-DE" altLang="de-DE" sz="2000" dirty="0"/>
              <a:t>Gleichmäßige Längs- und Querverteilung bei allen Einsatzbedingungen (z.B. Grenzstreuen, bei unterschiedlichem Befüllungsgrad, unterschiedlichen physikalischen Eigenschaften des Düngers, bei variierenden Streumengen, bei unterschiedlichen Fahrgeschwindigkeiten)</a:t>
            </a:r>
          </a:p>
          <a:p>
            <a:pPr>
              <a:lnSpc>
                <a:spcPct val="90000"/>
              </a:lnSpc>
            </a:pPr>
            <a:r>
              <a:rPr lang="de-DE" altLang="de-DE" sz="2000" dirty="0" smtClean="0"/>
              <a:t>Ausreichendes </a:t>
            </a:r>
            <a:r>
              <a:rPr lang="de-DE" altLang="de-DE" sz="2000" dirty="0"/>
              <a:t>Fassungsvermögen des Düngervorratsbehälters</a:t>
            </a:r>
          </a:p>
          <a:p>
            <a:pPr>
              <a:lnSpc>
                <a:spcPct val="90000"/>
              </a:lnSpc>
            </a:pPr>
            <a:r>
              <a:rPr lang="de-DE" altLang="de-DE" sz="2000" dirty="0"/>
              <a:t>Möglichkeit zum Anpassen an unterschiedlich hohe Pflanzenbestände</a:t>
            </a:r>
          </a:p>
          <a:p>
            <a:pPr>
              <a:lnSpc>
                <a:spcPct val="90000"/>
              </a:lnSpc>
            </a:pPr>
            <a:r>
              <a:rPr lang="de-DE" altLang="de-DE" sz="2000" dirty="0"/>
              <a:t>Einfaches und sicheres Regeln der Düngergaben</a:t>
            </a:r>
          </a:p>
          <a:p>
            <a:pPr>
              <a:lnSpc>
                <a:spcPct val="90000"/>
              </a:lnSpc>
            </a:pPr>
            <a:r>
              <a:rPr lang="de-DE" altLang="de-DE" sz="2000" dirty="0"/>
              <a:t>Eignung für unterschiedlich streufähige Düngerarten</a:t>
            </a:r>
          </a:p>
          <a:p>
            <a:pPr>
              <a:lnSpc>
                <a:spcPct val="90000"/>
              </a:lnSpc>
            </a:pPr>
            <a:r>
              <a:rPr lang="de-DE" altLang="de-DE" sz="2000" dirty="0"/>
              <a:t>Möglichkeit zum Streuen von Teilbreiten</a:t>
            </a:r>
          </a:p>
          <a:p>
            <a:pPr>
              <a:lnSpc>
                <a:spcPct val="90000"/>
              </a:lnSpc>
            </a:pPr>
            <a:r>
              <a:rPr lang="de-DE" altLang="de-DE" sz="2000" dirty="0"/>
              <a:t>Unempfindlich gegen Korrosion</a:t>
            </a:r>
          </a:p>
          <a:p>
            <a:pPr>
              <a:lnSpc>
                <a:spcPct val="90000"/>
              </a:lnSpc>
            </a:pPr>
            <a:r>
              <a:rPr lang="de-DE" altLang="de-DE" sz="2000" dirty="0"/>
              <a:t>Hohe Flächenleistung </a:t>
            </a:r>
          </a:p>
          <a:p>
            <a:pPr>
              <a:lnSpc>
                <a:spcPct val="90000"/>
              </a:lnSpc>
            </a:pPr>
            <a:r>
              <a:rPr lang="de-DE" altLang="de-DE" sz="2000" dirty="0"/>
              <a:t>Angemessener </a:t>
            </a:r>
            <a:r>
              <a:rPr lang="de-DE" altLang="de-DE" sz="2000" dirty="0" smtClean="0"/>
              <a:t>Anschaffungspreis</a:t>
            </a:r>
          </a:p>
          <a:p>
            <a:pPr>
              <a:lnSpc>
                <a:spcPct val="90000"/>
              </a:lnSpc>
            </a:pPr>
            <a:endParaRPr lang="de-DE" altLang="de-DE" sz="2000" u="sng" dirty="0"/>
          </a:p>
          <a:p>
            <a:pPr marL="0" indent="0" algn="ctr">
              <a:lnSpc>
                <a:spcPct val="90000"/>
              </a:lnSpc>
              <a:buNone/>
            </a:pPr>
            <a:r>
              <a:rPr lang="de-DE" altLang="de-DE" sz="2200" u="sng" dirty="0" smtClean="0"/>
              <a:t>Precision Farming im Mineraldüngerbereich</a:t>
            </a:r>
            <a:endParaRPr lang="de-DE" altLang="de-DE" sz="2200" u="sng" dirty="0"/>
          </a:p>
          <a:p>
            <a:endParaRPr lang="de-DE" sz="2000" dirty="0"/>
          </a:p>
        </p:txBody>
      </p:sp>
    </p:spTree>
    <p:extLst>
      <p:ext uri="{BB962C8B-B14F-4D97-AF65-F5344CB8AC3E}">
        <p14:creationId xmlns:p14="http://schemas.microsoft.com/office/powerpoint/2010/main" val="2223414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7551" y="393814"/>
            <a:ext cx="9144000" cy="860425"/>
          </a:xfrm>
        </p:spPr>
        <p:txBody>
          <a:bodyPr/>
          <a:lstStyle/>
          <a:p>
            <a:r>
              <a:rPr lang="de-DE" b="0" dirty="0" smtClean="0"/>
              <a:t>3.4 Düngerstreuer</a:t>
            </a:r>
            <a:r>
              <a:rPr lang="de-DE" b="0" dirty="0"/>
              <a:t> </a:t>
            </a:r>
            <a:r>
              <a:rPr lang="de-DE" b="0" dirty="0" smtClean="0"/>
              <a:t>- Kosten</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413861"/>
            <a:ext cx="3407402" cy="2082774"/>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551" y="1376071"/>
            <a:ext cx="3458308" cy="2080608"/>
          </a:xfrm>
          <a:prstGeom prst="rect">
            <a:avLst/>
          </a:prstGeom>
        </p:spPr>
      </p:pic>
      <p:sp>
        <p:nvSpPr>
          <p:cNvPr id="13" name="Textfeld 12"/>
          <p:cNvSpPr txBox="1"/>
          <p:nvPr/>
        </p:nvSpPr>
        <p:spPr>
          <a:xfrm>
            <a:off x="1847209" y="3713797"/>
            <a:ext cx="1512168" cy="769441"/>
          </a:xfrm>
          <a:prstGeom prst="rect">
            <a:avLst/>
          </a:prstGeom>
          <a:noFill/>
        </p:spPr>
        <p:txBody>
          <a:bodyPr wrap="square" rtlCol="0">
            <a:spAutoFit/>
          </a:bodyPr>
          <a:lstStyle/>
          <a:p>
            <a:pPr algn="ctr"/>
            <a:r>
              <a:rPr lang="de-DE" sz="2000" b="0" dirty="0" smtClean="0"/>
              <a:t>Listenpreis</a:t>
            </a:r>
          </a:p>
          <a:p>
            <a:pPr algn="ctr"/>
            <a:r>
              <a:rPr lang="de-DE" sz="2000" b="0" dirty="0" smtClean="0"/>
              <a:t>2.000€</a:t>
            </a:r>
          </a:p>
        </p:txBody>
      </p:sp>
      <p:sp>
        <p:nvSpPr>
          <p:cNvPr id="16" name="Textfeld 15"/>
          <p:cNvSpPr txBox="1"/>
          <p:nvPr/>
        </p:nvSpPr>
        <p:spPr>
          <a:xfrm>
            <a:off x="5402601" y="3713797"/>
            <a:ext cx="1872208" cy="769441"/>
          </a:xfrm>
          <a:prstGeom prst="rect">
            <a:avLst/>
          </a:prstGeom>
          <a:noFill/>
        </p:spPr>
        <p:txBody>
          <a:bodyPr wrap="square" rtlCol="0">
            <a:spAutoFit/>
          </a:bodyPr>
          <a:lstStyle/>
          <a:p>
            <a:pPr algn="ctr"/>
            <a:r>
              <a:rPr lang="de-DE" sz="2000" b="0" dirty="0" smtClean="0"/>
              <a:t>Listenpreis </a:t>
            </a:r>
          </a:p>
          <a:p>
            <a:pPr algn="ctr"/>
            <a:r>
              <a:rPr lang="de-DE" sz="2000" b="0" dirty="0" smtClean="0"/>
              <a:t>30.000€</a:t>
            </a:r>
            <a:endParaRPr lang="de-DE" sz="2000" b="0" dirty="0"/>
          </a:p>
        </p:txBody>
      </p:sp>
      <p:sp>
        <p:nvSpPr>
          <p:cNvPr id="19" name="Textfeld 18"/>
          <p:cNvSpPr txBox="1"/>
          <p:nvPr/>
        </p:nvSpPr>
        <p:spPr>
          <a:xfrm>
            <a:off x="2147528" y="4515266"/>
            <a:ext cx="1356639" cy="400110"/>
          </a:xfrm>
          <a:prstGeom prst="rect">
            <a:avLst/>
          </a:prstGeom>
          <a:noFill/>
        </p:spPr>
        <p:txBody>
          <a:bodyPr wrap="square" rtlCol="0">
            <a:spAutoFit/>
          </a:bodyPr>
          <a:lstStyle/>
          <a:p>
            <a:r>
              <a:rPr lang="de-DE" sz="2000" b="0" dirty="0" smtClean="0"/>
              <a:t>davon</a:t>
            </a:r>
            <a:endParaRPr lang="de-DE" sz="2000" b="0" dirty="0"/>
          </a:p>
        </p:txBody>
      </p:sp>
      <p:sp>
        <p:nvSpPr>
          <p:cNvPr id="20" name="Textfeld 19"/>
          <p:cNvSpPr txBox="1"/>
          <p:nvPr/>
        </p:nvSpPr>
        <p:spPr>
          <a:xfrm>
            <a:off x="5904148" y="4515266"/>
            <a:ext cx="1530170" cy="400110"/>
          </a:xfrm>
          <a:prstGeom prst="rect">
            <a:avLst/>
          </a:prstGeom>
          <a:noFill/>
        </p:spPr>
        <p:txBody>
          <a:bodyPr wrap="square" rtlCol="0">
            <a:spAutoFit/>
          </a:bodyPr>
          <a:lstStyle/>
          <a:p>
            <a:r>
              <a:rPr lang="de-DE" sz="2000" b="0" dirty="0" smtClean="0"/>
              <a:t>davon</a:t>
            </a:r>
            <a:endParaRPr lang="de-DE" sz="2000" b="0" dirty="0"/>
          </a:p>
        </p:txBody>
      </p:sp>
      <p:sp>
        <p:nvSpPr>
          <p:cNvPr id="22" name="Textfeld 21"/>
          <p:cNvSpPr txBox="1"/>
          <p:nvPr/>
        </p:nvSpPr>
        <p:spPr>
          <a:xfrm>
            <a:off x="1451165" y="4915376"/>
            <a:ext cx="2304256" cy="707886"/>
          </a:xfrm>
          <a:prstGeom prst="rect">
            <a:avLst/>
          </a:prstGeom>
          <a:noFill/>
        </p:spPr>
        <p:txBody>
          <a:bodyPr wrap="square" rtlCol="0">
            <a:spAutoFit/>
          </a:bodyPr>
          <a:lstStyle/>
          <a:p>
            <a:pPr algn="ctr"/>
            <a:r>
              <a:rPr lang="de-DE" sz="2000" b="0" dirty="0" smtClean="0">
                <a:solidFill>
                  <a:srgbClr val="C00000"/>
                </a:solidFill>
              </a:rPr>
              <a:t>100% Grundmaschine</a:t>
            </a:r>
            <a:endParaRPr lang="de-DE" sz="2000" b="0" dirty="0">
              <a:solidFill>
                <a:srgbClr val="C00000"/>
              </a:solidFill>
            </a:endParaRPr>
          </a:p>
        </p:txBody>
      </p:sp>
      <p:sp>
        <p:nvSpPr>
          <p:cNvPr id="23" name="Textfeld 22"/>
          <p:cNvSpPr txBox="1"/>
          <p:nvPr/>
        </p:nvSpPr>
        <p:spPr>
          <a:xfrm>
            <a:off x="4382979" y="4902729"/>
            <a:ext cx="2358262" cy="707886"/>
          </a:xfrm>
          <a:prstGeom prst="rect">
            <a:avLst/>
          </a:prstGeom>
          <a:noFill/>
        </p:spPr>
        <p:txBody>
          <a:bodyPr wrap="square" rtlCol="0">
            <a:spAutoFit/>
          </a:bodyPr>
          <a:lstStyle/>
          <a:p>
            <a:pPr algn="ctr"/>
            <a:r>
              <a:rPr lang="de-DE" sz="2000" b="0" dirty="0" smtClean="0">
                <a:solidFill>
                  <a:srgbClr val="C00000"/>
                </a:solidFill>
              </a:rPr>
              <a:t>50% Grundmaschine</a:t>
            </a:r>
            <a:endParaRPr lang="de-DE" sz="2000" b="0" dirty="0">
              <a:solidFill>
                <a:srgbClr val="C00000"/>
              </a:solidFill>
            </a:endParaRPr>
          </a:p>
        </p:txBody>
      </p:sp>
      <p:sp>
        <p:nvSpPr>
          <p:cNvPr id="24" name="Textfeld 23"/>
          <p:cNvSpPr txBox="1"/>
          <p:nvPr/>
        </p:nvSpPr>
        <p:spPr>
          <a:xfrm>
            <a:off x="6434203" y="4933866"/>
            <a:ext cx="1869191" cy="1015663"/>
          </a:xfrm>
          <a:prstGeom prst="rect">
            <a:avLst/>
          </a:prstGeom>
          <a:noFill/>
        </p:spPr>
        <p:txBody>
          <a:bodyPr wrap="square" rtlCol="0">
            <a:spAutoFit/>
          </a:bodyPr>
          <a:lstStyle/>
          <a:p>
            <a:pPr algn="ctr"/>
            <a:r>
              <a:rPr lang="de-DE" sz="2000" b="0" dirty="0" smtClean="0">
                <a:solidFill>
                  <a:srgbClr val="C00000"/>
                </a:solidFill>
              </a:rPr>
              <a:t>50% für zusätzliche Ausrüstung</a:t>
            </a:r>
            <a:endParaRPr lang="de-DE" sz="2000" b="0" dirty="0">
              <a:solidFill>
                <a:srgbClr val="C00000"/>
              </a:solidFill>
            </a:endParaRPr>
          </a:p>
        </p:txBody>
      </p:sp>
      <p:sp>
        <p:nvSpPr>
          <p:cNvPr id="26" name="Textfeld 25"/>
          <p:cNvSpPr txBox="1"/>
          <p:nvPr/>
        </p:nvSpPr>
        <p:spPr>
          <a:xfrm>
            <a:off x="1924973" y="5883162"/>
            <a:ext cx="1356639" cy="523220"/>
          </a:xfrm>
          <a:prstGeom prst="rect">
            <a:avLst/>
          </a:prstGeom>
          <a:noFill/>
        </p:spPr>
        <p:txBody>
          <a:bodyPr wrap="square" rtlCol="0">
            <a:spAutoFit/>
          </a:bodyPr>
          <a:lstStyle/>
          <a:p>
            <a:r>
              <a:rPr lang="de-DE" dirty="0" smtClean="0"/>
              <a:t>1985</a:t>
            </a:r>
            <a:endParaRPr lang="de-DE" dirty="0"/>
          </a:p>
        </p:txBody>
      </p:sp>
      <p:sp>
        <p:nvSpPr>
          <p:cNvPr id="27" name="Textfeld 26"/>
          <p:cNvSpPr txBox="1"/>
          <p:nvPr/>
        </p:nvSpPr>
        <p:spPr>
          <a:xfrm>
            <a:off x="5786131" y="5882067"/>
            <a:ext cx="1296144" cy="524315"/>
          </a:xfrm>
          <a:prstGeom prst="rect">
            <a:avLst/>
          </a:prstGeom>
          <a:noFill/>
        </p:spPr>
        <p:txBody>
          <a:bodyPr wrap="square" rtlCol="0">
            <a:spAutoFit/>
          </a:bodyPr>
          <a:lstStyle/>
          <a:p>
            <a:r>
              <a:rPr lang="de-DE" dirty="0" smtClean="0"/>
              <a:t>2020</a:t>
            </a:r>
            <a:endParaRPr lang="de-DE" dirty="0"/>
          </a:p>
        </p:txBody>
      </p:sp>
      <p:sp>
        <p:nvSpPr>
          <p:cNvPr id="28" name="Textfeld 27"/>
          <p:cNvSpPr txBox="1"/>
          <p:nvPr/>
        </p:nvSpPr>
        <p:spPr>
          <a:xfrm>
            <a:off x="6741241" y="6309320"/>
            <a:ext cx="2223247" cy="246221"/>
          </a:xfrm>
          <a:prstGeom prst="rect">
            <a:avLst/>
          </a:prstGeom>
          <a:noFill/>
        </p:spPr>
        <p:txBody>
          <a:bodyPr wrap="square" rtlCol="0">
            <a:spAutoFit/>
          </a:bodyPr>
          <a:lstStyle/>
          <a:p>
            <a:r>
              <a:rPr lang="de-DE" sz="1000" b="0" dirty="0" smtClean="0"/>
              <a:t>Quelle: Werkbild 21, 22 Amazone </a:t>
            </a:r>
            <a:endParaRPr lang="de-DE" sz="1000" b="0" dirty="0"/>
          </a:p>
        </p:txBody>
      </p:sp>
    </p:spTree>
    <p:extLst>
      <p:ext uri="{BB962C8B-B14F-4D97-AF65-F5344CB8AC3E}">
        <p14:creationId xmlns:p14="http://schemas.microsoft.com/office/powerpoint/2010/main" val="3541849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44" y="508922"/>
            <a:ext cx="7954238" cy="860425"/>
          </a:xfrm>
        </p:spPr>
        <p:txBody>
          <a:bodyPr/>
          <a:lstStyle/>
          <a:p>
            <a:r>
              <a:rPr lang="de-DE" b="0" dirty="0" smtClean="0"/>
              <a:t>3.5 Kalkulationsbeispiel Düngerausbringung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1" name="Textfeld 10"/>
          <p:cNvSpPr txBox="1"/>
          <p:nvPr/>
        </p:nvSpPr>
        <p:spPr>
          <a:xfrm>
            <a:off x="6153145" y="6215441"/>
            <a:ext cx="2800360" cy="246221"/>
          </a:xfrm>
          <a:prstGeom prst="rect">
            <a:avLst/>
          </a:prstGeom>
          <a:noFill/>
        </p:spPr>
        <p:txBody>
          <a:bodyPr wrap="square" rtlCol="0">
            <a:spAutoFit/>
          </a:bodyPr>
          <a:lstStyle/>
          <a:p>
            <a:r>
              <a:rPr lang="de-DE" sz="1000" b="0" dirty="0" smtClean="0"/>
              <a:t>Quelle: Bild 23 Landtechnik für Profis </a:t>
            </a:r>
            <a:endParaRPr lang="de-DE" sz="1000" b="0" dirty="0"/>
          </a:p>
        </p:txBody>
      </p:sp>
      <p:graphicFrame>
        <p:nvGraphicFramePr>
          <p:cNvPr id="8" name="Diagramm 7"/>
          <p:cNvGraphicFramePr/>
          <p:nvPr>
            <p:extLst>
              <p:ext uri="{D42A27DB-BD31-4B8C-83A1-F6EECF244321}">
                <p14:modId xmlns:p14="http://schemas.microsoft.com/office/powerpoint/2010/main" val="1686469138"/>
              </p:ext>
            </p:extLst>
          </p:nvPr>
        </p:nvGraphicFramePr>
        <p:xfrm>
          <a:off x="0" y="1769460"/>
          <a:ext cx="4332561" cy="31517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Diagramm 15"/>
          <p:cNvGraphicFramePr/>
          <p:nvPr>
            <p:extLst>
              <p:ext uri="{D42A27DB-BD31-4B8C-83A1-F6EECF244321}">
                <p14:modId xmlns:p14="http://schemas.microsoft.com/office/powerpoint/2010/main" val="2136116419"/>
              </p:ext>
            </p:extLst>
          </p:nvPr>
        </p:nvGraphicFramePr>
        <p:xfrm>
          <a:off x="4788024" y="1750013"/>
          <a:ext cx="3825890" cy="3211478"/>
        </p:xfrm>
        <a:graphic>
          <a:graphicData uri="http://schemas.openxmlformats.org/drawingml/2006/chart">
            <c:chart xmlns:c="http://schemas.openxmlformats.org/drawingml/2006/chart" xmlns:r="http://schemas.openxmlformats.org/officeDocument/2006/relationships" r:id="rId3"/>
          </a:graphicData>
        </a:graphic>
      </p:graphicFrame>
      <p:sp>
        <p:nvSpPr>
          <p:cNvPr id="17" name="Geschweifte Klammer links 16"/>
          <p:cNvSpPr/>
          <p:nvPr/>
        </p:nvSpPr>
        <p:spPr bwMode="auto">
          <a:xfrm>
            <a:off x="4514033" y="2169367"/>
            <a:ext cx="478308" cy="2751861"/>
          </a:xfrm>
          <a:prstGeom prst="leftBrace">
            <a:avLst/>
          </a:prstGeom>
          <a:ln/>
          <a:extLst/>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cxnSp>
        <p:nvCxnSpPr>
          <p:cNvPr id="19" name="Gerade Verbindung mit Pfeil 18"/>
          <p:cNvCxnSpPr>
            <a:stCxn id="17" idx="1"/>
          </p:cNvCxnSpPr>
          <p:nvPr/>
        </p:nvCxnSpPr>
        <p:spPr bwMode="auto">
          <a:xfrm flipH="1">
            <a:off x="4142718" y="3545298"/>
            <a:ext cx="371315" cy="171734"/>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
        <p:nvSpPr>
          <p:cNvPr id="25" name="Textfeld 24"/>
          <p:cNvSpPr txBox="1"/>
          <p:nvPr/>
        </p:nvSpPr>
        <p:spPr>
          <a:xfrm>
            <a:off x="1331640" y="5445224"/>
            <a:ext cx="6155010" cy="369332"/>
          </a:xfrm>
          <a:prstGeom prst="rect">
            <a:avLst/>
          </a:prstGeom>
          <a:noFill/>
        </p:spPr>
        <p:txBody>
          <a:bodyPr wrap="square" rtlCol="0">
            <a:spAutoFit/>
          </a:bodyPr>
          <a:lstStyle/>
          <a:p>
            <a:pPr algn="ctr"/>
            <a:r>
              <a:rPr lang="de-DE" sz="1800" b="0" dirty="0" smtClean="0">
                <a:latin typeface="+mj-lt"/>
              </a:rPr>
              <a:t>Ausgaben für die Düngung von 1000ha Weizen </a:t>
            </a:r>
            <a:endParaRPr lang="de-DE" sz="1800" b="0" dirty="0">
              <a:latin typeface="+mj-lt"/>
            </a:endParaRPr>
          </a:p>
        </p:txBody>
      </p:sp>
      <p:sp>
        <p:nvSpPr>
          <p:cNvPr id="3" name="Rechteck 2"/>
          <p:cNvSpPr/>
          <p:nvPr/>
        </p:nvSpPr>
        <p:spPr bwMode="auto">
          <a:xfrm>
            <a:off x="4001834" y="3701450"/>
            <a:ext cx="146782" cy="216024"/>
          </a:xfrm>
          <a:prstGeom prst="rect">
            <a:avLst/>
          </a:prstGeom>
          <a:solidFill>
            <a:schemeClr val="bg2">
              <a:lumMod val="90000"/>
            </a:schemeClr>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6" name="Textfeld 5"/>
          <p:cNvSpPr txBox="1"/>
          <p:nvPr/>
        </p:nvSpPr>
        <p:spPr>
          <a:xfrm>
            <a:off x="3006743" y="3701450"/>
            <a:ext cx="1061201" cy="307777"/>
          </a:xfrm>
          <a:prstGeom prst="rect">
            <a:avLst/>
          </a:prstGeom>
          <a:solidFill>
            <a:schemeClr val="bg1"/>
          </a:solidFill>
        </p:spPr>
        <p:txBody>
          <a:bodyPr wrap="square" rtlCol="0">
            <a:spAutoFit/>
          </a:bodyPr>
          <a:lstStyle/>
          <a:p>
            <a:r>
              <a:rPr lang="de-DE" sz="1400" smtClean="0"/>
              <a:t>5.100 €/a</a:t>
            </a:r>
            <a:endParaRPr lang="de-DE" sz="1400"/>
          </a:p>
        </p:txBody>
      </p:sp>
    </p:spTree>
    <p:extLst>
      <p:ext uri="{BB962C8B-B14F-4D97-AF65-F5344CB8AC3E}">
        <p14:creationId xmlns:p14="http://schemas.microsoft.com/office/powerpoint/2010/main" val="268738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146" y="837825"/>
            <a:ext cx="7954238" cy="860425"/>
          </a:xfrm>
        </p:spPr>
        <p:txBody>
          <a:bodyPr/>
          <a:lstStyle/>
          <a:p>
            <a:r>
              <a:rPr lang="de-DE" b="0" dirty="0" smtClean="0"/>
              <a:t>4. Zentrifugalstreuer- Zweischeibenstreuer</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a:xfrm>
            <a:off x="0" y="1752600"/>
            <a:ext cx="8892480" cy="4497388"/>
          </a:xfrm>
        </p:spPr>
        <p:txBody>
          <a:bodyPr/>
          <a:lstStyle/>
          <a:p>
            <a:pPr marL="0" indent="0">
              <a:buNone/>
            </a:pPr>
            <a:r>
              <a:rPr lang="de-DE" dirty="0"/>
              <a:t> </a:t>
            </a:r>
            <a:r>
              <a:rPr lang="de-DE" dirty="0" smtClean="0"/>
              <a:t>4.1 Einflussgrößen Verteilqualität</a:t>
            </a:r>
          </a:p>
          <a:p>
            <a:pPr marL="0" indent="0">
              <a:buNone/>
            </a:pPr>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2327543278"/>
              </p:ext>
            </p:extLst>
          </p:nvPr>
        </p:nvGraphicFramePr>
        <p:xfrm>
          <a:off x="737827" y="2453122"/>
          <a:ext cx="7416825" cy="3563192"/>
        </p:xfrm>
        <a:graphic>
          <a:graphicData uri="http://schemas.openxmlformats.org/drawingml/2006/table">
            <a:tbl>
              <a:tblPr firstRow="1" bandRow="1">
                <a:tableStyleId>{5C22544A-7EE6-4342-B048-85BDC9FD1C3A}</a:tableStyleId>
              </a:tblPr>
              <a:tblGrid>
                <a:gridCol w="2472275">
                  <a:extLst>
                    <a:ext uri="{9D8B030D-6E8A-4147-A177-3AD203B41FA5}">
                      <a16:colId xmlns:a16="http://schemas.microsoft.com/office/drawing/2014/main" val="1062918226"/>
                    </a:ext>
                  </a:extLst>
                </a:gridCol>
                <a:gridCol w="2472275">
                  <a:extLst>
                    <a:ext uri="{9D8B030D-6E8A-4147-A177-3AD203B41FA5}">
                      <a16:colId xmlns:a16="http://schemas.microsoft.com/office/drawing/2014/main" val="2660958596"/>
                    </a:ext>
                  </a:extLst>
                </a:gridCol>
                <a:gridCol w="2472275">
                  <a:extLst>
                    <a:ext uri="{9D8B030D-6E8A-4147-A177-3AD203B41FA5}">
                      <a16:colId xmlns:a16="http://schemas.microsoft.com/office/drawing/2014/main" val="2729486059"/>
                    </a:ext>
                  </a:extLst>
                </a:gridCol>
              </a:tblGrid>
              <a:tr h="728552">
                <a:tc>
                  <a:txBody>
                    <a:bodyPr/>
                    <a:lstStyle/>
                    <a:p>
                      <a:pPr algn="ctr"/>
                      <a:r>
                        <a:rPr lang="de-DE" dirty="0" smtClean="0"/>
                        <a:t>Stoffdaten des Düngers</a:t>
                      </a:r>
                      <a:endParaRPr lang="de-DE" dirty="0"/>
                    </a:p>
                  </a:txBody>
                  <a:tcPr/>
                </a:tc>
                <a:tc>
                  <a:txBody>
                    <a:bodyPr/>
                    <a:lstStyle/>
                    <a:p>
                      <a:pPr algn="ctr"/>
                      <a:r>
                        <a:rPr lang="de-DE" dirty="0" smtClean="0"/>
                        <a:t>Anbaugeometrie</a:t>
                      </a:r>
                      <a:r>
                        <a:rPr lang="de-DE" baseline="0" dirty="0" smtClean="0"/>
                        <a:t> des Düngerstreuers</a:t>
                      </a:r>
                      <a:endParaRPr lang="de-DE" dirty="0"/>
                    </a:p>
                  </a:txBody>
                  <a:tcPr/>
                </a:tc>
                <a:tc>
                  <a:txBody>
                    <a:bodyPr/>
                    <a:lstStyle/>
                    <a:p>
                      <a:pPr algn="ctr"/>
                      <a:r>
                        <a:rPr lang="de-DE" dirty="0" smtClean="0"/>
                        <a:t>Auslegung</a:t>
                      </a:r>
                      <a:r>
                        <a:rPr lang="de-DE" baseline="0" dirty="0" smtClean="0"/>
                        <a:t> des Düngerstreuers</a:t>
                      </a:r>
                      <a:endParaRPr lang="de-DE" dirty="0"/>
                    </a:p>
                  </a:txBody>
                  <a:tcPr/>
                </a:tc>
                <a:extLst>
                  <a:ext uri="{0D108BD9-81ED-4DB2-BD59-A6C34878D82A}">
                    <a16:rowId xmlns:a16="http://schemas.microsoft.com/office/drawing/2014/main" val="2255671807"/>
                  </a:ext>
                </a:extLst>
              </a:tr>
              <a:tr h="2367792">
                <a:tc>
                  <a:txBody>
                    <a:bodyPr/>
                    <a:lstStyle/>
                    <a:p>
                      <a:pPr marL="285750" indent="-285750">
                        <a:buFont typeface="Symbol" panose="05050102010706020507" pitchFamily="18" charset="2"/>
                        <a:buChar char="-"/>
                      </a:pPr>
                      <a:r>
                        <a:rPr lang="de-DE" dirty="0" smtClean="0"/>
                        <a:t>Eigenschaften</a:t>
                      </a:r>
                      <a:r>
                        <a:rPr lang="de-DE" baseline="0" dirty="0" smtClean="0"/>
                        <a:t> der Mineraldünger        (Oberflächenbeschaffenheit, Abriebs-ständigkeit,…)</a:t>
                      </a:r>
                      <a:endParaRPr lang="de-DE" dirty="0"/>
                    </a:p>
                  </a:txBody>
                  <a:tcPr/>
                </a:tc>
                <a:tc>
                  <a:txBody>
                    <a:bodyPr/>
                    <a:lstStyle/>
                    <a:p>
                      <a:pPr marL="285750" indent="-285750">
                        <a:buFont typeface="Symbol" panose="05050102010706020507" pitchFamily="18" charset="2"/>
                        <a:buChar char="-"/>
                      </a:pPr>
                      <a:r>
                        <a:rPr lang="de-DE" dirty="0" smtClean="0"/>
                        <a:t>Anbauhöhe </a:t>
                      </a:r>
                    </a:p>
                    <a:p>
                      <a:pPr marL="285750" indent="-285750">
                        <a:buFont typeface="Symbol" panose="05050102010706020507" pitchFamily="18" charset="2"/>
                        <a:buChar char="-"/>
                      </a:pPr>
                      <a:r>
                        <a:rPr lang="de-DE" dirty="0" smtClean="0"/>
                        <a:t>Anbauwinkel</a:t>
                      </a:r>
                      <a:endParaRPr lang="de-DE" dirty="0"/>
                    </a:p>
                  </a:txBody>
                  <a:tcPr/>
                </a:tc>
                <a:tc>
                  <a:txBody>
                    <a:bodyPr/>
                    <a:lstStyle/>
                    <a:p>
                      <a:pPr marL="285750" indent="-285750">
                        <a:buFont typeface="Symbol" panose="05050102010706020507" pitchFamily="18" charset="2"/>
                        <a:buChar char="-"/>
                      </a:pPr>
                      <a:r>
                        <a:rPr lang="de-DE" dirty="0" smtClean="0"/>
                        <a:t>Anstellwinkel Wurfschaufeln</a:t>
                      </a:r>
                    </a:p>
                    <a:p>
                      <a:pPr marL="285750" indent="-285750">
                        <a:buFont typeface="Symbol" panose="05050102010706020507" pitchFamily="18" charset="2"/>
                        <a:buChar char="-"/>
                      </a:pPr>
                      <a:r>
                        <a:rPr lang="de-DE" dirty="0" smtClean="0"/>
                        <a:t>Länge</a:t>
                      </a:r>
                      <a:r>
                        <a:rPr lang="de-DE" baseline="0" dirty="0" smtClean="0"/>
                        <a:t> Wurfschaufeln</a:t>
                      </a:r>
                    </a:p>
                    <a:p>
                      <a:pPr marL="285750" indent="-285750">
                        <a:buFont typeface="Symbol" panose="05050102010706020507" pitchFamily="18" charset="2"/>
                        <a:buChar char="-"/>
                      </a:pPr>
                      <a:r>
                        <a:rPr lang="de-DE" baseline="0" dirty="0" smtClean="0"/>
                        <a:t>Neigung Wurschaufeln</a:t>
                      </a:r>
                    </a:p>
                    <a:p>
                      <a:pPr marL="285750" indent="-285750">
                        <a:buFont typeface="Symbol" panose="05050102010706020507" pitchFamily="18" charset="2"/>
                        <a:buChar char="-"/>
                      </a:pPr>
                      <a:r>
                        <a:rPr lang="de-DE" baseline="0" dirty="0" smtClean="0"/>
                        <a:t>Aufgabepunkt des Düngers</a:t>
                      </a:r>
                    </a:p>
                    <a:p>
                      <a:pPr marL="285750" indent="-285750">
                        <a:buFont typeface="Symbol" panose="05050102010706020507" pitchFamily="18" charset="2"/>
                        <a:buChar char="-"/>
                      </a:pPr>
                      <a:r>
                        <a:rPr lang="de-DE" baseline="0" dirty="0" smtClean="0"/>
                        <a:t>Drehzahl der Streuscheibe</a:t>
                      </a:r>
                      <a:endParaRPr lang="de-DE" dirty="0"/>
                    </a:p>
                  </a:txBody>
                  <a:tcPr/>
                </a:tc>
                <a:extLst>
                  <a:ext uri="{0D108BD9-81ED-4DB2-BD59-A6C34878D82A}">
                    <a16:rowId xmlns:a16="http://schemas.microsoft.com/office/drawing/2014/main" val="4005617279"/>
                  </a:ext>
                </a:extLst>
              </a:tr>
            </a:tbl>
          </a:graphicData>
        </a:graphic>
      </p:graphicFrame>
      <p:sp>
        <p:nvSpPr>
          <p:cNvPr id="9" name="Textfeld 8"/>
          <p:cNvSpPr txBox="1"/>
          <p:nvPr/>
        </p:nvSpPr>
        <p:spPr>
          <a:xfrm>
            <a:off x="5508104" y="6237312"/>
            <a:ext cx="3024336" cy="246221"/>
          </a:xfrm>
          <a:prstGeom prst="rect">
            <a:avLst/>
          </a:prstGeom>
          <a:noFill/>
        </p:spPr>
        <p:txBody>
          <a:bodyPr wrap="square" rtlCol="0">
            <a:spAutoFit/>
          </a:bodyPr>
          <a:lstStyle/>
          <a:p>
            <a:r>
              <a:rPr lang="de-DE" sz="1000" b="0" dirty="0" smtClean="0"/>
              <a:t>Quelle: Vorlesungsskript Prof. Dr. Ulrich Groß</a:t>
            </a:r>
            <a:endParaRPr lang="de-DE" sz="1000" b="0" dirty="0"/>
          </a:p>
        </p:txBody>
      </p:sp>
    </p:spTree>
    <p:extLst>
      <p:ext uri="{BB962C8B-B14F-4D97-AF65-F5344CB8AC3E}">
        <p14:creationId xmlns:p14="http://schemas.microsoft.com/office/powerpoint/2010/main" val="351238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30186"/>
            <a:ext cx="7954238" cy="860425"/>
          </a:xfrm>
        </p:spPr>
        <p:txBody>
          <a:bodyPr/>
          <a:lstStyle/>
          <a:p>
            <a:r>
              <a:rPr lang="de-DE" b="0" dirty="0" smtClean="0"/>
              <a:t>4.2 </a:t>
            </a:r>
            <a:r>
              <a:rPr lang="de-DE" b="0" smtClean="0"/>
              <a:t>Aufbau Zweischeibenstreuer (Beispiel)</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29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6" name="Inhaltsplatzhalter 5"/>
          <p:cNvSpPr>
            <a:spLocks noGrp="1"/>
          </p:cNvSpPr>
          <p:nvPr>
            <p:ph idx="1"/>
          </p:nvPr>
        </p:nvSpPr>
        <p:spPr>
          <a:xfrm>
            <a:off x="-61129" y="1459331"/>
            <a:ext cx="8892480" cy="4497388"/>
          </a:xfrm>
        </p:spPr>
        <p:txBody>
          <a:bodyPr/>
          <a:lstStyle/>
          <a:p>
            <a:pPr marL="0" indent="0">
              <a:buNone/>
            </a:pPr>
            <a:r>
              <a:rPr lang="de-DE" dirty="0" smtClean="0"/>
              <a:t> </a:t>
            </a:r>
            <a:endParaRPr lang="de-DE" dirty="0"/>
          </a:p>
        </p:txBody>
      </p:sp>
      <p:pic>
        <p:nvPicPr>
          <p:cNvPr id="8" name="Picture 10" descr="ZA-TS_Rahmen_Grundbehaelter_001_d2_121218"/>
          <p:cNvPicPr>
            <a:picLocks noChangeAspect="1" noChangeArrowheads="1"/>
          </p:cNvPicPr>
          <p:nvPr/>
        </p:nvPicPr>
        <p:blipFill>
          <a:blip r:embed="rId2">
            <a:extLst>
              <a:ext uri="{28A0092B-C50C-407E-A947-70E740481C1C}">
                <a14:useLocalDpi xmlns:a14="http://schemas.microsoft.com/office/drawing/2010/main" val="0"/>
              </a:ext>
            </a:extLst>
          </a:blip>
          <a:srcRect r="34" b="53"/>
          <a:stretch>
            <a:fillRect/>
          </a:stretch>
        </p:blipFill>
        <p:spPr bwMode="auto">
          <a:xfrm>
            <a:off x="4708175" y="2063602"/>
            <a:ext cx="41417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6660232" y="6395366"/>
            <a:ext cx="3456384" cy="246221"/>
          </a:xfrm>
          <a:prstGeom prst="rect">
            <a:avLst/>
          </a:prstGeom>
          <a:noFill/>
        </p:spPr>
        <p:txBody>
          <a:bodyPr wrap="square" rtlCol="0">
            <a:spAutoFit/>
          </a:bodyPr>
          <a:lstStyle/>
          <a:p>
            <a:r>
              <a:rPr lang="de-DE" sz="1000" b="0" dirty="0" smtClean="0"/>
              <a:t>Quelle: Werkbild 24 Amazone</a:t>
            </a:r>
            <a:endParaRPr lang="de-DE" sz="1000" b="0" dirty="0"/>
          </a:p>
        </p:txBody>
      </p:sp>
      <p:sp>
        <p:nvSpPr>
          <p:cNvPr id="11" name="Inhaltsplatzhalter 2"/>
          <p:cNvSpPr txBox="1">
            <a:spLocks/>
          </p:cNvSpPr>
          <p:nvPr/>
        </p:nvSpPr>
        <p:spPr bwMode="auto">
          <a:xfrm>
            <a:off x="502729" y="2063602"/>
            <a:ext cx="4752975" cy="5337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000" indent="-342000" algn="l" rtl="0" eaLnBrk="0" fontAlgn="base" hangingPunct="0">
              <a:spcBef>
                <a:spcPct val="20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itchFamily="34" charset="0"/>
              </a:defRPr>
            </a:lvl1pPr>
            <a:lvl2pPr marL="342000" indent="-3420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2pPr>
            <a:lvl3pPr marL="342000" indent="-3420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itchFamily="34" charset="0"/>
              </a:defRPr>
            </a:lvl3pPr>
            <a:lvl4pPr marL="715963"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4pPr>
            <a:lvl5pPr marL="1171575" indent="-341313"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20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4.2.1 Rahmen</a:t>
            </a:r>
            <a:endParaRPr kumimoji="0" lang="de-DE" altLang="de-DE"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ts val="475"/>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Aus </a:t>
            </a:r>
            <a:r>
              <a:rPr kumimoji="0" lang="de-DE" alt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einem</a:t>
            </a:r>
            <a: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 Blech tiefgezogener Grundbehälter	</a:t>
            </a:r>
          </a:p>
          <a:p>
            <a:pPr marL="715963" marR="0" lvl="3" indent="-342900" algn="l" defTabSz="914400" rtl="0" eaLnBrk="0" fontAlgn="base" latinLnBrk="0" hangingPunct="0">
              <a:lnSpc>
                <a:spcPct val="100000"/>
              </a:lnSpc>
              <a:spcBef>
                <a:spcPts val="475"/>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Optimaler Düngerfluss</a:t>
            </a:r>
          </a:p>
          <a:p>
            <a:pPr marL="715963" marR="0" lvl="3" indent="-342900" algn="l" defTabSz="914400" rtl="0" eaLnBrk="0" fontAlgn="base" latinLnBrk="0" hangingPunct="0">
              <a:lnSpc>
                <a:spcPct val="100000"/>
              </a:lnSpc>
              <a:spcBef>
                <a:spcPts val="475"/>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keine Restmengen</a:t>
            </a:r>
          </a:p>
          <a:p>
            <a:pPr marL="285750" marR="0" lvl="0" indent="-285750" algn="l" defTabSz="914400" rtl="0" eaLnBrk="0" fontAlgn="base" latinLnBrk="0" hangingPunct="0">
              <a:lnSpc>
                <a:spcPct val="100000"/>
              </a:lnSpc>
              <a:spcBef>
                <a:spcPts val="475"/>
              </a:spcBef>
              <a:spcAft>
                <a:spcPct val="0"/>
              </a:spcAft>
              <a:buClrTx/>
              <a:buSzTx/>
              <a:buFont typeface="Arial" panose="020B0604020202020204" pitchFamily="34" charset="0"/>
              <a:buChar char="•"/>
              <a:tabLst/>
              <a:defRPr/>
            </a:pPr>
            <a:r>
              <a:rPr lang="de-DE" altLang="de-DE" sz="1800" b="0" dirty="0" smtClean="0">
                <a:solidFill>
                  <a:sysClr val="windowText" lastClr="000000"/>
                </a:solidFill>
              </a:rPr>
              <a:t> Rahmen bestimmt Stabilität</a:t>
            </a:r>
            <a:endPar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ts val="475"/>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Optimierte Schwerpunktlage wichtig</a:t>
            </a:r>
            <a:b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br>
            <a:r>
              <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mit sehr guter Zugänglichkeit zwischen</a:t>
            </a:r>
            <a:r>
              <a:rPr kumimoji="0" lang="de-DE" altLang="de-DE" sz="1800" b="0" i="0" u="none" strike="noStrike" kern="1200" cap="none" spc="0" normalizeH="0" noProof="0" dirty="0" smtClean="0">
                <a:ln>
                  <a:noFill/>
                </a:ln>
                <a:solidFill>
                  <a:sysClr val="windowText" lastClr="000000"/>
                </a:solidFill>
                <a:effectLst/>
                <a:uLnTx/>
                <a:uFillTx/>
                <a:latin typeface="Arial" panose="020B0604020202020204" pitchFamily="34" charset="0"/>
                <a:ea typeface="+mn-ea"/>
                <a:cs typeface="Arial" pitchFamily="34" charset="0"/>
              </a:rPr>
              <a:t> Schlepper und Streuer</a:t>
            </a:r>
          </a:p>
          <a:p>
            <a:pPr marL="341313" marR="0" lvl="0" indent="-341313" algn="l" defTabSz="914400" rtl="0" eaLnBrk="0" fontAlgn="base" latinLnBrk="0" hangingPunct="0">
              <a:lnSpc>
                <a:spcPct val="100000"/>
              </a:lnSpc>
              <a:spcBef>
                <a:spcPts val="475"/>
              </a:spcBef>
              <a:spcAft>
                <a:spcPct val="0"/>
              </a:spcAft>
              <a:buClrTx/>
              <a:buSzTx/>
              <a:buFont typeface="Arial" panose="020B0604020202020204" pitchFamily="34" charset="0"/>
              <a:buChar char="•"/>
              <a:tabLst/>
              <a:defRPr/>
            </a:pPr>
            <a:r>
              <a:rPr lang="de-DE" altLang="de-DE" sz="1800" b="0" baseline="0" dirty="0" smtClean="0">
                <a:solidFill>
                  <a:sysClr val="windowText" lastClr="000000"/>
                </a:solidFill>
              </a:rPr>
              <a:t>Optional Behälter mit</a:t>
            </a:r>
            <a:r>
              <a:rPr lang="de-DE" altLang="de-DE" sz="1800" b="0" dirty="0" smtClean="0">
                <a:solidFill>
                  <a:sysClr val="windowText" lastClr="000000"/>
                </a:solidFill>
              </a:rPr>
              <a:t> Edelstahltrichterkonus</a:t>
            </a:r>
            <a:endPar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ts val="475"/>
              </a:spcBef>
              <a:spcAft>
                <a:spcPct val="0"/>
              </a:spcAft>
              <a:buClrTx/>
              <a:buSzTx/>
              <a:buFont typeface="Arial" panose="020B0604020202020204" pitchFamily="34" charset="0"/>
              <a:buNone/>
              <a:tabLst/>
              <a:defRPr/>
            </a:pPr>
            <a:endParaRPr kumimoji="0" lang="de-DE" altLang="de-DE" sz="20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041298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61156"/>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55576" y="1221584"/>
          <a:ext cx="7704856" cy="5277688"/>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a:txBody>
                    <a:bodyPr/>
                    <a:lstStyle/>
                    <a:p>
                      <a:pPr algn="l"/>
                      <a:r>
                        <a:rPr lang="de-DE" dirty="0" smtClean="0"/>
                        <a:t>Kapitel </a:t>
                      </a:r>
                      <a:endParaRPr lang="de-DE" dirty="0"/>
                    </a:p>
                  </a:txBody>
                  <a:tcPr/>
                </a:tc>
                <a:tc>
                  <a:txBody>
                    <a:bodyPr/>
                    <a:lstStyle/>
                    <a:p>
                      <a:pPr algn="ctr"/>
                      <a:r>
                        <a:rPr lang="de-DE" dirty="0" smtClean="0"/>
                        <a:t>Folien</a:t>
                      </a:r>
                      <a:endParaRPr lang="de-DE" dirty="0"/>
                    </a:p>
                  </a:txBody>
                  <a:tcPr/>
                </a:tc>
                <a:extLst>
                  <a:ext uri="{0D108BD9-81ED-4DB2-BD59-A6C34878D82A}">
                    <a16:rowId xmlns:a16="http://schemas.microsoft.com/office/drawing/2014/main" val="4047048811"/>
                  </a:ext>
                </a:extLst>
              </a:tr>
              <a:tr h="405976">
                <a:tc>
                  <a:txBody>
                    <a:bodyPr/>
                    <a:lstStyle/>
                    <a:p>
                      <a:r>
                        <a:rPr lang="de-DE" baseline="0" dirty="0" smtClean="0"/>
                        <a:t>  3.4 Düngerstreuer Kosten</a:t>
                      </a:r>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3.5 Kalkulationsbeispiel Düngerausbringung</a:t>
                      </a:r>
                      <a:endParaRPr lang="de-DE" dirty="0"/>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4. Zentrifugalstreuer</a:t>
                      </a:r>
                      <a:r>
                        <a:rPr lang="de-DE" baseline="0" dirty="0" smtClean="0"/>
                        <a:t>-Zweischeibenstreuer</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4.1 Einflussgrößen Verteilqualität</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05976">
                <a:tc>
                  <a:txBody>
                    <a:bodyPr/>
                    <a:lstStyle/>
                    <a:p>
                      <a:r>
                        <a:rPr lang="de-DE" dirty="0" smtClean="0"/>
                        <a:t>  4.2</a:t>
                      </a:r>
                      <a:r>
                        <a:rPr lang="de-DE" baseline="0" dirty="0" smtClean="0"/>
                        <a:t> Aufbau Zweischeibenstreuer</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    4.2.1 Rahmen</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dirty="0" smtClean="0"/>
                        <a:t>    4.2.2</a:t>
                      </a:r>
                      <a:r>
                        <a:rPr lang="de-DE" baseline="0" dirty="0" smtClean="0"/>
                        <a:t> Antrieb</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    4.2.3 Streuscheiben</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dirty="0" smtClean="0"/>
                        <a:t>    4.2.4 Rührwerk</a:t>
                      </a:r>
                      <a:r>
                        <a:rPr lang="de-DE" baseline="0" dirty="0" smtClean="0"/>
                        <a:t> </a:t>
                      </a:r>
                      <a:endParaRPr lang="de-DE" dirty="0" smtClean="0"/>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  4.3 Streubild</a:t>
                      </a:r>
                    </a:p>
                  </a:txBody>
                  <a:tcPr/>
                </a:tc>
                <a:tc>
                  <a:txBody>
                    <a:bodyPr/>
                    <a:lstStyle/>
                    <a:p>
                      <a:pPr algn="ctr"/>
                      <a:endParaRPr lang="de-DE" dirty="0"/>
                    </a:p>
                  </a:txBody>
                  <a:tcPr/>
                </a:tc>
                <a:extLst>
                  <a:ext uri="{0D108BD9-81ED-4DB2-BD59-A6C34878D82A}">
                    <a16:rowId xmlns:a16="http://schemas.microsoft.com/office/drawing/2014/main" val="3693101906"/>
                  </a:ext>
                </a:extLst>
              </a:tr>
              <a:tr h="405976">
                <a:tc>
                  <a:txBody>
                    <a:bodyPr/>
                    <a:lstStyle/>
                    <a:p>
                      <a:r>
                        <a:rPr lang="de-DE" dirty="0" smtClean="0"/>
                        <a:t>    4.3.1 Dreiecksstreubild</a:t>
                      </a:r>
                      <a:endParaRPr lang="de-DE" dirty="0"/>
                    </a:p>
                  </a:txBody>
                  <a:tcPr/>
                </a:tc>
                <a:tc>
                  <a:txBody>
                    <a:bodyPr/>
                    <a:lstStyle/>
                    <a:p>
                      <a:pPr algn="ctr"/>
                      <a:endParaRPr lang="de-DE" dirty="0"/>
                    </a:p>
                  </a:txBody>
                  <a:tcPr/>
                </a:tc>
                <a:extLst>
                  <a:ext uri="{0D108BD9-81ED-4DB2-BD59-A6C34878D82A}">
                    <a16:rowId xmlns:a16="http://schemas.microsoft.com/office/drawing/2014/main" val="1592022126"/>
                  </a:ext>
                </a:extLst>
              </a:tr>
              <a:tr h="405976">
                <a:tc>
                  <a:txBody>
                    <a:bodyPr/>
                    <a:lstStyle/>
                    <a:p>
                      <a:r>
                        <a:rPr lang="de-DE" dirty="0" smtClean="0"/>
                        <a:t>    4.3.2 Trapezstreubild</a:t>
                      </a:r>
                      <a:endParaRPr lang="de-DE" dirty="0"/>
                    </a:p>
                  </a:txBody>
                  <a:tcPr/>
                </a:tc>
                <a:tc>
                  <a:txBody>
                    <a:bodyPr/>
                    <a:lstStyle/>
                    <a:p>
                      <a:pPr algn="ctr"/>
                      <a:endParaRPr lang="de-DE" dirty="0"/>
                    </a:p>
                  </a:txBody>
                  <a:tcPr/>
                </a:tc>
                <a:extLst>
                  <a:ext uri="{0D108BD9-81ED-4DB2-BD59-A6C34878D82A}">
                    <a16:rowId xmlns:a16="http://schemas.microsoft.com/office/drawing/2014/main" val="82563513"/>
                  </a:ext>
                </a:extLst>
              </a:tr>
            </a:tbl>
          </a:graphicData>
        </a:graphic>
      </p:graphicFrame>
    </p:spTree>
    <p:extLst>
      <p:ext uri="{BB962C8B-B14F-4D97-AF65-F5344CB8AC3E}">
        <p14:creationId xmlns:p14="http://schemas.microsoft.com/office/powerpoint/2010/main" val="95166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9384" y="445571"/>
            <a:ext cx="9144000" cy="860425"/>
          </a:xfrm>
        </p:spPr>
        <p:txBody>
          <a:bodyPr/>
          <a:lstStyle/>
          <a:p>
            <a:r>
              <a:rPr lang="de-DE" b="0" dirty="0" smtClean="0"/>
              <a:t>4.2.1 Rahmen (Beispiel Amazone) </a:t>
            </a:r>
            <a:endParaRPr lang="de-DE" b="0" dirty="0"/>
          </a:p>
        </p:txBody>
      </p:sp>
      <p:sp>
        <p:nvSpPr>
          <p:cNvPr id="6" name="Inhaltsplatzhalter 5"/>
          <p:cNvSpPr>
            <a:spLocks noGrp="1"/>
          </p:cNvSpPr>
          <p:nvPr>
            <p:ph idx="1"/>
          </p:nvPr>
        </p:nvSpPr>
        <p:spPr/>
        <p:txBody>
          <a:bodyPr/>
          <a:lstStyle/>
          <a:p>
            <a:pPr>
              <a:lnSpc>
                <a:spcPct val="90000"/>
              </a:lnSpc>
            </a:pPr>
            <a:endParaRPr lang="de-DE" altLang="de-DE" sz="2000" dirty="0"/>
          </a:p>
          <a:p>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30</a:t>
            </a:fld>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3977063115"/>
              </p:ext>
            </p:extLst>
          </p:nvPr>
        </p:nvGraphicFramePr>
        <p:xfrm>
          <a:off x="732196" y="1254104"/>
          <a:ext cx="7560840" cy="335280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410292168"/>
                    </a:ext>
                  </a:extLst>
                </a:gridCol>
                <a:gridCol w="2520280">
                  <a:extLst>
                    <a:ext uri="{9D8B030D-6E8A-4147-A177-3AD203B41FA5}">
                      <a16:colId xmlns:a16="http://schemas.microsoft.com/office/drawing/2014/main" val="340861747"/>
                    </a:ext>
                  </a:extLst>
                </a:gridCol>
                <a:gridCol w="2520280">
                  <a:extLst>
                    <a:ext uri="{9D8B030D-6E8A-4147-A177-3AD203B41FA5}">
                      <a16:colId xmlns:a16="http://schemas.microsoft.com/office/drawing/2014/main" val="3310700732"/>
                    </a:ext>
                  </a:extLst>
                </a:gridCol>
              </a:tblGrid>
              <a:tr h="333661">
                <a:tc>
                  <a:txBody>
                    <a:bodyPr/>
                    <a:lstStyle/>
                    <a:p>
                      <a:pPr algn="ctr"/>
                      <a:r>
                        <a:rPr lang="de-DE" b="0" dirty="0" smtClean="0"/>
                        <a:t>Special </a:t>
                      </a:r>
                      <a:endParaRPr lang="de-DE" b="0" dirty="0"/>
                    </a:p>
                  </a:txBody>
                  <a:tcPr/>
                </a:tc>
                <a:tc>
                  <a:txBody>
                    <a:bodyPr/>
                    <a:lstStyle/>
                    <a:p>
                      <a:pPr algn="ctr"/>
                      <a:r>
                        <a:rPr lang="de-DE" b="0" dirty="0" smtClean="0"/>
                        <a:t>Super</a:t>
                      </a:r>
                      <a:r>
                        <a:rPr lang="de-DE" b="0" baseline="0" dirty="0" smtClean="0"/>
                        <a:t> </a:t>
                      </a:r>
                      <a:endParaRPr lang="de-DE" b="0" dirty="0"/>
                    </a:p>
                  </a:txBody>
                  <a:tcPr/>
                </a:tc>
                <a:tc>
                  <a:txBody>
                    <a:bodyPr/>
                    <a:lstStyle/>
                    <a:p>
                      <a:pPr algn="ctr"/>
                      <a:r>
                        <a:rPr lang="de-DE" b="0" dirty="0" smtClean="0"/>
                        <a:t>Ultra</a:t>
                      </a:r>
                      <a:endParaRPr lang="de-DE" b="0" dirty="0"/>
                    </a:p>
                  </a:txBody>
                  <a:tcPr/>
                </a:tc>
                <a:extLst>
                  <a:ext uri="{0D108BD9-81ED-4DB2-BD59-A6C34878D82A}">
                    <a16:rowId xmlns:a16="http://schemas.microsoft.com/office/drawing/2014/main" val="2397767770"/>
                  </a:ext>
                </a:extLst>
              </a:tr>
              <a:tr h="2474652">
                <a:tc>
                  <a:txBody>
                    <a:bodyPr/>
                    <a:lstStyle/>
                    <a:p>
                      <a:pPr marL="342000" marR="0" lvl="1" indent="-342000"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Bis </a:t>
                      </a:r>
                      <a:r>
                        <a:rPr kumimoji="0" lang="de-DE" alt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2200 kg </a:t>
                      </a: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max. Nutzlast</a:t>
                      </a:r>
                    </a:p>
                    <a:p>
                      <a:pPr marL="342000" marR="0" lvl="1" indent="-342000"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Schmutzfänger</a:t>
                      </a:r>
                    </a:p>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Mit Abstell- oder Roll- und Abstellvorrichtung</a:t>
                      </a:r>
                    </a:p>
                  </a:txBody>
                  <a:tcPr/>
                </a:tc>
                <a:tc>
                  <a:txBody>
                    <a:bodyPr/>
                    <a:lstStyle/>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Bis </a:t>
                      </a:r>
                      <a:r>
                        <a:rPr kumimoji="0" lang="de-DE" alt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3200 kg </a:t>
                      </a: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max. Nutzlast</a:t>
                      </a:r>
                    </a:p>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Mess- und Steuerungstechnik optional</a:t>
                      </a:r>
                    </a:p>
                    <a:p>
                      <a:pPr marL="285750" marR="0" lvl="4" indent="-285750"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Schmutzfänger</a:t>
                      </a:r>
                    </a:p>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Mit Abstell- oder Roll- und Abstellvorrichtung</a:t>
                      </a:r>
                    </a:p>
                    <a:p>
                      <a:endParaRPr lang="de-DE" dirty="0"/>
                    </a:p>
                  </a:txBody>
                  <a:tcPr/>
                </a:tc>
                <a:tc>
                  <a:txBody>
                    <a:bodyPr/>
                    <a:lstStyle/>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Bis </a:t>
                      </a:r>
                      <a:r>
                        <a:rPr kumimoji="0" lang="de-DE" alt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4500 kg </a:t>
                      </a: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max. Nutzlast</a:t>
                      </a:r>
                    </a:p>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Mess- und Steuerungstechnik optional</a:t>
                      </a:r>
                    </a:p>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Schmutzfänger</a:t>
                      </a:r>
                    </a:p>
                    <a:p>
                      <a:pPr marL="341313" marR="0" lvl="4" indent="-341313" algn="l" defTabSz="914400" rtl="0" eaLnBrk="0" fontAlgn="base" latinLnBrk="0" hangingPunct="0">
                        <a:lnSpc>
                          <a:spcPct val="100000"/>
                        </a:lnSpc>
                        <a:spcBef>
                          <a:spcPts val="438"/>
                        </a:spcBef>
                        <a:spcAft>
                          <a:spcPct val="0"/>
                        </a:spcAft>
                        <a:buClrTx/>
                        <a:buSzTx/>
                        <a:buFont typeface="Arial" panose="020B0604020202020204" pitchFamily="34" charset="0"/>
                        <a:buChar char="•"/>
                        <a:tabLst/>
                        <a:defRPr/>
                      </a:pPr>
                      <a:r>
                        <a:rPr kumimoji="0" lang="de-DE" alt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itchFamily="34" charset="0"/>
                        </a:rPr>
                        <a:t>Mit Abstell- oder Roll- und Abstellvorrichtung</a:t>
                      </a:r>
                    </a:p>
                    <a:p>
                      <a:endParaRPr lang="de-DE" dirty="0"/>
                    </a:p>
                  </a:txBody>
                  <a:tcPr/>
                </a:tc>
                <a:extLst>
                  <a:ext uri="{0D108BD9-81ED-4DB2-BD59-A6C34878D82A}">
                    <a16:rowId xmlns:a16="http://schemas.microsoft.com/office/drawing/2014/main" val="175720109"/>
                  </a:ext>
                </a:extLst>
              </a:tr>
            </a:tbl>
          </a:graphicData>
        </a:graphic>
      </p:graphicFrame>
      <p:pic>
        <p:nvPicPr>
          <p:cNvPr id="9" name="Picture 8" descr="K:\Mersmann\20151020_ZA-TS_SuperR_ZA-V_Easy\ZA-V_1700_Easy_SpecialR_d0_kw_4879.jpg"/>
          <p:cNvPicPr>
            <a:picLocks noChangeAspect="1" noChangeArrowheads="1"/>
          </p:cNvPicPr>
          <p:nvPr/>
        </p:nvPicPr>
        <p:blipFill>
          <a:blip r:embed="rId2" cstate="print">
            <a:extLst>
              <a:ext uri="{28A0092B-C50C-407E-A947-70E740481C1C}">
                <a14:useLocalDpi xmlns:a14="http://schemas.microsoft.com/office/drawing/2010/main" val="0"/>
              </a:ext>
            </a:extLst>
          </a:blip>
          <a:srcRect l="14066" t="5911" r="10898" b="10831"/>
          <a:stretch>
            <a:fillRect/>
          </a:stretch>
        </p:blipFill>
        <p:spPr bwMode="auto">
          <a:xfrm>
            <a:off x="749797" y="4374926"/>
            <a:ext cx="2471652" cy="183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070" t="3493" r="12730"/>
          <a:stretch>
            <a:fillRect/>
          </a:stretch>
        </p:blipFill>
        <p:spPr bwMode="auto">
          <a:xfrm>
            <a:off x="3203848" y="4374926"/>
            <a:ext cx="2592288" cy="18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702" y="4332584"/>
            <a:ext cx="2557086" cy="183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5710702" y="6302711"/>
            <a:ext cx="4368646" cy="246221"/>
          </a:xfrm>
          <a:prstGeom prst="rect">
            <a:avLst/>
          </a:prstGeom>
          <a:noFill/>
        </p:spPr>
        <p:txBody>
          <a:bodyPr wrap="square" rtlCol="0">
            <a:spAutoFit/>
          </a:bodyPr>
          <a:lstStyle/>
          <a:p>
            <a:r>
              <a:rPr lang="de-DE" sz="1000" b="0" dirty="0" smtClean="0"/>
              <a:t>Quelle: Werkbild 25, 26, 27 Amazone</a:t>
            </a:r>
            <a:endParaRPr lang="de-DE" sz="1000" b="0" dirty="0"/>
          </a:p>
        </p:txBody>
      </p:sp>
    </p:spTree>
    <p:extLst>
      <p:ext uri="{BB962C8B-B14F-4D97-AF65-F5344CB8AC3E}">
        <p14:creationId xmlns:p14="http://schemas.microsoft.com/office/powerpoint/2010/main" val="28735233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503" y="757754"/>
            <a:ext cx="9144000" cy="860425"/>
          </a:xfrm>
        </p:spPr>
        <p:txBody>
          <a:bodyPr/>
          <a:lstStyle/>
          <a:p>
            <a:r>
              <a:rPr lang="de-DE" b="0" smtClean="0"/>
              <a:t>4.2.1 Wiegetechnik</a:t>
            </a:r>
            <a:endParaRPr lang="de-DE" b="0" dirty="0"/>
          </a:p>
        </p:txBody>
      </p:sp>
      <p:sp>
        <p:nvSpPr>
          <p:cNvPr id="6" name="Inhaltsplatzhalter 5"/>
          <p:cNvSpPr>
            <a:spLocks noGrp="1"/>
          </p:cNvSpPr>
          <p:nvPr>
            <p:ph idx="1"/>
          </p:nvPr>
        </p:nvSpPr>
        <p:spPr/>
        <p:txBody>
          <a:bodyPr/>
          <a:lstStyle/>
          <a:p>
            <a:pPr>
              <a:lnSpc>
                <a:spcPct val="90000"/>
              </a:lnSpc>
            </a:pPr>
            <a:endParaRPr lang="de-DE" altLang="de-DE" sz="2000" u="sng" dirty="0"/>
          </a:p>
          <a:p>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31</a:t>
            </a:fld>
            <a:endParaRPr lang="de-DE"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821" y="1791106"/>
            <a:ext cx="4610357" cy="3115791"/>
          </a:xfrm>
          <a:prstGeom prst="rect">
            <a:avLst/>
          </a:prstGeom>
        </p:spPr>
      </p:pic>
      <p:sp>
        <p:nvSpPr>
          <p:cNvPr id="7" name="Textfeld 6"/>
          <p:cNvSpPr txBox="1"/>
          <p:nvPr/>
        </p:nvSpPr>
        <p:spPr>
          <a:xfrm>
            <a:off x="2339752" y="5041318"/>
            <a:ext cx="6048672" cy="1034129"/>
          </a:xfrm>
          <a:prstGeom prst="rect">
            <a:avLst/>
          </a:prstGeom>
          <a:noFill/>
        </p:spPr>
        <p:txBody>
          <a:bodyPr wrap="square" rtlCol="0">
            <a:spAutoFit/>
          </a:bodyPr>
          <a:lstStyle/>
          <a:p>
            <a:r>
              <a:rPr lang="de-DE" sz="1800" dirty="0" smtClean="0"/>
              <a:t>200 Herz Wiegetechnik mit zwei Wiegezellen </a:t>
            </a:r>
          </a:p>
          <a:p>
            <a:endParaRPr lang="de-DE" sz="1800" dirty="0" smtClean="0"/>
          </a:p>
          <a:p>
            <a:endParaRPr lang="de-DE" sz="1800" dirty="0"/>
          </a:p>
        </p:txBody>
      </p:sp>
      <p:sp>
        <p:nvSpPr>
          <p:cNvPr id="8" name="Textfeld 7"/>
          <p:cNvSpPr txBox="1"/>
          <p:nvPr/>
        </p:nvSpPr>
        <p:spPr>
          <a:xfrm>
            <a:off x="6444208" y="5949280"/>
            <a:ext cx="2448272" cy="246221"/>
          </a:xfrm>
          <a:prstGeom prst="rect">
            <a:avLst/>
          </a:prstGeom>
          <a:noFill/>
        </p:spPr>
        <p:txBody>
          <a:bodyPr wrap="square" rtlCol="0">
            <a:spAutoFit/>
          </a:bodyPr>
          <a:lstStyle/>
          <a:p>
            <a:r>
              <a:rPr lang="de-DE" sz="1000" b="0" dirty="0" smtClean="0"/>
              <a:t>Quelle: Werkbild 28 Amazone </a:t>
            </a:r>
            <a:endParaRPr lang="de-DE" sz="1000" b="0" dirty="0"/>
          </a:p>
        </p:txBody>
      </p:sp>
      <p:cxnSp>
        <p:nvCxnSpPr>
          <p:cNvPr id="12" name="Gerade Verbindung mit Pfeil 11"/>
          <p:cNvCxnSpPr>
            <a:endCxn id="3" idx="2"/>
          </p:cNvCxnSpPr>
          <p:nvPr/>
        </p:nvCxnSpPr>
        <p:spPr bwMode="auto">
          <a:xfrm flipV="1">
            <a:off x="3635896" y="1618179"/>
            <a:ext cx="955607" cy="730701"/>
          </a:xfrm>
          <a:prstGeom prst="straightConnector1">
            <a:avLst/>
          </a:prstGeom>
          <a:noFill/>
          <a:ln>
            <a:noFill/>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98693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52222" y="564673"/>
            <a:ext cx="9144000" cy="860425"/>
          </a:xfrm>
        </p:spPr>
        <p:txBody>
          <a:bodyPr/>
          <a:lstStyle/>
          <a:p>
            <a:r>
              <a:rPr lang="de-DE" b="0" dirty="0" smtClean="0"/>
              <a:t>4.2.2 Antrieb</a:t>
            </a:r>
            <a:endParaRPr lang="de-DE" b="0" dirty="0"/>
          </a:p>
        </p:txBody>
      </p:sp>
      <p:sp>
        <p:nvSpPr>
          <p:cNvPr id="6" name="Inhaltsplatzhalter 5"/>
          <p:cNvSpPr>
            <a:spLocks noGrp="1"/>
          </p:cNvSpPr>
          <p:nvPr>
            <p:ph idx="1"/>
          </p:nvPr>
        </p:nvSpPr>
        <p:spPr/>
        <p:txBody>
          <a:bodyPr/>
          <a:lstStyle/>
          <a:p>
            <a:pPr>
              <a:lnSpc>
                <a:spcPct val="90000"/>
              </a:lnSpc>
            </a:pPr>
            <a:endParaRPr lang="de-DE" altLang="de-DE" sz="2000" u="sng" dirty="0"/>
          </a:p>
          <a:p>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32</a:t>
            </a:fld>
            <a:endParaRPr lang="de-DE" dirty="0"/>
          </a:p>
        </p:txBody>
      </p:sp>
      <p:sp>
        <p:nvSpPr>
          <p:cNvPr id="7" name="Inhaltsplatzhalter 2"/>
          <p:cNvSpPr txBox="1">
            <a:spLocks/>
          </p:cNvSpPr>
          <p:nvPr/>
        </p:nvSpPr>
        <p:spPr>
          <a:xfrm>
            <a:off x="179512" y="1585120"/>
            <a:ext cx="4752975" cy="4824412"/>
          </a:xfrm>
          <a:prstGeom prst="rect">
            <a:avLst/>
          </a:prstGeom>
        </p:spPr>
        <p:txBody>
          <a:bodyPr/>
          <a:lstStyle>
            <a:lvl1pPr marL="342000" indent="-342000" algn="l" rtl="0" eaLnBrk="0" fontAlgn="base" hangingPunct="0">
              <a:spcBef>
                <a:spcPct val="20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itchFamily="34" charset="0"/>
              </a:defRPr>
            </a:lvl1pPr>
            <a:lvl2pPr marL="342000" indent="-3420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2pPr>
            <a:lvl3pPr marL="342000" indent="-3420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itchFamily="34" charset="0"/>
              </a:defRPr>
            </a:lvl3pPr>
            <a:lvl4pPr marL="715963"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4pPr>
            <a:lvl5pPr marL="1171575" indent="-341313"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Mechanischer Antrieb (Tronic)</a:t>
            </a:r>
          </a:p>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Kraftstoffsparende Übersetzung 1:1</a:t>
            </a:r>
          </a:p>
          <a:p>
            <a:pPr marL="0" marR="0" lvl="0" indent="0" algn="l" defTabSz="914400" rtl="0" eaLnBrk="0" fontAlgn="base" latinLnBrk="0" hangingPunct="0">
              <a:lnSpc>
                <a:spcPct val="100000"/>
              </a:lnSpc>
              <a:spcBef>
                <a:spcPct val="20000"/>
              </a:spcBef>
              <a:spcAft>
                <a:spcPct val="0"/>
              </a:spcAft>
              <a:buClrTx/>
              <a:buSzTx/>
              <a:tabLst/>
              <a:defRPr/>
            </a:pPr>
            <a:r>
              <a:rPr lang="de-DE" sz="1800" b="0" noProof="0" dirty="0" smtClean="0">
                <a:solidFill>
                  <a:sysClr val="windowText" lastClr="000000"/>
                </a:solidFill>
              </a:rPr>
              <a:t>     </a:t>
            </a: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540 U/min an der Gelenkwelle = 720   </a:t>
            </a:r>
          </a:p>
          <a:p>
            <a:pPr marL="0" marR="0" lvl="0" indent="0" algn="l" defTabSz="914400" rtl="0" eaLnBrk="0" fontAlgn="base" latinLnBrk="0" hangingPunct="0">
              <a:lnSpc>
                <a:spcPct val="100000"/>
              </a:lnSpc>
              <a:spcBef>
                <a:spcPct val="20000"/>
              </a:spcBef>
              <a:spcAft>
                <a:spcPct val="0"/>
              </a:spcAft>
              <a:buClrTx/>
              <a:buSzTx/>
              <a:tabLst/>
              <a:defRPr/>
            </a:pPr>
            <a:r>
              <a:rPr lang="de-DE" sz="1800" b="0" dirty="0">
                <a:solidFill>
                  <a:sysClr val="windowText" lastClr="000000"/>
                </a:solidFill>
              </a:rPr>
              <a:t> </a:t>
            </a:r>
            <a:r>
              <a:rPr lang="de-DE" sz="1800" b="0" dirty="0" smtClean="0">
                <a:solidFill>
                  <a:sysClr val="windowText" lastClr="000000"/>
                </a:solidFill>
              </a:rPr>
              <a:t>    </a:t>
            </a: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U/min an der Streuscheibe (Amazone)</a:t>
            </a:r>
          </a:p>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Gelenkwelle mit Reibkupplung</a:t>
            </a:r>
          </a:p>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Hydraulischer Antrieb (Hydro)</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Werkzeuglos umstellbar von Konstantstrom-Betrieb auf Load-Sensing-System</a:t>
            </a:r>
            <a:endParaRPr kumimoji="0" lang="de-DE" sz="1800" b="0" i="0" u="none" strike="noStrike" kern="1200" cap="none" spc="0" normalizeH="0" baseline="0" noProof="0" dirty="0" smtClean="0">
              <a:ln>
                <a:noFill/>
              </a:ln>
              <a:solidFill>
                <a:sysClr val="windowText" lastClr="000000"/>
              </a:solidFill>
              <a:effectLst/>
              <a:uLnTx/>
              <a:uFillTx/>
              <a:latin typeface="Arial"/>
              <a:ea typeface="+mn-ea"/>
              <a:cs typeface="Arial" pitchFamily="34" charset="0"/>
            </a:endParaRP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Load-Sensing-System </a:t>
            </a:r>
          </a:p>
          <a:p>
            <a:pPr marL="285750" marR="0" lvl="0"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Hydraulikölfilter</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l="30077" t="51863" r="27321" b="10657"/>
          <a:stretch>
            <a:fillRect/>
          </a:stretch>
        </p:blipFill>
        <p:spPr bwMode="auto">
          <a:xfrm>
            <a:off x="5111999" y="1443038"/>
            <a:ext cx="3598863"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412" y="3720305"/>
            <a:ext cx="3600450" cy="20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5110412" y="5877272"/>
            <a:ext cx="3600450" cy="246221"/>
          </a:xfrm>
          <a:prstGeom prst="rect">
            <a:avLst/>
          </a:prstGeom>
          <a:noFill/>
        </p:spPr>
        <p:txBody>
          <a:bodyPr wrap="square" rtlCol="0">
            <a:spAutoFit/>
          </a:bodyPr>
          <a:lstStyle/>
          <a:p>
            <a:r>
              <a:rPr lang="de-DE" sz="1000" b="0" dirty="0" smtClean="0"/>
              <a:t>Quelle: Werkbild 29, 30 Amazone</a:t>
            </a:r>
            <a:endParaRPr lang="de-DE" sz="1000" b="0" dirty="0"/>
          </a:p>
        </p:txBody>
      </p:sp>
    </p:spTree>
    <p:extLst>
      <p:ext uri="{BB962C8B-B14F-4D97-AF65-F5344CB8AC3E}">
        <p14:creationId xmlns:p14="http://schemas.microsoft.com/office/powerpoint/2010/main" val="791901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81000" y="598200"/>
            <a:ext cx="9144000" cy="860425"/>
          </a:xfrm>
        </p:spPr>
        <p:txBody>
          <a:bodyPr/>
          <a:lstStyle/>
          <a:p>
            <a:r>
              <a:rPr lang="de-DE" b="0" dirty="0" smtClean="0"/>
              <a:t>4.2.2 Antrieb</a:t>
            </a:r>
            <a:endParaRPr lang="de-DE" b="0" dirty="0"/>
          </a:p>
        </p:txBody>
      </p:sp>
      <p:sp>
        <p:nvSpPr>
          <p:cNvPr id="6" name="Inhaltsplatzhalter 5"/>
          <p:cNvSpPr>
            <a:spLocks noGrp="1"/>
          </p:cNvSpPr>
          <p:nvPr>
            <p:ph idx="1"/>
          </p:nvPr>
        </p:nvSpPr>
        <p:spPr/>
        <p:txBody>
          <a:bodyPr/>
          <a:lstStyle/>
          <a:p>
            <a:pPr>
              <a:lnSpc>
                <a:spcPct val="90000"/>
              </a:lnSpc>
            </a:pPr>
            <a:endParaRPr lang="de-DE" altLang="de-DE" sz="2000" u="sng" dirty="0"/>
          </a:p>
          <a:p>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33</a:t>
            </a:fld>
            <a:endParaRPr lang="de-DE" dirty="0"/>
          </a:p>
        </p:txBody>
      </p:sp>
      <p:sp>
        <p:nvSpPr>
          <p:cNvPr id="7" name="Inhaltsplatzhalter 2"/>
          <p:cNvSpPr txBox="1">
            <a:spLocks/>
          </p:cNvSpPr>
          <p:nvPr/>
        </p:nvSpPr>
        <p:spPr>
          <a:xfrm>
            <a:off x="358180" y="1585120"/>
            <a:ext cx="4191000" cy="4824412"/>
          </a:xfrm>
          <a:prstGeom prst="rect">
            <a:avLst/>
          </a:prstGeom>
        </p:spPr>
        <p:txBody>
          <a:bodyPr/>
          <a:lstStyle>
            <a:lvl1pPr marL="342000" indent="-342000" algn="l" rtl="0" eaLnBrk="0" fontAlgn="base" hangingPunct="0">
              <a:spcBef>
                <a:spcPct val="20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itchFamily="34" charset="0"/>
              </a:defRPr>
            </a:lvl1pPr>
            <a:lvl2pPr marL="342000" indent="-3420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2pPr>
            <a:lvl3pPr marL="342000" indent="-3420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itchFamily="34" charset="0"/>
              </a:defRPr>
            </a:lvl3pPr>
            <a:lvl4pPr marL="715963"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4pPr>
            <a:lvl5pPr marL="1171575" indent="-341313"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Elektrischer</a:t>
            </a:r>
            <a:r>
              <a:rPr kumimoji="0" lang="de-DE" sz="1800" b="1" i="0" u="none" strike="noStrike" kern="1200" cap="none" spc="0" normalizeH="0" noProof="0" dirty="0" smtClean="0">
                <a:ln>
                  <a:noFill/>
                </a:ln>
                <a:solidFill>
                  <a:sysClr val="windowText" lastClr="000000"/>
                </a:solidFill>
                <a:effectLst/>
                <a:uLnTx/>
                <a:uFillTx/>
                <a:latin typeface="Arial" panose="020B0604020202020204" pitchFamily="34" charset="0"/>
                <a:ea typeface="+mn-ea"/>
                <a:cs typeface="Arial" pitchFamily="34" charset="0"/>
              </a:rPr>
              <a:t> Antrieb (System Rauch) </a:t>
            </a:r>
            <a:endParaRPr kumimoji="0" 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285750" lvl="0" indent="-285750">
              <a:buClrTx/>
              <a:buFont typeface="Arial" panose="020B0604020202020204" pitchFamily="34" charset="0"/>
              <a:buChar char="•"/>
              <a:defRPr/>
            </a:pPr>
            <a:r>
              <a:rPr lang="de-DE" sz="1800" b="0" dirty="0"/>
              <a:t>elektrische E-Drive-Antrieb für die Wurfscheiben ist über Jahre </a:t>
            </a:r>
            <a:r>
              <a:rPr lang="de-DE" sz="1800" b="0" dirty="0" smtClean="0"/>
              <a:t>wartungsfrei</a:t>
            </a:r>
          </a:p>
          <a:p>
            <a:pPr marL="285750" lvl="0" indent="-285750">
              <a:buClrTx/>
              <a:buFont typeface="Arial" panose="020B0604020202020204" pitchFamily="34" charset="0"/>
              <a:buChar char="•"/>
              <a:defRPr/>
            </a:pPr>
            <a:r>
              <a:rPr lang="de-DE" sz="1800" b="0" dirty="0"/>
              <a:t>hält auch bei wechselnden </a:t>
            </a:r>
            <a:r>
              <a:rPr lang="de-DE" sz="1800" b="0" dirty="0" smtClean="0"/>
              <a:t>Traktor-Motordrehzahlen </a:t>
            </a:r>
            <a:r>
              <a:rPr lang="de-DE" sz="1800" b="0" dirty="0"/>
              <a:t>die Wurfscheibendrehzahl und</a:t>
            </a:r>
            <a:br>
              <a:rPr lang="de-DE" sz="1800" b="0" dirty="0"/>
            </a:br>
            <a:r>
              <a:rPr lang="de-DE" sz="1800" b="0" dirty="0"/>
              <a:t>damit die Arbeitsbreite immer konstant.</a:t>
            </a:r>
            <a:endParaRPr lang="de-DE" sz="1800" b="0" dirty="0" smtClean="0"/>
          </a:p>
          <a:p>
            <a:pPr marL="285750" lvl="0" indent="-285750">
              <a:buClrTx/>
              <a:buFont typeface="Arial" panose="020B0604020202020204" pitchFamily="34" charset="0"/>
              <a:buChar char="•"/>
              <a:defRPr/>
            </a:pPr>
            <a:r>
              <a:rPr lang="de-DE" sz="1800" b="0" dirty="0" smtClean="0">
                <a:solidFill>
                  <a:sysClr val="windowText" lastClr="000000"/>
                </a:solidFill>
              </a:rPr>
              <a:t>Nur ein Kopplungsstecker zum Anhängen des Streuers nötig </a:t>
            </a:r>
            <a:endParaRPr kumimoji="0" lang="de-DE" sz="1800" b="0" i="0" u="none" strike="noStrike" kern="1200" cap="none" spc="0" normalizeH="0" baseline="0" noProof="0" dirty="0" smtClean="0">
              <a:ln>
                <a:noFill/>
              </a:ln>
              <a:solidFill>
                <a:sysClr val="windowText" lastClr="000000"/>
              </a:solidFill>
              <a:effectLst/>
              <a:uLnTx/>
              <a:uFillTx/>
            </a:endParaRPr>
          </a:p>
        </p:txBody>
      </p:sp>
      <p:sp>
        <p:nvSpPr>
          <p:cNvPr id="10" name="Textfeld 9"/>
          <p:cNvSpPr txBox="1"/>
          <p:nvPr/>
        </p:nvSpPr>
        <p:spPr>
          <a:xfrm>
            <a:off x="5330438" y="6346825"/>
            <a:ext cx="3600450" cy="246221"/>
          </a:xfrm>
          <a:prstGeom prst="rect">
            <a:avLst/>
          </a:prstGeom>
          <a:noFill/>
        </p:spPr>
        <p:txBody>
          <a:bodyPr wrap="square" rtlCol="0">
            <a:spAutoFit/>
          </a:bodyPr>
          <a:lstStyle/>
          <a:p>
            <a:r>
              <a:rPr lang="de-DE" sz="1000" b="0" dirty="0" smtClean="0"/>
              <a:t>Quelle: Werkbild 31a) Rauch, Werkbild 31b) Rauch</a:t>
            </a:r>
            <a:endParaRPr lang="de-DE" sz="1000" b="0" dirty="0"/>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180" y="1585120"/>
            <a:ext cx="4445959" cy="1744698"/>
          </a:xfrm>
          <a:prstGeom prst="rect">
            <a:avLst/>
          </a:prstGeom>
        </p:spPr>
      </p:pic>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75" y="3793059"/>
            <a:ext cx="4993893" cy="1850678"/>
          </a:xfrm>
          <a:prstGeom prst="rect">
            <a:avLst/>
          </a:prstGeom>
        </p:spPr>
      </p:pic>
      <p:sp>
        <p:nvSpPr>
          <p:cNvPr id="8" name="Rechteck 7">
            <a:hlinkClick r:id="rId4"/>
          </p:cNvPr>
          <p:cNvSpPr/>
          <p:nvPr/>
        </p:nvSpPr>
        <p:spPr bwMode="auto">
          <a:xfrm>
            <a:off x="8282816" y="3366790"/>
            <a:ext cx="648072" cy="342529"/>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2980291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81000" y="598200"/>
            <a:ext cx="9144000" cy="860425"/>
          </a:xfrm>
        </p:spPr>
        <p:txBody>
          <a:bodyPr/>
          <a:lstStyle/>
          <a:p>
            <a:r>
              <a:rPr lang="de-DE" b="0" dirty="0" smtClean="0"/>
              <a:t>4.2.2 Antrieb</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34</a:t>
            </a:fld>
            <a:endParaRPr lang="de-DE" dirty="0"/>
          </a:p>
        </p:txBody>
      </p:sp>
      <p:sp>
        <p:nvSpPr>
          <p:cNvPr id="7" name="Inhaltsplatzhalter 2"/>
          <p:cNvSpPr txBox="1">
            <a:spLocks/>
          </p:cNvSpPr>
          <p:nvPr/>
        </p:nvSpPr>
        <p:spPr>
          <a:xfrm>
            <a:off x="358180" y="1458625"/>
            <a:ext cx="7310164" cy="4950907"/>
          </a:xfrm>
          <a:prstGeom prst="rect">
            <a:avLst/>
          </a:prstGeom>
        </p:spPr>
        <p:txBody>
          <a:bodyPr/>
          <a:lstStyle>
            <a:lvl1pPr marL="342000" indent="-342000" algn="l" rtl="0" eaLnBrk="0" fontAlgn="base" hangingPunct="0">
              <a:spcBef>
                <a:spcPct val="20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itchFamily="34" charset="0"/>
              </a:defRPr>
            </a:lvl1pPr>
            <a:lvl2pPr marL="342000" indent="-3420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2pPr>
            <a:lvl3pPr marL="342000" indent="-3420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itchFamily="34" charset="0"/>
              </a:defRPr>
            </a:lvl3pPr>
            <a:lvl4pPr marL="715963"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4pPr>
            <a:lvl5pPr marL="1171575" indent="-341313"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000" marR="0" lvl="0" indent="-342000"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Elektrischer</a:t>
            </a:r>
            <a:r>
              <a:rPr kumimoji="0" lang="de-DE" sz="1800" b="1" i="0" u="none" strike="noStrike" kern="1200" cap="none" spc="0" normalizeH="0" noProof="0" dirty="0" smtClean="0">
                <a:ln>
                  <a:noFill/>
                </a:ln>
                <a:solidFill>
                  <a:sysClr val="windowText" lastClr="000000"/>
                </a:solidFill>
                <a:effectLst/>
                <a:uLnTx/>
                <a:uFillTx/>
                <a:latin typeface="Arial" panose="020B0604020202020204" pitchFamily="34" charset="0"/>
                <a:ea typeface="+mn-ea"/>
                <a:cs typeface="Arial" pitchFamily="34" charset="0"/>
              </a:rPr>
              <a:t> Antrieb (System Rauch) </a:t>
            </a:r>
            <a:r>
              <a:rPr lang="de-DE" sz="1800" baseline="0" dirty="0" smtClean="0">
                <a:solidFill>
                  <a:sysClr val="windowText" lastClr="000000"/>
                </a:solidFill>
              </a:rPr>
              <a:t>Traktoranforderungen: </a:t>
            </a:r>
            <a:endParaRPr kumimoji="0" 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p:txBody>
      </p:sp>
      <p:sp>
        <p:nvSpPr>
          <p:cNvPr id="10" name="Textfeld 9"/>
          <p:cNvSpPr txBox="1"/>
          <p:nvPr/>
        </p:nvSpPr>
        <p:spPr>
          <a:xfrm>
            <a:off x="7042013" y="6404409"/>
            <a:ext cx="2232298" cy="246221"/>
          </a:xfrm>
          <a:prstGeom prst="rect">
            <a:avLst/>
          </a:prstGeom>
          <a:noFill/>
        </p:spPr>
        <p:txBody>
          <a:bodyPr wrap="square" rtlCol="0">
            <a:spAutoFit/>
          </a:bodyPr>
          <a:lstStyle/>
          <a:p>
            <a:r>
              <a:rPr lang="de-DE" sz="1000" b="0" dirty="0" smtClean="0"/>
              <a:t>Quelle: Werkbild 31c) Rauch</a:t>
            </a:r>
            <a:endParaRPr lang="de-DE" sz="1000" b="0" dirty="0"/>
          </a:p>
        </p:txBody>
      </p:sp>
      <p:sp>
        <p:nvSpPr>
          <p:cNvPr id="13" name="Rechteck 12"/>
          <p:cNvSpPr/>
          <p:nvPr/>
        </p:nvSpPr>
        <p:spPr>
          <a:xfrm>
            <a:off x="568499" y="1841741"/>
            <a:ext cx="6768752" cy="701731"/>
          </a:xfrm>
          <a:prstGeom prst="rect">
            <a:avLst/>
          </a:prstGeom>
        </p:spPr>
        <p:txBody>
          <a:bodyPr wrap="square">
            <a:spAutoFit/>
          </a:bodyPr>
          <a:lstStyle/>
          <a:p>
            <a:pPr>
              <a:buFont typeface="Arial" panose="020B0604020202020204" pitchFamily="34" charset="0"/>
              <a:buChar char="•"/>
            </a:pPr>
            <a:r>
              <a:rPr lang="de-DE" sz="1800" b="0" dirty="0" smtClean="0"/>
              <a:t> 400 </a:t>
            </a:r>
            <a:r>
              <a:rPr lang="de-DE" sz="1800" b="0" dirty="0"/>
              <a:t>Volt Wechselstromgenerator von </a:t>
            </a:r>
            <a:r>
              <a:rPr lang="de-DE" sz="1800" b="0" dirty="0" smtClean="0"/>
              <a:t>20KW bis 150KW</a:t>
            </a:r>
            <a:endParaRPr lang="de-DE" sz="1800" b="0" dirty="0"/>
          </a:p>
          <a:p>
            <a:pPr>
              <a:buFont typeface="Arial" panose="020B0604020202020204" pitchFamily="34" charset="0"/>
              <a:buChar char="•"/>
            </a:pPr>
            <a:r>
              <a:rPr lang="de-DE" sz="1800" b="0" dirty="0" smtClean="0"/>
              <a:t> High </a:t>
            </a:r>
            <a:r>
              <a:rPr lang="de-DE" sz="1800" b="0" dirty="0"/>
              <a:t>Voltage Interface Steckerverbindung</a:t>
            </a: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986" y="2784570"/>
            <a:ext cx="4968552" cy="2809885"/>
          </a:xfrm>
          <a:prstGeom prst="rect">
            <a:avLst/>
          </a:prstGeom>
        </p:spPr>
      </p:pic>
    </p:spTree>
    <p:extLst>
      <p:ext uri="{BB962C8B-B14F-4D97-AF65-F5344CB8AC3E}">
        <p14:creationId xmlns:p14="http://schemas.microsoft.com/office/powerpoint/2010/main" val="16788874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0470" y="583976"/>
            <a:ext cx="9144000" cy="860425"/>
          </a:xfrm>
        </p:spPr>
        <p:txBody>
          <a:bodyPr/>
          <a:lstStyle/>
          <a:p>
            <a:r>
              <a:rPr lang="de-DE" b="0" dirty="0" smtClean="0"/>
              <a:t>4.2.3 </a:t>
            </a:r>
            <a:r>
              <a:rPr lang="de-DE" b="0" dirty="0" smtClean="0">
                <a:solidFill>
                  <a:srgbClr val="FF0000"/>
                </a:solidFill>
              </a:rPr>
              <a:t>Streuscheiben</a:t>
            </a: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Inhaltsplatzhalter 2"/>
          <p:cNvSpPr txBox="1">
            <a:spLocks/>
          </p:cNvSpPr>
          <p:nvPr/>
        </p:nvSpPr>
        <p:spPr bwMode="auto">
          <a:xfrm>
            <a:off x="-405610" y="2239579"/>
            <a:ext cx="4752975" cy="4414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000" indent="-342000" algn="l" rtl="0" eaLnBrk="0" fontAlgn="base" hangingPunct="0">
              <a:spcBef>
                <a:spcPct val="20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itchFamily="34" charset="0"/>
              </a:defRPr>
            </a:lvl1pPr>
            <a:lvl2pPr marL="342000" indent="-3420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2pPr>
            <a:lvl3pPr marL="342000" indent="-3420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itchFamily="34" charset="0"/>
              </a:defRPr>
            </a:lvl3pPr>
            <a:lvl4pPr marL="715963"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4pPr>
            <a:lvl5pPr marL="1171575" indent="-341313"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lang="de-DE" altLang="de-DE" sz="1800" dirty="0">
              <a:solidFill>
                <a:sysClr val="windowText" lastClr="000000"/>
              </a:solidFill>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800"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     </a:t>
            </a:r>
            <a:endParaRPr kumimoji="0" lang="de-DE" altLang="de-DE" sz="18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p:txBody>
      </p:sp>
      <p:sp>
        <p:nvSpPr>
          <p:cNvPr id="2" name="Textfeld 1"/>
          <p:cNvSpPr txBox="1"/>
          <p:nvPr/>
        </p:nvSpPr>
        <p:spPr>
          <a:xfrm>
            <a:off x="5831422" y="6436439"/>
            <a:ext cx="3557242" cy="246221"/>
          </a:xfrm>
          <a:prstGeom prst="rect">
            <a:avLst/>
          </a:prstGeom>
          <a:noFill/>
        </p:spPr>
        <p:txBody>
          <a:bodyPr wrap="square" rtlCol="0">
            <a:spAutoFit/>
          </a:bodyPr>
          <a:lstStyle/>
          <a:p>
            <a:r>
              <a:rPr lang="de-DE" sz="1000" b="0" dirty="0" smtClean="0"/>
              <a:t>Quelle: Werkbild 31d) Rauch, Werkbild 32 Amazone</a:t>
            </a:r>
            <a:endParaRPr lang="de-DE" sz="1000" b="0" dirty="0"/>
          </a:p>
        </p:txBody>
      </p:sp>
      <p:pic>
        <p:nvPicPr>
          <p:cNvPr id="13" name="Picture 6" descr="AlphaSCHEIBEF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76921" y="849992"/>
            <a:ext cx="2607429" cy="226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262268" y="1531905"/>
            <a:ext cx="5199112"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b="0" dirty="0"/>
              <a:t>Multi-Disc Wurfscheiben:</a:t>
            </a:r>
            <a:endParaRPr lang="de-DE" altLang="de-DE" sz="1800" b="0" dirty="0"/>
          </a:p>
          <a:p>
            <a:pPr>
              <a:spcBef>
                <a:spcPct val="50000"/>
              </a:spcBef>
              <a:buClrTx/>
              <a:buFontTx/>
              <a:buNone/>
            </a:pPr>
            <a:r>
              <a:rPr lang="de-DE" altLang="de-DE" sz="2000" b="0" dirty="0" smtClean="0"/>
              <a:t>Wurfscheiben</a:t>
            </a:r>
            <a:r>
              <a:rPr lang="de-DE" altLang="de-DE" sz="1800" b="0" dirty="0" smtClean="0"/>
              <a:t> </a:t>
            </a:r>
            <a:r>
              <a:rPr lang="de-DE" altLang="de-DE" sz="1800" b="0" dirty="0"/>
              <a:t>für Normaldüngung, Spätdüngung </a:t>
            </a:r>
            <a:r>
              <a:rPr lang="de-DE" altLang="de-DE" sz="1800" b="0" dirty="0" smtClean="0"/>
              <a:t>und </a:t>
            </a:r>
            <a:r>
              <a:rPr lang="de-DE" altLang="de-DE" sz="1800" b="0" dirty="0"/>
              <a:t>Grenzstreuen</a:t>
            </a:r>
          </a:p>
          <a:p>
            <a:pPr>
              <a:spcBef>
                <a:spcPct val="50000"/>
              </a:spcBef>
              <a:buClrTx/>
              <a:buFontTx/>
              <a:buNone/>
            </a:pPr>
            <a:endParaRPr lang="de-DE" altLang="de-DE" sz="1800" b="0" dirty="0"/>
          </a:p>
          <a:p>
            <a:pPr>
              <a:spcBef>
                <a:spcPct val="50000"/>
              </a:spcBef>
              <a:buClrTx/>
              <a:buFontTx/>
              <a:buNone/>
            </a:pPr>
            <a:r>
              <a:rPr lang="de-DE" altLang="de-DE" b="0" dirty="0"/>
              <a:t>Wurfscheibe </a:t>
            </a:r>
            <a:r>
              <a:rPr lang="de-DE" altLang="de-DE" b="0" dirty="0" smtClean="0"/>
              <a:t>mit Doppelwurfflügel :</a:t>
            </a:r>
            <a:endParaRPr lang="de-DE" altLang="de-DE" sz="1800" b="0" dirty="0"/>
          </a:p>
        </p:txBody>
      </p:sp>
      <p:sp>
        <p:nvSpPr>
          <p:cNvPr id="17" name="Text Box 7"/>
          <p:cNvSpPr txBox="1">
            <a:spLocks noChangeArrowheads="1"/>
          </p:cNvSpPr>
          <p:nvPr/>
        </p:nvSpPr>
        <p:spPr bwMode="auto">
          <a:xfrm>
            <a:off x="6129258" y="2958558"/>
            <a:ext cx="2286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200" b="1" dirty="0">
                <a:solidFill>
                  <a:schemeClr val="tx2"/>
                </a:solidFill>
              </a:rPr>
              <a:t>MDS / ALPHA </a:t>
            </a:r>
            <a:r>
              <a:rPr lang="de-DE" altLang="de-DE" sz="1200" b="1" dirty="0" smtClean="0">
                <a:solidFill>
                  <a:schemeClr val="tx2"/>
                </a:solidFill>
              </a:rPr>
              <a:t>Wurfscheibe von Rauch</a:t>
            </a:r>
            <a:endParaRPr lang="de-DE" altLang="de-DE" sz="1200" b="1" dirty="0">
              <a:solidFill>
                <a:schemeClr val="tx2"/>
              </a:solidFill>
            </a:endParaRPr>
          </a:p>
        </p:txBody>
      </p:sp>
      <p:sp>
        <p:nvSpPr>
          <p:cNvPr id="18" name="Text Box 2"/>
          <p:cNvSpPr txBox="1">
            <a:spLocks noChangeArrowheads="1"/>
          </p:cNvSpPr>
          <p:nvPr/>
        </p:nvSpPr>
        <p:spPr bwMode="auto">
          <a:xfrm>
            <a:off x="6166236" y="6051096"/>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200" b="1" dirty="0" smtClean="0">
                <a:solidFill>
                  <a:schemeClr val="tx2"/>
                </a:solidFill>
              </a:rPr>
              <a:t>Amazone Wurfscheibe mit Doppelwurfflügel</a:t>
            </a:r>
            <a:endParaRPr lang="de-DE" altLang="de-DE" sz="1200" b="1" dirty="0">
              <a:solidFill>
                <a:schemeClr val="tx2"/>
              </a:solidFill>
            </a:endParaRPr>
          </a:p>
        </p:txBody>
      </p:sp>
      <p:pic>
        <p:nvPicPr>
          <p:cNvPr id="23" name="Picture 8" descr="C:\Daten\trsia\01 Produktmanagement\Bilder\ZA-TS\ZA-TS_Scheibe_Grenzstreuen_d2_1301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638" y="3448380"/>
            <a:ext cx="3757997" cy="258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9"/>
          <p:cNvSpPr>
            <a:spLocks noChangeArrowheads="1"/>
          </p:cNvSpPr>
          <p:nvPr/>
        </p:nvSpPr>
        <p:spPr bwMode="auto">
          <a:xfrm rot="16200000" flipV="1">
            <a:off x="5918586" y="4237946"/>
            <a:ext cx="495300" cy="2174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80147" tIns="40074" rIns="80147" bIns="40074" anchor="ct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100" b="1" dirty="0">
                <a:solidFill>
                  <a:schemeClr val="bg1"/>
                </a:solidFill>
                <a:latin typeface="Calibri" panose="020F0502020204030204" pitchFamily="34" charset="0"/>
              </a:rPr>
              <a:t>3</a:t>
            </a:r>
          </a:p>
        </p:txBody>
      </p:sp>
      <p:sp>
        <p:nvSpPr>
          <p:cNvPr id="25" name="AutoShape 8"/>
          <p:cNvSpPr>
            <a:spLocks noChangeArrowheads="1"/>
          </p:cNvSpPr>
          <p:nvPr/>
        </p:nvSpPr>
        <p:spPr bwMode="auto">
          <a:xfrm rot="16200000" flipV="1">
            <a:off x="6449318" y="4877658"/>
            <a:ext cx="495300" cy="2174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80147" tIns="40074" rIns="80147" bIns="40074" anchor="ct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de-DE" altLang="de-DE" sz="1100" b="1" dirty="0">
              <a:solidFill>
                <a:schemeClr val="bg1"/>
              </a:solidFill>
              <a:latin typeface="Calibri" panose="020F0502020204030204" pitchFamily="34" charset="0"/>
            </a:endParaRPr>
          </a:p>
          <a:p>
            <a:pPr algn="ctr" eaLnBrk="1" hangingPunct="1"/>
            <a:r>
              <a:rPr lang="de-DE" altLang="de-DE" sz="1100" b="1" dirty="0">
                <a:solidFill>
                  <a:schemeClr val="bg1"/>
                </a:solidFill>
                <a:latin typeface="Calibri" panose="020F0502020204030204" pitchFamily="34" charset="0"/>
              </a:rPr>
              <a:t>2</a:t>
            </a:r>
          </a:p>
        </p:txBody>
      </p:sp>
      <p:sp>
        <p:nvSpPr>
          <p:cNvPr id="26" name="AutoShape 6"/>
          <p:cNvSpPr>
            <a:spLocks noChangeArrowheads="1"/>
          </p:cNvSpPr>
          <p:nvPr/>
        </p:nvSpPr>
        <p:spPr bwMode="auto">
          <a:xfrm rot="16200000" flipV="1">
            <a:off x="7865645" y="5242103"/>
            <a:ext cx="495300" cy="2174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80147" tIns="40074" rIns="80147" bIns="40074" anchor="ct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100" b="1" dirty="0">
                <a:solidFill>
                  <a:schemeClr val="bg1"/>
                </a:solidFill>
                <a:latin typeface="Calibri" panose="020F0502020204030204" pitchFamily="34" charset="0"/>
              </a:rPr>
              <a:t>1</a:t>
            </a:r>
          </a:p>
        </p:txBody>
      </p:sp>
      <p:sp>
        <p:nvSpPr>
          <p:cNvPr id="27" name="AutoShape 6"/>
          <p:cNvSpPr>
            <a:spLocks noChangeArrowheads="1"/>
          </p:cNvSpPr>
          <p:nvPr/>
        </p:nvSpPr>
        <p:spPr bwMode="auto">
          <a:xfrm rot="16200000" flipV="1">
            <a:off x="5445619" y="4552237"/>
            <a:ext cx="495300" cy="22631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80147" tIns="40074" rIns="80147" bIns="40074" anchor="ctr"/>
          <a:lstStyle>
            <a:lvl1pPr defTabSz="801688" eaLnBrk="0" hangingPunct="0">
              <a:defRPr>
                <a:solidFill>
                  <a:schemeClr val="tx1"/>
                </a:solidFill>
                <a:latin typeface="Arial" panose="020B0604020202020204" pitchFamily="34" charset="0"/>
                <a:cs typeface="Arial" panose="020B0604020202020204" pitchFamily="34" charset="0"/>
              </a:defRPr>
            </a:lvl1pPr>
            <a:lvl2pPr marL="742950" indent="-285750" defTabSz="801688" eaLnBrk="0" hangingPunct="0">
              <a:defRPr>
                <a:solidFill>
                  <a:schemeClr val="tx1"/>
                </a:solidFill>
                <a:latin typeface="Arial" panose="020B0604020202020204" pitchFamily="34" charset="0"/>
                <a:cs typeface="Arial" panose="020B0604020202020204" pitchFamily="34" charset="0"/>
              </a:defRPr>
            </a:lvl2pPr>
            <a:lvl3pPr marL="1143000" indent="-228600" defTabSz="801688" eaLnBrk="0" hangingPunct="0">
              <a:defRPr>
                <a:solidFill>
                  <a:schemeClr val="tx1"/>
                </a:solidFill>
                <a:latin typeface="Arial" panose="020B0604020202020204" pitchFamily="34" charset="0"/>
                <a:cs typeface="Arial" panose="020B0604020202020204" pitchFamily="34" charset="0"/>
              </a:defRPr>
            </a:lvl3pPr>
            <a:lvl4pPr marL="1600200" indent="-228600" defTabSz="801688" eaLnBrk="0" hangingPunct="0">
              <a:defRPr>
                <a:solidFill>
                  <a:schemeClr val="tx1"/>
                </a:solidFill>
                <a:latin typeface="Arial" panose="020B0604020202020204" pitchFamily="34" charset="0"/>
                <a:cs typeface="Arial" panose="020B0604020202020204" pitchFamily="34" charset="0"/>
              </a:defRPr>
            </a:lvl4pPr>
            <a:lvl5pPr marL="2057400" indent="-228600" defTabSz="801688" eaLnBrk="0" hangingPunct="0">
              <a:defRPr>
                <a:solidFill>
                  <a:schemeClr val="tx1"/>
                </a:solidFill>
                <a:latin typeface="Arial" panose="020B0604020202020204" pitchFamily="34" charset="0"/>
                <a:cs typeface="Arial" panose="020B0604020202020204" pitchFamily="34" charset="0"/>
              </a:defRPr>
            </a:lvl5pPr>
            <a:lvl6pPr marL="25146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016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de-DE" altLang="de-DE" sz="1100" b="1" dirty="0" smtClean="0">
                <a:solidFill>
                  <a:schemeClr val="bg1"/>
                </a:solidFill>
                <a:latin typeface="Calibri" panose="020F0502020204030204" pitchFamily="34" charset="0"/>
              </a:rPr>
              <a:t>4</a:t>
            </a:r>
            <a:endParaRPr lang="de-DE" altLang="de-DE" sz="1100" b="1" dirty="0">
              <a:solidFill>
                <a:schemeClr val="bg1"/>
              </a:solidFill>
              <a:latin typeface="Calibri" panose="020F0502020204030204" pitchFamily="34" charset="0"/>
            </a:endParaRPr>
          </a:p>
        </p:txBody>
      </p:sp>
      <p:sp>
        <p:nvSpPr>
          <p:cNvPr id="28" name="Text Box 4"/>
          <p:cNvSpPr txBox="1">
            <a:spLocks noChangeArrowheads="1"/>
          </p:cNvSpPr>
          <p:nvPr/>
        </p:nvSpPr>
        <p:spPr bwMode="auto">
          <a:xfrm>
            <a:off x="419100" y="3772842"/>
            <a:ext cx="380709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outerShdw>
                </a:effectLst>
              </a14:hiddenEffects>
            </a:ext>
          </a:extLst>
        </p:spPr>
        <p:txBody>
          <a:bodyPr wrap="square" lIns="0" tIns="0" rIns="0" bIns="0">
            <a:spAutoFit/>
          </a:bodyPr>
          <a:lstStyle>
            <a:lvl1pPr marL="300038" indent="-300038" defTabSz="873125" eaLnBrk="0" hangingPunct="0">
              <a:defRPr>
                <a:solidFill>
                  <a:schemeClr val="tx1"/>
                </a:solidFill>
                <a:latin typeface="Arial" panose="020B0604020202020204" pitchFamily="34" charset="0"/>
                <a:cs typeface="Arial" panose="020B0604020202020204" pitchFamily="34" charset="0"/>
              </a:defRPr>
            </a:lvl1pPr>
            <a:lvl2pPr marL="742950" indent="-285750" defTabSz="873125" eaLnBrk="0" hangingPunct="0">
              <a:defRPr>
                <a:solidFill>
                  <a:schemeClr val="tx1"/>
                </a:solidFill>
                <a:latin typeface="Arial" panose="020B0604020202020204" pitchFamily="34" charset="0"/>
                <a:cs typeface="Arial" panose="020B0604020202020204" pitchFamily="34" charset="0"/>
              </a:defRPr>
            </a:lvl2pPr>
            <a:lvl3pPr marL="1143000" indent="-228600" defTabSz="873125" eaLnBrk="0" hangingPunct="0">
              <a:defRPr>
                <a:solidFill>
                  <a:schemeClr val="tx1"/>
                </a:solidFill>
                <a:latin typeface="Arial" panose="020B0604020202020204" pitchFamily="34" charset="0"/>
                <a:cs typeface="Arial" panose="020B0604020202020204" pitchFamily="34" charset="0"/>
              </a:defRPr>
            </a:lvl3pPr>
            <a:lvl4pPr marL="1600200" indent="-228600" defTabSz="873125" eaLnBrk="0" hangingPunct="0">
              <a:defRPr>
                <a:solidFill>
                  <a:schemeClr val="tx1"/>
                </a:solidFill>
                <a:latin typeface="Arial" panose="020B0604020202020204" pitchFamily="34" charset="0"/>
                <a:cs typeface="Arial" panose="020B0604020202020204" pitchFamily="34" charset="0"/>
              </a:defRPr>
            </a:lvl4pPr>
            <a:lvl5pPr marL="2057400" indent="-228600" defTabSz="873125" eaLnBrk="0" hangingPunct="0">
              <a:defRPr>
                <a:solidFill>
                  <a:schemeClr val="tx1"/>
                </a:solidFill>
                <a:latin typeface="Arial" panose="020B0604020202020204" pitchFamily="34" charset="0"/>
                <a:cs typeface="Arial" panose="020B0604020202020204" pitchFamily="34" charset="0"/>
              </a:defRPr>
            </a:lvl5pPr>
            <a:lvl6pPr marL="25146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731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de-DE" sz="2000" b="0" dirty="0">
                <a:latin typeface="+mn-lt"/>
              </a:rPr>
              <a:t>Darstellung der Streuscheibe</a:t>
            </a:r>
          </a:p>
          <a:p>
            <a:pPr eaLnBrk="1" hangingPunct="1"/>
            <a:r>
              <a:rPr lang="de-DE" altLang="de-DE" sz="2000" b="0" dirty="0">
                <a:latin typeface="+mn-lt"/>
              </a:rPr>
              <a:t>1 - Streuschaufeln</a:t>
            </a:r>
          </a:p>
          <a:p>
            <a:pPr eaLnBrk="1" hangingPunct="1"/>
            <a:r>
              <a:rPr lang="de-DE" altLang="de-DE" sz="2000" b="0" dirty="0">
                <a:latin typeface="+mn-lt"/>
              </a:rPr>
              <a:t>2 - Grenzstreuschaufel</a:t>
            </a:r>
          </a:p>
          <a:p>
            <a:pPr eaLnBrk="1" hangingPunct="1"/>
            <a:r>
              <a:rPr lang="de-DE" altLang="de-DE" sz="2000" b="0" dirty="0">
                <a:latin typeface="+mn-lt"/>
              </a:rPr>
              <a:t>3 - Einleitschaufelträger</a:t>
            </a:r>
          </a:p>
          <a:p>
            <a:pPr eaLnBrk="1" hangingPunct="1"/>
            <a:r>
              <a:rPr lang="de-DE" altLang="de-DE" sz="2000" b="0" dirty="0">
                <a:latin typeface="+mn-lt"/>
              </a:rPr>
              <a:t>4 - Öffnung zum Entleeren</a:t>
            </a:r>
          </a:p>
        </p:txBody>
      </p:sp>
    </p:spTree>
    <p:extLst>
      <p:ext uri="{BB962C8B-B14F-4D97-AF65-F5344CB8AC3E}">
        <p14:creationId xmlns:p14="http://schemas.microsoft.com/office/powerpoint/2010/main" val="719900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7" name="Inhaltsplatzhalter 6"/>
              <p:cNvGraphicFramePr>
                <a:graphicFrameLocks noGrp="1"/>
              </p:cNvGraphicFramePr>
              <p:nvPr>
                <p:ph idx="1"/>
                <p:extLst>
                  <p:ext uri="{D42A27DB-BD31-4B8C-83A1-F6EECF244321}">
                    <p14:modId xmlns:p14="http://schemas.microsoft.com/office/powerpoint/2010/main" val="489979384"/>
                  </p:ext>
                </p:extLst>
              </p:nvPr>
            </p:nvGraphicFramePr>
            <p:xfrm>
              <a:off x="107504" y="933481"/>
              <a:ext cx="8856984" cy="4958908"/>
            </p:xfrm>
            <a:graphic>
              <a:graphicData uri="http://schemas.openxmlformats.org/drawingml/2006/table">
                <a:tbl>
                  <a:tblPr firstRow="1" bandRow="1">
                    <a:tableStyleId>{5C22544A-7EE6-4342-B048-85BDC9FD1C3A}</a:tableStyleId>
                  </a:tblPr>
                  <a:tblGrid>
                    <a:gridCol w="8856984">
                      <a:extLst>
                        <a:ext uri="{9D8B030D-6E8A-4147-A177-3AD203B41FA5}">
                          <a16:colId xmlns:a16="http://schemas.microsoft.com/office/drawing/2014/main" val="4071585751"/>
                        </a:ext>
                      </a:extLst>
                    </a:gridCol>
                  </a:tblGrid>
                  <a:tr h="432045">
                    <a:tc>
                      <a:txBody>
                        <a:bodyPr/>
                        <a:lstStyle/>
                        <a:p>
                          <a:pPr algn="l"/>
                          <a:r>
                            <a:rPr lang="de-DE" sz="2000" dirty="0" smtClean="0">
                              <a:solidFill>
                                <a:srgbClr val="C00000"/>
                              </a:solidFill>
                            </a:rPr>
                            <a:t>Streuscheiben Tafelexcurs</a:t>
                          </a:r>
                          <a:r>
                            <a:rPr lang="de-DE" sz="2000" baseline="0" dirty="0" smtClean="0">
                              <a:solidFill>
                                <a:srgbClr val="C00000"/>
                              </a:solidFill>
                            </a:rPr>
                            <a:t> I</a:t>
                          </a:r>
                          <a:endParaRPr lang="de-DE" sz="2000" dirty="0" smtClean="0">
                            <a:solidFill>
                              <a:srgbClr val="C00000"/>
                            </a:solidFill>
                          </a:endParaRPr>
                        </a:p>
                      </a:txBody>
                      <a:tcPr/>
                    </a:tc>
                    <a:extLst>
                      <a:ext uri="{0D108BD9-81ED-4DB2-BD59-A6C34878D82A}">
                        <a16:rowId xmlns:a16="http://schemas.microsoft.com/office/drawing/2014/main" val="932812642"/>
                      </a:ext>
                    </a:extLst>
                  </a:tr>
                  <a:tr h="4526863">
                    <a:tc>
                      <a:txBody>
                        <a:bodyPr/>
                        <a:lstStyle/>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Die Wurfschaufeln auf der Streuscheibe beschleunigen die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Düngerkörner von einer möglichst kleinen Anfangsgeschwindigkeit auf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eine Abwurfgeschwindigkeit </a:t>
                          </a: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𝑎</m:t>
                                  </m:r>
                                </m:sub>
                              </m:s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 </m:t>
                              </m:r>
                              <m:r>
                                <a:rPr kumimoji="0" lang="de-DE" altLang="de-DE" sz="1600" b="0" i="0"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m:t>
                              </m:r>
                            </m:oMath>
                          </a14:m>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 Die Körner führen dabei eine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physikalisch nicht definierte Roll- Reib-Bewegung durch, die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teilweise durch die Stoffeigenschaft der äußeren Reibung beeinflusst</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wird.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Es ergeben sich die typischen Merkmale: Abwurfwinkel, Größe des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Abflugsektors, Abwurfgeschwindigkeit</a:t>
                          </a:r>
                        </a:p>
                      </a:txBody>
                      <a:tcPr/>
                    </a:tc>
                    <a:extLst>
                      <a:ext uri="{0D108BD9-81ED-4DB2-BD59-A6C34878D82A}">
                        <a16:rowId xmlns:a16="http://schemas.microsoft.com/office/drawing/2014/main" val="3320507402"/>
                      </a:ext>
                    </a:extLst>
                  </a:tr>
                </a:tbl>
              </a:graphicData>
            </a:graphic>
          </p:graphicFrame>
        </mc:Choice>
        <mc:Fallback xmlns="">
          <p:graphicFrame>
            <p:nvGraphicFramePr>
              <p:cNvPr id="7" name="Inhaltsplatzhalter 6"/>
              <p:cNvGraphicFramePr>
                <a:graphicFrameLocks noGrp="1"/>
              </p:cNvGraphicFramePr>
              <p:nvPr>
                <p:ph idx="1"/>
                <p:extLst>
                  <p:ext uri="{D42A27DB-BD31-4B8C-83A1-F6EECF244321}">
                    <p14:modId xmlns:p14="http://schemas.microsoft.com/office/powerpoint/2010/main" val="489979384"/>
                  </p:ext>
                </p:extLst>
              </p:nvPr>
            </p:nvGraphicFramePr>
            <p:xfrm>
              <a:off x="107504" y="933481"/>
              <a:ext cx="8856984" cy="4958908"/>
            </p:xfrm>
            <a:graphic>
              <a:graphicData uri="http://schemas.openxmlformats.org/drawingml/2006/table">
                <a:tbl>
                  <a:tblPr firstRow="1" bandRow="1">
                    <a:tableStyleId>{5C22544A-7EE6-4342-B048-85BDC9FD1C3A}</a:tableStyleId>
                  </a:tblPr>
                  <a:tblGrid>
                    <a:gridCol w="8856984">
                      <a:extLst>
                        <a:ext uri="{9D8B030D-6E8A-4147-A177-3AD203B41FA5}">
                          <a16:colId xmlns:a16="http://schemas.microsoft.com/office/drawing/2014/main" val="4071585751"/>
                        </a:ext>
                      </a:extLst>
                    </a:gridCol>
                  </a:tblGrid>
                  <a:tr h="432045">
                    <a:tc>
                      <a:txBody>
                        <a:bodyPr/>
                        <a:lstStyle/>
                        <a:p>
                          <a:pPr algn="l"/>
                          <a:r>
                            <a:rPr lang="de-DE" sz="2000" dirty="0" smtClean="0">
                              <a:solidFill>
                                <a:srgbClr val="C00000"/>
                              </a:solidFill>
                            </a:rPr>
                            <a:t>Streuscheiben Tafelexcurs</a:t>
                          </a:r>
                          <a:r>
                            <a:rPr lang="de-DE" sz="2000" baseline="0" dirty="0" smtClean="0">
                              <a:solidFill>
                                <a:srgbClr val="C00000"/>
                              </a:solidFill>
                            </a:rPr>
                            <a:t> I</a:t>
                          </a:r>
                          <a:endParaRPr lang="de-DE" sz="2000" dirty="0" smtClean="0">
                            <a:solidFill>
                              <a:srgbClr val="C00000"/>
                            </a:solidFill>
                          </a:endParaRPr>
                        </a:p>
                      </a:txBody>
                      <a:tcPr/>
                    </a:tc>
                    <a:extLst>
                      <a:ext uri="{0D108BD9-81ED-4DB2-BD59-A6C34878D82A}">
                        <a16:rowId xmlns:a16="http://schemas.microsoft.com/office/drawing/2014/main" val="932812642"/>
                      </a:ext>
                    </a:extLst>
                  </a:tr>
                  <a:tr h="4526863">
                    <a:tc>
                      <a:txBody>
                        <a:bodyPr/>
                        <a:lstStyle/>
                        <a:p>
                          <a:endParaRPr lang="de-DE"/>
                        </a:p>
                      </a:txBody>
                      <a:tcPr>
                        <a:blipFill>
                          <a:blip r:embed="rId2"/>
                          <a:stretch>
                            <a:fillRect l="-69" t="-10094" r="-275" b="-269"/>
                          </a:stretch>
                        </a:blipFill>
                      </a:tcPr>
                    </a:tc>
                    <a:extLst>
                      <a:ext uri="{0D108BD9-81ED-4DB2-BD59-A6C34878D82A}">
                        <a16:rowId xmlns:a16="http://schemas.microsoft.com/office/drawing/2014/main" val="3320507402"/>
                      </a:ext>
                    </a:extLst>
                  </a:tr>
                </a:tbl>
              </a:graphicData>
            </a:graphic>
          </p:graphicFrame>
        </mc:Fallback>
      </mc:AlternateContent>
      <p:sp>
        <p:nvSpPr>
          <p:cNvPr id="4" name="Fußzeilenplatzhalter 3"/>
          <p:cNvSpPr>
            <a:spLocks noGrp="1"/>
          </p:cNvSpPr>
          <p:nvPr>
            <p:ph type="ftr" sz="quarter" idx="10"/>
          </p:nvPr>
        </p:nvSpPr>
        <p:spPr/>
        <p:txBody>
          <a:bodyPr/>
          <a:lstStyle/>
          <a:p>
            <a:pPr>
              <a:defRPr/>
            </a:pPr>
            <a:r>
              <a:rPr lang="de-DE" dirty="0" smtClean="0"/>
              <a:t>Prof. Dr. Ulrich Groß 		                  Erläuterungseinheit</a:t>
            </a: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36</a:t>
            </a:fld>
            <a:endParaRPr lang="de-DE" dirty="0"/>
          </a:p>
        </p:txBody>
      </p:sp>
      <p:sp>
        <p:nvSpPr>
          <p:cNvPr id="6" name="Textfeld 5"/>
          <p:cNvSpPr txBox="1"/>
          <p:nvPr/>
        </p:nvSpPr>
        <p:spPr>
          <a:xfrm>
            <a:off x="3059832" y="184716"/>
            <a:ext cx="2880320" cy="461665"/>
          </a:xfrm>
          <a:prstGeom prst="rect">
            <a:avLst/>
          </a:prstGeom>
          <a:noFill/>
        </p:spPr>
        <p:txBody>
          <a:bodyPr wrap="square" rtlCol="0">
            <a:spAutoFit/>
          </a:bodyPr>
          <a:lstStyle/>
          <a:p>
            <a:pPr algn="ctr"/>
            <a:r>
              <a:rPr lang="de-DE" sz="2400" b="0" dirty="0" smtClean="0"/>
              <a:t>Erläuterung</a:t>
            </a:r>
            <a:endParaRPr lang="de-DE" sz="2000" b="0" dirty="0" smtClean="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331931"/>
            <a:ext cx="5042576" cy="1751483"/>
          </a:xfrm>
          <a:prstGeom prst="rect">
            <a:avLst/>
          </a:prstGeom>
        </p:spPr>
      </p:pic>
    </p:spTree>
    <p:extLst>
      <p:ext uri="{BB962C8B-B14F-4D97-AF65-F5344CB8AC3E}">
        <p14:creationId xmlns:p14="http://schemas.microsoft.com/office/powerpoint/2010/main" val="243416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de-DE" dirty="0" smtClean="0"/>
              <a:t>Prof. Dr. Ulrich Groß 		                  Erläuterungseinheit</a:t>
            </a: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37</a:t>
            </a:fld>
            <a:endParaRPr lang="de-DE" dirty="0"/>
          </a:p>
        </p:txBody>
      </p:sp>
      <p:sp>
        <p:nvSpPr>
          <p:cNvPr id="6" name="Textfeld 5"/>
          <p:cNvSpPr txBox="1"/>
          <p:nvPr/>
        </p:nvSpPr>
        <p:spPr>
          <a:xfrm>
            <a:off x="3059832" y="184716"/>
            <a:ext cx="2880320" cy="830997"/>
          </a:xfrm>
          <a:prstGeom prst="rect">
            <a:avLst/>
          </a:prstGeom>
          <a:noFill/>
        </p:spPr>
        <p:txBody>
          <a:bodyPr wrap="square" rtlCol="0">
            <a:spAutoFit/>
          </a:bodyPr>
          <a:lstStyle/>
          <a:p>
            <a:pPr algn="ctr"/>
            <a:r>
              <a:rPr lang="de-DE" sz="2400" b="0" dirty="0" smtClean="0"/>
              <a:t>Erläuterung</a:t>
            </a:r>
            <a:endParaRPr lang="de-DE" sz="2000" b="0" dirty="0" smtClean="0"/>
          </a:p>
          <a:p>
            <a:pPr algn="ctr"/>
            <a:r>
              <a:rPr lang="de-DE" sz="2000" b="0" dirty="0" smtClean="0"/>
              <a:t>Folie 53-56</a:t>
            </a:r>
            <a:endParaRPr lang="de-DE" sz="2400" b="0" dirty="0"/>
          </a:p>
        </p:txBody>
      </p:sp>
      <mc:AlternateContent xmlns:mc="http://schemas.openxmlformats.org/markup-compatibility/2006" xmlns:a14="http://schemas.microsoft.com/office/drawing/2010/main">
        <mc:Choice Requires="a14">
          <p:graphicFrame>
            <p:nvGraphicFramePr>
              <p:cNvPr id="8" name="Inhaltsplatzhalter 7"/>
              <p:cNvGraphicFramePr>
                <a:graphicFrameLocks noGrp="1"/>
              </p:cNvGraphicFramePr>
              <p:nvPr>
                <p:ph idx="1"/>
                <p:extLst>
                  <p:ext uri="{D42A27DB-BD31-4B8C-83A1-F6EECF244321}">
                    <p14:modId xmlns:p14="http://schemas.microsoft.com/office/powerpoint/2010/main" val="2842600570"/>
                  </p:ext>
                </p:extLst>
              </p:nvPr>
            </p:nvGraphicFramePr>
            <p:xfrm>
              <a:off x="179512" y="1015715"/>
              <a:ext cx="8352928" cy="4975674"/>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276737000"/>
                        </a:ext>
                      </a:extLst>
                    </a:gridCol>
                  </a:tblGrid>
                  <a:tr h="353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dirty="0" smtClean="0">
                              <a:solidFill>
                                <a:srgbClr val="C00000"/>
                              </a:solidFill>
                            </a:rPr>
                            <a:t>Streuscheiben Tafelexcurs</a:t>
                          </a:r>
                          <a:r>
                            <a:rPr lang="de-DE" sz="2000" baseline="0" dirty="0" smtClean="0">
                              <a:solidFill>
                                <a:srgbClr val="C00000"/>
                              </a:solidFill>
                            </a:rPr>
                            <a:t> II</a:t>
                          </a:r>
                          <a:endParaRPr lang="de-DE" sz="2000" dirty="0" smtClean="0">
                            <a:solidFill>
                              <a:srgbClr val="C00000"/>
                            </a:solidFill>
                          </a:endParaRPr>
                        </a:p>
                      </a:txBody>
                      <a:tcPr/>
                    </a:tc>
                    <a:extLst>
                      <a:ext uri="{0D108BD9-81ED-4DB2-BD59-A6C34878D82A}">
                        <a16:rowId xmlns:a16="http://schemas.microsoft.com/office/drawing/2014/main" val="2204331331"/>
                      </a:ext>
                    </a:extLst>
                  </a:tr>
                  <a:tr h="4579434">
                    <a:tc>
                      <a:txBody>
                        <a:bodyPr/>
                        <a:lstStyle/>
                        <a:p>
                          <a:endParaRPr lang="de-DE" dirty="0" smtClean="0"/>
                        </a:p>
                        <a:p>
                          <a:endParaRPr lang="de-DE" dirty="0" smtClean="0"/>
                        </a:p>
                        <a:p>
                          <a:endParaRPr lang="de-DE" dirty="0" smtClean="0"/>
                        </a:p>
                        <a:p>
                          <a:endParaRPr lang="de-DE" dirty="0" smtClean="0"/>
                        </a:p>
                        <a:p>
                          <a:endParaRPr lang="de-DE" dirty="0" smtClean="0"/>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Flurbewegung: Nach dem Verlassen der Streuscheibe bewegen</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sich die Düngekörner in der Umgebungsluft. Die</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aerodynamischen Eigenschaften kommen dabei zur Wirkung. </a:t>
                          </a: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Beispiel: Scheibendrehzahl: </a:t>
                          </a:r>
                          <a14:m>
                            <m:oMath xmlns:m="http://schemas.openxmlformats.org/officeDocument/2006/math">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𝑛</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=1000 </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𝑈</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𝑚𝑖𝑛</m:t>
                              </m:r>
                            </m:oMath>
                          </a14:m>
                          <a:r>
                            <a:rPr kumimoji="0" lang="de-DE" altLang="de-DE" sz="1600" b="1"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rPr>
                            <a:t> </a:t>
                          </a:r>
                          <a:endPar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rPr>
                            <a:t>              Durchmesser der Scheibe: </a:t>
                          </a:r>
                          <a14:m>
                            <m:oMath xmlns:m="http://schemas.openxmlformats.org/officeDocument/2006/math">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𝑑</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=0,5</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𝑚</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 </m:t>
                              </m:r>
                            </m:oMath>
                          </a14:m>
                          <a:endPar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endParaRPr>
                        </a:p>
                        <a:p>
                          <a:pPr marL="341313" marR="0" lvl="0" indent="-341313" algn="l" defTabSz="914400" rtl="0" eaLnBrk="0" fontAlgn="base" latinLnBrk="0" hangingPunct="0">
                            <a:lnSpc>
                              <a:spcPct val="100000"/>
                            </a:lnSpc>
                            <a:spcBef>
                              <a:spcPct val="20000"/>
                            </a:spcBef>
                            <a:spcAft>
                              <a:spcPct val="0"/>
                            </a:spcAft>
                            <a:buClrTx/>
                            <a:buSzTx/>
                            <a:buFont typeface="Wingdings" panose="05000000000000000000" pitchFamily="2" charset="2"/>
                            <a:buChar char="à"/>
                            <a:tabLst/>
                            <a:defRPr/>
                          </a:pP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sym typeface="Wingdings" panose="05000000000000000000" pitchFamily="2" charset="2"/>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sym typeface="Wingdings" panose="05000000000000000000" pitchFamily="2" charset="2"/>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sym typeface="Wingdings" panose="05000000000000000000" pitchFamily="2" charset="2"/>
                                    </a:rPr>
                                    <m:t>𝑢</m:t>
                                  </m:r>
                                </m:sub>
                              </m:s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sym typeface="Wingdings" panose="05000000000000000000" pitchFamily="2" charset="2"/>
                                </a:rPr>
                                <m:t>=</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sym typeface="Wingdings" panose="05000000000000000000" pitchFamily="2" charset="2"/>
                                </a:rPr>
                                <m:t>𝑑</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sym typeface="Wingdings" panose="05000000000000000000" pitchFamily="2" charset="2"/>
                                </a:rPr>
                                <m:t> ∗</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sym typeface="Wingdings" panose="05000000000000000000" pitchFamily="2" charset="2"/>
                                </a:rPr>
                                <m:t>𝜋</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sym typeface="Wingdings" panose="05000000000000000000" pitchFamily="2" charset="2"/>
                                </a:rPr>
                                <m:t>∗</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sym typeface="Wingdings" panose="05000000000000000000" pitchFamily="2" charset="2"/>
                                </a:rPr>
                                <m:t>𝑛</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sym typeface="Wingdings" panose="05000000000000000000" pitchFamily="2" charset="2"/>
                                </a:rPr>
                                <m:t> </m:t>
                              </m:r>
                            </m:oMath>
                          </a14:m>
                          <a:r>
                            <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sym typeface="Wingdings" panose="05000000000000000000" pitchFamily="2" charset="2"/>
                            </a:rPr>
                            <a:t>                                                    </a:t>
                          </a:r>
                        </a:p>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rPr>
                            <a:t>       </a:t>
                          </a: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𝑢</m:t>
                                  </m:r>
                                </m:sub>
                              </m:s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=0,5</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𝑚</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 </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rPr>
                                <m:t>𝜋</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rPr>
                                <m:t>∗</m:t>
                              </m:r>
                              <m:f>
                                <m:f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rPr>
                                  </m:ctrlPr>
                                </m:fPr>
                                <m:num>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rPr>
                                    <m:t>1000 </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rPr>
                                    <m:t>𝑈</m:t>
                                  </m:r>
                                </m:num>
                                <m:den>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rPr>
                                    <m:t>𝑚𝑖𝑛</m:t>
                                  </m:r>
                                </m:den>
                              </m:f>
                            </m:oMath>
                          </a14:m>
                          <a:endPar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rPr>
                            <a:t>       </a:t>
                          </a: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𝑢</m:t>
                                  </m:r>
                                </m:sub>
                              </m:s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m:t>
                              </m:r>
                              <m:f>
                                <m:f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fPr>
                                <m:num>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1570</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𝑚</m:t>
                                  </m:r>
                                </m:num>
                                <m:den>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60 </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𝑠𝑒𝑐</m:t>
                                  </m:r>
                                </m:den>
                              </m:f>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=26,16 </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𝑚</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𝑠</m:t>
                              </m:r>
                            </m:oMath>
                          </a14:m>
                          <a:endPar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endParaRPr>
                        </a:p>
                      </a:txBody>
                      <a:tcPr/>
                    </a:tc>
                    <a:extLst>
                      <a:ext uri="{0D108BD9-81ED-4DB2-BD59-A6C34878D82A}">
                        <a16:rowId xmlns:a16="http://schemas.microsoft.com/office/drawing/2014/main" val="976144668"/>
                      </a:ext>
                    </a:extLst>
                  </a:tr>
                </a:tbl>
              </a:graphicData>
            </a:graphic>
          </p:graphicFrame>
        </mc:Choice>
        <mc:Fallback xmlns="">
          <p:graphicFrame>
            <p:nvGraphicFramePr>
              <p:cNvPr id="8" name="Inhaltsplatzhalter 7"/>
              <p:cNvGraphicFramePr>
                <a:graphicFrameLocks noGrp="1"/>
              </p:cNvGraphicFramePr>
              <p:nvPr>
                <p:ph idx="1"/>
                <p:extLst>
                  <p:ext uri="{D42A27DB-BD31-4B8C-83A1-F6EECF244321}">
                    <p14:modId xmlns:p14="http://schemas.microsoft.com/office/powerpoint/2010/main" val="2842600570"/>
                  </p:ext>
                </p:extLst>
              </p:nvPr>
            </p:nvGraphicFramePr>
            <p:xfrm>
              <a:off x="179512" y="1015715"/>
              <a:ext cx="8352928" cy="4975674"/>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276737000"/>
                        </a:ext>
                      </a:extLst>
                    </a:gridCol>
                  </a:tblGrid>
                  <a:tr h="39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dirty="0" smtClean="0">
                              <a:solidFill>
                                <a:srgbClr val="C00000"/>
                              </a:solidFill>
                            </a:rPr>
                            <a:t>Streuscheiben Tafelexcurs</a:t>
                          </a:r>
                          <a:r>
                            <a:rPr lang="de-DE" sz="2000" baseline="0" dirty="0" smtClean="0">
                              <a:solidFill>
                                <a:srgbClr val="C00000"/>
                              </a:solidFill>
                            </a:rPr>
                            <a:t> II</a:t>
                          </a:r>
                          <a:endParaRPr lang="de-DE" sz="2000" dirty="0" smtClean="0">
                            <a:solidFill>
                              <a:srgbClr val="C00000"/>
                            </a:solidFill>
                          </a:endParaRPr>
                        </a:p>
                      </a:txBody>
                      <a:tcPr/>
                    </a:tc>
                    <a:extLst>
                      <a:ext uri="{0D108BD9-81ED-4DB2-BD59-A6C34878D82A}">
                        <a16:rowId xmlns:a16="http://schemas.microsoft.com/office/drawing/2014/main" val="2204331331"/>
                      </a:ext>
                    </a:extLst>
                  </a:tr>
                  <a:tr h="4579434">
                    <a:tc>
                      <a:txBody>
                        <a:bodyPr/>
                        <a:lstStyle/>
                        <a:p>
                          <a:endParaRPr lang="de-DE"/>
                        </a:p>
                      </a:txBody>
                      <a:tcPr>
                        <a:blipFill>
                          <a:blip r:embed="rId2"/>
                          <a:stretch>
                            <a:fillRect l="-73" t="-9176" r="-292" b="-266"/>
                          </a:stretch>
                        </a:blipFill>
                      </a:tcPr>
                    </a:tc>
                    <a:extLst>
                      <a:ext uri="{0D108BD9-81ED-4DB2-BD59-A6C34878D82A}">
                        <a16:rowId xmlns:a16="http://schemas.microsoft.com/office/drawing/2014/main" val="976144668"/>
                      </a:ext>
                    </a:extLst>
                  </a:tr>
                </a:tbl>
              </a:graphicData>
            </a:graphic>
          </p:graphicFrame>
        </mc:Fallback>
      </mc:AlternateContent>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412776"/>
            <a:ext cx="5112568" cy="1775794"/>
          </a:xfrm>
          <a:prstGeom prst="rect">
            <a:avLst/>
          </a:prstGeom>
        </p:spPr>
      </p:pic>
    </p:spTree>
    <p:extLst>
      <p:ext uri="{BB962C8B-B14F-4D97-AF65-F5344CB8AC3E}">
        <p14:creationId xmlns:p14="http://schemas.microsoft.com/office/powerpoint/2010/main" val="3419140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de-DE" dirty="0" smtClean="0"/>
              <a:t>Prof. Dr. Ulrich Groß 		                  Erläuterungseinheit</a:t>
            </a: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38</a:t>
            </a:fld>
            <a:endParaRPr lang="de-DE" dirty="0"/>
          </a:p>
        </p:txBody>
      </p:sp>
      <p:sp>
        <p:nvSpPr>
          <p:cNvPr id="6" name="Textfeld 5"/>
          <p:cNvSpPr txBox="1"/>
          <p:nvPr/>
        </p:nvSpPr>
        <p:spPr>
          <a:xfrm>
            <a:off x="3059832" y="184716"/>
            <a:ext cx="2880320" cy="830997"/>
          </a:xfrm>
          <a:prstGeom prst="rect">
            <a:avLst/>
          </a:prstGeom>
          <a:noFill/>
        </p:spPr>
        <p:txBody>
          <a:bodyPr wrap="square" rtlCol="0">
            <a:spAutoFit/>
          </a:bodyPr>
          <a:lstStyle/>
          <a:p>
            <a:pPr algn="ctr"/>
            <a:r>
              <a:rPr lang="de-DE" sz="2400" b="0" dirty="0" smtClean="0"/>
              <a:t>Erläuterung</a:t>
            </a:r>
            <a:endParaRPr lang="de-DE" sz="2000" b="0" dirty="0" smtClean="0"/>
          </a:p>
          <a:p>
            <a:pPr algn="ctr"/>
            <a:r>
              <a:rPr lang="de-DE" sz="2000" b="0" dirty="0" smtClean="0"/>
              <a:t>Folie 53-56</a:t>
            </a:r>
            <a:endParaRPr lang="de-DE" sz="2400" b="0" dirty="0"/>
          </a:p>
        </p:txBody>
      </p:sp>
      <mc:AlternateContent xmlns:mc="http://schemas.openxmlformats.org/markup-compatibility/2006" xmlns:a14="http://schemas.microsoft.com/office/drawing/2010/main">
        <mc:Choice Requires="a14">
          <p:graphicFrame>
            <p:nvGraphicFramePr>
              <p:cNvPr id="8" name="Inhaltsplatzhalter 7"/>
              <p:cNvGraphicFramePr>
                <a:graphicFrameLocks noGrp="1"/>
              </p:cNvGraphicFramePr>
              <p:nvPr>
                <p:ph idx="1"/>
                <p:extLst>
                  <p:ext uri="{D42A27DB-BD31-4B8C-83A1-F6EECF244321}">
                    <p14:modId xmlns:p14="http://schemas.microsoft.com/office/powerpoint/2010/main" val="3223043733"/>
                  </p:ext>
                </p:extLst>
              </p:nvPr>
            </p:nvGraphicFramePr>
            <p:xfrm>
              <a:off x="251520" y="1015713"/>
              <a:ext cx="8352928" cy="4762566"/>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4292329639"/>
                        </a:ext>
                      </a:extLst>
                    </a:gridCol>
                  </a:tblGrid>
                  <a:tr h="5933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dirty="0" smtClean="0">
                              <a:solidFill>
                                <a:srgbClr val="C00000"/>
                              </a:solidFill>
                            </a:rPr>
                            <a:t>Streuscheiben Tafelexcurs</a:t>
                          </a:r>
                          <a:r>
                            <a:rPr lang="de-DE" sz="2000" baseline="0" dirty="0" smtClean="0">
                              <a:solidFill>
                                <a:srgbClr val="C00000"/>
                              </a:solidFill>
                            </a:rPr>
                            <a:t> II</a:t>
                          </a:r>
                          <a:endParaRPr lang="de-DE" sz="2000" dirty="0" smtClean="0">
                            <a:solidFill>
                              <a:srgbClr val="C00000"/>
                            </a:solidFill>
                          </a:endParaRPr>
                        </a:p>
                      </a:txBody>
                      <a:tcPr/>
                    </a:tc>
                    <a:extLst>
                      <a:ext uri="{0D108BD9-81ED-4DB2-BD59-A6C34878D82A}">
                        <a16:rowId xmlns:a16="http://schemas.microsoft.com/office/drawing/2014/main" val="262158588"/>
                      </a:ext>
                    </a:extLst>
                  </a:tr>
                  <a:tr h="4169242">
                    <a:tc>
                      <a:txBody>
                        <a:bodyPr/>
                        <a:lstStyle/>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rPr>
                            <a:t>Nun wird die Abwurfgeschwindigkeit </a:t>
                          </a: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𝑎</m:t>
                                  </m:r>
                                </m:sub>
                              </m:s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  </m:t>
                              </m:r>
                            </m:oMath>
                          </a14:m>
                          <a:r>
                            <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rPr>
                            <a:t>berechnet</a:t>
                          </a:r>
                        </a:p>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endParaRPr>
                        </a:p>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endParaRPr lang="de-DE" sz="1600" b="0" i="1" dirty="0" smtClean="0">
                            <a:latin typeface="Cambria Math" panose="02040503050406030204" pitchFamily="18" charset="0"/>
                          </a:endParaRPr>
                        </a:p>
                        <a:p>
                          <a:pPr marL="0" marR="0" lvl="0" indent="0" algn="l" defTabSz="914400" rtl="0" eaLnBrk="0" fontAlgn="base" latinLnBrk="0" hangingPunct="0">
                            <a:lnSpc>
                              <a:spcPct val="100000"/>
                            </a:lnSpc>
                            <a:spcBef>
                              <a:spcPct val="20000"/>
                            </a:spcBef>
                            <a:spcAft>
                              <a:spcPct val="0"/>
                            </a:spcAft>
                            <a:buClrTx/>
                            <a:buSzTx/>
                            <a:buFont typeface="Wingdings" panose="05000000000000000000" pitchFamily="2" charset="2"/>
                            <a:buNone/>
                            <a:tabLst/>
                            <a:defRPr/>
                          </a:pPr>
                          <a:r>
                            <a:rPr lang="de-DE" sz="1600" b="0" i="1" baseline="0" dirty="0" smtClean="0">
                              <a:latin typeface="Cambria Math" panose="02040503050406030204" pitchFamily="18" charset="0"/>
                            </a:rPr>
                            <a:t>                                                                                                            </a:t>
                          </a:r>
                          <a14:m>
                            <m:oMath xmlns:m="http://schemas.openxmlformats.org/officeDocument/2006/math">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𝑉</m:t>
                                  </m:r>
                                </m:e>
                                <m:sub>
                                  <m:r>
                                    <a:rPr lang="de-DE" sz="1600" b="0" i="1" smtClean="0">
                                      <a:latin typeface="Cambria Math" panose="02040503050406030204" pitchFamily="18" charset="0"/>
                                    </a:rPr>
                                    <m:t>𝑎</m:t>
                                  </m:r>
                                </m:sub>
                              </m:sSub>
                              <m:r>
                                <a:rPr lang="de-DE" sz="1600" b="0" i="1" smtClean="0">
                                  <a:latin typeface="Cambria Math" panose="02040503050406030204" pitchFamily="18" charset="0"/>
                                </a:rPr>
                                <m:t>=</m:t>
                              </m:r>
                              <m:sSub>
                                <m:sSubPr>
                                  <m:ctrlPr>
                                    <a:rPr lang="de-DE" sz="1600" b="0" i="1" smtClean="0">
                                      <a:latin typeface="Cambria Math" panose="02040503050406030204" pitchFamily="18" charset="0"/>
                                    </a:rPr>
                                  </m:ctrlPr>
                                </m:sSubPr>
                                <m:e>
                                  <m:r>
                                    <a:rPr lang="de-DE" sz="1600" b="0" i="1" smtClean="0">
                                      <a:latin typeface="Cambria Math" panose="02040503050406030204" pitchFamily="18" charset="0"/>
                                    </a:rPr>
                                    <m:t>𝑉</m:t>
                                  </m:r>
                                </m:e>
                                <m:sub>
                                  <m:r>
                                    <a:rPr lang="de-DE" sz="1600" b="0" i="1" smtClean="0">
                                      <a:latin typeface="Cambria Math" panose="02040503050406030204" pitchFamily="18" charset="0"/>
                                    </a:rPr>
                                    <m:t>𝑢</m:t>
                                  </m:r>
                                </m:sub>
                              </m:sSub>
                              <m:r>
                                <a:rPr lang="de-DE" sz="1600" b="0" i="1" smtClean="0">
                                  <a:latin typeface="Cambria Math" panose="02040503050406030204" pitchFamily="18" charset="0"/>
                                </a:rPr>
                                <m:t>∗ </m:t>
                              </m:r>
                              <m:rad>
                                <m:radPr>
                                  <m:degHide m:val="on"/>
                                  <m:ctrlPr>
                                    <a:rPr lang="de-DE" sz="1600" b="0" i="1" smtClean="0">
                                      <a:latin typeface="Cambria Math" panose="02040503050406030204" pitchFamily="18" charset="0"/>
                                      <a:ea typeface="Cambria Math" panose="02040503050406030204" pitchFamily="18" charset="0"/>
                                    </a:rPr>
                                  </m:ctrlPr>
                                </m:radPr>
                                <m:deg/>
                                <m:e>
                                  <m:r>
                                    <a:rPr lang="de-DE" sz="1600" b="0" i="1" smtClean="0">
                                      <a:latin typeface="Cambria Math" panose="02040503050406030204" pitchFamily="18" charset="0"/>
                                      <a:ea typeface="Cambria Math" panose="02040503050406030204" pitchFamily="18" charset="0"/>
                                    </a:rPr>
                                    <m:t>2</m:t>
                                  </m:r>
                                </m:e>
                              </m:rad>
                            </m:oMath>
                          </a14:m>
                          <a:endParaRPr lang="de-DE" sz="1600" b="0" dirty="0" smtClean="0">
                            <a:ea typeface="Cambria Math" panose="02040503050406030204" pitchFamily="18" charset="0"/>
                          </a:endParaRPr>
                        </a:p>
                        <a:p>
                          <a:pPr algn="l"/>
                          <a:r>
                            <a:rPr lang="de-DE" sz="1600" b="0" dirty="0" smtClean="0">
                              <a:ea typeface="Cambria Math" panose="02040503050406030204" pitchFamily="18" charset="0"/>
                            </a:rPr>
                            <a:t>                                                                                    </a:t>
                          </a:r>
                          <a14:m>
                            <m:oMath xmlns:m="http://schemas.openxmlformats.org/officeDocument/2006/math">
                              <m:sSub>
                                <m:sSubPr>
                                  <m:ctrlPr>
                                    <a:rPr lang="de-DE" sz="1600" b="0" i="1" smtClean="0">
                                      <a:latin typeface="Cambria Math" panose="02040503050406030204" pitchFamily="18" charset="0"/>
                                      <a:ea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𝑉</m:t>
                                  </m:r>
                                </m:e>
                                <m:sub>
                                  <m:r>
                                    <a:rPr lang="de-DE" sz="1600" b="0" i="1" smtClean="0">
                                      <a:latin typeface="Cambria Math" panose="02040503050406030204" pitchFamily="18" charset="0"/>
                                      <a:ea typeface="Cambria Math" panose="02040503050406030204" pitchFamily="18" charset="0"/>
                                    </a:rPr>
                                    <m:t>𝑎</m:t>
                                  </m:r>
                                </m:sub>
                              </m:sSub>
                              <m:r>
                                <a:rPr lang="de-DE" sz="1600" b="0" i="1" smtClean="0">
                                  <a:latin typeface="Cambria Math" panose="02040503050406030204" pitchFamily="18" charset="0"/>
                                  <a:ea typeface="Cambria Math" panose="02040503050406030204" pitchFamily="18" charset="0"/>
                                </a:rPr>
                                <m:t>=</m:t>
                              </m:r>
                              <m:f>
                                <m:fPr>
                                  <m:ctrlPr>
                                    <a:rPr lang="de-DE" sz="1600" b="0" i="1" smtClean="0">
                                      <a:latin typeface="Cambria Math" panose="02040503050406030204" pitchFamily="18" charset="0"/>
                                      <a:ea typeface="Cambria Math" panose="02040503050406030204" pitchFamily="18" charset="0"/>
                                    </a:rPr>
                                  </m:ctrlPr>
                                </m:fPr>
                                <m:num>
                                  <m:r>
                                    <a:rPr lang="de-DE" sz="1600" b="0" i="1" smtClean="0">
                                      <a:latin typeface="Cambria Math" panose="02040503050406030204" pitchFamily="18" charset="0"/>
                                      <a:ea typeface="Cambria Math" panose="02040503050406030204" pitchFamily="18" charset="0"/>
                                    </a:rPr>
                                    <m:t>26</m:t>
                                  </m:r>
                                  <m:r>
                                    <a:rPr lang="de-DE" sz="1600" b="0" i="1" smtClean="0">
                                      <a:latin typeface="Cambria Math" panose="02040503050406030204" pitchFamily="18" charset="0"/>
                                      <a:ea typeface="Cambria Math" panose="02040503050406030204" pitchFamily="18" charset="0"/>
                                    </a:rPr>
                                    <m:t>𝑚</m:t>
                                  </m:r>
                                </m:num>
                                <m:den>
                                  <m:r>
                                    <a:rPr lang="de-DE" sz="1600" b="0" i="1" smtClean="0">
                                      <a:latin typeface="Cambria Math" panose="02040503050406030204" pitchFamily="18" charset="0"/>
                                      <a:ea typeface="Cambria Math" panose="02040503050406030204" pitchFamily="18" charset="0"/>
                                    </a:rPr>
                                    <m:t>𝑠</m:t>
                                  </m:r>
                                </m:den>
                              </m:f>
                              <m:r>
                                <a:rPr lang="de-DE" sz="1600" b="0" i="1" smtClean="0">
                                  <a:latin typeface="Cambria Math" panose="02040503050406030204" pitchFamily="18" charset="0"/>
                                  <a:ea typeface="Cambria Math" panose="02040503050406030204" pitchFamily="18" charset="0"/>
                                </a:rPr>
                                <m:t>∗</m:t>
                              </m:r>
                              <m:rad>
                                <m:radPr>
                                  <m:degHide m:val="on"/>
                                  <m:ctrlPr>
                                    <a:rPr lang="de-DE" sz="1600" b="0" i="1" smtClean="0">
                                      <a:latin typeface="Cambria Math" panose="02040503050406030204" pitchFamily="18" charset="0"/>
                                      <a:ea typeface="Cambria Math" panose="02040503050406030204" pitchFamily="18" charset="0"/>
                                    </a:rPr>
                                  </m:ctrlPr>
                                </m:radPr>
                                <m:deg/>
                                <m:e>
                                  <m:r>
                                    <a:rPr lang="de-DE" sz="1600" b="0" i="1" smtClean="0">
                                      <a:latin typeface="Cambria Math" panose="02040503050406030204" pitchFamily="18" charset="0"/>
                                      <a:ea typeface="Cambria Math" panose="02040503050406030204" pitchFamily="18" charset="0"/>
                                    </a:rPr>
                                    <m:t>2</m:t>
                                  </m:r>
                                </m:e>
                              </m:rad>
                            </m:oMath>
                          </a14:m>
                          <a:endParaRPr lang="de-DE" sz="1600" b="0" dirty="0" smtClean="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600" b="0" dirty="0" smtClean="0">
                              <a:ea typeface="Cambria Math" panose="02040503050406030204" pitchFamily="18" charset="0"/>
                            </a:rPr>
                            <a:t>                                                                                    </a:t>
                          </a:r>
                          <a14:m>
                            <m:oMath xmlns:m="http://schemas.openxmlformats.org/officeDocument/2006/math">
                              <m:sSub>
                                <m:sSubPr>
                                  <m:ctrlPr>
                                    <a:rPr lang="de-DE" sz="1600" b="0" i="1" smtClean="0">
                                      <a:latin typeface="Cambria Math" panose="02040503050406030204" pitchFamily="18" charset="0"/>
                                      <a:ea typeface="Cambria Math" panose="02040503050406030204" pitchFamily="18" charset="0"/>
                                    </a:rPr>
                                  </m:ctrlPr>
                                </m:sSubPr>
                                <m:e>
                                  <m:r>
                                    <a:rPr lang="de-DE" sz="1600" b="0" i="1" smtClean="0">
                                      <a:latin typeface="Cambria Math" panose="02040503050406030204" pitchFamily="18" charset="0"/>
                                      <a:ea typeface="Cambria Math" panose="02040503050406030204" pitchFamily="18" charset="0"/>
                                    </a:rPr>
                                    <m:t>𝑉</m:t>
                                  </m:r>
                                </m:e>
                                <m:sub>
                                  <m:r>
                                    <a:rPr lang="de-DE" sz="1600" b="0" i="1" smtClean="0">
                                      <a:latin typeface="Cambria Math" panose="02040503050406030204" pitchFamily="18" charset="0"/>
                                      <a:ea typeface="Cambria Math" panose="02040503050406030204" pitchFamily="18" charset="0"/>
                                    </a:rPr>
                                    <m:t>𝑎</m:t>
                                  </m:r>
                                </m:sub>
                              </m:sSub>
                              <m:r>
                                <a:rPr lang="de-DE" sz="1600" b="0" i="1" smtClean="0">
                                  <a:latin typeface="Cambria Math" panose="02040503050406030204" pitchFamily="18" charset="0"/>
                                  <a:ea typeface="Cambria Math" panose="02040503050406030204" pitchFamily="18" charset="0"/>
                                </a:rPr>
                                <m:t>=36,76</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𝑚</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m:t>
                              </m:r>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𝑠</m:t>
                              </m:r>
                            </m:oMath>
                          </a14:m>
                          <a:r>
                            <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600" b="0" i="1" u="none" strike="noStrike" kern="1200" cap="none" spc="0" normalizeH="0" baseline="0" noProof="0" dirty="0" smtClean="0">
                            <a:ln>
                              <a:noFill/>
                            </a:ln>
                            <a:solidFill>
                              <a:sysClr val="windowText" lastClr="000000"/>
                            </a:solidFill>
                            <a:effectLst/>
                            <a:uLnTx/>
                            <a:uFillTx/>
                            <a:latin typeface="Cambria Math" panose="02040503050406030204" pitchFamily="18" charset="0"/>
                            <a:ea typeface="+mn-ea"/>
                            <a:cs typeface="Arial" pitchFamily="34" charset="0"/>
                          </a:endParaRPr>
                        </a:p>
                        <a:p>
                          <a:pPr algn="l"/>
                          <a:endPar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endParaRPr>
                        </a:p>
                        <a:p>
                          <a:pPr algn="l"/>
                          <a:endPar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endParaRPr>
                        </a:p>
                        <a:p>
                          <a:pPr algn="l"/>
                          <a:r>
                            <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rPr>
                            <a:t>Hier sieht man jetzt, dass die Scheibenumfangsgeschwindigkeit </a:t>
                          </a: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𝑢</m:t>
                                  </m:r>
                                </m:sub>
                              </m:sSub>
                            </m:oMath>
                          </a14:m>
                          <a:r>
                            <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rPr>
                            <a:t> deutlich unter der Abwurfgeschwindigkeit </a:t>
                          </a:r>
                          <a14:m>
                            <m:oMath xmlns:m="http://schemas.openxmlformats.org/officeDocument/2006/math">
                              <m:sSub>
                                <m:sSubPr>
                                  <m:ctrlP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ctrlPr>
                                </m:sSubPr>
                                <m:e>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𝑉</m:t>
                                  </m:r>
                                </m:e>
                                <m:sub>
                                  <m:r>
                                    <a:rPr kumimoji="0" lang="de-DE" altLang="de-DE" sz="1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itchFamily="34" charset="0"/>
                                    </a:rPr>
                                    <m:t>𝑎</m:t>
                                  </m:r>
                                </m:sub>
                              </m:sSub>
                            </m:oMath>
                          </a14:m>
                          <a:r>
                            <a:rPr kumimoji="0" lang="de-DE" altLang="de-DE" sz="1600" b="0" i="0" u="none" strike="noStrike" kern="1200" cap="none" spc="0" normalizeH="0" baseline="0" noProof="0" dirty="0" smtClean="0">
                              <a:ln>
                                <a:noFill/>
                              </a:ln>
                              <a:solidFill>
                                <a:sysClr val="windowText" lastClr="000000"/>
                              </a:solidFill>
                              <a:effectLst/>
                              <a:uLnTx/>
                              <a:uFillTx/>
                              <a:latin typeface="+mn-lt"/>
                              <a:ea typeface="+mn-ea"/>
                              <a:cs typeface="Arial" pitchFamily="34" charset="0"/>
                            </a:rPr>
                            <a:t> liegt, somit wird die Höhe der Abwurfgeschwindikeit auch maßgeblich von dem Durchmesser der Streuscheiben beeinflusst.</a:t>
                          </a:r>
                        </a:p>
                        <a:p>
                          <a:endParaRPr lang="de-DE" sz="1600" dirty="0" smtClean="0"/>
                        </a:p>
                        <a:p>
                          <a:endParaRPr lang="de-DE" sz="1600" dirty="0"/>
                        </a:p>
                      </a:txBody>
                      <a:tcPr/>
                    </a:tc>
                    <a:extLst>
                      <a:ext uri="{0D108BD9-81ED-4DB2-BD59-A6C34878D82A}">
                        <a16:rowId xmlns:a16="http://schemas.microsoft.com/office/drawing/2014/main" val="1876055722"/>
                      </a:ext>
                    </a:extLst>
                  </a:tr>
                </a:tbl>
              </a:graphicData>
            </a:graphic>
          </p:graphicFrame>
        </mc:Choice>
        <mc:Fallback xmlns="">
          <p:graphicFrame>
            <p:nvGraphicFramePr>
              <p:cNvPr id="8" name="Inhaltsplatzhalter 7"/>
              <p:cNvGraphicFramePr>
                <a:graphicFrameLocks noGrp="1"/>
              </p:cNvGraphicFramePr>
              <p:nvPr>
                <p:ph idx="1"/>
                <p:extLst>
                  <p:ext uri="{D42A27DB-BD31-4B8C-83A1-F6EECF244321}">
                    <p14:modId xmlns:p14="http://schemas.microsoft.com/office/powerpoint/2010/main" val="3223043733"/>
                  </p:ext>
                </p:extLst>
              </p:nvPr>
            </p:nvGraphicFramePr>
            <p:xfrm>
              <a:off x="251520" y="1015713"/>
              <a:ext cx="8352928" cy="4762566"/>
            </p:xfrm>
            <a:graphic>
              <a:graphicData uri="http://schemas.openxmlformats.org/drawingml/2006/table">
                <a:tbl>
                  <a:tblPr firstRow="1" bandRow="1">
                    <a:tableStyleId>{5C22544A-7EE6-4342-B048-85BDC9FD1C3A}</a:tableStyleId>
                  </a:tblPr>
                  <a:tblGrid>
                    <a:gridCol w="8352928">
                      <a:extLst>
                        <a:ext uri="{9D8B030D-6E8A-4147-A177-3AD203B41FA5}">
                          <a16:colId xmlns:a16="http://schemas.microsoft.com/office/drawing/2014/main" val="4292329639"/>
                        </a:ext>
                      </a:extLst>
                    </a:gridCol>
                  </a:tblGrid>
                  <a:tr h="5933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2000" dirty="0" smtClean="0">
                              <a:solidFill>
                                <a:srgbClr val="C00000"/>
                              </a:solidFill>
                            </a:rPr>
                            <a:t>Streuscheiben Tafelexcurs</a:t>
                          </a:r>
                          <a:r>
                            <a:rPr lang="de-DE" sz="2000" baseline="0" dirty="0" smtClean="0">
                              <a:solidFill>
                                <a:srgbClr val="C00000"/>
                              </a:solidFill>
                            </a:rPr>
                            <a:t> II</a:t>
                          </a:r>
                          <a:endParaRPr lang="de-DE" sz="2000" dirty="0" smtClean="0">
                            <a:solidFill>
                              <a:srgbClr val="C00000"/>
                            </a:solidFill>
                          </a:endParaRPr>
                        </a:p>
                      </a:txBody>
                      <a:tcPr/>
                    </a:tc>
                    <a:extLst>
                      <a:ext uri="{0D108BD9-81ED-4DB2-BD59-A6C34878D82A}">
                        <a16:rowId xmlns:a16="http://schemas.microsoft.com/office/drawing/2014/main" val="262158588"/>
                      </a:ext>
                    </a:extLst>
                  </a:tr>
                  <a:tr h="4169242">
                    <a:tc>
                      <a:txBody>
                        <a:bodyPr/>
                        <a:lstStyle/>
                        <a:p>
                          <a:endParaRPr lang="de-DE"/>
                        </a:p>
                      </a:txBody>
                      <a:tcPr>
                        <a:blipFill>
                          <a:blip r:embed="rId2"/>
                          <a:stretch>
                            <a:fillRect l="-73" t="-14745" r="-292" b="-292"/>
                          </a:stretch>
                        </a:blipFill>
                      </a:tcPr>
                    </a:tc>
                    <a:extLst>
                      <a:ext uri="{0D108BD9-81ED-4DB2-BD59-A6C34878D82A}">
                        <a16:rowId xmlns:a16="http://schemas.microsoft.com/office/drawing/2014/main" val="1876055722"/>
                      </a:ext>
                    </a:extLst>
                  </a:tr>
                </a:tbl>
              </a:graphicData>
            </a:graphic>
          </p:graphicFrame>
        </mc:Fallback>
      </mc:AlternateContent>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060848"/>
            <a:ext cx="4768207" cy="1656184"/>
          </a:xfrm>
          <a:prstGeom prst="rect">
            <a:avLst/>
          </a:prstGeom>
        </p:spPr>
      </p:pic>
    </p:spTree>
    <p:extLst>
      <p:ext uri="{BB962C8B-B14F-4D97-AF65-F5344CB8AC3E}">
        <p14:creationId xmlns:p14="http://schemas.microsoft.com/office/powerpoint/2010/main" val="139106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108520" y="550818"/>
            <a:ext cx="9144000" cy="860425"/>
          </a:xfrm>
        </p:spPr>
        <p:txBody>
          <a:bodyPr/>
          <a:lstStyle/>
          <a:p>
            <a:r>
              <a:rPr lang="de-DE" b="0" dirty="0" smtClean="0"/>
              <a:t>4.2.4 Rührwerk (System Rauch)</a:t>
            </a:r>
            <a:endParaRPr lang="de-DE"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39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10" name="Picture 2" descr="MDSRuehrwe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45" y="3467951"/>
            <a:ext cx="2496716" cy="20512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351003" y="5678749"/>
            <a:ext cx="2667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dirty="0">
                <a:solidFill>
                  <a:schemeClr val="tx2"/>
                </a:solidFill>
              </a:rPr>
              <a:t>MDS: 180 U/min</a:t>
            </a:r>
          </a:p>
        </p:txBody>
      </p:sp>
      <p:graphicFrame>
        <p:nvGraphicFramePr>
          <p:cNvPr id="12" name="Object 5"/>
          <p:cNvGraphicFramePr>
            <a:graphicFrameLocks noChangeAspect="1"/>
          </p:cNvGraphicFramePr>
          <p:nvPr>
            <p:extLst>
              <p:ext uri="{D42A27DB-BD31-4B8C-83A1-F6EECF244321}">
                <p14:modId xmlns:p14="http://schemas.microsoft.com/office/powerpoint/2010/main" val="1751883112"/>
              </p:ext>
            </p:extLst>
          </p:nvPr>
        </p:nvGraphicFramePr>
        <p:xfrm>
          <a:off x="3334916" y="3467950"/>
          <a:ext cx="2496716" cy="2051255"/>
        </p:xfrm>
        <a:graphic>
          <a:graphicData uri="http://schemas.openxmlformats.org/presentationml/2006/ole">
            <mc:AlternateContent xmlns:mc="http://schemas.openxmlformats.org/markup-compatibility/2006">
              <mc:Choice xmlns:v="urn:schemas-microsoft-com:vml" Requires="v">
                <p:oleObj spid="_x0000_s1272" name="Photo Editor Photo" r:id="rId4" imgW="10752381" imgH="8961905" progId="MSPhotoEd.3">
                  <p:embed/>
                </p:oleObj>
              </mc:Choice>
              <mc:Fallback>
                <p:oleObj name="Photo Editor Photo" r:id="rId4" imgW="10752381" imgH="8961905" progId="MSPhotoEd.3">
                  <p:embed/>
                  <p:pic>
                    <p:nvPicPr>
                      <p:cNvPr id="11059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4916" y="3467950"/>
                        <a:ext cx="2496716" cy="2051255"/>
                      </a:xfrm>
                      <a:prstGeom prst="rect">
                        <a:avLst/>
                      </a:prstGeom>
                      <a:noFill/>
                      <a:ln w="9525">
                        <a:solidFill>
                          <a:schemeClr val="tx1"/>
                        </a:solidFill>
                        <a:miter lim="800000"/>
                        <a:headEnd/>
                        <a:tailEnd/>
                      </a:ln>
                      <a:effectLst/>
                    </p:spPr>
                  </p:pic>
                </p:oleObj>
              </mc:Fallback>
            </mc:AlternateContent>
          </a:graphicData>
        </a:graphic>
      </p:graphicFrame>
      <p:sp>
        <p:nvSpPr>
          <p:cNvPr id="14" name="Text Box 3"/>
          <p:cNvSpPr txBox="1">
            <a:spLocks noChangeArrowheads="1"/>
          </p:cNvSpPr>
          <p:nvPr/>
        </p:nvSpPr>
        <p:spPr bwMode="auto">
          <a:xfrm>
            <a:off x="3160948" y="5678749"/>
            <a:ext cx="2743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dirty="0">
                <a:solidFill>
                  <a:schemeClr val="tx2"/>
                </a:solidFill>
              </a:rPr>
              <a:t>AXERA:  20 U/min</a:t>
            </a:r>
            <a:br>
              <a:rPr lang="de-DE" altLang="de-DE" sz="1400" dirty="0">
                <a:solidFill>
                  <a:schemeClr val="tx2"/>
                </a:solidFill>
              </a:rPr>
            </a:br>
            <a:r>
              <a:rPr lang="de-DE" altLang="de-DE" sz="1400" dirty="0">
                <a:solidFill>
                  <a:schemeClr val="tx2"/>
                </a:solidFill>
              </a:rPr>
              <a:t>pulsierend</a:t>
            </a:r>
          </a:p>
        </p:txBody>
      </p:sp>
      <p:pic>
        <p:nvPicPr>
          <p:cNvPr id="15" name="Picture 13" descr="AxisRuhrwerk_25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6377" y="3467950"/>
            <a:ext cx="2514600" cy="20512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14"/>
          <p:cNvSpPr txBox="1">
            <a:spLocks noChangeArrowheads="1"/>
          </p:cNvSpPr>
          <p:nvPr/>
        </p:nvSpPr>
        <p:spPr bwMode="auto">
          <a:xfrm>
            <a:off x="6181725" y="5641975"/>
            <a:ext cx="2743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dirty="0">
                <a:solidFill>
                  <a:schemeClr val="tx2"/>
                </a:solidFill>
              </a:rPr>
              <a:t>AXIS:  17 U/min</a:t>
            </a:r>
            <a:br>
              <a:rPr lang="de-DE" altLang="de-DE" sz="1400" dirty="0">
                <a:solidFill>
                  <a:schemeClr val="tx2"/>
                </a:solidFill>
              </a:rPr>
            </a:br>
            <a:r>
              <a:rPr lang="de-DE" altLang="de-DE" sz="1400" dirty="0">
                <a:solidFill>
                  <a:schemeClr val="tx2"/>
                </a:solidFill>
              </a:rPr>
              <a:t>pulsierend</a:t>
            </a:r>
          </a:p>
        </p:txBody>
      </p:sp>
      <p:sp>
        <p:nvSpPr>
          <p:cNvPr id="3" name="Textfeld 2"/>
          <p:cNvSpPr txBox="1"/>
          <p:nvPr/>
        </p:nvSpPr>
        <p:spPr>
          <a:xfrm>
            <a:off x="6181725" y="6249988"/>
            <a:ext cx="2743200" cy="246221"/>
          </a:xfrm>
          <a:prstGeom prst="rect">
            <a:avLst/>
          </a:prstGeom>
          <a:noFill/>
        </p:spPr>
        <p:txBody>
          <a:bodyPr wrap="square" rtlCol="0">
            <a:spAutoFit/>
          </a:bodyPr>
          <a:lstStyle/>
          <a:p>
            <a:r>
              <a:rPr lang="de-DE" sz="1000" b="0" dirty="0" smtClean="0"/>
              <a:t>Quelle: Werkbild</a:t>
            </a:r>
            <a:r>
              <a:rPr lang="de-DE" sz="1000" b="0" dirty="0"/>
              <a:t> </a:t>
            </a:r>
            <a:r>
              <a:rPr lang="de-DE" sz="1000" b="0" dirty="0" smtClean="0"/>
              <a:t>34, 35, 36 Rauch</a:t>
            </a:r>
            <a:endParaRPr lang="de-DE" sz="1000" b="0" dirty="0"/>
          </a:p>
        </p:txBody>
      </p:sp>
      <p:sp>
        <p:nvSpPr>
          <p:cNvPr id="17" name="Text Box 6"/>
          <p:cNvSpPr txBox="1">
            <a:spLocks noChangeArrowheads="1"/>
          </p:cNvSpPr>
          <p:nvPr/>
        </p:nvSpPr>
        <p:spPr bwMode="auto">
          <a:xfrm>
            <a:off x="436145" y="1484109"/>
            <a:ext cx="816830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71AD2A"/>
              </a:buClr>
              <a:buFont typeface="Arial Unicode MS" pitchFamily="34" charset="-128"/>
              <a:buChar char="»"/>
              <a:tabLst>
                <a:tab pos="2286000" algn="l"/>
              </a:tabLst>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tabLst>
                <a:tab pos="2286000" algn="l"/>
              </a:tabLst>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tabLst>
                <a:tab pos="2286000" algn="l"/>
              </a:tabLst>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tabLst>
                <a:tab pos="2286000" algn="l"/>
              </a:tabLs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tabLst>
                <a:tab pos="2286000" algn="l"/>
              </a:tabLs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tabLst>
                <a:tab pos="2286000" algn="l"/>
              </a:tabLs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tabLst>
                <a:tab pos="2286000" algn="l"/>
              </a:tabLs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tabLst>
                <a:tab pos="2286000" algn="l"/>
              </a:tabLs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tabLst>
                <a:tab pos="2286000" algn="l"/>
              </a:tabLst>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nSpc>
                <a:spcPct val="120000"/>
              </a:lnSpc>
              <a:spcBef>
                <a:spcPct val="50000"/>
              </a:spcBef>
              <a:buClrTx/>
              <a:buNone/>
            </a:pPr>
            <a:r>
              <a:rPr lang="de-DE" altLang="de-DE" sz="1800" dirty="0">
                <a:solidFill>
                  <a:schemeClr val="tx2"/>
                </a:solidFill>
              </a:rPr>
              <a:t> </a:t>
            </a:r>
            <a:r>
              <a:rPr lang="de-DE" altLang="de-DE" sz="1800" dirty="0" smtClean="0">
                <a:solidFill>
                  <a:schemeClr val="tx2"/>
                </a:solidFill>
              </a:rPr>
              <a:t>     </a:t>
            </a:r>
            <a:r>
              <a:rPr lang="de-DE" altLang="de-DE" sz="1800" b="0" dirty="0" smtClean="0"/>
              <a:t>Langsam </a:t>
            </a:r>
            <a:r>
              <a:rPr lang="de-DE" altLang="de-DE" sz="1800" b="0" dirty="0"/>
              <a:t>laufende Rührwerke:</a:t>
            </a:r>
          </a:p>
          <a:p>
            <a:pPr marL="285750" indent="-285750">
              <a:lnSpc>
                <a:spcPct val="120000"/>
              </a:lnSpc>
              <a:spcBef>
                <a:spcPct val="50000"/>
              </a:spcBef>
              <a:buClrTx/>
              <a:buFont typeface="Arial" panose="020B0604020202020204" pitchFamily="34" charset="0"/>
              <a:buChar char="•"/>
            </a:pPr>
            <a:r>
              <a:rPr lang="de-DE" altLang="de-DE" sz="1800" b="0" dirty="0"/>
              <a:t> </a:t>
            </a:r>
            <a:r>
              <a:rPr lang="de-DE" altLang="de-DE" sz="1800" b="0" dirty="0" smtClean="0"/>
              <a:t>Störungsfreier schonender </a:t>
            </a:r>
            <a:r>
              <a:rPr lang="de-DE" altLang="de-DE" sz="1800" b="0" dirty="0"/>
              <a:t>Auslauf des Düngers</a:t>
            </a:r>
          </a:p>
          <a:p>
            <a:pPr marL="285750" indent="-285750">
              <a:lnSpc>
                <a:spcPct val="120000"/>
              </a:lnSpc>
              <a:spcBef>
                <a:spcPct val="50000"/>
              </a:spcBef>
              <a:buClrTx/>
              <a:buFont typeface="Arial" panose="020B0604020202020204" pitchFamily="34" charset="0"/>
              <a:buChar char="•"/>
            </a:pPr>
            <a:r>
              <a:rPr lang="de-DE" altLang="de-DE" sz="1800" b="0" dirty="0"/>
              <a:t> Struktur und damit die Flugeigenschaften des </a:t>
            </a:r>
            <a:br>
              <a:rPr lang="de-DE" altLang="de-DE" sz="1800" b="0" dirty="0"/>
            </a:br>
            <a:r>
              <a:rPr lang="de-DE" altLang="de-DE" sz="1800" b="0" dirty="0"/>
              <a:t> Düngers bleiben erhalten</a:t>
            </a:r>
          </a:p>
        </p:txBody>
      </p:sp>
    </p:spTree>
    <p:extLst>
      <p:ext uri="{BB962C8B-B14F-4D97-AF65-F5344CB8AC3E}">
        <p14:creationId xmlns:p14="http://schemas.microsoft.com/office/powerpoint/2010/main" val="551421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61156"/>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55576" y="1221584"/>
          <a:ext cx="7704856" cy="4871712"/>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a:txBody>
                    <a:bodyPr/>
                    <a:lstStyle/>
                    <a:p>
                      <a:pPr algn="l"/>
                      <a:r>
                        <a:rPr lang="de-DE" dirty="0" smtClean="0"/>
                        <a:t>Kapitel </a:t>
                      </a:r>
                      <a:endParaRPr lang="de-DE" dirty="0"/>
                    </a:p>
                  </a:txBody>
                  <a:tcPr/>
                </a:tc>
                <a:tc>
                  <a:txBody>
                    <a:bodyPr/>
                    <a:lstStyle/>
                    <a:p>
                      <a:pPr algn="ctr"/>
                      <a:endParaRPr lang="de-DE" dirty="0"/>
                    </a:p>
                  </a:txBody>
                  <a:tcPr/>
                </a:tc>
                <a:extLst>
                  <a:ext uri="{0D108BD9-81ED-4DB2-BD59-A6C34878D82A}">
                    <a16:rowId xmlns:a16="http://schemas.microsoft.com/office/drawing/2014/main" val="4047048811"/>
                  </a:ext>
                </a:extLst>
              </a:tr>
              <a:tr h="405976">
                <a:tc>
                  <a:txBody>
                    <a:bodyPr/>
                    <a:lstStyle/>
                    <a:p>
                      <a:r>
                        <a:rPr lang="de-DE" baseline="0" dirty="0" smtClean="0"/>
                        <a:t>    4.3.3 System Bogballe</a:t>
                      </a:r>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4.4 Verteilgenauigkeit</a:t>
                      </a:r>
                      <a:endParaRPr lang="de-DE" dirty="0"/>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    4.4.1 Variationskoeffizient VK-Wert</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4.5 Durchlaufmenge /</a:t>
                      </a:r>
                      <a:r>
                        <a:rPr lang="de-DE" baseline="0" dirty="0" smtClean="0"/>
                        <a:t> Schieberstellung</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05976">
                <a:tc>
                  <a:txBody>
                    <a:bodyPr/>
                    <a:lstStyle/>
                    <a:p>
                      <a:r>
                        <a:rPr lang="de-DE" dirty="0" smtClean="0"/>
                        <a:t>  4.6 Variationskoeffizient</a:t>
                      </a:r>
                      <a:r>
                        <a:rPr lang="de-DE" baseline="0" dirty="0" smtClean="0"/>
                        <a:t> Dreiecksstreubild</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  4.7 Variationskoeffizient Trapezstreubild</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dirty="0" smtClean="0"/>
                        <a:t>5. Einstellen des Zentrifugalstreuers</a:t>
                      </a:r>
                      <a:r>
                        <a:rPr lang="de-DE" baseline="0" dirty="0" smtClean="0"/>
                        <a:t> </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  5.1 Grunddaten</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dirty="0" smtClean="0"/>
                        <a:t>  5.2 Streutabelle</a:t>
                      </a:r>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  5.3 Einzustellende</a:t>
                      </a:r>
                      <a:r>
                        <a:rPr lang="de-DE" baseline="0" dirty="0" smtClean="0"/>
                        <a:t> Daten</a:t>
                      </a:r>
                      <a:endParaRPr lang="de-DE" dirty="0" smtClean="0"/>
                    </a:p>
                  </a:txBody>
                  <a:tcPr/>
                </a:tc>
                <a:tc>
                  <a:txBody>
                    <a:bodyPr/>
                    <a:lstStyle/>
                    <a:p>
                      <a:pPr algn="ctr"/>
                      <a:endParaRPr lang="de-DE" dirty="0"/>
                    </a:p>
                  </a:txBody>
                  <a:tcPr/>
                </a:tc>
                <a:extLst>
                  <a:ext uri="{0D108BD9-81ED-4DB2-BD59-A6C34878D82A}">
                    <a16:rowId xmlns:a16="http://schemas.microsoft.com/office/drawing/2014/main" val="3693101906"/>
                  </a:ext>
                </a:extLst>
              </a:tr>
              <a:tr h="405976">
                <a:tc>
                  <a:txBody>
                    <a:bodyPr/>
                    <a:lstStyle/>
                    <a:p>
                      <a:r>
                        <a:rPr lang="de-DE" dirty="0" smtClean="0"/>
                        <a:t>  5.4 Abdrehprobe</a:t>
                      </a:r>
                      <a:endParaRPr lang="de-DE" dirty="0"/>
                    </a:p>
                  </a:txBody>
                  <a:tcPr/>
                </a:tc>
                <a:tc>
                  <a:txBody>
                    <a:bodyPr/>
                    <a:lstStyle/>
                    <a:p>
                      <a:pPr algn="ctr"/>
                      <a:endParaRPr lang="de-DE" dirty="0"/>
                    </a:p>
                  </a:txBody>
                  <a:tcPr/>
                </a:tc>
                <a:extLst>
                  <a:ext uri="{0D108BD9-81ED-4DB2-BD59-A6C34878D82A}">
                    <a16:rowId xmlns:a16="http://schemas.microsoft.com/office/drawing/2014/main" val="1592022126"/>
                  </a:ext>
                </a:extLst>
              </a:tr>
            </a:tbl>
          </a:graphicData>
        </a:graphic>
      </p:graphicFrame>
    </p:spTree>
    <p:extLst>
      <p:ext uri="{BB962C8B-B14F-4D97-AF65-F5344CB8AC3E}">
        <p14:creationId xmlns:p14="http://schemas.microsoft.com/office/powerpoint/2010/main" val="364765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252536" y="764704"/>
            <a:ext cx="9144000" cy="860425"/>
          </a:xfrm>
        </p:spPr>
        <p:txBody>
          <a:bodyPr/>
          <a:lstStyle/>
          <a:p>
            <a:r>
              <a:rPr lang="de-DE" b="0" dirty="0" smtClean="0"/>
              <a:t>4.2.4 Rührwerk</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0" name="Inhaltsplatzhalter 2"/>
          <p:cNvSpPr txBox="1">
            <a:spLocks/>
          </p:cNvSpPr>
          <p:nvPr/>
        </p:nvSpPr>
        <p:spPr>
          <a:xfrm>
            <a:off x="539552" y="1625129"/>
            <a:ext cx="4752975" cy="5337175"/>
          </a:xfrm>
          <a:prstGeom prst="rect">
            <a:avLst/>
          </a:prstGeom>
        </p:spPr>
        <p:txBody>
          <a:bodyPr/>
          <a:lstStyle>
            <a:lvl1pPr marL="342000" indent="-342000" algn="l" rtl="0" eaLnBrk="0" fontAlgn="base" hangingPunct="0">
              <a:spcBef>
                <a:spcPct val="20000"/>
              </a:spcBef>
              <a:spcAft>
                <a:spcPct val="0"/>
              </a:spcAft>
              <a:buFont typeface="Arial" panose="020B0604020202020204" pitchFamily="34" charset="0"/>
              <a:buNone/>
              <a:defRPr sz="2000" kern="1200">
                <a:solidFill>
                  <a:schemeClr val="tx1"/>
                </a:solidFill>
                <a:latin typeface="Arial" panose="020B0604020202020204" pitchFamily="34" charset="0"/>
                <a:ea typeface="+mn-ea"/>
                <a:cs typeface="Arial" pitchFamily="34" charset="0"/>
              </a:defRPr>
            </a:lvl1pPr>
            <a:lvl2pPr marL="342000" indent="-3420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2pPr>
            <a:lvl3pPr marL="342000" indent="-3420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itchFamily="34" charset="0"/>
              </a:defRPr>
            </a:lvl3pPr>
            <a:lvl4pPr marL="715963" indent="-342900"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4pPr>
            <a:lvl5pPr marL="1171575" indent="-341313" algn="l" rtl="0" eaLnBrk="0" fontAlgn="base" hangingPunct="0">
              <a:spcBef>
                <a:spcPct val="200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de-DE" altLang="de-DE"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Sanfte Führung: Elektrisches Rührwerk </a:t>
            </a:r>
          </a:p>
          <a:p>
            <a:pPr marL="342900" marR="0" lvl="0" indent="-342900" algn="l" defTabSz="914400" rtl="0" eaLnBrk="1" fontAlgn="base" latinLnBrk="0" hangingPunct="1">
              <a:lnSpc>
                <a:spcPct val="100000"/>
              </a:lnSpc>
              <a:spcBef>
                <a:spcPts val="480"/>
              </a:spcBef>
              <a:spcAft>
                <a:spcPct val="0"/>
              </a:spcAft>
              <a:buClrTx/>
              <a:buSzTx/>
              <a:buFont typeface="Arial" panose="020B0604020202020204" pitchFamily="34" charset="0"/>
              <a:buChar char="•"/>
              <a:tabLst/>
              <a:defRPr/>
            </a:pPr>
            <a:r>
              <a:rPr kumimoji="0" lang="de-DE" altLang="de-DE"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Langsam laufendes, düngerschonendes Rührwerk </a:t>
            </a:r>
            <a:r>
              <a:rPr kumimoji="0" lang="de-DE" altLang="de-DE"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sym typeface="Wingdings" pitchFamily="2" charset="2"/>
              </a:rPr>
              <a:t>– </a:t>
            </a:r>
            <a:r>
              <a:rPr kumimoji="0" lang="de-DE" altLang="de-DE" b="1"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60 U/min</a:t>
            </a:r>
          </a:p>
          <a:p>
            <a:pPr marL="342000" marR="0" lvl="0" indent="-342000" algn="l" defTabSz="914400" rtl="0" eaLnBrk="1" fontAlgn="base" latinLnBrk="0" hangingPunct="1">
              <a:lnSpc>
                <a:spcPct val="100000"/>
              </a:lnSpc>
              <a:spcBef>
                <a:spcPts val="480"/>
              </a:spcBef>
              <a:spcAft>
                <a:spcPct val="0"/>
              </a:spcAft>
              <a:buClrTx/>
              <a:buSzTx/>
              <a:buFont typeface="Arial" panose="020B0604020202020204" pitchFamily="34" charset="0"/>
              <a:buChar char="•"/>
              <a:tabLst/>
              <a:defRPr/>
            </a:pPr>
            <a:r>
              <a:rPr kumimoji="0" lang="de-DE" altLang="de-DE"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Schaltet sich automatisch ab, sobald der Schieber geschlossen wird.</a:t>
            </a:r>
          </a:p>
          <a:p>
            <a:pPr marL="342000" marR="0" lvl="0" indent="-342000" algn="l" defTabSz="914400" rtl="0" eaLnBrk="1" fontAlgn="base" latinLnBrk="0" hangingPunct="1">
              <a:lnSpc>
                <a:spcPct val="100000"/>
              </a:lnSpc>
              <a:spcBef>
                <a:spcPts val="480"/>
              </a:spcBef>
              <a:spcAft>
                <a:spcPct val="0"/>
              </a:spcAft>
              <a:buClrTx/>
              <a:buSzTx/>
              <a:buFont typeface="Arial" panose="020B0604020202020204" pitchFamily="34" charset="0"/>
              <a:buChar char="•"/>
              <a:tabLst/>
              <a:defRPr/>
            </a:pPr>
            <a:r>
              <a:rPr kumimoji="0" lang="de-DE" altLang="de-DE"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rPr>
              <a:t>Reversiert automatisch, wenn es durch einen Fremdkörper blockiert wird.</a:t>
            </a:r>
          </a:p>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b="0" i="0" u="none" strike="noStrike" kern="1200" cap="none" spc="0" normalizeH="0" baseline="0" noProof="0" dirty="0" smtClean="0">
              <a:ln>
                <a:noFill/>
              </a:ln>
              <a:solidFill>
                <a:sysClr val="windowText" lastClr="000000"/>
              </a:solidFill>
              <a:effectLst/>
              <a:uLnTx/>
              <a:uFillTx/>
              <a:latin typeface="Arial" panose="020B0604020202020204" pitchFamily="34" charset="0"/>
              <a:ea typeface="+mn-ea"/>
              <a:cs typeface="Arial" pitchFamily="34" charset="0"/>
            </a:endParaRPr>
          </a:p>
          <a:p>
            <a:pPr marL="342000" marR="0" lvl="0" indent="-34200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de-DE"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itchFamily="34" charset="0"/>
            </a:endParaRPr>
          </a:p>
        </p:txBody>
      </p:sp>
      <p:pic>
        <p:nvPicPr>
          <p:cNvPr id="11" name="Picture 3" descr="ZA-V   ZA-TS 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201" y="1951067"/>
            <a:ext cx="3319281"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444208" y="6262285"/>
            <a:ext cx="3000970" cy="246221"/>
          </a:xfrm>
          <a:prstGeom prst="rect">
            <a:avLst/>
          </a:prstGeom>
          <a:noFill/>
        </p:spPr>
        <p:txBody>
          <a:bodyPr wrap="square" rtlCol="0">
            <a:spAutoFit/>
          </a:bodyPr>
          <a:lstStyle/>
          <a:p>
            <a:r>
              <a:rPr lang="de-DE" sz="1000" b="0" dirty="0" smtClean="0"/>
              <a:t>Quelle: Werkbild 37 Amazone</a:t>
            </a:r>
            <a:endParaRPr lang="de-DE" sz="1000" b="0" dirty="0"/>
          </a:p>
        </p:txBody>
      </p:sp>
      <p:sp>
        <p:nvSpPr>
          <p:cNvPr id="12" name="Text Box 14"/>
          <p:cNvSpPr txBox="1">
            <a:spLocks noChangeArrowheads="1"/>
          </p:cNvSpPr>
          <p:nvPr/>
        </p:nvSpPr>
        <p:spPr bwMode="auto">
          <a:xfrm>
            <a:off x="5696375" y="5209532"/>
            <a:ext cx="2743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400" dirty="0" smtClean="0">
                <a:solidFill>
                  <a:schemeClr val="tx2"/>
                </a:solidFill>
              </a:rPr>
              <a:t>Amazone Rührwerk </a:t>
            </a:r>
            <a:endParaRPr lang="de-DE" altLang="de-DE" sz="1400" dirty="0">
              <a:solidFill>
                <a:schemeClr val="tx2"/>
              </a:solidFill>
            </a:endParaRPr>
          </a:p>
        </p:txBody>
      </p:sp>
    </p:spTree>
    <p:extLst>
      <p:ext uri="{BB962C8B-B14F-4D97-AF65-F5344CB8AC3E}">
        <p14:creationId xmlns:p14="http://schemas.microsoft.com/office/powerpoint/2010/main" val="1454555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1" y="732631"/>
            <a:ext cx="9144000" cy="860425"/>
          </a:xfrm>
        </p:spPr>
        <p:txBody>
          <a:bodyPr/>
          <a:lstStyle/>
          <a:p>
            <a:r>
              <a:rPr lang="de-DE" b="0" dirty="0" smtClean="0"/>
              <a:t>4.2.4 Rührwerk</a:t>
            </a:r>
            <a:br>
              <a:rPr lang="de-DE" b="0" dirty="0" smtClean="0"/>
            </a:br>
            <a:r>
              <a:rPr lang="de-DE" sz="2400" b="0" dirty="0" smtClean="0"/>
              <a:t>Antriebsstrang Rauch</a:t>
            </a:r>
            <a:endParaRPr lang="de-DE"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61" y="1824831"/>
            <a:ext cx="7686675" cy="4352925"/>
          </a:xfrm>
          <a:prstGeom prst="rect">
            <a:avLst/>
          </a:prstGeom>
        </p:spPr>
      </p:pic>
      <p:sp>
        <p:nvSpPr>
          <p:cNvPr id="8" name="Textfeld 7"/>
          <p:cNvSpPr txBox="1"/>
          <p:nvPr/>
        </p:nvSpPr>
        <p:spPr>
          <a:xfrm>
            <a:off x="6728736" y="6054645"/>
            <a:ext cx="2858852" cy="246221"/>
          </a:xfrm>
          <a:prstGeom prst="rect">
            <a:avLst/>
          </a:prstGeom>
          <a:noFill/>
        </p:spPr>
        <p:txBody>
          <a:bodyPr wrap="square" rtlCol="0">
            <a:spAutoFit/>
          </a:bodyPr>
          <a:lstStyle/>
          <a:p>
            <a:r>
              <a:rPr lang="de-DE" sz="1000" b="0" dirty="0" smtClean="0">
                <a:latin typeface="+mn-lt"/>
              </a:rPr>
              <a:t>Quelle: Werkbild 38 Rauch</a:t>
            </a:r>
            <a:endParaRPr lang="de-DE" sz="1000" b="0" dirty="0">
              <a:latin typeface="+mn-lt"/>
            </a:endParaRPr>
          </a:p>
        </p:txBody>
      </p:sp>
    </p:spTree>
    <p:extLst>
      <p:ext uri="{BB962C8B-B14F-4D97-AF65-F5344CB8AC3E}">
        <p14:creationId xmlns:p14="http://schemas.microsoft.com/office/powerpoint/2010/main" val="560556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0" y="591477"/>
            <a:ext cx="9144000" cy="860425"/>
          </a:xfrm>
        </p:spPr>
        <p:txBody>
          <a:bodyPr/>
          <a:lstStyle/>
          <a:p>
            <a:r>
              <a:rPr lang="de-DE" b="0" dirty="0" smtClean="0"/>
              <a:t>4.3 Streubild</a:t>
            </a:r>
            <a:br>
              <a:rPr lang="de-DE" b="0" dirty="0" smtClean="0"/>
            </a:br>
            <a:r>
              <a:rPr lang="de-DE" sz="1800" b="0" dirty="0" smtClean="0"/>
              <a:t>Arbeitsbreite, Wurfweite, Überlappung verschiedener Mineraldüngerstreuer</a:t>
            </a:r>
            <a:endParaRPr lang="de-DE" sz="1800"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13" y="1723791"/>
            <a:ext cx="5650954" cy="3818212"/>
          </a:xfrm>
          <a:prstGeom prst="rect">
            <a:avLst/>
          </a:prstGeom>
        </p:spPr>
      </p:pic>
      <p:sp>
        <p:nvSpPr>
          <p:cNvPr id="10" name="Textfeld 9"/>
          <p:cNvSpPr txBox="1"/>
          <p:nvPr/>
        </p:nvSpPr>
        <p:spPr>
          <a:xfrm>
            <a:off x="4355976" y="6010963"/>
            <a:ext cx="4407024" cy="615553"/>
          </a:xfrm>
          <a:prstGeom prst="rect">
            <a:avLst/>
          </a:prstGeom>
          <a:noFill/>
        </p:spPr>
        <p:txBody>
          <a:bodyPr wrap="square" rtlCol="0">
            <a:spAutoFit/>
          </a:bodyPr>
          <a:lstStyle/>
          <a:p>
            <a:r>
              <a:rPr lang="de-DE" sz="1000" b="0" dirty="0" smtClean="0">
                <a:latin typeface="+mn-lt"/>
              </a:rPr>
              <a:t>Quelle: Bild 39 (Großbild) Eichhorn 1985 Düngung </a:t>
            </a:r>
          </a:p>
          <a:p>
            <a:r>
              <a:rPr lang="de-DE" sz="1000" b="0" dirty="0" smtClean="0">
                <a:latin typeface="+mn-lt"/>
              </a:rPr>
              <a:t>             Werkbild 39a) Rauch, Werkbild 39b) Rauch, Werkbild 39c) Rauch</a:t>
            </a:r>
          </a:p>
          <a:p>
            <a:r>
              <a:rPr lang="de-DE" sz="1000" b="0" dirty="0" smtClean="0">
                <a:latin typeface="+mn-lt"/>
              </a:rPr>
              <a:t>             Werkbild 39d) Amazone</a:t>
            </a:r>
            <a:endParaRPr lang="de-DE" sz="1000" b="0" dirty="0">
              <a:latin typeface="+mn-lt"/>
            </a:endParaRP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4" y="1723791"/>
            <a:ext cx="1666129" cy="1201153"/>
          </a:xfrm>
          <a:prstGeom prst="rect">
            <a:avLst/>
          </a:prstGeom>
        </p:spPr>
      </p:pic>
      <p:pic>
        <p:nvPicPr>
          <p:cNvPr id="12" name="Picture 2" descr="Aero_vhintenKL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3" y="4077072"/>
            <a:ext cx="1666129" cy="126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101" y="1723791"/>
            <a:ext cx="1624122" cy="1201153"/>
          </a:xfrm>
          <a:prstGeom prst="rect">
            <a:avLst/>
          </a:prstGeom>
        </p:spPr>
      </p:pic>
      <p:pic>
        <p:nvPicPr>
          <p:cNvPr id="2" name="Grafik 1"/>
          <p:cNvPicPr>
            <a:picLocks noChangeAspect="1"/>
          </p:cNvPicPr>
          <p:nvPr/>
        </p:nvPicPr>
        <p:blipFill>
          <a:blip r:embed="rId6"/>
          <a:stretch>
            <a:fillRect/>
          </a:stretch>
        </p:blipFill>
        <p:spPr>
          <a:xfrm>
            <a:off x="7373988" y="4076324"/>
            <a:ext cx="1596235" cy="1267350"/>
          </a:xfrm>
          <a:prstGeom prst="rect">
            <a:avLst/>
          </a:prstGeom>
        </p:spPr>
      </p:pic>
    </p:spTree>
    <p:extLst>
      <p:ext uri="{BB962C8B-B14F-4D97-AF65-F5344CB8AC3E}">
        <p14:creationId xmlns:p14="http://schemas.microsoft.com/office/powerpoint/2010/main" val="31176305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1000" y="408167"/>
            <a:ext cx="9144000" cy="860425"/>
          </a:xfrm>
        </p:spPr>
        <p:txBody>
          <a:bodyPr/>
          <a:lstStyle/>
          <a:p>
            <a:r>
              <a:rPr lang="de-DE" b="0" dirty="0" smtClean="0"/>
              <a:t>4.3 Streubild</a:t>
            </a:r>
            <a:endParaRPr lang="de-DE"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5756" y="1123951"/>
            <a:ext cx="4392488" cy="4253044"/>
          </a:xfrm>
          <a:prstGeom prst="rect">
            <a:avLst/>
          </a:prstGeom>
        </p:spPr>
      </p:pic>
      <p:sp>
        <p:nvSpPr>
          <p:cNvPr id="10" name="Textfeld 9"/>
          <p:cNvSpPr txBox="1"/>
          <p:nvPr/>
        </p:nvSpPr>
        <p:spPr>
          <a:xfrm>
            <a:off x="2563728" y="5376995"/>
            <a:ext cx="3600400" cy="1015663"/>
          </a:xfrm>
          <a:prstGeom prst="rect">
            <a:avLst/>
          </a:prstGeom>
          <a:noFill/>
        </p:spPr>
        <p:txBody>
          <a:bodyPr wrap="square" rtlCol="0">
            <a:spAutoFit/>
          </a:bodyPr>
          <a:lstStyle/>
          <a:p>
            <a:pPr algn="ctr"/>
            <a:r>
              <a:rPr lang="de-DE" sz="2000" b="0" dirty="0" smtClean="0">
                <a:latin typeface="+mn-lt"/>
              </a:rPr>
              <a:t>Prinzip der Düngeverteilung einer Streuscheibe eines Zweischeibenstreuers</a:t>
            </a:r>
            <a:endParaRPr lang="de-DE" sz="2000" b="0" dirty="0">
              <a:latin typeface="+mn-lt"/>
            </a:endParaRPr>
          </a:p>
        </p:txBody>
      </p:sp>
      <p:sp>
        <p:nvSpPr>
          <p:cNvPr id="11" name="Textfeld 10"/>
          <p:cNvSpPr txBox="1"/>
          <p:nvPr/>
        </p:nvSpPr>
        <p:spPr>
          <a:xfrm>
            <a:off x="6084168" y="6249988"/>
            <a:ext cx="2880320" cy="246221"/>
          </a:xfrm>
          <a:prstGeom prst="rect">
            <a:avLst/>
          </a:prstGeom>
          <a:noFill/>
        </p:spPr>
        <p:txBody>
          <a:bodyPr wrap="square" rtlCol="0">
            <a:spAutoFit/>
          </a:bodyPr>
          <a:lstStyle/>
          <a:p>
            <a:r>
              <a:rPr lang="de-DE" sz="1000" b="0" dirty="0" smtClean="0">
                <a:latin typeface="+mn-lt"/>
              </a:rPr>
              <a:t>Quelle: Bild 40 Eichhorn 1985 Düngung</a:t>
            </a:r>
            <a:endParaRPr lang="de-DE" sz="1000" b="0" dirty="0">
              <a:latin typeface="+mn-lt"/>
            </a:endParaRPr>
          </a:p>
        </p:txBody>
      </p:sp>
    </p:spTree>
    <p:extLst>
      <p:ext uri="{BB962C8B-B14F-4D97-AF65-F5344CB8AC3E}">
        <p14:creationId xmlns:p14="http://schemas.microsoft.com/office/powerpoint/2010/main" val="573804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1000" y="260779"/>
            <a:ext cx="9144000" cy="860425"/>
          </a:xfrm>
        </p:spPr>
        <p:txBody>
          <a:bodyPr/>
          <a:lstStyle/>
          <a:p>
            <a:r>
              <a:rPr lang="de-DE" b="0" dirty="0" smtClean="0"/>
              <a:t>4.3 Streubild </a:t>
            </a:r>
            <a:br>
              <a:rPr lang="de-DE" b="0" dirty="0" smtClean="0"/>
            </a:br>
            <a:r>
              <a:rPr lang="de-DE" b="0" dirty="0" smtClean="0"/>
              <a:t>Aufgabepunkt </a:t>
            </a:r>
            <a:endParaRPr lang="de-DE"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1" name="Textfeld 10"/>
          <p:cNvSpPr txBox="1"/>
          <p:nvPr/>
        </p:nvSpPr>
        <p:spPr>
          <a:xfrm>
            <a:off x="5652120" y="6249988"/>
            <a:ext cx="3312368" cy="430887"/>
          </a:xfrm>
          <a:prstGeom prst="rect">
            <a:avLst/>
          </a:prstGeom>
          <a:noFill/>
        </p:spPr>
        <p:txBody>
          <a:bodyPr wrap="square" rtlCol="0">
            <a:spAutoFit/>
          </a:bodyPr>
          <a:lstStyle/>
          <a:p>
            <a:r>
              <a:rPr lang="de-DE" sz="1000" b="0" dirty="0" smtClean="0">
                <a:latin typeface="+mn-lt"/>
              </a:rPr>
              <a:t>Quelle: Bild 40a) </a:t>
            </a:r>
            <a:r>
              <a:rPr lang="de-DE" sz="1000" b="0" dirty="0"/>
              <a:t>Vorlesungsskript Prof. Dr. Ulrich Groß </a:t>
            </a:r>
          </a:p>
          <a:p>
            <a:r>
              <a:rPr lang="de-DE" sz="1000" b="0" dirty="0" smtClean="0">
                <a:latin typeface="+mn-lt"/>
              </a:rPr>
              <a:t> </a:t>
            </a:r>
            <a:endParaRPr lang="de-DE" sz="1000" b="0" dirty="0">
              <a:latin typeface="+mn-lt"/>
            </a:endParaRPr>
          </a:p>
        </p:txBody>
      </p:sp>
      <p:pic>
        <p:nvPicPr>
          <p:cNvPr id="12" name="Picture 3" descr="~AUT0009"/>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258888" y="1268413"/>
            <a:ext cx="6761162" cy="45180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8334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108520" y="382726"/>
            <a:ext cx="9144000" cy="860425"/>
          </a:xfrm>
        </p:spPr>
        <p:txBody>
          <a:bodyPr/>
          <a:lstStyle/>
          <a:p>
            <a:r>
              <a:rPr lang="de-DE" b="0" dirty="0" smtClean="0"/>
              <a:t>4.3.1 Dreiecksstreubild</a:t>
            </a:r>
            <a:endParaRPr lang="de-DE" b="0" dirty="0"/>
          </a:p>
        </p:txBody>
      </p:sp>
      <p:sp>
        <p:nvSpPr>
          <p:cNvPr id="6" name="Inhaltsplatzhalter 5"/>
          <p:cNvSpPr>
            <a:spLocks noGrp="1"/>
          </p:cNvSpPr>
          <p:nvPr>
            <p:ph idx="1"/>
          </p:nvPr>
        </p:nvSpPr>
        <p:spPr>
          <a:xfrm>
            <a:off x="179512" y="1738368"/>
            <a:ext cx="9144000" cy="4497388"/>
          </a:xfrm>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0" name="Textfeld 9"/>
          <p:cNvSpPr txBox="1"/>
          <p:nvPr/>
        </p:nvSpPr>
        <p:spPr>
          <a:xfrm>
            <a:off x="5904148" y="6021288"/>
            <a:ext cx="2858852" cy="246221"/>
          </a:xfrm>
          <a:prstGeom prst="rect">
            <a:avLst/>
          </a:prstGeom>
          <a:noFill/>
        </p:spPr>
        <p:txBody>
          <a:bodyPr wrap="square" rtlCol="0">
            <a:spAutoFit/>
          </a:bodyPr>
          <a:lstStyle/>
          <a:p>
            <a:r>
              <a:rPr lang="de-DE" sz="1000" b="0" dirty="0" smtClean="0">
                <a:latin typeface="+mn-lt"/>
              </a:rPr>
              <a:t>Quelle: Bild 41 Betriebsanleitung Rauch Axis H </a:t>
            </a:r>
            <a:endParaRPr lang="de-DE" sz="1000" b="0" dirty="0">
              <a:latin typeface="+mn-lt"/>
            </a:endParaRPr>
          </a:p>
        </p:txBody>
      </p:sp>
      <p:sp>
        <p:nvSpPr>
          <p:cNvPr id="11" name="Textfeld 10"/>
          <p:cNvSpPr txBox="1"/>
          <p:nvPr/>
        </p:nvSpPr>
        <p:spPr>
          <a:xfrm>
            <a:off x="5562110" y="1432094"/>
            <a:ext cx="2970330" cy="3600986"/>
          </a:xfrm>
          <a:prstGeom prst="rect">
            <a:avLst/>
          </a:prstGeom>
          <a:noFill/>
        </p:spPr>
        <p:txBody>
          <a:bodyPr wrap="square" rtlCol="0">
            <a:spAutoFit/>
          </a:bodyPr>
          <a:lstStyle/>
          <a:p>
            <a:pPr marL="342900" indent="-342900">
              <a:buFont typeface="Arial" panose="020B0604020202020204" pitchFamily="34" charset="0"/>
              <a:buChar char="•"/>
            </a:pPr>
            <a:r>
              <a:rPr lang="de-DE" sz="2000" b="0" dirty="0" smtClean="0">
                <a:latin typeface="+mn-lt"/>
              </a:rPr>
              <a:t>Stark abfallende Streuflanken</a:t>
            </a:r>
          </a:p>
          <a:p>
            <a:pPr marL="342900" indent="-342900">
              <a:buFont typeface="Arial" panose="020B0604020202020204" pitchFamily="34" charset="0"/>
              <a:buChar char="•"/>
            </a:pPr>
            <a:r>
              <a:rPr lang="de-DE" sz="2000" b="0" dirty="0" smtClean="0">
                <a:latin typeface="+mn-lt"/>
              </a:rPr>
              <a:t>Große Überlappungszonen</a:t>
            </a:r>
          </a:p>
          <a:p>
            <a:pPr marL="342900" indent="-342900">
              <a:buFont typeface="Wingdings" panose="05000000000000000000" pitchFamily="2" charset="2"/>
              <a:buChar char="à"/>
            </a:pPr>
            <a:r>
              <a:rPr lang="de-DE" sz="2000" b="0" dirty="0" smtClean="0">
                <a:latin typeface="+mn-lt"/>
              </a:rPr>
              <a:t>Düngemitteln </a:t>
            </a:r>
            <a:r>
              <a:rPr lang="de-DE" sz="2000" b="0" dirty="0">
                <a:latin typeface="+mn-lt"/>
              </a:rPr>
              <a:t>mit </a:t>
            </a:r>
            <a:r>
              <a:rPr lang="de-DE" sz="2000" b="0" dirty="0" smtClean="0">
                <a:latin typeface="+mn-lt"/>
              </a:rPr>
              <a:t>    </a:t>
            </a:r>
          </a:p>
          <a:p>
            <a:r>
              <a:rPr lang="de-DE" sz="2000" b="0" dirty="0" smtClean="0">
                <a:latin typeface="+mn-lt"/>
              </a:rPr>
              <a:t>     sehr </a:t>
            </a:r>
            <a:r>
              <a:rPr lang="de-DE" sz="2000" b="0" dirty="0">
                <a:latin typeface="+mn-lt"/>
              </a:rPr>
              <a:t>guten</a:t>
            </a:r>
          </a:p>
          <a:p>
            <a:r>
              <a:rPr lang="de-DE" sz="2000" b="0" dirty="0" smtClean="0">
                <a:latin typeface="+mn-lt"/>
              </a:rPr>
              <a:t>     Flugeigenschaften    </a:t>
            </a:r>
          </a:p>
          <a:p>
            <a:r>
              <a:rPr lang="de-DE" sz="2000" b="0" dirty="0" smtClean="0">
                <a:latin typeface="+mn-lt"/>
              </a:rPr>
              <a:t>     und </a:t>
            </a:r>
            <a:r>
              <a:rPr lang="de-DE" sz="2000" b="0" smtClean="0">
                <a:latin typeface="+mn-lt"/>
              </a:rPr>
              <a:t>annäherend</a:t>
            </a:r>
            <a:endParaRPr lang="de-DE" sz="2000" b="0" dirty="0" smtClean="0">
              <a:latin typeface="+mn-lt"/>
            </a:endParaRPr>
          </a:p>
          <a:p>
            <a:r>
              <a:rPr lang="de-DE" sz="2000" b="0" dirty="0">
                <a:latin typeface="+mn-lt"/>
              </a:rPr>
              <a:t> </a:t>
            </a:r>
            <a:r>
              <a:rPr lang="de-DE" sz="2000" b="0" dirty="0" smtClean="0">
                <a:latin typeface="+mn-lt"/>
              </a:rPr>
              <a:t>    </a:t>
            </a:r>
            <a:r>
              <a:rPr lang="de-DE" sz="2000" b="0" dirty="0">
                <a:latin typeface="+mn-lt"/>
              </a:rPr>
              <a:t>gleicher </a:t>
            </a:r>
            <a:endParaRPr lang="de-DE" sz="2000" b="0" dirty="0" smtClean="0">
              <a:latin typeface="+mn-lt"/>
            </a:endParaRPr>
          </a:p>
          <a:p>
            <a:r>
              <a:rPr lang="de-DE" sz="2000" b="0" dirty="0">
                <a:latin typeface="+mn-lt"/>
              </a:rPr>
              <a:t> </a:t>
            </a:r>
            <a:r>
              <a:rPr lang="de-DE" sz="2000" b="0" dirty="0" smtClean="0">
                <a:latin typeface="+mn-lt"/>
              </a:rPr>
              <a:t>    Korngrößenstruktur</a:t>
            </a:r>
            <a:endParaRPr lang="de-DE" sz="2000" b="0" dirty="0">
              <a:latin typeface="+mn-lt"/>
            </a:endParaRPr>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136" y="1289581"/>
            <a:ext cx="4649952" cy="3948616"/>
          </a:xfrm>
          <a:prstGeom prst="rect">
            <a:avLst/>
          </a:prstGeom>
        </p:spPr>
      </p:pic>
      <p:cxnSp>
        <p:nvCxnSpPr>
          <p:cNvPr id="13" name="Gerade Verbindung mit Pfeil 12"/>
          <p:cNvCxnSpPr/>
          <p:nvPr/>
        </p:nvCxnSpPr>
        <p:spPr bwMode="auto">
          <a:xfrm flipH="1">
            <a:off x="3039112" y="2708920"/>
            <a:ext cx="1532888" cy="0"/>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
        <p:nvSpPr>
          <p:cNvPr id="8" name="Textfeld 7"/>
          <p:cNvSpPr txBox="1"/>
          <p:nvPr/>
        </p:nvSpPr>
        <p:spPr>
          <a:xfrm>
            <a:off x="714136" y="5254570"/>
            <a:ext cx="2592288" cy="1034129"/>
          </a:xfrm>
          <a:prstGeom prst="rect">
            <a:avLst/>
          </a:prstGeom>
          <a:noFill/>
        </p:spPr>
        <p:txBody>
          <a:bodyPr wrap="square" rtlCol="0">
            <a:spAutoFit/>
          </a:bodyPr>
          <a:lstStyle/>
          <a:p>
            <a:r>
              <a:rPr lang="de-DE" sz="1800" b="0" dirty="0" smtClean="0">
                <a:latin typeface="+mj-lt"/>
              </a:rPr>
              <a:t>[X] Arbeitsbreite</a:t>
            </a:r>
          </a:p>
          <a:p>
            <a:r>
              <a:rPr lang="de-DE" sz="1800" b="0" dirty="0" smtClean="0">
                <a:latin typeface="+mj-lt"/>
              </a:rPr>
              <a:t>[Y] Überlappungszone</a:t>
            </a:r>
          </a:p>
          <a:p>
            <a:r>
              <a:rPr lang="de-DE" sz="1800" b="0" dirty="0" smtClean="0">
                <a:latin typeface="+mj-lt"/>
              </a:rPr>
              <a:t>[Z] Gesamtwurfbreite</a:t>
            </a:r>
            <a:endParaRPr lang="de-DE" sz="1800" b="0" dirty="0">
              <a:latin typeface="+mj-lt"/>
            </a:endParaRPr>
          </a:p>
        </p:txBody>
      </p:sp>
      <p:sp>
        <p:nvSpPr>
          <p:cNvPr id="2" name="Textfeld 1"/>
          <p:cNvSpPr txBox="1"/>
          <p:nvPr/>
        </p:nvSpPr>
        <p:spPr>
          <a:xfrm>
            <a:off x="3635896" y="5254570"/>
            <a:ext cx="4536504" cy="646331"/>
          </a:xfrm>
          <a:prstGeom prst="rect">
            <a:avLst/>
          </a:prstGeom>
          <a:noFill/>
        </p:spPr>
        <p:txBody>
          <a:bodyPr wrap="square" rtlCol="0">
            <a:spAutoFit/>
          </a:bodyPr>
          <a:lstStyle/>
          <a:p>
            <a:r>
              <a:rPr lang="de-DE" sz="1800" b="0" dirty="0" smtClean="0">
                <a:solidFill>
                  <a:srgbClr val="FF0000"/>
                </a:solidFill>
              </a:rPr>
              <a:t>Was ist dreieckig – Verteilung des Düngers über die </a:t>
            </a:r>
            <a:r>
              <a:rPr lang="de-DE" sz="1800" b="0" dirty="0">
                <a:solidFill>
                  <a:srgbClr val="FF0000"/>
                </a:solidFill>
              </a:rPr>
              <a:t>A</a:t>
            </a:r>
            <a:r>
              <a:rPr lang="de-DE" sz="1800" b="0" dirty="0" smtClean="0">
                <a:solidFill>
                  <a:srgbClr val="FF0000"/>
                </a:solidFill>
              </a:rPr>
              <a:t>rbeitsbreite</a:t>
            </a:r>
            <a:endParaRPr lang="de-DE" sz="1800" b="0" dirty="0">
              <a:solidFill>
                <a:srgbClr val="FF0000"/>
              </a:solidFill>
            </a:endParaRPr>
          </a:p>
        </p:txBody>
      </p:sp>
    </p:spTree>
    <p:extLst>
      <p:ext uri="{BB962C8B-B14F-4D97-AF65-F5344CB8AC3E}">
        <p14:creationId xmlns:p14="http://schemas.microsoft.com/office/powerpoint/2010/main" val="18737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81000" y="582613"/>
            <a:ext cx="9144000" cy="860425"/>
          </a:xfrm>
        </p:spPr>
        <p:txBody>
          <a:bodyPr/>
          <a:lstStyle/>
          <a:p>
            <a:r>
              <a:rPr lang="de-DE" b="0" dirty="0" smtClean="0"/>
              <a:t>4.3.1 Dreiecksstreubild</a:t>
            </a:r>
            <a:endParaRPr lang="de-DE" b="0" dirty="0"/>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8" name="Picture 2" descr="Streukurv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43" y="3117484"/>
            <a:ext cx="8925713"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5"/>
          <p:cNvSpPr>
            <a:spLocks noChangeShapeType="1"/>
          </p:cNvSpPr>
          <p:nvPr/>
        </p:nvSpPr>
        <p:spPr bwMode="auto">
          <a:xfrm flipH="1">
            <a:off x="5562110" y="2974212"/>
            <a:ext cx="533400" cy="1295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 name="Text Box 4"/>
          <p:cNvSpPr txBox="1">
            <a:spLocks noChangeArrowheads="1"/>
          </p:cNvSpPr>
          <p:nvPr/>
        </p:nvSpPr>
        <p:spPr bwMode="auto">
          <a:xfrm>
            <a:off x="5220072" y="2506009"/>
            <a:ext cx="2133600" cy="5847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600" b="0" dirty="0"/>
              <a:t>flach abfallende Streuflanken</a:t>
            </a:r>
            <a:endParaRPr lang="de-DE" altLang="de-DE" sz="1600" b="0" dirty="0">
              <a:latin typeface="Times New Roman" panose="02020603050405020304" pitchFamily="18" charset="0"/>
            </a:endParaRPr>
          </a:p>
        </p:txBody>
      </p:sp>
      <p:sp>
        <p:nvSpPr>
          <p:cNvPr id="12" name="Text Box 11"/>
          <p:cNvSpPr txBox="1">
            <a:spLocks noChangeArrowheads="1"/>
          </p:cNvSpPr>
          <p:nvPr/>
        </p:nvSpPr>
        <p:spPr bwMode="auto">
          <a:xfrm>
            <a:off x="464443" y="1551901"/>
            <a:ext cx="3488432" cy="190821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600" b="0" dirty="0">
                <a:latin typeface="+mn-lt"/>
              </a:rPr>
              <a:t>Unempfindlich gegenüber:</a:t>
            </a:r>
          </a:p>
          <a:p>
            <a:pPr>
              <a:spcBef>
                <a:spcPct val="50000"/>
              </a:spcBef>
              <a:buClrTx/>
              <a:buFontTx/>
              <a:buChar char="•"/>
            </a:pPr>
            <a:r>
              <a:rPr lang="de-DE" altLang="de-DE" sz="1600" b="0" dirty="0">
                <a:latin typeface="+mn-lt"/>
              </a:rPr>
              <a:t> Veränderungen der Düngerstruktur</a:t>
            </a:r>
          </a:p>
          <a:p>
            <a:pPr>
              <a:spcBef>
                <a:spcPct val="50000"/>
              </a:spcBef>
              <a:buClrTx/>
              <a:buFontTx/>
              <a:buChar char="•"/>
            </a:pPr>
            <a:r>
              <a:rPr lang="de-DE" altLang="de-DE" sz="1600" b="0" dirty="0">
                <a:latin typeface="+mn-lt"/>
              </a:rPr>
              <a:t> Fremdeinflüssen (Wind, Hanglage)</a:t>
            </a:r>
          </a:p>
          <a:p>
            <a:pPr>
              <a:spcBef>
                <a:spcPct val="50000"/>
              </a:spcBef>
              <a:buClrTx/>
              <a:buFontTx/>
              <a:buChar char="•"/>
            </a:pPr>
            <a:r>
              <a:rPr lang="de-DE" altLang="de-DE" sz="1600" b="0" dirty="0">
                <a:latin typeface="+mn-lt"/>
              </a:rPr>
              <a:t> </a:t>
            </a:r>
            <a:r>
              <a:rPr lang="de-DE" altLang="de-DE" sz="1600" b="0" dirty="0" smtClean="0">
                <a:latin typeface="+mn-lt"/>
              </a:rPr>
              <a:t>Luftfeuchtigkeit</a:t>
            </a:r>
            <a:endParaRPr lang="de-DE" altLang="de-DE" sz="1600" b="0" dirty="0">
              <a:latin typeface="+mn-lt"/>
            </a:endParaRPr>
          </a:p>
          <a:p>
            <a:pPr>
              <a:spcBef>
                <a:spcPct val="50000"/>
              </a:spcBef>
              <a:buClrTx/>
              <a:buFontTx/>
              <a:buNone/>
            </a:pPr>
            <a:endParaRPr lang="de-DE" altLang="de-DE" sz="2000" dirty="0"/>
          </a:p>
        </p:txBody>
      </p:sp>
      <p:sp>
        <p:nvSpPr>
          <p:cNvPr id="2" name="Textfeld 1"/>
          <p:cNvSpPr txBox="1"/>
          <p:nvPr/>
        </p:nvSpPr>
        <p:spPr>
          <a:xfrm>
            <a:off x="6209810" y="6173550"/>
            <a:ext cx="2934190" cy="246221"/>
          </a:xfrm>
          <a:prstGeom prst="rect">
            <a:avLst/>
          </a:prstGeom>
          <a:noFill/>
        </p:spPr>
        <p:txBody>
          <a:bodyPr wrap="square" rtlCol="0">
            <a:spAutoFit/>
          </a:bodyPr>
          <a:lstStyle/>
          <a:p>
            <a:r>
              <a:rPr lang="de-DE" sz="1000" b="0" dirty="0" smtClean="0">
                <a:latin typeface="+mn-lt"/>
              </a:rPr>
              <a:t>Quelle: Bild 42 Betriebsanleitung Rauch Axis H</a:t>
            </a:r>
            <a:endParaRPr lang="de-DE" sz="1000" b="0" dirty="0">
              <a:latin typeface="+mn-lt"/>
            </a:endParaRPr>
          </a:p>
        </p:txBody>
      </p:sp>
      <p:sp>
        <p:nvSpPr>
          <p:cNvPr id="13" name="Text Box 12"/>
          <p:cNvSpPr txBox="1">
            <a:spLocks noChangeArrowheads="1"/>
          </p:cNvSpPr>
          <p:nvPr/>
        </p:nvSpPr>
        <p:spPr bwMode="auto">
          <a:xfrm>
            <a:off x="5302188" y="5477887"/>
            <a:ext cx="3733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400" b="0" dirty="0"/>
              <a:t>Axera H - 24 m - Kalkamonsalpeter 27% N</a:t>
            </a:r>
          </a:p>
        </p:txBody>
      </p:sp>
      <p:grpSp>
        <p:nvGrpSpPr>
          <p:cNvPr id="14" name="Group 6"/>
          <p:cNvGrpSpPr>
            <a:grpSpLocks/>
          </p:cNvGrpSpPr>
          <p:nvPr/>
        </p:nvGrpSpPr>
        <p:grpSpPr bwMode="auto">
          <a:xfrm>
            <a:off x="251520" y="5474127"/>
            <a:ext cx="4304574" cy="533400"/>
            <a:chOff x="720" y="3312"/>
            <a:chExt cx="2400" cy="336"/>
          </a:xfrm>
        </p:grpSpPr>
        <p:sp>
          <p:nvSpPr>
            <p:cNvPr id="15" name="Line 7"/>
            <p:cNvSpPr>
              <a:spLocks noChangeShapeType="1"/>
            </p:cNvSpPr>
            <p:nvPr/>
          </p:nvSpPr>
          <p:spPr bwMode="auto">
            <a:xfrm flipV="1">
              <a:off x="720" y="3312"/>
              <a:ext cx="0" cy="33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6" name="Line 8"/>
            <p:cNvSpPr>
              <a:spLocks noChangeShapeType="1"/>
            </p:cNvSpPr>
            <p:nvPr/>
          </p:nvSpPr>
          <p:spPr bwMode="auto">
            <a:xfrm flipV="1">
              <a:off x="3120" y="3312"/>
              <a:ext cx="0" cy="33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7" name="Line 9"/>
            <p:cNvSpPr>
              <a:spLocks noChangeShapeType="1"/>
            </p:cNvSpPr>
            <p:nvPr/>
          </p:nvSpPr>
          <p:spPr bwMode="auto">
            <a:xfrm>
              <a:off x="720" y="3648"/>
              <a:ext cx="2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grpSp>
      <p:sp>
        <p:nvSpPr>
          <p:cNvPr id="18" name="Text Box 3"/>
          <p:cNvSpPr txBox="1">
            <a:spLocks noChangeArrowheads="1"/>
          </p:cNvSpPr>
          <p:nvPr/>
        </p:nvSpPr>
        <p:spPr bwMode="auto">
          <a:xfrm>
            <a:off x="1451307" y="5471539"/>
            <a:ext cx="1905000" cy="5847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600" b="0" dirty="0"/>
              <a:t>100 %</a:t>
            </a:r>
            <a:br>
              <a:rPr lang="de-DE" altLang="de-DE" sz="1600" b="0" dirty="0"/>
            </a:br>
            <a:r>
              <a:rPr lang="de-DE" altLang="de-DE" sz="1600" b="0" dirty="0"/>
              <a:t>Überlappung</a:t>
            </a:r>
            <a:endParaRPr lang="de-DE" altLang="de-DE" sz="1600" b="0" dirty="0">
              <a:latin typeface="Times New Roman" panose="02020603050405020304" pitchFamily="18" charset="0"/>
            </a:endParaRPr>
          </a:p>
        </p:txBody>
      </p:sp>
      <p:cxnSp>
        <p:nvCxnSpPr>
          <p:cNvPr id="19" name="Gerade Verbindung mit Pfeil 18"/>
          <p:cNvCxnSpPr/>
          <p:nvPr/>
        </p:nvCxnSpPr>
        <p:spPr bwMode="auto">
          <a:xfrm flipH="1">
            <a:off x="4590561" y="2505264"/>
            <a:ext cx="18900" cy="574079"/>
          </a:xfrm>
          <a:prstGeom prst="straightConnector1">
            <a:avLst/>
          </a:prstGeom>
          <a:ln w="9525" cap="flat" cmpd="sng" algn="ctr">
            <a:solidFill>
              <a:schemeClr val="dk1"/>
            </a:solidFill>
            <a:prstDash val="solid"/>
            <a:round/>
            <a:headEnd type="none" w="med" len="med"/>
            <a:tailEnd type="arrow" w="med" len="med"/>
          </a:ln>
          <a:extLst/>
        </p:spPr>
        <p:style>
          <a:lnRef idx="0">
            <a:scrgbClr r="0" g="0" b="0"/>
          </a:lnRef>
          <a:fillRef idx="0">
            <a:scrgbClr r="0" g="0" b="0"/>
          </a:fillRef>
          <a:effectRef idx="0">
            <a:scrgbClr r="0" g="0" b="0"/>
          </a:effectRef>
          <a:fontRef idx="minor">
            <a:schemeClr val="tx1"/>
          </a:fontRef>
        </p:style>
      </p:cxnSp>
      <p:sp>
        <p:nvSpPr>
          <p:cNvPr id="20" name="Textfeld 19"/>
          <p:cNvSpPr txBox="1"/>
          <p:nvPr/>
        </p:nvSpPr>
        <p:spPr>
          <a:xfrm>
            <a:off x="4291407" y="1978881"/>
            <a:ext cx="1728192" cy="584775"/>
          </a:xfrm>
          <a:prstGeom prst="rect">
            <a:avLst/>
          </a:prstGeom>
          <a:noFill/>
        </p:spPr>
        <p:txBody>
          <a:bodyPr wrap="square" rtlCol="0">
            <a:spAutoFit/>
          </a:bodyPr>
          <a:lstStyle/>
          <a:p>
            <a:pPr algn="ctr"/>
            <a:r>
              <a:rPr lang="de-DE" sz="1600" b="0" dirty="0" smtClean="0">
                <a:latin typeface="+mn-lt"/>
              </a:rPr>
              <a:t>% der Ausbringmenge</a:t>
            </a:r>
            <a:endParaRPr lang="de-DE" sz="1600" b="0" dirty="0">
              <a:latin typeface="+mn-lt"/>
            </a:endParaRPr>
          </a:p>
        </p:txBody>
      </p:sp>
      <p:sp>
        <p:nvSpPr>
          <p:cNvPr id="3" name="Textfeld 2"/>
          <p:cNvSpPr txBox="1"/>
          <p:nvPr/>
        </p:nvSpPr>
        <p:spPr>
          <a:xfrm rot="1299168">
            <a:off x="5155502" y="4216988"/>
            <a:ext cx="1054307" cy="338554"/>
          </a:xfrm>
          <a:prstGeom prst="rect">
            <a:avLst/>
          </a:prstGeom>
          <a:noFill/>
        </p:spPr>
        <p:txBody>
          <a:bodyPr wrap="square" rtlCol="0">
            <a:spAutoFit/>
          </a:bodyPr>
          <a:lstStyle/>
          <a:p>
            <a:r>
              <a:rPr lang="de-DE" sz="1600" smtClean="0"/>
              <a:t>Fahrt</a:t>
            </a:r>
            <a:endParaRPr lang="de-DE" sz="1600"/>
          </a:p>
        </p:txBody>
      </p:sp>
      <p:sp>
        <p:nvSpPr>
          <p:cNvPr id="21" name="Textfeld 20"/>
          <p:cNvSpPr txBox="1"/>
          <p:nvPr/>
        </p:nvSpPr>
        <p:spPr>
          <a:xfrm rot="20897364">
            <a:off x="6959346" y="4100333"/>
            <a:ext cx="1351234" cy="338554"/>
          </a:xfrm>
          <a:prstGeom prst="rect">
            <a:avLst/>
          </a:prstGeom>
          <a:noFill/>
        </p:spPr>
        <p:txBody>
          <a:bodyPr wrap="square" rtlCol="0">
            <a:spAutoFit/>
          </a:bodyPr>
          <a:lstStyle/>
          <a:p>
            <a:r>
              <a:rPr lang="de-DE" sz="1600" smtClean="0"/>
              <a:t>Gegen-Fahrt</a:t>
            </a:r>
            <a:endParaRPr lang="de-DE" sz="1600"/>
          </a:p>
        </p:txBody>
      </p:sp>
      <p:sp>
        <p:nvSpPr>
          <p:cNvPr id="22" name="Textfeld 21"/>
          <p:cNvSpPr txBox="1"/>
          <p:nvPr/>
        </p:nvSpPr>
        <p:spPr>
          <a:xfrm rot="788783">
            <a:off x="722025" y="4220057"/>
            <a:ext cx="1676725" cy="338554"/>
          </a:xfrm>
          <a:prstGeom prst="rect">
            <a:avLst/>
          </a:prstGeom>
          <a:noFill/>
        </p:spPr>
        <p:txBody>
          <a:bodyPr wrap="square" rtlCol="0">
            <a:spAutoFit/>
          </a:bodyPr>
          <a:lstStyle/>
          <a:p>
            <a:r>
              <a:rPr lang="de-DE" sz="1600" smtClean="0"/>
              <a:t>Gegen-Fahrt</a:t>
            </a:r>
            <a:endParaRPr lang="de-DE" sz="1600"/>
          </a:p>
        </p:txBody>
      </p:sp>
    </p:spTree>
    <p:extLst>
      <p:ext uri="{BB962C8B-B14F-4D97-AF65-F5344CB8AC3E}">
        <p14:creationId xmlns:p14="http://schemas.microsoft.com/office/powerpoint/2010/main" val="4196554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624" y="373499"/>
            <a:ext cx="8511480" cy="860425"/>
          </a:xfrm>
        </p:spPr>
        <p:txBody>
          <a:bodyPr/>
          <a:lstStyle/>
          <a:p>
            <a:r>
              <a:rPr lang="de-DE" b="0" dirty="0"/>
              <a:t>4.4.1 Variationskoeffizient VK-Wert </a:t>
            </a:r>
            <a:r>
              <a:rPr lang="de-DE" b="0" dirty="0" smtClean="0"/>
              <a:t/>
            </a:r>
            <a:br>
              <a:rPr lang="de-DE" b="0" dirty="0" smtClean="0"/>
            </a:br>
            <a:r>
              <a:rPr lang="de-DE" b="0" dirty="0" smtClean="0"/>
              <a:t>		-</a:t>
            </a:r>
            <a:r>
              <a:rPr lang="de-DE" sz="2400" b="0" dirty="0" smtClean="0"/>
              <a:t>Moderne Bestimmung-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20272" y="6300647"/>
            <a:ext cx="2880320" cy="246221"/>
          </a:xfrm>
          <a:prstGeom prst="rect">
            <a:avLst/>
          </a:prstGeom>
          <a:noFill/>
        </p:spPr>
        <p:txBody>
          <a:bodyPr wrap="square" rtlCol="0">
            <a:spAutoFit/>
          </a:bodyPr>
          <a:lstStyle/>
          <a:p>
            <a:r>
              <a:rPr lang="de-DE" sz="1000" b="0" dirty="0" smtClean="0">
                <a:latin typeface="+mj-lt"/>
              </a:rPr>
              <a:t>Quelle: Bild 48 YARA</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807126"/>
            <a:ext cx="4841312" cy="3477562"/>
          </a:xfrm>
          <a:prstGeom prst="rect">
            <a:avLst/>
          </a:prstGeom>
        </p:spPr>
      </p:pic>
    </p:spTree>
    <p:extLst>
      <p:ext uri="{BB962C8B-B14F-4D97-AF65-F5344CB8AC3E}">
        <p14:creationId xmlns:p14="http://schemas.microsoft.com/office/powerpoint/2010/main" val="2619559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252536" y="318824"/>
            <a:ext cx="9144000" cy="860425"/>
          </a:xfrm>
        </p:spPr>
        <p:txBody>
          <a:bodyPr/>
          <a:lstStyle/>
          <a:p>
            <a:r>
              <a:rPr lang="de-DE" b="0" dirty="0" smtClean="0"/>
              <a:t>4.3.2 Trapezstreubild</a:t>
            </a:r>
            <a:endParaRPr lang="de-DE" b="0" dirty="0"/>
          </a:p>
        </p:txBody>
      </p:sp>
      <p:sp>
        <p:nvSpPr>
          <p:cNvPr id="6" name="Inhaltsplatzhalter 5"/>
          <p:cNvSpPr>
            <a:spLocks noGrp="1"/>
          </p:cNvSpPr>
          <p:nvPr>
            <p:ph idx="1"/>
          </p:nvPr>
        </p:nvSpPr>
        <p:spPr>
          <a:xfrm>
            <a:off x="179512" y="1738368"/>
            <a:ext cx="9144000" cy="4497388"/>
          </a:xfrm>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05050"/>
            <a:ext cx="4200525" cy="3824150"/>
          </a:xfrm>
          <a:prstGeom prst="rect">
            <a:avLst/>
          </a:prstGeom>
        </p:spPr>
      </p:pic>
      <p:sp>
        <p:nvSpPr>
          <p:cNvPr id="10" name="Textfeld 9"/>
          <p:cNvSpPr txBox="1"/>
          <p:nvPr/>
        </p:nvSpPr>
        <p:spPr>
          <a:xfrm>
            <a:off x="4859213" y="1512567"/>
            <a:ext cx="3600400" cy="2862322"/>
          </a:xfrm>
          <a:prstGeom prst="rect">
            <a:avLst/>
          </a:prstGeom>
          <a:noFill/>
        </p:spPr>
        <p:txBody>
          <a:bodyPr wrap="square" rtlCol="0">
            <a:spAutoFit/>
          </a:bodyPr>
          <a:lstStyle/>
          <a:p>
            <a:pPr marL="342900" indent="-342900">
              <a:buFont typeface="Arial" panose="020B0604020202020204" pitchFamily="34" charset="0"/>
              <a:buChar char="•"/>
            </a:pPr>
            <a:r>
              <a:rPr lang="de-DE" sz="2000" b="0" dirty="0" smtClean="0">
                <a:latin typeface="+mn-lt"/>
              </a:rPr>
              <a:t>Steil abfallende Streuflanken</a:t>
            </a:r>
          </a:p>
          <a:p>
            <a:pPr marL="342900" indent="-342900">
              <a:buFont typeface="Arial" panose="020B0604020202020204" pitchFamily="34" charset="0"/>
              <a:buChar char="•"/>
            </a:pPr>
            <a:r>
              <a:rPr lang="de-DE" sz="2000" b="0" dirty="0" smtClean="0">
                <a:latin typeface="+mn-lt"/>
              </a:rPr>
              <a:t>Sehr kleine Überlappungszonen</a:t>
            </a:r>
          </a:p>
          <a:p>
            <a:r>
              <a:rPr lang="de-DE" sz="2000" b="0" dirty="0" smtClean="0">
                <a:latin typeface="+mn-lt"/>
              </a:rPr>
              <a:t> bei großen </a:t>
            </a:r>
          </a:p>
          <a:p>
            <a:r>
              <a:rPr lang="de-DE" sz="2000" b="0" dirty="0">
                <a:latin typeface="+mn-lt"/>
              </a:rPr>
              <a:t> </a:t>
            </a:r>
            <a:r>
              <a:rPr lang="de-DE" sz="2000" b="0" dirty="0" smtClean="0">
                <a:latin typeface="+mn-lt"/>
              </a:rPr>
              <a:t>    Arbeitsbreiten und</a:t>
            </a:r>
          </a:p>
          <a:p>
            <a:r>
              <a:rPr lang="de-DE" sz="2000" b="0" dirty="0">
                <a:latin typeface="+mn-lt"/>
              </a:rPr>
              <a:t> </a:t>
            </a:r>
            <a:r>
              <a:rPr lang="de-DE" sz="2000" b="0" dirty="0" smtClean="0">
                <a:latin typeface="+mn-lt"/>
              </a:rPr>
              <a:t>    schlecht fliegenden</a:t>
            </a:r>
          </a:p>
          <a:p>
            <a:r>
              <a:rPr lang="de-DE" sz="2000" b="0" dirty="0">
                <a:latin typeface="+mn-lt"/>
              </a:rPr>
              <a:t> </a:t>
            </a:r>
            <a:r>
              <a:rPr lang="de-DE" sz="2000" b="0" dirty="0" smtClean="0">
                <a:latin typeface="+mn-lt"/>
              </a:rPr>
              <a:t>    Düngemitteln</a:t>
            </a:r>
            <a:endParaRPr lang="de-DE" sz="2000" b="0" dirty="0">
              <a:latin typeface="+mn-lt"/>
            </a:endParaRPr>
          </a:p>
        </p:txBody>
      </p:sp>
      <p:sp>
        <p:nvSpPr>
          <p:cNvPr id="11" name="Textfeld 10"/>
          <p:cNvSpPr txBox="1"/>
          <p:nvPr/>
        </p:nvSpPr>
        <p:spPr>
          <a:xfrm>
            <a:off x="5904148" y="6021288"/>
            <a:ext cx="2858852" cy="246221"/>
          </a:xfrm>
          <a:prstGeom prst="rect">
            <a:avLst/>
          </a:prstGeom>
          <a:noFill/>
        </p:spPr>
        <p:txBody>
          <a:bodyPr wrap="square" rtlCol="0">
            <a:spAutoFit/>
          </a:bodyPr>
          <a:lstStyle/>
          <a:p>
            <a:r>
              <a:rPr lang="de-DE" sz="1000" b="0" dirty="0" smtClean="0">
                <a:latin typeface="+mn-lt"/>
              </a:rPr>
              <a:t>Quelle: Bild 42 Betriebsanleitung Rauch Axis H </a:t>
            </a:r>
            <a:endParaRPr lang="de-DE" sz="1000" b="0" dirty="0">
              <a:latin typeface="+mn-lt"/>
            </a:endParaRPr>
          </a:p>
        </p:txBody>
      </p:sp>
      <p:sp>
        <p:nvSpPr>
          <p:cNvPr id="12" name="Textfeld 11"/>
          <p:cNvSpPr txBox="1"/>
          <p:nvPr/>
        </p:nvSpPr>
        <p:spPr>
          <a:xfrm>
            <a:off x="397574" y="5201627"/>
            <a:ext cx="2592288" cy="1034129"/>
          </a:xfrm>
          <a:prstGeom prst="rect">
            <a:avLst/>
          </a:prstGeom>
          <a:noFill/>
        </p:spPr>
        <p:txBody>
          <a:bodyPr wrap="square" rtlCol="0">
            <a:spAutoFit/>
          </a:bodyPr>
          <a:lstStyle/>
          <a:p>
            <a:r>
              <a:rPr lang="de-DE" sz="1800" b="0" dirty="0" smtClean="0">
                <a:latin typeface="+mj-lt"/>
              </a:rPr>
              <a:t>[X] Arbeitsbreite</a:t>
            </a:r>
          </a:p>
          <a:p>
            <a:r>
              <a:rPr lang="de-DE" sz="1800" b="0" dirty="0" smtClean="0">
                <a:latin typeface="+mj-lt"/>
              </a:rPr>
              <a:t>[Y] Überlappungszone</a:t>
            </a:r>
          </a:p>
          <a:p>
            <a:r>
              <a:rPr lang="de-DE" sz="1800" b="0" dirty="0" smtClean="0">
                <a:latin typeface="+mj-lt"/>
              </a:rPr>
              <a:t>[Z] Gesamtwurfbreite</a:t>
            </a:r>
            <a:endParaRPr lang="de-DE" sz="1800" b="0" dirty="0">
              <a:latin typeface="+mj-lt"/>
            </a:endParaRPr>
          </a:p>
        </p:txBody>
      </p:sp>
    </p:spTree>
    <p:extLst>
      <p:ext uri="{BB962C8B-B14F-4D97-AF65-F5344CB8AC3E}">
        <p14:creationId xmlns:p14="http://schemas.microsoft.com/office/powerpoint/2010/main" val="14843592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284228" y="381315"/>
            <a:ext cx="9144000" cy="860425"/>
          </a:xfrm>
        </p:spPr>
        <p:txBody>
          <a:bodyPr/>
          <a:lstStyle/>
          <a:p>
            <a:r>
              <a:rPr lang="de-DE" b="0" dirty="0" smtClean="0"/>
              <a:t>4.3.2 Trapezstreubild </a:t>
            </a:r>
            <a:endParaRPr lang="de-DE" b="0" dirty="0"/>
          </a:p>
        </p:txBody>
      </p:sp>
      <p:sp>
        <p:nvSpPr>
          <p:cNvPr id="6" name="Inhaltsplatzhalter 5"/>
          <p:cNvSpPr>
            <a:spLocks noGrp="1"/>
          </p:cNvSpPr>
          <p:nvPr>
            <p:ph idx="1"/>
          </p:nvPr>
        </p:nvSpPr>
        <p:spPr>
          <a:xfrm>
            <a:off x="179512" y="1738368"/>
            <a:ext cx="9144000" cy="4497388"/>
          </a:xfrm>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49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8" name="Picture 2" descr="streukurve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880460"/>
            <a:ext cx="7848600" cy="326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0"/>
          <p:cNvSpPr>
            <a:spLocks noChangeShapeType="1"/>
          </p:cNvSpPr>
          <p:nvPr/>
        </p:nvSpPr>
        <p:spPr bwMode="auto">
          <a:xfrm flipH="1">
            <a:off x="7486650" y="3250308"/>
            <a:ext cx="304800" cy="13716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2" name="Textfeld 1"/>
          <p:cNvSpPr txBox="1"/>
          <p:nvPr/>
        </p:nvSpPr>
        <p:spPr>
          <a:xfrm>
            <a:off x="6768280" y="2736891"/>
            <a:ext cx="1799184" cy="584775"/>
          </a:xfrm>
          <a:prstGeom prst="rect">
            <a:avLst/>
          </a:prstGeom>
          <a:noFill/>
        </p:spPr>
        <p:txBody>
          <a:bodyPr wrap="square" rtlCol="0">
            <a:spAutoFit/>
          </a:bodyPr>
          <a:lstStyle/>
          <a:p>
            <a:pPr algn="ctr"/>
            <a:r>
              <a:rPr lang="de-DE" sz="1600" b="0" dirty="0" smtClean="0">
                <a:latin typeface="+mn-lt"/>
              </a:rPr>
              <a:t>stark abfallende Streuflanken</a:t>
            </a:r>
            <a:endParaRPr lang="de-DE" sz="1600" b="0" dirty="0">
              <a:latin typeface="+mn-lt"/>
            </a:endParaRPr>
          </a:p>
        </p:txBody>
      </p:sp>
      <p:sp>
        <p:nvSpPr>
          <p:cNvPr id="11" name="Textfeld 10"/>
          <p:cNvSpPr txBox="1"/>
          <p:nvPr/>
        </p:nvSpPr>
        <p:spPr>
          <a:xfrm>
            <a:off x="5904148" y="6305530"/>
            <a:ext cx="2858852" cy="246221"/>
          </a:xfrm>
          <a:prstGeom prst="rect">
            <a:avLst/>
          </a:prstGeom>
          <a:noFill/>
        </p:spPr>
        <p:txBody>
          <a:bodyPr wrap="square" rtlCol="0">
            <a:spAutoFit/>
          </a:bodyPr>
          <a:lstStyle/>
          <a:p>
            <a:r>
              <a:rPr lang="de-DE" sz="1000" b="0" dirty="0" smtClean="0">
                <a:latin typeface="+mn-lt"/>
              </a:rPr>
              <a:t>Quelle: Bild 44 Betriebsanleitung Rauch Axis H </a:t>
            </a:r>
            <a:endParaRPr lang="de-DE" sz="1000" b="0" dirty="0">
              <a:latin typeface="+mn-lt"/>
            </a:endParaRPr>
          </a:p>
        </p:txBody>
      </p:sp>
      <p:grpSp>
        <p:nvGrpSpPr>
          <p:cNvPr id="13" name="Group 6"/>
          <p:cNvGrpSpPr>
            <a:grpSpLocks/>
          </p:cNvGrpSpPr>
          <p:nvPr/>
        </p:nvGrpSpPr>
        <p:grpSpPr bwMode="auto">
          <a:xfrm>
            <a:off x="755576" y="5320665"/>
            <a:ext cx="1946060" cy="533400"/>
            <a:chOff x="720" y="3312"/>
            <a:chExt cx="2400" cy="336"/>
          </a:xfrm>
        </p:grpSpPr>
        <p:sp>
          <p:nvSpPr>
            <p:cNvPr id="14" name="Line 7"/>
            <p:cNvSpPr>
              <a:spLocks noChangeShapeType="1"/>
            </p:cNvSpPr>
            <p:nvPr/>
          </p:nvSpPr>
          <p:spPr bwMode="auto">
            <a:xfrm flipV="1">
              <a:off x="720" y="3312"/>
              <a:ext cx="0" cy="33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5" name="Line 8"/>
            <p:cNvSpPr>
              <a:spLocks noChangeShapeType="1"/>
            </p:cNvSpPr>
            <p:nvPr/>
          </p:nvSpPr>
          <p:spPr bwMode="auto">
            <a:xfrm flipV="1">
              <a:off x="3120" y="3312"/>
              <a:ext cx="0" cy="33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6" name="Line 9"/>
            <p:cNvSpPr>
              <a:spLocks noChangeShapeType="1"/>
            </p:cNvSpPr>
            <p:nvPr/>
          </p:nvSpPr>
          <p:spPr bwMode="auto">
            <a:xfrm>
              <a:off x="720" y="3648"/>
              <a:ext cx="2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grpSp>
      <p:sp>
        <p:nvSpPr>
          <p:cNvPr id="17" name="Text Box 3"/>
          <p:cNvSpPr txBox="1">
            <a:spLocks noChangeArrowheads="1"/>
          </p:cNvSpPr>
          <p:nvPr/>
        </p:nvSpPr>
        <p:spPr bwMode="auto">
          <a:xfrm>
            <a:off x="755575" y="5269290"/>
            <a:ext cx="1905000" cy="5847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a:spcBef>
                <a:spcPct val="50000"/>
              </a:spcBef>
              <a:buClrTx/>
              <a:buFontTx/>
              <a:buNone/>
            </a:pPr>
            <a:r>
              <a:rPr lang="de-DE" altLang="de-DE" sz="1600" b="0" dirty="0" smtClean="0"/>
              <a:t>30 - 50 </a:t>
            </a:r>
            <a:r>
              <a:rPr lang="de-DE" altLang="de-DE" sz="1600" b="0" dirty="0"/>
              <a:t>%</a:t>
            </a:r>
            <a:br>
              <a:rPr lang="de-DE" altLang="de-DE" sz="1600" b="0" dirty="0"/>
            </a:br>
            <a:r>
              <a:rPr lang="de-DE" altLang="de-DE" sz="1600" b="0" dirty="0"/>
              <a:t>Überlappung</a:t>
            </a:r>
            <a:endParaRPr lang="de-DE" altLang="de-DE" sz="1600" b="0" dirty="0">
              <a:latin typeface="Times New Roman" panose="02020603050405020304" pitchFamily="18" charset="0"/>
            </a:endParaRPr>
          </a:p>
        </p:txBody>
      </p:sp>
      <p:sp>
        <p:nvSpPr>
          <p:cNvPr id="18" name="Text Box 11"/>
          <p:cNvSpPr txBox="1">
            <a:spLocks noChangeArrowheads="1"/>
          </p:cNvSpPr>
          <p:nvPr/>
        </p:nvSpPr>
        <p:spPr bwMode="auto">
          <a:xfrm>
            <a:off x="4287772" y="5219984"/>
            <a:ext cx="42047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600" b="0" dirty="0"/>
              <a:t>Axera H - 24 m - Harnstoff geprillt  - 46% N</a:t>
            </a:r>
          </a:p>
        </p:txBody>
      </p:sp>
      <p:cxnSp>
        <p:nvCxnSpPr>
          <p:cNvPr id="23" name="Gerade Verbindung mit Pfeil 22"/>
          <p:cNvCxnSpPr/>
          <p:nvPr/>
        </p:nvCxnSpPr>
        <p:spPr bwMode="auto">
          <a:xfrm flipH="1">
            <a:off x="4543422" y="1880460"/>
            <a:ext cx="18900" cy="574079"/>
          </a:xfrm>
          <a:prstGeom prst="straightConnector1">
            <a:avLst/>
          </a:prstGeom>
          <a:ln w="9525" cap="flat" cmpd="sng" algn="ctr">
            <a:solidFill>
              <a:schemeClr val="dk1"/>
            </a:solidFill>
            <a:prstDash val="solid"/>
            <a:round/>
            <a:headEnd type="none" w="med" len="med"/>
            <a:tailEnd type="arrow" w="med" len="med"/>
          </a:ln>
          <a:extLst/>
        </p:spPr>
        <p:style>
          <a:lnRef idx="0">
            <a:scrgbClr r="0" g="0" b="0"/>
          </a:lnRef>
          <a:fillRef idx="0">
            <a:scrgbClr r="0" g="0" b="0"/>
          </a:fillRef>
          <a:effectRef idx="0">
            <a:scrgbClr r="0" g="0" b="0"/>
          </a:effectRef>
          <a:fontRef idx="minor">
            <a:schemeClr val="tx1"/>
          </a:fontRef>
        </p:style>
      </p:cxnSp>
      <p:sp>
        <p:nvSpPr>
          <p:cNvPr id="28" name="Textfeld 27"/>
          <p:cNvSpPr txBox="1"/>
          <p:nvPr/>
        </p:nvSpPr>
        <p:spPr>
          <a:xfrm>
            <a:off x="3560440" y="1586675"/>
            <a:ext cx="2304256" cy="338554"/>
          </a:xfrm>
          <a:prstGeom prst="rect">
            <a:avLst/>
          </a:prstGeom>
          <a:noFill/>
        </p:spPr>
        <p:txBody>
          <a:bodyPr wrap="square" rtlCol="0">
            <a:spAutoFit/>
          </a:bodyPr>
          <a:lstStyle/>
          <a:p>
            <a:pPr algn="ctr"/>
            <a:r>
              <a:rPr lang="de-DE" sz="1600" b="0" dirty="0" smtClean="0">
                <a:latin typeface="+mn-lt"/>
              </a:rPr>
              <a:t>% der Streumenge</a:t>
            </a:r>
            <a:endParaRPr lang="de-DE" sz="1600" b="0" dirty="0">
              <a:latin typeface="+mn-lt"/>
            </a:endParaRPr>
          </a:p>
        </p:txBody>
      </p:sp>
    </p:spTree>
    <p:extLst>
      <p:ext uri="{BB962C8B-B14F-4D97-AF65-F5344CB8AC3E}">
        <p14:creationId xmlns:p14="http://schemas.microsoft.com/office/powerpoint/2010/main" val="2945054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175536"/>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47103" y="1043363"/>
          <a:ext cx="7704856" cy="5299477"/>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a:txBody>
                    <a:bodyPr/>
                    <a:lstStyle/>
                    <a:p>
                      <a:pPr algn="l"/>
                      <a:r>
                        <a:rPr lang="de-DE" dirty="0" smtClean="0"/>
                        <a:t>Kapitel </a:t>
                      </a:r>
                      <a:endParaRPr lang="de-DE" dirty="0"/>
                    </a:p>
                  </a:txBody>
                  <a:tcPr/>
                </a:tc>
                <a:tc>
                  <a:txBody>
                    <a:bodyPr/>
                    <a:lstStyle/>
                    <a:p>
                      <a:pPr algn="ctr"/>
                      <a:r>
                        <a:rPr lang="de-DE" dirty="0" smtClean="0"/>
                        <a:t>Folien</a:t>
                      </a:r>
                      <a:endParaRPr lang="de-DE" dirty="0"/>
                    </a:p>
                  </a:txBody>
                  <a:tcPr/>
                </a:tc>
                <a:extLst>
                  <a:ext uri="{0D108BD9-81ED-4DB2-BD59-A6C34878D82A}">
                    <a16:rowId xmlns:a16="http://schemas.microsoft.com/office/drawing/2014/main" val="4047048811"/>
                  </a:ext>
                </a:extLst>
              </a:tr>
              <a:tr h="405976">
                <a:tc>
                  <a:txBody>
                    <a:bodyPr/>
                    <a:lstStyle/>
                    <a:p>
                      <a:r>
                        <a:rPr lang="de-DE" baseline="0" dirty="0" smtClean="0"/>
                        <a:t>6. Moderne Zentrifugalstreuer</a:t>
                      </a:r>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6.1</a:t>
                      </a:r>
                      <a:r>
                        <a:rPr lang="de-DE" baseline="0" dirty="0" smtClean="0"/>
                        <a:t> Anwendungsgebiete von Streuern mit Messtechnik</a:t>
                      </a:r>
                      <a:endParaRPr lang="de-DE" dirty="0" smtClean="0"/>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  6.2 Isobus-Steuerung</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6.3 Rauch EMC</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27765">
                <a:tc>
                  <a:txBody>
                    <a:bodyPr/>
                    <a:lstStyle/>
                    <a:p>
                      <a:r>
                        <a:rPr lang="de-DE" dirty="0" smtClean="0"/>
                        <a:t>    6.3.1 Funktionsprinzip</a:t>
                      </a:r>
                      <a:r>
                        <a:rPr lang="de-DE" baseline="0" dirty="0" smtClean="0"/>
                        <a:t> EMC</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    6.3.2 Rauch Streuflügelbürste</a:t>
                      </a:r>
                      <a:endParaRPr lang="de-DE" dirty="0"/>
                    </a:p>
                  </a:txBody>
                  <a:tcPr/>
                </a:tc>
                <a:tc>
                  <a:txBody>
                    <a:bodyPr/>
                    <a:lstStyle/>
                    <a:p>
                      <a:pPr algn="ctr"/>
                      <a:endParaRPr lang="de-DE" dirty="0"/>
                    </a:p>
                  </a:txBody>
                  <a:tcPr/>
                </a:tc>
                <a:extLst>
                  <a:ext uri="{0D108BD9-81ED-4DB2-BD59-A6C34878D82A}">
                    <a16:rowId xmlns:a16="http://schemas.microsoft.com/office/drawing/2014/main" val="2296045473"/>
                  </a:ext>
                </a:extLst>
              </a:tr>
              <a:tr h="405976">
                <a:tc>
                  <a:txBody>
                    <a:bodyPr/>
                    <a:lstStyle/>
                    <a:p>
                      <a:r>
                        <a:rPr lang="de-DE" dirty="0" smtClean="0"/>
                        <a:t>    6.3.3</a:t>
                      </a:r>
                      <a:r>
                        <a:rPr lang="de-DE" baseline="0" dirty="0" smtClean="0"/>
                        <a:t> Rauch Neuheit Speed </a:t>
                      </a:r>
                      <a:r>
                        <a:rPr lang="de-DE" baseline="0" dirty="0" err="1" smtClean="0"/>
                        <a:t>Servo</a:t>
                      </a:r>
                      <a:r>
                        <a:rPr lang="de-DE" baseline="0" dirty="0" smtClean="0"/>
                        <a:t> </a:t>
                      </a:r>
                      <a:endParaRPr lang="de-DE" dirty="0"/>
                    </a:p>
                  </a:txBody>
                  <a:tcPr/>
                </a:tc>
                <a:tc>
                  <a:txBody>
                    <a:bodyPr/>
                    <a:lstStyle/>
                    <a:p>
                      <a:pPr algn="ctr"/>
                      <a:endParaRPr lang="de-DE" dirty="0" smtClean="0"/>
                    </a:p>
                  </a:txBody>
                  <a:tcPr/>
                </a:tc>
                <a:extLst>
                  <a:ext uri="{0D108BD9-81ED-4DB2-BD59-A6C34878D82A}">
                    <a16:rowId xmlns:a16="http://schemas.microsoft.com/office/drawing/2014/main" val="1196948541"/>
                  </a:ext>
                </a:extLst>
              </a:tr>
              <a:tr h="405976">
                <a:tc>
                  <a:txBody>
                    <a:bodyPr/>
                    <a:lstStyle/>
                    <a:p>
                      <a:r>
                        <a:rPr lang="de-DE" dirty="0" smtClean="0"/>
                        <a:t>  6.4 Rauch CDA</a:t>
                      </a:r>
                      <a:r>
                        <a:rPr lang="de-DE" baseline="0" dirty="0" smtClean="0"/>
                        <a:t> Bedienterminal</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dirty="0" smtClean="0"/>
                        <a:t>  6.5</a:t>
                      </a:r>
                      <a:r>
                        <a:rPr lang="de-DE" baseline="0" dirty="0" smtClean="0"/>
                        <a:t> Rauch Direct-Flow-Control</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7. Streuen an der Feldgrenze</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dirty="0" smtClean="0"/>
                        <a:t>  7.1 Umweltorientiertes</a:t>
                      </a:r>
                      <a:r>
                        <a:rPr lang="de-DE" baseline="0" dirty="0" smtClean="0"/>
                        <a:t> Grenzstreuen</a:t>
                      </a:r>
                      <a:endParaRPr lang="de-DE" dirty="0" smtClean="0"/>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  7.2 Ertragsorientiertes</a:t>
                      </a:r>
                      <a:r>
                        <a:rPr lang="de-DE" baseline="0" dirty="0" smtClean="0"/>
                        <a:t> Grenzstreuen</a:t>
                      </a:r>
                      <a:endParaRPr lang="de-DE" dirty="0" smtClean="0"/>
                    </a:p>
                  </a:txBody>
                  <a:tcPr/>
                </a:tc>
                <a:tc>
                  <a:txBody>
                    <a:bodyPr/>
                    <a:lstStyle/>
                    <a:p>
                      <a:pPr algn="ctr"/>
                      <a:endParaRPr lang="de-DE" dirty="0"/>
                    </a:p>
                  </a:txBody>
                  <a:tcPr/>
                </a:tc>
                <a:extLst>
                  <a:ext uri="{0D108BD9-81ED-4DB2-BD59-A6C34878D82A}">
                    <a16:rowId xmlns:a16="http://schemas.microsoft.com/office/drawing/2014/main" val="3693101906"/>
                  </a:ext>
                </a:extLst>
              </a:tr>
            </a:tbl>
          </a:graphicData>
        </a:graphic>
      </p:graphicFrame>
    </p:spTree>
    <p:extLst>
      <p:ext uri="{BB962C8B-B14F-4D97-AF65-F5344CB8AC3E}">
        <p14:creationId xmlns:p14="http://schemas.microsoft.com/office/powerpoint/2010/main" val="18719536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252536" y="495296"/>
            <a:ext cx="9144000" cy="860425"/>
          </a:xfrm>
        </p:spPr>
        <p:txBody>
          <a:bodyPr/>
          <a:lstStyle/>
          <a:p>
            <a:r>
              <a:rPr lang="de-DE" b="0" dirty="0" smtClean="0"/>
              <a:t>4.4 Verteilgenauigkeit </a:t>
            </a:r>
            <a:endParaRPr lang="de-DE" b="0" dirty="0"/>
          </a:p>
        </p:txBody>
      </p:sp>
      <p:sp>
        <p:nvSpPr>
          <p:cNvPr id="6" name="Inhaltsplatzhalter 5"/>
          <p:cNvSpPr>
            <a:spLocks noGrp="1"/>
          </p:cNvSpPr>
          <p:nvPr>
            <p:ph idx="1"/>
          </p:nvPr>
        </p:nvSpPr>
        <p:spPr>
          <a:xfrm>
            <a:off x="-252536" y="1738368"/>
            <a:ext cx="9144000" cy="4497388"/>
          </a:xfrm>
        </p:spPr>
        <p:txBody>
          <a:bodyPr/>
          <a:lstStyle/>
          <a:p>
            <a:pPr marL="0" indent="0">
              <a:buNone/>
            </a:pPr>
            <a:r>
              <a:rPr lang="de-DE" dirty="0" smtClean="0"/>
              <a:t>Zentrifugalstreuer arbeiten optimal bei einem Streubild mit folgenden Merkmalen: </a:t>
            </a:r>
          </a:p>
          <a:p>
            <a:pPr marL="0" indent="0">
              <a:buNone/>
            </a:pPr>
            <a:endParaRPr lang="de-DE" dirty="0" smtClean="0"/>
          </a:p>
          <a:p>
            <a:pPr>
              <a:buFont typeface="Wingdings" panose="05000000000000000000" pitchFamily="2" charset="2"/>
              <a:buChar char="Ø"/>
            </a:pPr>
            <a:r>
              <a:rPr lang="de-DE" dirty="0" smtClean="0"/>
              <a:t>hohe </a:t>
            </a:r>
            <a:r>
              <a:rPr lang="de-DE" b="1" dirty="0" smtClean="0"/>
              <a:t>Verteilgenauigkeit</a:t>
            </a:r>
            <a:r>
              <a:rPr lang="de-DE" dirty="0" smtClean="0"/>
              <a:t> bezüglich der Querverteilung (Gleichmäßigkeit) </a:t>
            </a:r>
            <a:r>
              <a:rPr lang="de-DE" dirty="0" smtClean="0">
                <a:sym typeface="Wingdings" panose="05000000000000000000" pitchFamily="2" charset="2"/>
              </a:rPr>
              <a:t> </a:t>
            </a:r>
            <a:r>
              <a:rPr lang="de-DE" u="sng" dirty="0" smtClean="0">
                <a:sym typeface="Wingdings" panose="05000000000000000000" pitchFamily="2" charset="2"/>
              </a:rPr>
              <a:t>Variationskoeffizient – VK-Wert </a:t>
            </a:r>
            <a:endParaRPr lang="de-DE" u="sng" dirty="0" smtClean="0"/>
          </a:p>
          <a:p>
            <a:pPr>
              <a:buFont typeface="Wingdings" panose="05000000000000000000" pitchFamily="2" charset="2"/>
              <a:buChar char="Ø"/>
            </a:pPr>
            <a:r>
              <a:rPr lang="de-DE" dirty="0" smtClean="0"/>
              <a:t>Hohe </a:t>
            </a:r>
            <a:r>
              <a:rPr lang="de-DE" b="1" dirty="0" smtClean="0"/>
              <a:t>Stabilität</a:t>
            </a:r>
            <a:r>
              <a:rPr lang="de-DE" dirty="0" smtClean="0"/>
              <a:t> gegenüber von Fremdeinflüssen (Unempfindlichkeit)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1402575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180528" y="476672"/>
            <a:ext cx="9144000" cy="860425"/>
          </a:xfrm>
        </p:spPr>
        <p:txBody>
          <a:bodyPr/>
          <a:lstStyle/>
          <a:p>
            <a:r>
              <a:rPr lang="de-DE" b="0" dirty="0" smtClean="0"/>
              <a:t>4.4.1 Variationskoeffizient VK-Wert </a:t>
            </a:r>
            <a:endParaRPr lang="de-DE" b="0" dirty="0"/>
          </a:p>
        </p:txBody>
      </p:sp>
      <p:sp>
        <p:nvSpPr>
          <p:cNvPr id="6" name="Inhaltsplatzhalter 5"/>
          <p:cNvSpPr>
            <a:spLocks noGrp="1"/>
          </p:cNvSpPr>
          <p:nvPr>
            <p:ph idx="1"/>
          </p:nvPr>
        </p:nvSpPr>
        <p:spPr>
          <a:xfrm>
            <a:off x="-828600" y="1692494"/>
            <a:ext cx="10080104" cy="4497388"/>
          </a:xfrm>
        </p:spPr>
        <p:txBody>
          <a:bodyPr/>
          <a:lstStyle/>
          <a:p>
            <a:pPr marL="0" indent="0">
              <a:buNone/>
            </a:pPr>
            <a:r>
              <a:rPr lang="de-DE" dirty="0" smtClean="0"/>
              <a:t>Variationskoeffizient = Wert zur Bewertung der Verteilgenauigkeit</a:t>
            </a:r>
          </a:p>
          <a:p>
            <a:pPr marL="0" indent="0">
              <a:buNone/>
            </a:pP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2" name="Textfeld 11"/>
          <p:cNvSpPr txBox="1"/>
          <p:nvPr/>
        </p:nvSpPr>
        <p:spPr>
          <a:xfrm>
            <a:off x="1043608" y="2830273"/>
            <a:ext cx="2663788" cy="400110"/>
          </a:xfrm>
          <a:prstGeom prst="rect">
            <a:avLst/>
          </a:prstGeom>
          <a:noFill/>
        </p:spPr>
        <p:txBody>
          <a:bodyPr wrap="square" rtlCol="0">
            <a:spAutoFit/>
          </a:bodyPr>
          <a:lstStyle/>
          <a:p>
            <a:r>
              <a:rPr lang="de-DE" sz="2000" b="0" dirty="0" smtClean="0">
                <a:latin typeface="+mn-lt"/>
              </a:rPr>
              <a:t>Variationskoeffizient:</a:t>
            </a:r>
            <a:endParaRPr lang="de-DE" sz="2000" b="0" dirty="0">
              <a:latin typeface="+mn-lt"/>
            </a:endParaRPr>
          </a:p>
        </p:txBody>
      </p:sp>
      <p:sp>
        <p:nvSpPr>
          <p:cNvPr id="14" name="Textfeld 13"/>
          <p:cNvSpPr txBox="1"/>
          <p:nvPr/>
        </p:nvSpPr>
        <p:spPr>
          <a:xfrm>
            <a:off x="2119223" y="3707191"/>
            <a:ext cx="1511660" cy="400110"/>
          </a:xfrm>
          <a:prstGeom prst="rect">
            <a:avLst/>
          </a:prstGeom>
          <a:noFill/>
        </p:spPr>
        <p:txBody>
          <a:bodyPr wrap="square" rtlCol="0">
            <a:spAutoFit/>
          </a:bodyPr>
          <a:lstStyle/>
          <a:p>
            <a:pPr algn="ctr"/>
            <a:r>
              <a:rPr lang="de-DE" sz="2000" b="0" dirty="0" smtClean="0">
                <a:latin typeface="+mn-lt"/>
              </a:rPr>
              <a:t>Mittelwert: </a:t>
            </a:r>
            <a:endParaRPr lang="de-DE" sz="2000" b="0" dirty="0">
              <a:latin typeface="+mn-lt"/>
            </a:endParaRPr>
          </a:p>
        </p:txBody>
      </p:sp>
      <mc:AlternateContent xmlns:mc="http://schemas.openxmlformats.org/markup-compatibility/2006" xmlns:a14="http://schemas.microsoft.com/office/drawing/2010/main">
        <mc:Choice Requires="a14">
          <p:sp>
            <p:nvSpPr>
              <p:cNvPr id="17" name="Textfeld 16"/>
              <p:cNvSpPr txBox="1"/>
              <p:nvPr/>
            </p:nvSpPr>
            <p:spPr>
              <a:xfrm>
                <a:off x="1547664" y="4510911"/>
                <a:ext cx="6912768" cy="1848583"/>
              </a:xfrm>
              <a:prstGeom prst="rect">
                <a:avLst/>
              </a:prstGeom>
              <a:noFill/>
            </p:spPr>
            <p:txBody>
              <a:bodyPr wrap="square" rtlCol="0">
                <a:spAutoFit/>
              </a:bodyPr>
              <a:lstStyle/>
              <a:p>
                <a:r>
                  <a:rPr lang="de-DE" sz="2000" b="0" dirty="0" smtClean="0">
                    <a:latin typeface="+mn-lt"/>
                  </a:rPr>
                  <a:t>Mit: 	</a:t>
                </a:r>
                <a14:m>
                  <m:oMath xmlns:m="http://schemas.openxmlformats.org/officeDocument/2006/math">
                    <m:r>
                      <a:rPr lang="de-DE" sz="2000" b="0" i="1" smtClean="0">
                        <a:latin typeface="Cambria Math" panose="02040503050406030204" pitchFamily="18" charset="0"/>
                      </a:rPr>
                      <m:t>𝑛</m:t>
                    </m:r>
                  </m:oMath>
                </a14:m>
                <a:r>
                  <a:rPr lang="de-DE" sz="2000" b="0" dirty="0" smtClean="0">
                    <a:latin typeface="+mn-lt"/>
                  </a:rPr>
                  <a:t> = Anzahl der Messbecher</a:t>
                </a:r>
              </a:p>
              <a:p>
                <a:r>
                  <a:rPr lang="de-DE" sz="2000" b="0" dirty="0">
                    <a:latin typeface="+mn-lt"/>
                  </a:rPr>
                  <a:t>	</a:t>
                </a:r>
                <a14:m>
                  <m:oMath xmlns:m="http://schemas.openxmlformats.org/officeDocument/2006/math">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𝑥</m:t>
                        </m:r>
                      </m:e>
                      <m:sub>
                        <m:r>
                          <a:rPr lang="de-DE" sz="2000" b="0" i="1" smtClean="0">
                            <a:latin typeface="Cambria Math" panose="02040503050406030204" pitchFamily="18" charset="0"/>
                          </a:rPr>
                          <m:t>𝑖</m:t>
                        </m:r>
                      </m:sub>
                    </m:sSub>
                  </m:oMath>
                </a14:m>
                <a:r>
                  <a:rPr lang="de-DE" sz="2000" b="0" dirty="0" smtClean="0">
                    <a:latin typeface="+mn-lt"/>
                  </a:rPr>
                  <a:t> = aufgefangene Düngermenge im Messbecher</a:t>
                </a:r>
              </a:p>
              <a:p>
                <a:r>
                  <a:rPr lang="de-DE" sz="2000" b="0" dirty="0">
                    <a:latin typeface="+mn-lt"/>
                  </a:rPr>
                  <a:t>	</a:t>
                </a:r>
                <a14:m>
                  <m:oMath xmlns:m="http://schemas.openxmlformats.org/officeDocument/2006/math">
                    <m:acc>
                      <m:accPr>
                        <m:chr m:val="̅"/>
                        <m:ctrlPr>
                          <a:rPr lang="de-DE" sz="2000" b="0" i="1" smtClean="0">
                            <a:latin typeface="Cambria Math" panose="02040503050406030204" pitchFamily="18" charset="0"/>
                          </a:rPr>
                        </m:ctrlPr>
                      </m:accPr>
                      <m:e>
                        <m:r>
                          <a:rPr lang="de-DE" sz="2000" b="0" i="1" smtClean="0">
                            <a:latin typeface="Cambria Math" panose="02040503050406030204" pitchFamily="18" charset="0"/>
                          </a:rPr>
                          <m:t>𝑥</m:t>
                        </m:r>
                      </m:e>
                    </m:acc>
                  </m:oMath>
                </a14:m>
                <a:r>
                  <a:rPr lang="de-DE" sz="2000" b="0" dirty="0" smtClean="0">
                    <a:latin typeface="+mn-lt"/>
                  </a:rPr>
                  <a:t> = durchschnittliche Düngermenge in den 		      Messbechern </a:t>
                </a:r>
                <a:r>
                  <a:rPr lang="de-DE" sz="2000" b="0" dirty="0" smtClean="0">
                    <a:solidFill>
                      <a:srgbClr val="FF0000"/>
                    </a:solidFill>
                    <a:latin typeface="+mn-lt"/>
                  </a:rPr>
                  <a:t>Rechnung</a:t>
                </a:r>
              </a:p>
              <a:p>
                <a:endParaRPr lang="de-DE" sz="2000" b="0" dirty="0">
                  <a:latin typeface="+mn-lt"/>
                </a:endParaRPr>
              </a:p>
            </p:txBody>
          </p:sp>
        </mc:Choice>
        <mc:Fallback xmlns="">
          <p:sp>
            <p:nvSpPr>
              <p:cNvPr id="17" name="Textfeld 16"/>
              <p:cNvSpPr txBox="1">
                <a:spLocks noRot="1" noChangeAspect="1" noMove="1" noResize="1" noEditPoints="1" noAdjustHandles="1" noChangeArrowheads="1" noChangeShapeType="1" noTextEdit="1"/>
              </p:cNvSpPr>
              <p:nvPr/>
            </p:nvSpPr>
            <p:spPr>
              <a:xfrm>
                <a:off x="1547664" y="4510911"/>
                <a:ext cx="6912768" cy="1848583"/>
              </a:xfrm>
              <a:prstGeom prst="rect">
                <a:avLst/>
              </a:prstGeom>
              <a:blipFill>
                <a:blip r:embed="rId3"/>
                <a:stretch>
                  <a:fillRect l="-970" t="-165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feld 17"/>
              <p:cNvSpPr txBox="1"/>
              <p:nvPr/>
            </p:nvSpPr>
            <p:spPr>
              <a:xfrm>
                <a:off x="3549824" y="2508668"/>
                <a:ext cx="4003501" cy="10016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2000" b="1" i="1" smtClean="0">
                          <a:latin typeface="Cambria Math" panose="02040503050406030204" pitchFamily="18" charset="0"/>
                        </a:rPr>
                        <m:t>𝑽𝑲</m:t>
                      </m:r>
                      <m:r>
                        <a:rPr lang="de-DE" sz="2000" b="1" i="1" smtClean="0">
                          <a:latin typeface="Cambria Math" panose="02040503050406030204" pitchFamily="18" charset="0"/>
                        </a:rPr>
                        <m:t>=</m:t>
                      </m:r>
                      <m:f>
                        <m:fPr>
                          <m:ctrlPr>
                            <a:rPr lang="de-DE" sz="2000" b="1" i="1" smtClean="0">
                              <a:latin typeface="Cambria Math" panose="02040503050406030204" pitchFamily="18" charset="0"/>
                            </a:rPr>
                          </m:ctrlPr>
                        </m:fPr>
                        <m:num>
                          <m:r>
                            <a:rPr lang="de-DE" sz="2000" b="1" i="1" smtClean="0">
                              <a:latin typeface="Cambria Math" panose="02040503050406030204" pitchFamily="18" charset="0"/>
                            </a:rPr>
                            <m:t>𝟏𝟎𝟎</m:t>
                          </m:r>
                        </m:num>
                        <m:den>
                          <m:acc>
                            <m:accPr>
                              <m:chr m:val="̅"/>
                              <m:ctrlPr>
                                <a:rPr lang="de-DE" sz="2000" b="1" i="1" smtClean="0">
                                  <a:latin typeface="Cambria Math" panose="02040503050406030204" pitchFamily="18" charset="0"/>
                                </a:rPr>
                              </m:ctrlPr>
                            </m:accPr>
                            <m:e>
                              <m:r>
                                <a:rPr lang="de-DE" sz="2000" b="1" i="1" smtClean="0">
                                  <a:latin typeface="Cambria Math" panose="02040503050406030204" pitchFamily="18" charset="0"/>
                                </a:rPr>
                                <m:t>𝒙</m:t>
                              </m:r>
                            </m:e>
                          </m:acc>
                        </m:den>
                      </m:f>
                      <m:rad>
                        <m:radPr>
                          <m:degHide m:val="on"/>
                          <m:ctrlPr>
                            <a:rPr lang="de-DE" sz="2000" b="1" i="1" smtClean="0">
                              <a:latin typeface="Cambria Math" panose="02040503050406030204" pitchFamily="18" charset="0"/>
                            </a:rPr>
                          </m:ctrlPr>
                        </m:radPr>
                        <m:deg/>
                        <m:e>
                          <m:f>
                            <m:fPr>
                              <m:ctrlPr>
                                <a:rPr lang="de-DE" sz="2000" b="1" i="1" smtClean="0">
                                  <a:latin typeface="Cambria Math" panose="02040503050406030204" pitchFamily="18" charset="0"/>
                                </a:rPr>
                              </m:ctrlPr>
                            </m:fPr>
                            <m:num>
                              <m:nary>
                                <m:naryPr>
                                  <m:chr m:val="∑"/>
                                  <m:subHide m:val="on"/>
                                  <m:supHide m:val="on"/>
                                  <m:ctrlPr>
                                    <a:rPr lang="de-DE" sz="2000" b="1" i="1" smtClean="0">
                                      <a:latin typeface="Cambria Math" panose="02040503050406030204" pitchFamily="18" charset="0"/>
                                    </a:rPr>
                                  </m:ctrlPr>
                                </m:naryPr>
                                <m:sub/>
                                <m:sup/>
                                <m:e>
                                  <m:r>
                                    <a:rPr lang="de-DE" sz="2000" b="1" i="1" smtClean="0">
                                      <a:latin typeface="Cambria Math" panose="02040503050406030204" pitchFamily="18" charset="0"/>
                                    </a:rPr>
                                    <m:t>(</m:t>
                                  </m:r>
                                  <m:sSub>
                                    <m:sSubPr>
                                      <m:ctrlPr>
                                        <a:rPr lang="de-DE" sz="2000" b="1" i="1" smtClean="0">
                                          <a:latin typeface="Cambria Math" panose="02040503050406030204" pitchFamily="18" charset="0"/>
                                        </a:rPr>
                                      </m:ctrlPr>
                                    </m:sSubPr>
                                    <m:e>
                                      <m:r>
                                        <a:rPr lang="de-DE" sz="2000" b="1" i="1" smtClean="0">
                                          <a:latin typeface="Cambria Math" panose="02040503050406030204" pitchFamily="18" charset="0"/>
                                        </a:rPr>
                                        <m:t>𝒙</m:t>
                                      </m:r>
                                    </m:e>
                                    <m:sub>
                                      <m:r>
                                        <a:rPr lang="de-DE" sz="2000" b="1" i="1" smtClean="0">
                                          <a:latin typeface="Cambria Math" panose="02040503050406030204" pitchFamily="18" charset="0"/>
                                        </a:rPr>
                                        <m:t>𝒊</m:t>
                                      </m:r>
                                    </m:sub>
                                  </m:sSub>
                                  <m:r>
                                    <a:rPr lang="de-DE" sz="2000" b="1" i="1" smtClean="0">
                                      <a:latin typeface="Cambria Math" panose="02040503050406030204" pitchFamily="18" charset="0"/>
                                    </a:rPr>
                                    <m:t>−</m:t>
                                  </m:r>
                                  <m:acc>
                                    <m:accPr>
                                      <m:chr m:val="̅"/>
                                      <m:ctrlPr>
                                        <a:rPr lang="de-DE" sz="2000" b="1" i="1" smtClean="0">
                                          <a:latin typeface="Cambria Math" panose="02040503050406030204" pitchFamily="18" charset="0"/>
                                        </a:rPr>
                                      </m:ctrlPr>
                                    </m:accPr>
                                    <m:e>
                                      <m:r>
                                        <a:rPr lang="de-DE" sz="2000" b="1" i="1" smtClean="0">
                                          <a:latin typeface="Cambria Math" panose="02040503050406030204" pitchFamily="18" charset="0"/>
                                        </a:rPr>
                                        <m:t>𝒙</m:t>
                                      </m:r>
                                    </m:e>
                                  </m:acc>
                                </m:e>
                              </m:nary>
                              <m:r>
                                <a:rPr lang="de-DE" sz="2000" b="1" i="1" smtClean="0">
                                  <a:latin typeface="Cambria Math" panose="02040503050406030204" pitchFamily="18" charset="0"/>
                                </a:rPr>
                                <m:t>)²</m:t>
                              </m:r>
                            </m:num>
                            <m:den>
                              <m:r>
                                <a:rPr lang="de-DE" sz="2000" b="1" i="1" smtClean="0">
                                  <a:latin typeface="Cambria Math" panose="02040503050406030204" pitchFamily="18" charset="0"/>
                                </a:rPr>
                                <m:t>𝒏</m:t>
                              </m:r>
                              <m:r>
                                <a:rPr lang="de-DE" sz="2000" b="1" i="1" smtClean="0">
                                  <a:latin typeface="Cambria Math" panose="02040503050406030204" pitchFamily="18" charset="0"/>
                                </a:rPr>
                                <m:t>−</m:t>
                              </m:r>
                              <m:r>
                                <a:rPr lang="de-DE" sz="2000" b="1" i="1" smtClean="0">
                                  <a:latin typeface="Cambria Math" panose="02040503050406030204" pitchFamily="18" charset="0"/>
                                </a:rPr>
                                <m:t>𝟏</m:t>
                              </m:r>
                            </m:den>
                          </m:f>
                        </m:e>
                      </m:rad>
                    </m:oMath>
                  </m:oMathPara>
                </a14:m>
                <a:endParaRPr lang="de-DE" sz="2000" dirty="0">
                  <a:latin typeface="+mj-lt"/>
                </a:endParaRPr>
              </a:p>
            </p:txBody>
          </p:sp>
        </mc:Choice>
        <mc:Fallback xmlns="">
          <p:sp>
            <p:nvSpPr>
              <p:cNvPr id="18" name="Textfeld 17"/>
              <p:cNvSpPr txBox="1">
                <a:spLocks noRot="1" noChangeAspect="1" noMove="1" noResize="1" noEditPoints="1" noAdjustHandles="1" noChangeArrowheads="1" noChangeShapeType="1" noTextEdit="1"/>
              </p:cNvSpPr>
              <p:nvPr/>
            </p:nvSpPr>
            <p:spPr>
              <a:xfrm>
                <a:off x="3549824" y="2508668"/>
                <a:ext cx="4003501" cy="1001684"/>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3744924" y="3510352"/>
                <a:ext cx="2159224" cy="6950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sz="2000" i="1" smtClean="0">
                              <a:latin typeface="Cambria Math" panose="02040503050406030204" pitchFamily="18" charset="0"/>
                            </a:rPr>
                          </m:ctrlPr>
                        </m:accPr>
                        <m:e>
                          <m:r>
                            <a:rPr lang="de-DE" sz="2000" b="1" i="1" smtClean="0">
                              <a:latin typeface="Cambria Math" panose="02040503050406030204" pitchFamily="18" charset="0"/>
                            </a:rPr>
                            <m:t>𝒙</m:t>
                          </m:r>
                        </m:e>
                      </m:acc>
                      <m:r>
                        <a:rPr lang="de-DE" sz="2000" b="1" i="1" smtClean="0">
                          <a:latin typeface="Cambria Math" panose="02040503050406030204" pitchFamily="18" charset="0"/>
                        </a:rPr>
                        <m:t>=</m:t>
                      </m:r>
                      <m:f>
                        <m:fPr>
                          <m:ctrlPr>
                            <a:rPr lang="de-DE" sz="2000" b="1" i="1" smtClean="0">
                              <a:latin typeface="Cambria Math" panose="02040503050406030204" pitchFamily="18" charset="0"/>
                            </a:rPr>
                          </m:ctrlPr>
                        </m:fPr>
                        <m:num>
                          <m:nary>
                            <m:naryPr>
                              <m:chr m:val="∑"/>
                              <m:subHide m:val="on"/>
                              <m:supHide m:val="on"/>
                              <m:ctrlPr>
                                <a:rPr lang="de-DE" sz="2000" b="1" i="1" smtClean="0">
                                  <a:latin typeface="Cambria Math" panose="02040503050406030204" pitchFamily="18" charset="0"/>
                                </a:rPr>
                              </m:ctrlPr>
                            </m:naryPr>
                            <m:sub/>
                            <m:sup/>
                            <m:e>
                              <m:sSub>
                                <m:sSubPr>
                                  <m:ctrlPr>
                                    <a:rPr lang="de-DE" sz="2000" b="1" i="1" smtClean="0">
                                      <a:latin typeface="Cambria Math" panose="02040503050406030204" pitchFamily="18" charset="0"/>
                                    </a:rPr>
                                  </m:ctrlPr>
                                </m:sSubPr>
                                <m:e>
                                  <m:r>
                                    <a:rPr lang="de-DE" sz="2000" b="1" i="1" smtClean="0">
                                      <a:latin typeface="Cambria Math" panose="02040503050406030204" pitchFamily="18" charset="0"/>
                                    </a:rPr>
                                    <m:t>𝒙</m:t>
                                  </m:r>
                                </m:e>
                                <m:sub>
                                  <m:r>
                                    <a:rPr lang="de-DE" sz="2000" b="1" i="1" smtClean="0">
                                      <a:latin typeface="Cambria Math" panose="02040503050406030204" pitchFamily="18" charset="0"/>
                                    </a:rPr>
                                    <m:t>𝒊</m:t>
                                  </m:r>
                                </m:sub>
                              </m:sSub>
                            </m:e>
                          </m:nary>
                        </m:num>
                        <m:den>
                          <m:r>
                            <a:rPr lang="de-DE" sz="2000" b="1" i="1" smtClean="0">
                              <a:latin typeface="Cambria Math" panose="02040503050406030204" pitchFamily="18" charset="0"/>
                            </a:rPr>
                            <m:t>𝒏</m:t>
                          </m:r>
                        </m:den>
                      </m:f>
                    </m:oMath>
                  </m:oMathPara>
                </a14:m>
                <a:endParaRPr lang="de-DE" sz="2000" dirty="0">
                  <a:latin typeface="+mj-lt"/>
                </a:endParaRPr>
              </a:p>
            </p:txBody>
          </p:sp>
        </mc:Choice>
        <mc:Fallback xmlns="">
          <p:sp>
            <p:nvSpPr>
              <p:cNvPr id="19" name="Textfeld 18"/>
              <p:cNvSpPr txBox="1">
                <a:spLocks noRot="1" noChangeAspect="1" noMove="1" noResize="1" noEditPoints="1" noAdjustHandles="1" noChangeArrowheads="1" noChangeShapeType="1" noTextEdit="1"/>
              </p:cNvSpPr>
              <p:nvPr/>
            </p:nvSpPr>
            <p:spPr>
              <a:xfrm>
                <a:off x="3744924" y="3510352"/>
                <a:ext cx="2159224" cy="695062"/>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3522980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fontAlgn="t"/>
            <a:r>
              <a:rPr lang="de-DE" b="1" dirty="0"/>
              <a:t>Verteilgenauigkeit – Variationskoeffizient </a:t>
            </a:r>
            <a:endParaRPr lang="de-DE" dirty="0"/>
          </a:p>
          <a:p>
            <a:pPr fontAlgn="t"/>
            <a:r>
              <a:rPr lang="de-DE" u="sng" dirty="0"/>
              <a:t>Beispielberechnung: </a:t>
            </a:r>
            <a:endParaRPr lang="de-DE" dirty="0"/>
          </a:p>
          <a:p>
            <a:pPr fontAlgn="auto"/>
            <a:r>
              <a:rPr lang="de-DE" dirty="0"/>
              <a:t>Prüfschale 1: 50    Prüfschale 3: 49    Prüfschale 5: 51</a:t>
            </a:r>
          </a:p>
          <a:p>
            <a:pPr fontAlgn="auto"/>
            <a:r>
              <a:rPr lang="de-DE" dirty="0"/>
              <a:t>Prüfschale 2: 52    Prüfschale 4: 50    Prüfschale 6: 50</a:t>
            </a:r>
          </a:p>
          <a:p>
            <a:endParaRPr lang="de-DE" dirty="0"/>
          </a:p>
        </p:txBody>
      </p:sp>
      <p:sp>
        <p:nvSpPr>
          <p:cNvPr id="5" name="Foliennummernplatzhalter 4"/>
          <p:cNvSpPr>
            <a:spLocks noGrp="1"/>
          </p:cNvSpPr>
          <p:nvPr>
            <p:ph type="sldNum" sz="quarter" idx="11"/>
          </p:nvPr>
        </p:nvSpPr>
        <p:spPr/>
        <p:txBody>
          <a:bodyPr/>
          <a:lstStyle/>
          <a:p>
            <a:r>
              <a:rPr lang="de-DE" smtClean="0"/>
              <a:t> Folie </a:t>
            </a:r>
            <a:fld id="{8F22062F-69C6-471C-A500-C1DDA90970E4}" type="slidenum">
              <a:rPr lang="de-DE" smtClean="0"/>
              <a:pPr/>
              <a:t>52</a:t>
            </a:fld>
            <a:endParaRPr lang="de-DE" dirty="0"/>
          </a:p>
        </p:txBody>
      </p:sp>
      <p:pic>
        <p:nvPicPr>
          <p:cNvPr id="6" name="Grafik 5"/>
          <p:cNvPicPr>
            <a:picLocks noChangeAspect="1"/>
          </p:cNvPicPr>
          <p:nvPr/>
        </p:nvPicPr>
        <p:blipFill>
          <a:blip r:embed="rId2"/>
          <a:stretch>
            <a:fillRect/>
          </a:stretch>
        </p:blipFill>
        <p:spPr>
          <a:xfrm>
            <a:off x="2051720" y="4581128"/>
            <a:ext cx="4005419" cy="999831"/>
          </a:xfrm>
          <a:prstGeom prst="rect">
            <a:avLst/>
          </a:prstGeom>
        </p:spPr>
      </p:pic>
    </p:spTree>
    <p:extLst>
      <p:ext uri="{BB962C8B-B14F-4D97-AF65-F5344CB8AC3E}">
        <p14:creationId xmlns:p14="http://schemas.microsoft.com/office/powerpoint/2010/main" val="29682349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Inhaltsplatzhalter 6"/>
          <p:cNvGraphicFramePr>
            <a:graphicFrameLocks noGrp="1"/>
          </p:cNvGraphicFramePr>
          <p:nvPr>
            <p:ph idx="1"/>
            <p:extLst>
              <p:ext uri="{D42A27DB-BD31-4B8C-83A1-F6EECF244321}">
                <p14:modId xmlns:p14="http://schemas.microsoft.com/office/powerpoint/2010/main" val="1217415132"/>
              </p:ext>
            </p:extLst>
          </p:nvPr>
        </p:nvGraphicFramePr>
        <p:xfrm>
          <a:off x="107504" y="1052737"/>
          <a:ext cx="5112568" cy="1836294"/>
        </p:xfrm>
        <a:graphic>
          <a:graphicData uri="http://schemas.openxmlformats.org/drawingml/2006/table">
            <a:tbl>
              <a:tblPr firstRow="1" bandRow="1">
                <a:tableStyleId>{5C22544A-7EE6-4342-B048-85BDC9FD1C3A}</a:tableStyleId>
              </a:tblPr>
              <a:tblGrid>
                <a:gridCol w="5112568">
                  <a:extLst>
                    <a:ext uri="{9D8B030D-6E8A-4147-A177-3AD203B41FA5}">
                      <a16:colId xmlns:a16="http://schemas.microsoft.com/office/drawing/2014/main" val="4071585751"/>
                    </a:ext>
                  </a:extLst>
                </a:gridCol>
              </a:tblGrid>
              <a:tr h="270689">
                <a:tc>
                  <a:txBody>
                    <a:bodyPr/>
                    <a:lstStyle/>
                    <a:p>
                      <a:pPr algn="l"/>
                      <a:r>
                        <a:rPr lang="de-DE" sz="1600" dirty="0" smtClean="0"/>
                        <a:t>Verteilgenauigkeit – Variationskoeffizient</a:t>
                      </a:r>
                      <a:r>
                        <a:rPr lang="de-DE" sz="1600" baseline="0" dirty="0" smtClean="0"/>
                        <a:t> </a:t>
                      </a:r>
                      <a:endParaRPr lang="de-DE" sz="1600" dirty="0" smtClean="0"/>
                    </a:p>
                  </a:txBody>
                  <a:tcPr/>
                </a:tc>
                <a:extLst>
                  <a:ext uri="{0D108BD9-81ED-4DB2-BD59-A6C34878D82A}">
                    <a16:rowId xmlns:a16="http://schemas.microsoft.com/office/drawing/2014/main" val="932812642"/>
                  </a:ext>
                </a:extLst>
              </a:tr>
              <a:tr h="270689">
                <a:tc>
                  <a:txBody>
                    <a:bodyPr/>
                    <a:lstStyle/>
                    <a:p>
                      <a:pPr algn="l"/>
                      <a:endParaRPr lang="de-DE" sz="1600" dirty="0"/>
                    </a:p>
                  </a:txBody>
                  <a:tcPr/>
                </a:tc>
                <a:extLst>
                  <a:ext uri="{0D108BD9-81ED-4DB2-BD59-A6C34878D82A}">
                    <a16:rowId xmlns:a16="http://schemas.microsoft.com/office/drawing/2014/main" val="1606240774"/>
                  </a:ext>
                </a:extLst>
              </a:tr>
              <a:tr h="830454">
                <a:tc>
                  <a:txBody>
                    <a:bodyPr/>
                    <a:lstStyle/>
                    <a:p>
                      <a:pPr algn="l"/>
                      <a:r>
                        <a:rPr lang="de-DE" sz="1600" u="sng" dirty="0" smtClean="0"/>
                        <a:t>Beispielberechnung:</a:t>
                      </a:r>
                      <a:r>
                        <a:rPr lang="de-DE" sz="1600" u="sng"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de-DE" sz="1600" baseline="0" dirty="0" smtClean="0"/>
                        <a:t>Prüfschale 1: 50    Prüfschale 3: 49    Prüfschale 5: 51</a:t>
                      </a:r>
                    </a:p>
                    <a:p>
                      <a:pPr marL="0" marR="0" indent="0" algn="l" defTabSz="914400" rtl="0" eaLnBrk="1" fontAlgn="auto" latinLnBrk="0" hangingPunct="1">
                        <a:lnSpc>
                          <a:spcPct val="100000"/>
                        </a:lnSpc>
                        <a:spcBef>
                          <a:spcPts val="0"/>
                        </a:spcBef>
                        <a:spcAft>
                          <a:spcPts val="0"/>
                        </a:spcAft>
                        <a:buClrTx/>
                        <a:buSzTx/>
                        <a:buFontTx/>
                        <a:buNone/>
                        <a:tabLst/>
                        <a:defRPr/>
                      </a:pPr>
                      <a:r>
                        <a:rPr lang="de-DE" sz="1600" baseline="0" dirty="0" smtClean="0"/>
                        <a:t>Prüfschale 2: 52    Prüfschale 4: 50    Prüfschale 6: 50</a:t>
                      </a:r>
                    </a:p>
                  </a:txBody>
                  <a:tcPr/>
                </a:tc>
                <a:extLst>
                  <a:ext uri="{0D108BD9-81ED-4DB2-BD59-A6C34878D82A}">
                    <a16:rowId xmlns:a16="http://schemas.microsoft.com/office/drawing/2014/main" val="3320507402"/>
                  </a:ext>
                </a:extLst>
              </a:tr>
              <a:tr h="284352">
                <a:tc>
                  <a:txBody>
                    <a:bodyPr/>
                    <a:lstStyle/>
                    <a:p>
                      <a:pPr algn="l"/>
                      <a:endParaRPr lang="de-DE" sz="1600" dirty="0" smtClean="0"/>
                    </a:p>
                  </a:txBody>
                  <a:tcPr/>
                </a:tc>
                <a:extLst>
                  <a:ext uri="{0D108BD9-81ED-4DB2-BD59-A6C34878D82A}">
                    <a16:rowId xmlns:a16="http://schemas.microsoft.com/office/drawing/2014/main" val="128281900"/>
                  </a:ext>
                </a:extLst>
              </a:tr>
            </a:tbl>
          </a:graphicData>
        </a:graphic>
      </p:graphicFrame>
      <p:sp>
        <p:nvSpPr>
          <p:cNvPr id="4" name="Fußzeilenplatzhalter 3"/>
          <p:cNvSpPr>
            <a:spLocks noGrp="1"/>
          </p:cNvSpPr>
          <p:nvPr>
            <p:ph type="ftr" sz="quarter" idx="10"/>
          </p:nvPr>
        </p:nvSpPr>
        <p:spPr/>
        <p:txBody>
          <a:bodyPr/>
          <a:lstStyle/>
          <a:p>
            <a:pPr>
              <a:defRPr/>
            </a:pPr>
            <a:r>
              <a:rPr lang="de-DE" dirty="0" smtClean="0"/>
              <a:t>Prof. Dr. Ulrich Groß 		                  Erläuterungseinheit</a:t>
            </a: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53</a:t>
            </a:fld>
            <a:endParaRPr lang="de-DE" dirty="0"/>
          </a:p>
        </p:txBody>
      </p:sp>
      <p:sp>
        <p:nvSpPr>
          <p:cNvPr id="6" name="Textfeld 5"/>
          <p:cNvSpPr txBox="1"/>
          <p:nvPr/>
        </p:nvSpPr>
        <p:spPr>
          <a:xfrm>
            <a:off x="3059832" y="184716"/>
            <a:ext cx="2880320" cy="904863"/>
          </a:xfrm>
          <a:prstGeom prst="rect">
            <a:avLst/>
          </a:prstGeom>
          <a:noFill/>
        </p:spPr>
        <p:txBody>
          <a:bodyPr wrap="square" rtlCol="0">
            <a:spAutoFit/>
          </a:bodyPr>
          <a:lstStyle/>
          <a:p>
            <a:pPr algn="ctr"/>
            <a:r>
              <a:rPr lang="de-DE" sz="2400" b="0" dirty="0" smtClean="0"/>
              <a:t>Erläuterung</a:t>
            </a:r>
            <a:endParaRPr lang="de-DE" sz="2000" b="0" dirty="0" smtClean="0"/>
          </a:p>
          <a:p>
            <a:pPr algn="ctr"/>
            <a:endParaRPr lang="de-DE" sz="2400" b="0" dirty="0"/>
          </a:p>
        </p:txBody>
      </p:sp>
      <p:pic>
        <p:nvPicPr>
          <p:cNvPr id="3" name="Grafik 2"/>
          <p:cNvPicPr>
            <a:picLocks noChangeAspect="1"/>
          </p:cNvPicPr>
          <p:nvPr/>
        </p:nvPicPr>
        <p:blipFill>
          <a:blip r:embed="rId3"/>
          <a:stretch>
            <a:fillRect/>
          </a:stretch>
        </p:blipFill>
        <p:spPr>
          <a:xfrm>
            <a:off x="2123728" y="2915032"/>
            <a:ext cx="4651064" cy="504056"/>
          </a:xfrm>
          <a:prstGeom prst="rect">
            <a:avLst/>
          </a:prstGeom>
        </p:spPr>
      </p:pic>
      <p:pic>
        <p:nvPicPr>
          <p:cNvPr id="8" name="Grafik 7"/>
          <p:cNvPicPr>
            <a:picLocks noChangeAspect="1"/>
          </p:cNvPicPr>
          <p:nvPr/>
        </p:nvPicPr>
        <p:blipFill>
          <a:blip r:embed="rId4"/>
          <a:stretch>
            <a:fillRect/>
          </a:stretch>
        </p:blipFill>
        <p:spPr>
          <a:xfrm>
            <a:off x="827584" y="3357808"/>
            <a:ext cx="6867525" cy="590550"/>
          </a:xfrm>
          <a:prstGeom prst="rect">
            <a:avLst/>
          </a:prstGeom>
        </p:spPr>
      </p:pic>
      <p:pic>
        <p:nvPicPr>
          <p:cNvPr id="9" name="Grafik 8"/>
          <p:cNvPicPr>
            <a:picLocks noChangeAspect="1"/>
          </p:cNvPicPr>
          <p:nvPr/>
        </p:nvPicPr>
        <p:blipFill>
          <a:blip r:embed="rId5"/>
          <a:stretch>
            <a:fillRect/>
          </a:stretch>
        </p:blipFill>
        <p:spPr>
          <a:xfrm>
            <a:off x="2123728" y="3966870"/>
            <a:ext cx="1285875" cy="561975"/>
          </a:xfrm>
          <a:prstGeom prst="rect">
            <a:avLst/>
          </a:prstGeom>
        </p:spPr>
      </p:pic>
      <p:pic>
        <p:nvPicPr>
          <p:cNvPr id="11" name="Grafik 10"/>
          <p:cNvPicPr>
            <a:picLocks noChangeAspect="1"/>
          </p:cNvPicPr>
          <p:nvPr/>
        </p:nvPicPr>
        <p:blipFill>
          <a:blip r:embed="rId6"/>
          <a:stretch>
            <a:fillRect/>
          </a:stretch>
        </p:blipFill>
        <p:spPr>
          <a:xfrm>
            <a:off x="3059832" y="5445224"/>
            <a:ext cx="1945490" cy="377033"/>
          </a:xfrm>
          <a:prstGeom prst="rect">
            <a:avLst/>
          </a:prstGeom>
        </p:spPr>
      </p:pic>
    </p:spTree>
    <p:extLst>
      <p:ext uri="{BB962C8B-B14F-4D97-AF65-F5344CB8AC3E}">
        <p14:creationId xmlns:p14="http://schemas.microsoft.com/office/powerpoint/2010/main" val="3449541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a:t>4.4.1 Variationskoeffizient VK-Wert </a:t>
            </a:r>
          </a:p>
        </p:txBody>
      </p:sp>
      <p:sp>
        <p:nvSpPr>
          <p:cNvPr id="6" name="Inhaltsplatzhalter 5"/>
          <p:cNvSpPr>
            <a:spLocks noGrp="1"/>
          </p:cNvSpPr>
          <p:nvPr>
            <p:ph idx="1"/>
          </p:nvPr>
        </p:nvSpPr>
        <p:spPr>
          <a:xfrm>
            <a:off x="31157" y="1115458"/>
            <a:ext cx="8511480" cy="4912891"/>
          </a:xfrm>
        </p:spPr>
        <p:txBody>
          <a:bodyPr/>
          <a:lstStyle/>
          <a:p>
            <a:pPr marL="0" indent="0">
              <a:buNone/>
            </a:pPr>
            <a:r>
              <a:rPr lang="de-DE" sz="2000" dirty="0" smtClean="0"/>
              <a:t>   Bestimmung Variationskoeffizient - Einsatz eines Praxisprüfsets</a:t>
            </a:r>
          </a:p>
          <a:p>
            <a:pPr marL="0" indent="0">
              <a:buNone/>
            </a:pPr>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7" y="1865274"/>
            <a:ext cx="8553317" cy="4703802"/>
          </a:xfrm>
          <a:prstGeom prst="rect">
            <a:avLst/>
          </a:prstGeom>
        </p:spPr>
      </p:pic>
      <p:sp>
        <p:nvSpPr>
          <p:cNvPr id="10" name="Textfeld 9"/>
          <p:cNvSpPr txBox="1"/>
          <p:nvPr/>
        </p:nvSpPr>
        <p:spPr>
          <a:xfrm>
            <a:off x="3846347" y="3805672"/>
            <a:ext cx="1224136" cy="307777"/>
          </a:xfrm>
          <a:prstGeom prst="rect">
            <a:avLst/>
          </a:prstGeom>
          <a:noFill/>
        </p:spPr>
        <p:txBody>
          <a:bodyPr wrap="square" rtlCol="0">
            <a:spAutoFit/>
          </a:bodyPr>
          <a:lstStyle/>
          <a:p>
            <a:r>
              <a:rPr lang="de-DE" sz="1400" b="0" dirty="0" smtClean="0">
                <a:latin typeface="+mj-lt"/>
              </a:rPr>
              <a:t>½ AB</a:t>
            </a:r>
            <a:endParaRPr lang="de-DE" sz="1400" b="0" dirty="0">
              <a:latin typeface="+mj-lt"/>
            </a:endParaRPr>
          </a:p>
        </p:txBody>
      </p:sp>
      <p:sp>
        <p:nvSpPr>
          <p:cNvPr id="11" name="Textfeld 10"/>
          <p:cNvSpPr txBox="1"/>
          <p:nvPr/>
        </p:nvSpPr>
        <p:spPr>
          <a:xfrm>
            <a:off x="4630852" y="3805672"/>
            <a:ext cx="1224136" cy="307777"/>
          </a:xfrm>
          <a:prstGeom prst="rect">
            <a:avLst/>
          </a:prstGeom>
          <a:noFill/>
        </p:spPr>
        <p:txBody>
          <a:bodyPr wrap="square" rtlCol="0">
            <a:spAutoFit/>
          </a:bodyPr>
          <a:lstStyle/>
          <a:p>
            <a:r>
              <a:rPr lang="de-DE" sz="1400" b="0" dirty="0" smtClean="0">
                <a:latin typeface="+mj-lt"/>
              </a:rPr>
              <a:t>½ AB</a:t>
            </a:r>
            <a:endParaRPr lang="de-DE" sz="1400" b="0" dirty="0">
              <a:latin typeface="+mj-lt"/>
            </a:endParaRPr>
          </a:p>
        </p:txBody>
      </p:sp>
      <p:sp>
        <p:nvSpPr>
          <p:cNvPr id="12" name="Textfeld 11"/>
          <p:cNvSpPr txBox="1"/>
          <p:nvPr/>
        </p:nvSpPr>
        <p:spPr>
          <a:xfrm>
            <a:off x="3846347" y="5938952"/>
            <a:ext cx="2841387" cy="307777"/>
          </a:xfrm>
          <a:prstGeom prst="rect">
            <a:avLst/>
          </a:prstGeom>
          <a:noFill/>
        </p:spPr>
        <p:txBody>
          <a:bodyPr wrap="square" rtlCol="0">
            <a:spAutoFit/>
          </a:bodyPr>
          <a:lstStyle/>
          <a:p>
            <a:r>
              <a:rPr lang="de-DE" sz="1400" b="0" dirty="0" smtClean="0">
                <a:latin typeface="+mj-lt"/>
              </a:rPr>
              <a:t>Arbeitsbreite AB</a:t>
            </a:r>
            <a:endParaRPr lang="de-DE" sz="1400" b="0" dirty="0">
              <a:latin typeface="+mj-lt"/>
            </a:endParaRPr>
          </a:p>
        </p:txBody>
      </p:sp>
      <p:sp>
        <p:nvSpPr>
          <p:cNvPr id="13" name="Textfeld 12"/>
          <p:cNvSpPr txBox="1"/>
          <p:nvPr/>
        </p:nvSpPr>
        <p:spPr>
          <a:xfrm>
            <a:off x="3373036" y="2958835"/>
            <a:ext cx="429119" cy="338554"/>
          </a:xfrm>
          <a:prstGeom prst="rect">
            <a:avLst/>
          </a:prstGeom>
          <a:noFill/>
        </p:spPr>
        <p:txBody>
          <a:bodyPr wrap="square" rtlCol="0">
            <a:spAutoFit/>
          </a:bodyPr>
          <a:lstStyle/>
          <a:p>
            <a:r>
              <a:rPr lang="de-DE" sz="1600" dirty="0" smtClean="0">
                <a:solidFill>
                  <a:srgbClr val="C00000"/>
                </a:solidFill>
                <a:latin typeface="+mj-lt"/>
              </a:rPr>
              <a:t>1</a:t>
            </a:r>
            <a:endParaRPr lang="de-DE" sz="1600" dirty="0">
              <a:solidFill>
                <a:srgbClr val="C00000"/>
              </a:solidFill>
              <a:latin typeface="+mj-lt"/>
            </a:endParaRPr>
          </a:p>
        </p:txBody>
      </p:sp>
      <p:sp>
        <p:nvSpPr>
          <p:cNvPr id="15" name="Textfeld 14"/>
          <p:cNvSpPr txBox="1"/>
          <p:nvPr/>
        </p:nvSpPr>
        <p:spPr>
          <a:xfrm>
            <a:off x="3371933" y="3390024"/>
            <a:ext cx="593902" cy="338554"/>
          </a:xfrm>
          <a:prstGeom prst="rect">
            <a:avLst/>
          </a:prstGeom>
          <a:noFill/>
        </p:spPr>
        <p:txBody>
          <a:bodyPr wrap="square" rtlCol="0">
            <a:spAutoFit/>
          </a:bodyPr>
          <a:lstStyle/>
          <a:p>
            <a:r>
              <a:rPr lang="de-DE" sz="1600" dirty="0">
                <a:solidFill>
                  <a:srgbClr val="C00000"/>
                </a:solidFill>
                <a:latin typeface="+mj-lt"/>
              </a:rPr>
              <a:t>2</a:t>
            </a:r>
          </a:p>
        </p:txBody>
      </p:sp>
      <p:sp>
        <p:nvSpPr>
          <p:cNvPr id="16" name="Textfeld 15"/>
          <p:cNvSpPr txBox="1"/>
          <p:nvPr/>
        </p:nvSpPr>
        <p:spPr>
          <a:xfrm>
            <a:off x="4197453" y="2947683"/>
            <a:ext cx="593902" cy="338554"/>
          </a:xfrm>
          <a:prstGeom prst="rect">
            <a:avLst/>
          </a:prstGeom>
          <a:noFill/>
        </p:spPr>
        <p:txBody>
          <a:bodyPr wrap="square" rtlCol="0">
            <a:spAutoFit/>
          </a:bodyPr>
          <a:lstStyle/>
          <a:p>
            <a:r>
              <a:rPr lang="de-DE" sz="1600" dirty="0" smtClean="0">
                <a:solidFill>
                  <a:srgbClr val="C00000"/>
                </a:solidFill>
                <a:latin typeface="+mj-lt"/>
              </a:rPr>
              <a:t>3</a:t>
            </a:r>
            <a:endParaRPr lang="de-DE" sz="1600" dirty="0">
              <a:solidFill>
                <a:srgbClr val="C00000"/>
              </a:solidFill>
              <a:latin typeface="+mj-lt"/>
            </a:endParaRPr>
          </a:p>
        </p:txBody>
      </p:sp>
      <p:sp>
        <p:nvSpPr>
          <p:cNvPr id="17" name="Textfeld 16"/>
          <p:cNvSpPr txBox="1"/>
          <p:nvPr/>
        </p:nvSpPr>
        <p:spPr>
          <a:xfrm>
            <a:off x="5033303" y="2968799"/>
            <a:ext cx="593902" cy="338554"/>
          </a:xfrm>
          <a:prstGeom prst="rect">
            <a:avLst/>
          </a:prstGeom>
          <a:noFill/>
        </p:spPr>
        <p:txBody>
          <a:bodyPr wrap="square" rtlCol="0">
            <a:spAutoFit/>
          </a:bodyPr>
          <a:lstStyle/>
          <a:p>
            <a:r>
              <a:rPr lang="de-DE" sz="1600" dirty="0" smtClean="0">
                <a:solidFill>
                  <a:srgbClr val="C00000"/>
                </a:solidFill>
                <a:latin typeface="+mj-lt"/>
              </a:rPr>
              <a:t>5</a:t>
            </a:r>
            <a:endParaRPr lang="de-DE" sz="1600" dirty="0">
              <a:solidFill>
                <a:srgbClr val="C00000"/>
              </a:solidFill>
              <a:latin typeface="+mj-lt"/>
            </a:endParaRPr>
          </a:p>
        </p:txBody>
      </p:sp>
      <p:sp>
        <p:nvSpPr>
          <p:cNvPr id="18" name="Textfeld 17"/>
          <p:cNvSpPr txBox="1"/>
          <p:nvPr/>
        </p:nvSpPr>
        <p:spPr>
          <a:xfrm>
            <a:off x="4208081" y="3402626"/>
            <a:ext cx="593902" cy="338554"/>
          </a:xfrm>
          <a:prstGeom prst="rect">
            <a:avLst/>
          </a:prstGeom>
          <a:noFill/>
        </p:spPr>
        <p:txBody>
          <a:bodyPr wrap="square" rtlCol="0">
            <a:spAutoFit/>
          </a:bodyPr>
          <a:lstStyle/>
          <a:p>
            <a:r>
              <a:rPr lang="de-DE" sz="1600" dirty="0" smtClean="0">
                <a:solidFill>
                  <a:srgbClr val="C00000"/>
                </a:solidFill>
                <a:latin typeface="+mj-lt"/>
              </a:rPr>
              <a:t>4</a:t>
            </a:r>
            <a:endParaRPr lang="de-DE" sz="1600" dirty="0">
              <a:solidFill>
                <a:srgbClr val="C00000"/>
              </a:solidFill>
              <a:latin typeface="+mj-lt"/>
            </a:endParaRPr>
          </a:p>
        </p:txBody>
      </p:sp>
      <p:sp>
        <p:nvSpPr>
          <p:cNvPr id="19" name="Textfeld 18"/>
          <p:cNvSpPr txBox="1"/>
          <p:nvPr/>
        </p:nvSpPr>
        <p:spPr>
          <a:xfrm>
            <a:off x="5047635" y="3399988"/>
            <a:ext cx="593902" cy="338554"/>
          </a:xfrm>
          <a:prstGeom prst="rect">
            <a:avLst/>
          </a:prstGeom>
          <a:noFill/>
        </p:spPr>
        <p:txBody>
          <a:bodyPr wrap="square" rtlCol="0">
            <a:spAutoFit/>
          </a:bodyPr>
          <a:lstStyle/>
          <a:p>
            <a:r>
              <a:rPr lang="de-DE" sz="1600" dirty="0" smtClean="0">
                <a:solidFill>
                  <a:srgbClr val="C00000"/>
                </a:solidFill>
                <a:latin typeface="+mj-lt"/>
              </a:rPr>
              <a:t>6</a:t>
            </a:r>
            <a:endParaRPr lang="de-DE" sz="1600" dirty="0">
              <a:solidFill>
                <a:srgbClr val="C00000"/>
              </a:solidFill>
              <a:latin typeface="+mj-lt"/>
            </a:endParaRPr>
          </a:p>
        </p:txBody>
      </p:sp>
      <p:sp>
        <p:nvSpPr>
          <p:cNvPr id="8" name="Textfeld 7"/>
          <p:cNvSpPr txBox="1"/>
          <p:nvPr/>
        </p:nvSpPr>
        <p:spPr>
          <a:xfrm>
            <a:off x="5724128" y="6246729"/>
            <a:ext cx="2376264" cy="246221"/>
          </a:xfrm>
          <a:prstGeom prst="rect">
            <a:avLst/>
          </a:prstGeom>
          <a:noFill/>
        </p:spPr>
        <p:txBody>
          <a:bodyPr wrap="square" rtlCol="0">
            <a:spAutoFit/>
          </a:bodyPr>
          <a:lstStyle/>
          <a:p>
            <a:r>
              <a:rPr lang="de-DE" sz="1000" b="0" dirty="0" smtClean="0">
                <a:latin typeface="+mj-lt"/>
              </a:rPr>
              <a:t>Quelle: Bild 46 Prof. Dr Ulrich Groß </a:t>
            </a:r>
            <a:endParaRPr lang="de-DE" sz="1000" b="0" dirty="0">
              <a:latin typeface="+mj-lt"/>
            </a:endParaRPr>
          </a:p>
        </p:txBody>
      </p:sp>
    </p:spTree>
    <p:extLst>
      <p:ext uri="{BB962C8B-B14F-4D97-AF65-F5344CB8AC3E}">
        <p14:creationId xmlns:p14="http://schemas.microsoft.com/office/powerpoint/2010/main" val="5588718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729234"/>
            <a:ext cx="8511480" cy="860425"/>
          </a:xfrm>
        </p:spPr>
        <p:txBody>
          <a:bodyPr/>
          <a:lstStyle/>
          <a:p>
            <a:r>
              <a:rPr lang="de-DE" b="0" dirty="0"/>
              <a:t>4.4.1 Variationskoeffizient </a:t>
            </a:r>
            <a:r>
              <a:rPr lang="de-DE" b="0" dirty="0" smtClean="0"/>
              <a:t>VK-Wert</a:t>
            </a:r>
            <a:br>
              <a:rPr lang="de-DE" b="0" dirty="0" smtClean="0"/>
            </a:br>
            <a:r>
              <a:rPr lang="de-DE" sz="2400" b="0" dirty="0" smtClean="0"/>
              <a:t>Bewertung der Querverteilung </a:t>
            </a:r>
            <a:endParaRPr lang="de-DE" sz="2400" b="0" dirty="0"/>
          </a:p>
        </p:txBody>
      </p:sp>
      <p:sp>
        <p:nvSpPr>
          <p:cNvPr id="6" name="Inhaltsplatzhalter 5"/>
          <p:cNvSpPr>
            <a:spLocks noGrp="1"/>
          </p:cNvSpPr>
          <p:nvPr>
            <p:ph idx="1"/>
          </p:nvPr>
        </p:nvSpPr>
        <p:spPr>
          <a:xfrm>
            <a:off x="31157" y="1115458"/>
            <a:ext cx="8511480" cy="4912891"/>
          </a:xfrm>
        </p:spPr>
        <p:txBody>
          <a:bodyPr/>
          <a:lstStyle/>
          <a:p>
            <a:pPr marL="0" indent="0">
              <a:buNone/>
            </a:pPr>
            <a:r>
              <a:rPr lang="de-DE" sz="2000" dirty="0" smtClean="0"/>
              <a:t>   </a:t>
            </a:r>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graphicFrame>
        <p:nvGraphicFramePr>
          <p:cNvPr id="9" name="Tabelle 8"/>
          <p:cNvGraphicFramePr>
            <a:graphicFrameLocks noGrp="1"/>
          </p:cNvGraphicFramePr>
          <p:nvPr>
            <p:extLst>
              <p:ext uri="{D42A27DB-BD31-4B8C-83A1-F6EECF244321}">
                <p14:modId xmlns:p14="http://schemas.microsoft.com/office/powerpoint/2010/main" val="3233586017"/>
              </p:ext>
            </p:extLst>
          </p:nvPr>
        </p:nvGraphicFramePr>
        <p:xfrm>
          <a:off x="1238895" y="2063860"/>
          <a:ext cx="6645472" cy="4106745"/>
        </p:xfrm>
        <a:graphic>
          <a:graphicData uri="http://schemas.openxmlformats.org/drawingml/2006/table">
            <a:tbl>
              <a:tblPr firstRow="1" bandRow="1">
                <a:tableStyleId>{5C22544A-7EE6-4342-B048-85BDC9FD1C3A}</a:tableStyleId>
              </a:tblPr>
              <a:tblGrid>
                <a:gridCol w="3322736">
                  <a:extLst>
                    <a:ext uri="{9D8B030D-6E8A-4147-A177-3AD203B41FA5}">
                      <a16:colId xmlns:a16="http://schemas.microsoft.com/office/drawing/2014/main" val="589446777"/>
                    </a:ext>
                  </a:extLst>
                </a:gridCol>
                <a:gridCol w="3322736">
                  <a:extLst>
                    <a:ext uri="{9D8B030D-6E8A-4147-A177-3AD203B41FA5}">
                      <a16:colId xmlns:a16="http://schemas.microsoft.com/office/drawing/2014/main" val="2604676336"/>
                    </a:ext>
                  </a:extLst>
                </a:gridCol>
              </a:tblGrid>
              <a:tr h="821349">
                <a:tc>
                  <a:txBody>
                    <a:bodyPr/>
                    <a:lstStyle/>
                    <a:p>
                      <a:pPr algn="ctr"/>
                      <a:r>
                        <a:rPr lang="de-DE" dirty="0" smtClean="0"/>
                        <a:t>Variationskoeffizient </a:t>
                      </a:r>
                    </a:p>
                    <a:p>
                      <a:pPr algn="ctr"/>
                      <a:r>
                        <a:rPr lang="de-DE" dirty="0" smtClean="0"/>
                        <a:t>(VK</a:t>
                      </a:r>
                      <a:r>
                        <a:rPr lang="de-DE" baseline="0" dirty="0" smtClean="0"/>
                        <a:t> in %)</a:t>
                      </a:r>
                      <a:endParaRPr lang="de-DE" dirty="0"/>
                    </a:p>
                  </a:txBody>
                  <a:tcPr/>
                </a:tc>
                <a:tc>
                  <a:txBody>
                    <a:bodyPr/>
                    <a:lstStyle/>
                    <a:p>
                      <a:pPr algn="ctr"/>
                      <a:r>
                        <a:rPr lang="de-DE" dirty="0" smtClean="0"/>
                        <a:t>Qualität</a:t>
                      </a:r>
                      <a:r>
                        <a:rPr lang="de-DE" baseline="0" dirty="0" smtClean="0"/>
                        <a:t> der </a:t>
                      </a:r>
                    </a:p>
                    <a:p>
                      <a:pPr algn="ctr"/>
                      <a:r>
                        <a:rPr lang="de-DE" baseline="0" dirty="0" smtClean="0"/>
                        <a:t>Querverteilung</a:t>
                      </a:r>
                      <a:endParaRPr lang="de-DE" dirty="0"/>
                    </a:p>
                  </a:txBody>
                  <a:tcPr/>
                </a:tc>
                <a:extLst>
                  <a:ext uri="{0D108BD9-81ED-4DB2-BD59-A6C34878D82A}">
                    <a16:rowId xmlns:a16="http://schemas.microsoft.com/office/drawing/2014/main" val="3327474200"/>
                  </a:ext>
                </a:extLst>
              </a:tr>
              <a:tr h="821349">
                <a:tc>
                  <a:txBody>
                    <a:bodyPr/>
                    <a:lstStyle/>
                    <a:p>
                      <a:pPr algn="ctr"/>
                      <a:r>
                        <a:rPr lang="de-DE" dirty="0" smtClean="0"/>
                        <a:t>0 - 5%</a:t>
                      </a:r>
                      <a:endParaRPr lang="de-DE" dirty="0"/>
                    </a:p>
                  </a:txBody>
                  <a:tcPr/>
                </a:tc>
                <a:tc>
                  <a:txBody>
                    <a:bodyPr/>
                    <a:lstStyle/>
                    <a:p>
                      <a:pPr algn="ctr"/>
                      <a:r>
                        <a:rPr lang="de-DE" dirty="0" smtClean="0"/>
                        <a:t>Sehr gut</a:t>
                      </a:r>
                      <a:endParaRPr lang="de-DE" dirty="0"/>
                    </a:p>
                  </a:txBody>
                  <a:tcPr/>
                </a:tc>
                <a:extLst>
                  <a:ext uri="{0D108BD9-81ED-4DB2-BD59-A6C34878D82A}">
                    <a16:rowId xmlns:a16="http://schemas.microsoft.com/office/drawing/2014/main" val="3825772462"/>
                  </a:ext>
                </a:extLst>
              </a:tr>
              <a:tr h="821349">
                <a:tc>
                  <a:txBody>
                    <a:bodyPr/>
                    <a:lstStyle/>
                    <a:p>
                      <a:pPr algn="ctr"/>
                      <a:r>
                        <a:rPr lang="de-DE" baseline="0" dirty="0" smtClean="0"/>
                        <a:t>5,1% - 10%</a:t>
                      </a:r>
                      <a:endParaRPr lang="de-DE" dirty="0"/>
                    </a:p>
                  </a:txBody>
                  <a:tcPr/>
                </a:tc>
                <a:tc>
                  <a:txBody>
                    <a:bodyPr/>
                    <a:lstStyle/>
                    <a:p>
                      <a:pPr algn="ctr"/>
                      <a:r>
                        <a:rPr lang="de-DE" dirty="0" smtClean="0"/>
                        <a:t>Gut</a:t>
                      </a:r>
                      <a:endParaRPr lang="de-DE" dirty="0"/>
                    </a:p>
                  </a:txBody>
                  <a:tcPr/>
                </a:tc>
                <a:extLst>
                  <a:ext uri="{0D108BD9-81ED-4DB2-BD59-A6C34878D82A}">
                    <a16:rowId xmlns:a16="http://schemas.microsoft.com/office/drawing/2014/main" val="124130646"/>
                  </a:ext>
                </a:extLst>
              </a:tr>
              <a:tr h="821349">
                <a:tc>
                  <a:txBody>
                    <a:bodyPr/>
                    <a:lstStyle/>
                    <a:p>
                      <a:pPr algn="ctr"/>
                      <a:r>
                        <a:rPr lang="de-DE" dirty="0" smtClean="0"/>
                        <a:t>10,1%</a:t>
                      </a:r>
                      <a:r>
                        <a:rPr lang="de-DE" baseline="0" dirty="0" smtClean="0"/>
                        <a:t> - 15% </a:t>
                      </a:r>
                      <a:endParaRPr lang="de-DE" dirty="0"/>
                    </a:p>
                  </a:txBody>
                  <a:tcPr/>
                </a:tc>
                <a:tc>
                  <a:txBody>
                    <a:bodyPr/>
                    <a:lstStyle/>
                    <a:p>
                      <a:pPr algn="ctr"/>
                      <a:r>
                        <a:rPr lang="de-DE" dirty="0" smtClean="0"/>
                        <a:t>Befriedigend</a:t>
                      </a:r>
                      <a:endParaRPr lang="de-DE" dirty="0"/>
                    </a:p>
                  </a:txBody>
                  <a:tcPr/>
                </a:tc>
                <a:extLst>
                  <a:ext uri="{0D108BD9-81ED-4DB2-BD59-A6C34878D82A}">
                    <a16:rowId xmlns:a16="http://schemas.microsoft.com/office/drawing/2014/main" val="1253709020"/>
                  </a:ext>
                </a:extLst>
              </a:tr>
              <a:tr h="821349">
                <a:tc>
                  <a:txBody>
                    <a:bodyPr/>
                    <a:lstStyle/>
                    <a:p>
                      <a:pPr algn="ctr"/>
                      <a:r>
                        <a:rPr lang="de-DE" dirty="0" smtClean="0"/>
                        <a:t>&gt;15,1% </a:t>
                      </a:r>
                      <a:endParaRPr lang="de-DE" dirty="0"/>
                    </a:p>
                  </a:txBody>
                  <a:tcPr/>
                </a:tc>
                <a:tc>
                  <a:txBody>
                    <a:bodyPr/>
                    <a:lstStyle/>
                    <a:p>
                      <a:pPr algn="ctr"/>
                      <a:r>
                        <a:rPr lang="de-DE" dirty="0" smtClean="0"/>
                        <a:t>Ungenügend</a:t>
                      </a:r>
                      <a:endParaRPr lang="de-DE" dirty="0"/>
                    </a:p>
                  </a:txBody>
                  <a:tcPr/>
                </a:tc>
                <a:extLst>
                  <a:ext uri="{0D108BD9-81ED-4DB2-BD59-A6C34878D82A}">
                    <a16:rowId xmlns:a16="http://schemas.microsoft.com/office/drawing/2014/main" val="102987378"/>
                  </a:ext>
                </a:extLst>
              </a:tr>
            </a:tbl>
          </a:graphicData>
        </a:graphic>
      </p:graphicFrame>
      <p:sp>
        <p:nvSpPr>
          <p:cNvPr id="3" name="Rechteck 2">
            <a:hlinkClick r:id="rId2"/>
          </p:cNvPr>
          <p:cNvSpPr/>
          <p:nvPr/>
        </p:nvSpPr>
        <p:spPr bwMode="auto">
          <a:xfrm>
            <a:off x="8100392" y="5661248"/>
            <a:ext cx="792088" cy="509357"/>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12192683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0040" y="471841"/>
            <a:ext cx="8511480" cy="860425"/>
          </a:xfrm>
        </p:spPr>
        <p:txBody>
          <a:bodyPr/>
          <a:lstStyle/>
          <a:p>
            <a:r>
              <a:rPr lang="de-DE" b="0" dirty="0" smtClean="0"/>
              <a:t>4.6 </a:t>
            </a:r>
            <a:r>
              <a:rPr lang="de-DE" altLang="de-DE" b="0" dirty="0" smtClean="0"/>
              <a:t>Variationskoeffizient Dreiecksstreubild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563823" y="6260454"/>
            <a:ext cx="3384376" cy="246221"/>
          </a:xfrm>
          <a:prstGeom prst="rect">
            <a:avLst/>
          </a:prstGeom>
          <a:noFill/>
        </p:spPr>
        <p:txBody>
          <a:bodyPr wrap="square" rtlCol="0">
            <a:spAutoFit/>
          </a:bodyPr>
          <a:lstStyle/>
          <a:p>
            <a:r>
              <a:rPr lang="de-DE" sz="1000" b="0" dirty="0" smtClean="0">
                <a:latin typeface="+mj-lt"/>
              </a:rPr>
              <a:t>Quelle: Bild 48b) Vorlesungsskript Prof. Dr. Ulrich Groß</a:t>
            </a:r>
            <a:endParaRPr lang="de-DE" sz="1000" b="0" dirty="0">
              <a:latin typeface="+mj-lt"/>
            </a:endParaRPr>
          </a:p>
        </p:txBody>
      </p:sp>
      <p:pic>
        <p:nvPicPr>
          <p:cNvPr id="11" name="Picture 3" descr="Streukurv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15106"/>
            <a:ext cx="6163491" cy="33680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Oval 4"/>
          <p:cNvSpPr>
            <a:spLocks noChangeArrowheads="1"/>
          </p:cNvSpPr>
          <p:nvPr/>
        </p:nvSpPr>
        <p:spPr bwMode="auto">
          <a:xfrm>
            <a:off x="4643126" y="4007400"/>
            <a:ext cx="914400" cy="6096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4" name="Text Box 6"/>
          <p:cNvSpPr txBox="1">
            <a:spLocks noChangeArrowheads="1"/>
          </p:cNvSpPr>
          <p:nvPr/>
        </p:nvSpPr>
        <p:spPr bwMode="auto">
          <a:xfrm>
            <a:off x="419100" y="5491857"/>
            <a:ext cx="3276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600" b="0" dirty="0" smtClean="0">
                <a:solidFill>
                  <a:srgbClr val="000000"/>
                </a:solidFill>
              </a:rPr>
              <a:t>Flache Kurve auf niedrigem Niveau im Bereich 24 m bedeutet hohe Sicherheit in der Querverteilung</a:t>
            </a:r>
          </a:p>
        </p:txBody>
      </p:sp>
      <p:cxnSp>
        <p:nvCxnSpPr>
          <p:cNvPr id="6" name="Gerade Verbindung mit Pfeil 5"/>
          <p:cNvCxnSpPr/>
          <p:nvPr/>
        </p:nvCxnSpPr>
        <p:spPr bwMode="auto">
          <a:xfrm flipV="1">
            <a:off x="3203848" y="4573080"/>
            <a:ext cx="1584176" cy="1116114"/>
          </a:xfrm>
          <a:prstGeom prst="straightConnector1">
            <a:avLst/>
          </a:prstGeom>
          <a:ln>
            <a:tailEnd type="triangle"/>
          </a:ln>
          <a:extLst/>
        </p:spPr>
        <p:style>
          <a:lnRef idx="3">
            <a:schemeClr val="dk1"/>
          </a:lnRef>
          <a:fillRef idx="0">
            <a:schemeClr val="dk1"/>
          </a:fillRef>
          <a:effectRef idx="2">
            <a:schemeClr val="dk1"/>
          </a:effectRef>
          <a:fontRef idx="minor">
            <a:schemeClr val="tx1"/>
          </a:fontRef>
        </p:style>
      </p:cxnSp>
      <p:sp>
        <p:nvSpPr>
          <p:cNvPr id="17" name="Text Box 2"/>
          <p:cNvSpPr txBox="1">
            <a:spLocks noChangeArrowheads="1"/>
          </p:cNvSpPr>
          <p:nvPr/>
        </p:nvSpPr>
        <p:spPr bwMode="auto">
          <a:xfrm>
            <a:off x="1367546" y="4969208"/>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000" b="0" dirty="0" smtClean="0">
                <a:solidFill>
                  <a:srgbClr val="000000"/>
                </a:solidFill>
              </a:rPr>
              <a:t>AXERA H - 24 m - KAS</a:t>
            </a:r>
            <a:endParaRPr lang="de-DE" altLang="de-DE" sz="1200" b="0" dirty="0" smtClean="0">
              <a:solidFill>
                <a:srgbClr val="000000"/>
              </a:solidFill>
            </a:endParaRPr>
          </a:p>
        </p:txBody>
      </p:sp>
      <p:sp>
        <p:nvSpPr>
          <p:cNvPr id="3" name="Gleichschenkliges Dreieck 2"/>
          <p:cNvSpPr/>
          <p:nvPr/>
        </p:nvSpPr>
        <p:spPr bwMode="auto">
          <a:xfrm rot="10800000">
            <a:off x="3841538" y="293537"/>
            <a:ext cx="1715988" cy="397410"/>
          </a:xfrm>
          <a:prstGeom prst="triangle">
            <a:avLst/>
          </a:prstGeom>
          <a:solidFill>
            <a:schemeClr val="accent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6" name="Gleichschenkliges Dreieck 15"/>
          <p:cNvSpPr/>
          <p:nvPr/>
        </p:nvSpPr>
        <p:spPr bwMode="auto">
          <a:xfrm>
            <a:off x="2643152" y="273137"/>
            <a:ext cx="1715988" cy="397410"/>
          </a:xfrm>
          <a:prstGeom prst="triangle">
            <a:avLst/>
          </a:prstGeom>
          <a:solidFill>
            <a:schemeClr val="accent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5" name="Gleichschenkliges Dreieck 14"/>
          <p:cNvSpPr/>
          <p:nvPr/>
        </p:nvSpPr>
        <p:spPr bwMode="auto">
          <a:xfrm rot="10800000">
            <a:off x="1367210" y="290471"/>
            <a:ext cx="1715988" cy="397410"/>
          </a:xfrm>
          <a:prstGeom prst="triangle">
            <a:avLst/>
          </a:prstGeom>
          <a:solidFill>
            <a:schemeClr val="accent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8831854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952" y="444363"/>
            <a:ext cx="8511480" cy="860425"/>
          </a:xfrm>
        </p:spPr>
        <p:txBody>
          <a:bodyPr/>
          <a:lstStyle/>
          <a:p>
            <a:r>
              <a:rPr lang="de-DE" b="0" dirty="0" smtClean="0"/>
              <a:t>4.7 </a:t>
            </a:r>
            <a:r>
              <a:rPr lang="de-DE" altLang="de-DE" b="0" dirty="0" smtClean="0"/>
              <a:t>Variationskoeffizient Trapezstreubild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553379" y="6383564"/>
            <a:ext cx="3384376" cy="246221"/>
          </a:xfrm>
          <a:prstGeom prst="rect">
            <a:avLst/>
          </a:prstGeom>
          <a:noFill/>
        </p:spPr>
        <p:txBody>
          <a:bodyPr wrap="square" rtlCol="0">
            <a:spAutoFit/>
          </a:bodyPr>
          <a:lstStyle/>
          <a:p>
            <a:r>
              <a:rPr lang="de-DE" sz="1000" b="0" dirty="0" smtClean="0">
                <a:latin typeface="+mj-lt"/>
              </a:rPr>
              <a:t>Quelle: Bild 48c) Vorlesungsskript Prof. Dr. Ulrich Groß</a:t>
            </a:r>
            <a:endParaRPr lang="de-DE" sz="1000" b="0" dirty="0">
              <a:latin typeface="+mj-lt"/>
            </a:endParaRPr>
          </a:p>
        </p:txBody>
      </p:sp>
      <p:pic>
        <p:nvPicPr>
          <p:cNvPr id="8" name="Picture 10" descr="Diagra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864" y="1223230"/>
            <a:ext cx="6783288" cy="413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1351876" y="1304788"/>
            <a:ext cx="2310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000" b="0" dirty="0" smtClean="0">
                <a:solidFill>
                  <a:srgbClr val="000000"/>
                </a:solidFill>
              </a:rPr>
              <a:t>AXERA H - 24 m – Harnstoff gepillt</a:t>
            </a:r>
            <a:endParaRPr lang="de-DE" altLang="de-DE" sz="1200" b="0" dirty="0" smtClean="0">
              <a:solidFill>
                <a:srgbClr val="000000"/>
              </a:solidFill>
            </a:endParaRPr>
          </a:p>
        </p:txBody>
      </p:sp>
      <p:sp>
        <p:nvSpPr>
          <p:cNvPr id="11" name="Oval 4"/>
          <p:cNvSpPr>
            <a:spLocks noChangeArrowheads="1"/>
          </p:cNvSpPr>
          <p:nvPr/>
        </p:nvSpPr>
        <p:spPr bwMode="auto">
          <a:xfrm>
            <a:off x="5724128" y="3936120"/>
            <a:ext cx="914400" cy="6096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FF0000"/>
              </a:solidFill>
            </a:endParaRPr>
          </a:p>
        </p:txBody>
      </p:sp>
      <p:cxnSp>
        <p:nvCxnSpPr>
          <p:cNvPr id="6" name="Gerade Verbindung mit Pfeil 5"/>
          <p:cNvCxnSpPr/>
          <p:nvPr/>
        </p:nvCxnSpPr>
        <p:spPr bwMode="auto">
          <a:xfrm flipV="1">
            <a:off x="5208438" y="4529560"/>
            <a:ext cx="731866" cy="778429"/>
          </a:xfrm>
          <a:prstGeom prst="straightConnector1">
            <a:avLst/>
          </a:prstGeom>
          <a:ln>
            <a:solidFill>
              <a:srgbClr val="FF0000"/>
            </a:solidFill>
            <a:tailEnd type="triangle"/>
          </a:ln>
          <a:extLst/>
        </p:spPr>
        <p:style>
          <a:lnRef idx="3">
            <a:schemeClr val="accent2"/>
          </a:lnRef>
          <a:fillRef idx="0">
            <a:schemeClr val="accent2"/>
          </a:fillRef>
          <a:effectRef idx="2">
            <a:schemeClr val="accent2"/>
          </a:effectRef>
          <a:fontRef idx="minor">
            <a:schemeClr val="tx1"/>
          </a:fontRef>
        </p:style>
      </p:cxnSp>
      <p:sp>
        <p:nvSpPr>
          <p:cNvPr id="13" name="Text Box 6"/>
          <p:cNvSpPr txBox="1">
            <a:spLocks noChangeArrowheads="1"/>
          </p:cNvSpPr>
          <p:nvPr/>
        </p:nvSpPr>
        <p:spPr bwMode="auto">
          <a:xfrm>
            <a:off x="763405" y="5311992"/>
            <a:ext cx="747286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600" b="0" dirty="0" smtClean="0">
                <a:solidFill>
                  <a:srgbClr val="000000"/>
                </a:solidFill>
              </a:rPr>
              <a:t>Hier wichtig zum Dreiecksstreubild: Trapezstreubild ist viel anfälliger gegen starke VK - Schwankungen</a:t>
            </a:r>
          </a:p>
          <a:p>
            <a:pPr>
              <a:spcBef>
                <a:spcPct val="50000"/>
              </a:spcBef>
              <a:buClrTx/>
              <a:buFontTx/>
              <a:buNone/>
            </a:pPr>
            <a:r>
              <a:rPr lang="de-DE" altLang="de-DE" sz="1600" b="0" dirty="0">
                <a:solidFill>
                  <a:srgbClr val="000000"/>
                </a:solidFill>
              </a:rPr>
              <a:t>D</a:t>
            </a:r>
            <a:r>
              <a:rPr lang="de-DE" altLang="de-DE" sz="1600" b="0" dirty="0" smtClean="0">
                <a:solidFill>
                  <a:srgbClr val="000000"/>
                </a:solidFill>
              </a:rPr>
              <a:t>er Harnstoff muss genau mit 24m gestreut werden, dass der VK niedrig bleibt.</a:t>
            </a:r>
          </a:p>
        </p:txBody>
      </p:sp>
    </p:spTree>
    <p:extLst>
      <p:ext uri="{BB962C8B-B14F-4D97-AF65-F5344CB8AC3E}">
        <p14:creationId xmlns:p14="http://schemas.microsoft.com/office/powerpoint/2010/main" val="9176515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624" y="373499"/>
            <a:ext cx="8511480" cy="860425"/>
          </a:xfrm>
        </p:spPr>
        <p:txBody>
          <a:bodyPr/>
          <a:lstStyle/>
          <a:p>
            <a:r>
              <a:rPr lang="de-DE" b="0" dirty="0"/>
              <a:t>4.4.1 Variationskoeffizient VK-Wert </a:t>
            </a:r>
            <a:r>
              <a:rPr lang="de-DE" b="0" dirty="0" smtClean="0"/>
              <a:t/>
            </a:r>
            <a:br>
              <a:rPr lang="de-DE" b="0" dirty="0" smtClean="0"/>
            </a:br>
            <a:r>
              <a:rPr lang="de-DE" b="0" dirty="0" smtClean="0"/>
              <a:t>		-</a:t>
            </a:r>
            <a:r>
              <a:rPr lang="de-DE" sz="2400" b="0" dirty="0" smtClean="0"/>
              <a:t>Moderne Bestimmung-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164288" y="6304976"/>
            <a:ext cx="2880320" cy="246221"/>
          </a:xfrm>
          <a:prstGeom prst="rect">
            <a:avLst/>
          </a:prstGeom>
          <a:noFill/>
        </p:spPr>
        <p:txBody>
          <a:bodyPr wrap="square" rtlCol="0">
            <a:spAutoFit/>
          </a:bodyPr>
          <a:lstStyle/>
          <a:p>
            <a:r>
              <a:rPr lang="de-DE" sz="1000" b="0" dirty="0" smtClean="0">
                <a:latin typeface="+mj-lt"/>
              </a:rPr>
              <a:t>Quelle: Bild 47 YARA</a:t>
            </a:r>
            <a:endParaRPr lang="de-DE" sz="1000" b="0" dirty="0">
              <a:latin typeface="+mj-lt"/>
            </a:endParaRPr>
          </a:p>
        </p:txBody>
      </p:sp>
      <p:pic>
        <p:nvPicPr>
          <p:cNvPr id="13" name="Grafik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303" y="1438388"/>
            <a:ext cx="7463625" cy="4567669"/>
          </a:xfrm>
          <a:prstGeom prst="rect">
            <a:avLst/>
          </a:prstGeom>
        </p:spPr>
      </p:pic>
    </p:spTree>
    <p:extLst>
      <p:ext uri="{BB962C8B-B14F-4D97-AF65-F5344CB8AC3E}">
        <p14:creationId xmlns:p14="http://schemas.microsoft.com/office/powerpoint/2010/main" val="22524559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03595" y="686991"/>
            <a:ext cx="9144000" cy="860425"/>
          </a:xfrm>
        </p:spPr>
        <p:txBody>
          <a:bodyPr/>
          <a:lstStyle/>
          <a:p>
            <a:r>
              <a:rPr lang="de-DE" b="0" dirty="0"/>
              <a:t>4.2.3 Streuscheiben </a:t>
            </a:r>
            <a:r>
              <a:rPr lang="de-DE" b="0" dirty="0" smtClean="0">
                <a:latin typeface="+mn-lt"/>
              </a:rPr>
              <a:t/>
            </a:r>
            <a:br>
              <a:rPr lang="de-DE" b="0" dirty="0" smtClean="0">
                <a:latin typeface="+mn-lt"/>
              </a:rPr>
            </a:br>
            <a:r>
              <a:rPr lang="de-DE" b="0" dirty="0" smtClean="0">
                <a:latin typeface="+mn-lt"/>
              </a:rPr>
              <a:t>Doppelwurfflügel - Mengeneffekt</a:t>
            </a:r>
            <a:endParaRPr lang="de-DE" b="0" dirty="0">
              <a:latin typeface="+mn-lt"/>
            </a:endParaRPr>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59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1" name="Rechteck 10"/>
          <p:cNvSpPr/>
          <p:nvPr/>
        </p:nvSpPr>
        <p:spPr>
          <a:xfrm>
            <a:off x="406136" y="2579833"/>
            <a:ext cx="8054296" cy="2369880"/>
          </a:xfrm>
          <a:prstGeom prst="rect">
            <a:avLst/>
          </a:prstGeom>
        </p:spPr>
        <p:txBody>
          <a:bodyPr wrap="square">
            <a:spAutoFit/>
          </a:bodyPr>
          <a:lstStyle/>
          <a:p>
            <a:pPr marL="285750" indent="-285750">
              <a:spcBef>
                <a:spcPct val="50000"/>
              </a:spcBef>
              <a:buClrTx/>
              <a:buFont typeface="Arial" panose="020B0604020202020204" pitchFamily="34" charset="0"/>
              <a:buChar char="•"/>
            </a:pPr>
            <a:r>
              <a:rPr lang="de-DE" altLang="de-DE" sz="2200" b="0" dirty="0">
                <a:latin typeface="+mj-lt"/>
              </a:rPr>
              <a:t>Tritt auf bei hohen Ausbringmengen und großen Arbeitsbreiten. Dabei kommt es zu einem „Stau“ der Düngerkörner im Wurfflügel. Das Streubild wird verändert</a:t>
            </a:r>
            <a:r>
              <a:rPr lang="de-DE" altLang="de-DE" sz="2200" b="0" dirty="0" smtClean="0">
                <a:latin typeface="+mj-lt"/>
              </a:rPr>
              <a:t>.</a:t>
            </a:r>
          </a:p>
          <a:p>
            <a:pPr marL="285750" indent="-285750">
              <a:spcBef>
                <a:spcPct val="50000"/>
              </a:spcBef>
              <a:buClrTx/>
              <a:buFont typeface="Arial" panose="020B0604020202020204" pitchFamily="34" charset="0"/>
              <a:buChar char="•"/>
            </a:pPr>
            <a:r>
              <a:rPr lang="de-DE" sz="2200" b="0" dirty="0"/>
              <a:t>Sichern Streupräzision bei hohen Ausbringmengen z.B. Harnstoff</a:t>
            </a:r>
          </a:p>
          <a:p>
            <a:pPr>
              <a:spcBef>
                <a:spcPct val="50000"/>
              </a:spcBef>
              <a:buClrTx/>
              <a:buFontTx/>
              <a:buNone/>
            </a:pPr>
            <a:endParaRPr lang="de-DE" altLang="de-DE" sz="1800" b="0" dirty="0">
              <a:latin typeface="+mj-lt"/>
            </a:endParaRPr>
          </a:p>
        </p:txBody>
      </p:sp>
    </p:spTree>
    <p:extLst>
      <p:ext uri="{BB962C8B-B14F-4D97-AF65-F5344CB8AC3E}">
        <p14:creationId xmlns:p14="http://schemas.microsoft.com/office/powerpoint/2010/main" val="2634027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61156"/>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55576" y="1221584"/>
          <a:ext cx="7704856" cy="5277688"/>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a:txBody>
                    <a:bodyPr/>
                    <a:lstStyle/>
                    <a:p>
                      <a:pPr algn="l"/>
                      <a:r>
                        <a:rPr lang="de-DE" dirty="0" smtClean="0"/>
                        <a:t>Kapitel </a:t>
                      </a:r>
                      <a:endParaRPr lang="de-DE" dirty="0"/>
                    </a:p>
                  </a:txBody>
                  <a:tcPr/>
                </a:tc>
                <a:tc>
                  <a:txBody>
                    <a:bodyPr/>
                    <a:lstStyle/>
                    <a:p>
                      <a:pPr algn="ctr"/>
                      <a:r>
                        <a:rPr lang="de-DE" dirty="0" smtClean="0"/>
                        <a:t>Folien</a:t>
                      </a:r>
                      <a:endParaRPr lang="de-DE" dirty="0"/>
                    </a:p>
                  </a:txBody>
                  <a:tcPr/>
                </a:tc>
                <a:extLst>
                  <a:ext uri="{0D108BD9-81ED-4DB2-BD59-A6C34878D82A}">
                    <a16:rowId xmlns:a16="http://schemas.microsoft.com/office/drawing/2014/main" val="4047048811"/>
                  </a:ext>
                </a:extLst>
              </a:tr>
              <a:tr h="405976">
                <a:tc>
                  <a:txBody>
                    <a:bodyPr/>
                    <a:lstStyle/>
                    <a:p>
                      <a:r>
                        <a:rPr lang="de-DE" baseline="0" dirty="0" smtClean="0"/>
                        <a:t>  7.3 Keilstreuen</a:t>
                      </a:r>
                    </a:p>
                  </a:txBody>
                  <a:tcPr/>
                </a:tc>
                <a:tc>
                  <a:txBody>
                    <a:bodyPr/>
                    <a:lstStyle/>
                    <a:p>
                      <a:pPr algn="ctr"/>
                      <a:endParaRPr lang="de-DE" dirty="0"/>
                    </a:p>
                  </a:txBody>
                  <a:tcPr/>
                </a:tc>
                <a:extLst>
                  <a:ext uri="{0D108BD9-81ED-4DB2-BD59-A6C34878D82A}">
                    <a16:rowId xmlns:a16="http://schemas.microsoft.com/office/drawing/2014/main" val="259778288"/>
                  </a:ext>
                </a:extLst>
              </a:tr>
              <a:tr h="405976">
                <a:tc>
                  <a:txBody>
                    <a:bodyPr/>
                    <a:lstStyle/>
                    <a:p>
                      <a:r>
                        <a:rPr lang="de-DE" baseline="0" dirty="0" smtClean="0"/>
                        <a:t>  7.4 Praxisbeispiele Grenzstreueinrichung</a:t>
                      </a:r>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7.5 Exakte Anpassung der Arbeitsbreite</a:t>
                      </a:r>
                      <a:r>
                        <a:rPr lang="de-DE" baseline="0" dirty="0" smtClean="0"/>
                        <a:t> </a:t>
                      </a:r>
                      <a:endParaRPr lang="de-DE" dirty="0" smtClean="0"/>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  7.6 EU-Norm EN 13739-1 </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7.6.1</a:t>
                      </a:r>
                      <a:r>
                        <a:rPr lang="de-DE" baseline="0" dirty="0" smtClean="0"/>
                        <a:t> Düngeverordnung </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05976">
                <a:tc>
                  <a:txBody>
                    <a:bodyPr/>
                    <a:lstStyle/>
                    <a:p>
                      <a:r>
                        <a:rPr lang="de-DE" dirty="0" smtClean="0"/>
                        <a:t>  7.7 Säulen</a:t>
                      </a:r>
                      <a:r>
                        <a:rPr lang="de-DE" baseline="0" dirty="0" smtClean="0"/>
                        <a:t> eines guten Streubildes</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  7.8 Streuhalle</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baseline="0" dirty="0" smtClean="0"/>
                        <a:t>    7.8.1 Düngeservice</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    7.8.2 Düngelabor</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dirty="0" smtClean="0"/>
                        <a:t>    7.8.3 Stoffversuche</a:t>
                      </a:r>
                      <a:r>
                        <a:rPr lang="de-DE" baseline="0" dirty="0" smtClean="0"/>
                        <a:t> Düngeeigenschaften</a:t>
                      </a:r>
                      <a:endParaRPr lang="de-DE" dirty="0" smtClean="0"/>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8. </a:t>
                      </a:r>
                      <a:r>
                        <a:rPr lang="de-DE" b="0" dirty="0" smtClean="0"/>
                        <a:t>Precision Farming </a:t>
                      </a:r>
                      <a:endParaRPr lang="de-DE" dirty="0" smtClean="0"/>
                    </a:p>
                  </a:txBody>
                  <a:tcPr/>
                </a:tc>
                <a:tc>
                  <a:txBody>
                    <a:bodyPr/>
                    <a:lstStyle/>
                    <a:p>
                      <a:pPr algn="ctr"/>
                      <a:endParaRPr lang="de-DE" dirty="0"/>
                    </a:p>
                  </a:txBody>
                  <a:tcPr/>
                </a:tc>
                <a:extLst>
                  <a:ext uri="{0D108BD9-81ED-4DB2-BD59-A6C34878D82A}">
                    <a16:rowId xmlns:a16="http://schemas.microsoft.com/office/drawing/2014/main" val="3693101906"/>
                  </a:ext>
                </a:extLst>
              </a:tr>
              <a:tr h="405976">
                <a:tc>
                  <a:txBody>
                    <a:bodyPr/>
                    <a:lstStyle/>
                    <a:p>
                      <a:r>
                        <a:rPr lang="de-DE" dirty="0" smtClean="0"/>
                        <a:t>  8.1</a:t>
                      </a:r>
                      <a:r>
                        <a:rPr lang="de-DE" baseline="0" dirty="0" smtClean="0"/>
                        <a:t> Stickstoff Sensoren</a:t>
                      </a:r>
                      <a:endParaRPr lang="de-DE" dirty="0"/>
                    </a:p>
                  </a:txBody>
                  <a:tcPr/>
                </a:tc>
                <a:tc>
                  <a:txBody>
                    <a:bodyPr/>
                    <a:lstStyle/>
                    <a:p>
                      <a:pPr algn="ctr"/>
                      <a:endParaRPr lang="de-DE" dirty="0"/>
                    </a:p>
                  </a:txBody>
                  <a:tcPr/>
                </a:tc>
                <a:extLst>
                  <a:ext uri="{0D108BD9-81ED-4DB2-BD59-A6C34878D82A}">
                    <a16:rowId xmlns:a16="http://schemas.microsoft.com/office/drawing/2014/main" val="1592022126"/>
                  </a:ext>
                </a:extLst>
              </a:tr>
            </a:tbl>
          </a:graphicData>
        </a:graphic>
      </p:graphicFrame>
    </p:spTree>
    <p:extLst>
      <p:ext uri="{BB962C8B-B14F-4D97-AF65-F5344CB8AC3E}">
        <p14:creationId xmlns:p14="http://schemas.microsoft.com/office/powerpoint/2010/main" val="14716918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03595" y="686991"/>
            <a:ext cx="9144000" cy="860425"/>
          </a:xfrm>
        </p:spPr>
        <p:txBody>
          <a:bodyPr/>
          <a:lstStyle/>
          <a:p>
            <a:r>
              <a:rPr lang="de-DE" b="0" dirty="0"/>
              <a:t>4.2.3 Streuscheiben </a:t>
            </a:r>
            <a:r>
              <a:rPr lang="de-DE" b="0" dirty="0" smtClean="0">
                <a:latin typeface="+mn-lt"/>
              </a:rPr>
              <a:t/>
            </a:r>
            <a:br>
              <a:rPr lang="de-DE" b="0" dirty="0" smtClean="0">
                <a:latin typeface="+mn-lt"/>
              </a:rPr>
            </a:br>
            <a:r>
              <a:rPr lang="de-DE" b="0" dirty="0" smtClean="0">
                <a:latin typeface="+mn-lt"/>
              </a:rPr>
              <a:t>Doppelwurfflügel - Mengeneffekt</a:t>
            </a:r>
            <a:endParaRPr lang="de-DE" b="0" dirty="0">
              <a:latin typeface="+mn-lt"/>
            </a:endParaRPr>
          </a:p>
        </p:txBody>
      </p:sp>
      <p:sp>
        <p:nvSpPr>
          <p:cNvPr id="6" name="Inhaltsplatzhalter 5"/>
          <p:cNvSpPr>
            <a:spLocks noGrp="1"/>
          </p:cNvSpPr>
          <p:nvPr>
            <p:ph idx="1"/>
          </p:nvPr>
        </p:nvSpPr>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Text Box 5"/>
          <p:cNvSpPr txBox="1">
            <a:spLocks noChangeArrowheads="1"/>
          </p:cNvSpPr>
          <p:nvPr/>
        </p:nvSpPr>
        <p:spPr bwMode="auto">
          <a:xfrm>
            <a:off x="404533" y="2292055"/>
            <a:ext cx="4343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342900" indent="-342900">
              <a:spcBef>
                <a:spcPct val="50000"/>
              </a:spcBef>
              <a:buClrTx/>
              <a:buFont typeface="Arial" panose="020B0604020202020204" pitchFamily="34" charset="0"/>
              <a:buChar char="•"/>
            </a:pPr>
            <a:r>
              <a:rPr lang="de-DE" altLang="de-DE" sz="2000" b="0" dirty="0">
                <a:latin typeface="+mn-lt"/>
              </a:rPr>
              <a:t>Die Streuarbeit wird von jeweils zwei Wurfflügeln </a:t>
            </a:r>
            <a:r>
              <a:rPr lang="de-DE" altLang="de-DE" sz="2000" b="0" dirty="0" smtClean="0">
                <a:latin typeface="+mn-lt"/>
              </a:rPr>
              <a:t>übernommen.</a:t>
            </a:r>
          </a:p>
          <a:p>
            <a:pPr marL="342900" indent="-342900">
              <a:spcBef>
                <a:spcPct val="50000"/>
              </a:spcBef>
              <a:buClrTx/>
              <a:buFont typeface="Arial" panose="020B0604020202020204" pitchFamily="34" charset="0"/>
              <a:buChar char="•"/>
            </a:pPr>
            <a:r>
              <a:rPr lang="de-DE" altLang="de-DE" sz="2000" b="0" dirty="0" smtClean="0">
                <a:latin typeface="+mn-lt"/>
              </a:rPr>
              <a:t>Große </a:t>
            </a:r>
            <a:r>
              <a:rPr lang="de-DE" altLang="de-DE" sz="2000" b="0" dirty="0">
                <a:latin typeface="+mn-lt"/>
              </a:rPr>
              <a:t>Ausbringmengen sind kein Problem</a:t>
            </a:r>
            <a:r>
              <a:rPr lang="de-DE" altLang="de-DE" sz="2000" b="0" dirty="0" smtClean="0">
                <a:latin typeface="+mn-lt"/>
              </a:rPr>
              <a:t>.</a:t>
            </a:r>
          </a:p>
          <a:p>
            <a:pPr marL="342900" indent="-342900">
              <a:spcBef>
                <a:spcPct val="50000"/>
              </a:spcBef>
              <a:buClrTx/>
              <a:buFont typeface="Arial" panose="020B0604020202020204" pitchFamily="34" charset="0"/>
              <a:buChar char="•"/>
            </a:pPr>
            <a:r>
              <a:rPr lang="de-DE" altLang="de-DE" sz="2000" b="0" dirty="0" smtClean="0">
                <a:latin typeface="+mn-lt"/>
              </a:rPr>
              <a:t>Zusätzlich </a:t>
            </a:r>
            <a:r>
              <a:rPr lang="de-DE" altLang="de-DE" sz="2000" b="0" dirty="0">
                <a:latin typeface="+mn-lt"/>
              </a:rPr>
              <a:t>sichern vier Streukreise pro Scheibe eine genaue Düngerverteilung.</a:t>
            </a:r>
          </a:p>
        </p:txBody>
      </p:sp>
      <p:pic>
        <p:nvPicPr>
          <p:cNvPr id="10" name="Picture 2" descr="Doppelwurfflü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219" y="2361791"/>
            <a:ext cx="38100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nvSpPr>
        <p:spPr bwMode="auto">
          <a:xfrm>
            <a:off x="5748252" y="4257092"/>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1200" b="1" dirty="0">
                <a:solidFill>
                  <a:schemeClr val="tx2"/>
                </a:solidFill>
              </a:rPr>
              <a:t>AXERA Wurfscheibe </a:t>
            </a:r>
            <a:br>
              <a:rPr lang="de-DE" altLang="de-DE" sz="1200" b="1" dirty="0">
                <a:solidFill>
                  <a:schemeClr val="tx2"/>
                </a:solidFill>
              </a:rPr>
            </a:br>
            <a:r>
              <a:rPr lang="de-DE" altLang="de-DE" sz="1200" b="1" dirty="0">
                <a:solidFill>
                  <a:schemeClr val="tx2"/>
                </a:solidFill>
              </a:rPr>
              <a:t>mit Doppelwurfflügel</a:t>
            </a:r>
          </a:p>
        </p:txBody>
      </p:sp>
      <p:sp>
        <p:nvSpPr>
          <p:cNvPr id="2" name="Textfeld 1"/>
          <p:cNvSpPr txBox="1"/>
          <p:nvPr/>
        </p:nvSpPr>
        <p:spPr>
          <a:xfrm>
            <a:off x="6804248" y="6308068"/>
            <a:ext cx="2448272" cy="246221"/>
          </a:xfrm>
          <a:prstGeom prst="rect">
            <a:avLst/>
          </a:prstGeom>
          <a:noFill/>
        </p:spPr>
        <p:txBody>
          <a:bodyPr wrap="square" rtlCol="0">
            <a:spAutoFit/>
          </a:bodyPr>
          <a:lstStyle/>
          <a:p>
            <a:r>
              <a:rPr lang="de-DE" sz="1000" dirty="0" smtClean="0"/>
              <a:t>Quelle: Werkbild 33 Rauch </a:t>
            </a:r>
            <a:endParaRPr lang="de-DE" sz="1000" dirty="0"/>
          </a:p>
        </p:txBody>
      </p:sp>
    </p:spTree>
    <p:extLst>
      <p:ext uri="{BB962C8B-B14F-4D97-AF65-F5344CB8AC3E}">
        <p14:creationId xmlns:p14="http://schemas.microsoft.com/office/powerpoint/2010/main" val="20998494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47286" y="554149"/>
            <a:ext cx="9144000" cy="860425"/>
          </a:xfrm>
        </p:spPr>
        <p:txBody>
          <a:bodyPr/>
          <a:lstStyle/>
          <a:p>
            <a:r>
              <a:rPr lang="de-DE" b="0" dirty="0" smtClean="0"/>
              <a:t>4.3.3 System Bogballe: 4 – fache Überlappung </a:t>
            </a:r>
            <a:endParaRPr lang="de-DE" b="0" dirty="0"/>
          </a:p>
        </p:txBody>
      </p:sp>
      <p:sp>
        <p:nvSpPr>
          <p:cNvPr id="6" name="Inhaltsplatzhalter 5"/>
          <p:cNvSpPr>
            <a:spLocks noGrp="1"/>
          </p:cNvSpPr>
          <p:nvPr>
            <p:ph idx="1"/>
          </p:nvPr>
        </p:nvSpPr>
        <p:spPr>
          <a:xfrm>
            <a:off x="179512" y="1738368"/>
            <a:ext cx="9144000" cy="4497388"/>
          </a:xfrm>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505925"/>
            <a:ext cx="5129768" cy="4422214"/>
          </a:xfrm>
          <a:prstGeom prst="rect">
            <a:avLst/>
          </a:prstGeom>
        </p:spPr>
      </p:pic>
      <p:sp>
        <p:nvSpPr>
          <p:cNvPr id="3" name="Textfeld 2"/>
          <p:cNvSpPr txBox="1"/>
          <p:nvPr/>
        </p:nvSpPr>
        <p:spPr>
          <a:xfrm>
            <a:off x="6627992" y="6235756"/>
            <a:ext cx="3060340" cy="246221"/>
          </a:xfrm>
          <a:prstGeom prst="rect">
            <a:avLst/>
          </a:prstGeom>
          <a:noFill/>
        </p:spPr>
        <p:txBody>
          <a:bodyPr wrap="square" rtlCol="0">
            <a:spAutoFit/>
          </a:bodyPr>
          <a:lstStyle/>
          <a:p>
            <a:r>
              <a:rPr lang="de-DE" sz="1000" b="0" dirty="0" smtClean="0">
                <a:latin typeface="+mn-lt"/>
              </a:rPr>
              <a:t>Quelle: Werkbild 45 Bogballe  </a:t>
            </a:r>
            <a:endParaRPr lang="de-DE" sz="1000" b="0" dirty="0">
              <a:latin typeface="+mn-lt"/>
            </a:endParaRPr>
          </a:p>
        </p:txBody>
      </p:sp>
      <p:sp>
        <p:nvSpPr>
          <p:cNvPr id="8" name="Textfeld 7"/>
          <p:cNvSpPr txBox="1"/>
          <p:nvPr/>
        </p:nvSpPr>
        <p:spPr>
          <a:xfrm>
            <a:off x="5678657" y="1747893"/>
            <a:ext cx="2700300" cy="3502497"/>
          </a:xfrm>
          <a:prstGeom prst="rect">
            <a:avLst/>
          </a:prstGeom>
          <a:noFill/>
        </p:spPr>
        <p:txBody>
          <a:bodyPr wrap="square" rtlCol="0">
            <a:spAutoFit/>
          </a:bodyPr>
          <a:lstStyle/>
          <a:p>
            <a:pPr marL="342900" indent="-342900">
              <a:buFont typeface="Arial" panose="020B0604020202020204" pitchFamily="34" charset="0"/>
              <a:buChar char="•"/>
            </a:pPr>
            <a:r>
              <a:rPr lang="de-DE" sz="1800" b="0" dirty="0" smtClean="0">
                <a:latin typeface="+mn-lt"/>
              </a:rPr>
              <a:t>Überstreuung der gleichen Flächen durch vier Streubilder</a:t>
            </a:r>
          </a:p>
          <a:p>
            <a:pPr marL="342900" indent="-342900">
              <a:buFont typeface="Arial" panose="020B0604020202020204" pitchFamily="34" charset="0"/>
              <a:buChar char="•"/>
            </a:pPr>
            <a:r>
              <a:rPr lang="de-DE" sz="1800" b="0" dirty="0">
                <a:latin typeface="+mn-lt"/>
              </a:rPr>
              <a:t>4-fach Überlappung durch zwei identische Streubilder beider Streuscheiben, die auf beiden Seiten bis in die Mitte der nächsten Fahrgasse </a:t>
            </a:r>
            <a:r>
              <a:rPr lang="de-DE" sz="1800" b="0" dirty="0" smtClean="0">
                <a:latin typeface="+mn-lt"/>
              </a:rPr>
              <a:t>werfen</a:t>
            </a:r>
            <a:r>
              <a:rPr lang="de-DE" sz="2000" b="0" dirty="0">
                <a:latin typeface="+mn-lt"/>
              </a:rPr>
              <a:t>  </a:t>
            </a:r>
          </a:p>
        </p:txBody>
      </p:sp>
    </p:spTree>
    <p:extLst>
      <p:ext uri="{BB962C8B-B14F-4D97-AF65-F5344CB8AC3E}">
        <p14:creationId xmlns:p14="http://schemas.microsoft.com/office/powerpoint/2010/main" val="10563721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347286" y="554149"/>
            <a:ext cx="9144000" cy="860425"/>
          </a:xfrm>
        </p:spPr>
        <p:txBody>
          <a:bodyPr/>
          <a:lstStyle/>
          <a:p>
            <a:r>
              <a:rPr lang="de-DE" b="0" dirty="0" smtClean="0"/>
              <a:t>4.3.3 System Bogballe: 4 – fache Überlappung </a:t>
            </a:r>
            <a:endParaRPr lang="de-DE" b="0" dirty="0"/>
          </a:p>
        </p:txBody>
      </p:sp>
      <p:sp>
        <p:nvSpPr>
          <p:cNvPr id="6" name="Inhaltsplatzhalter 5"/>
          <p:cNvSpPr>
            <a:spLocks noGrp="1"/>
          </p:cNvSpPr>
          <p:nvPr>
            <p:ph idx="1"/>
          </p:nvPr>
        </p:nvSpPr>
        <p:spPr>
          <a:xfrm>
            <a:off x="179512" y="1738368"/>
            <a:ext cx="9144000" cy="4497388"/>
          </a:xfrm>
        </p:spPr>
        <p:txBody>
          <a:bodyPr/>
          <a:lstStyle/>
          <a:p>
            <a:pPr marL="0" indent="0">
              <a:buNone/>
            </a:pPr>
            <a:r>
              <a:rPr lang="de-DE" dirty="0" smtClean="0"/>
              <a:t>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868" y="1411505"/>
            <a:ext cx="4914544" cy="4510548"/>
          </a:xfrm>
          <a:prstGeom prst="rect">
            <a:avLst/>
          </a:prstGeom>
        </p:spPr>
      </p:pic>
      <p:sp>
        <p:nvSpPr>
          <p:cNvPr id="3" name="Textfeld 2"/>
          <p:cNvSpPr txBox="1"/>
          <p:nvPr/>
        </p:nvSpPr>
        <p:spPr>
          <a:xfrm>
            <a:off x="6627992" y="6235756"/>
            <a:ext cx="3060340" cy="246221"/>
          </a:xfrm>
          <a:prstGeom prst="rect">
            <a:avLst/>
          </a:prstGeom>
          <a:noFill/>
        </p:spPr>
        <p:txBody>
          <a:bodyPr wrap="square" rtlCol="0">
            <a:spAutoFit/>
          </a:bodyPr>
          <a:lstStyle/>
          <a:p>
            <a:r>
              <a:rPr lang="de-DE" sz="1000" b="0" dirty="0" smtClean="0">
                <a:latin typeface="+mn-lt"/>
              </a:rPr>
              <a:t>Quelle: Werkbild 45 Bogballe  </a:t>
            </a:r>
            <a:endParaRPr lang="de-DE" sz="1000" b="0" dirty="0">
              <a:latin typeface="+mn-lt"/>
            </a:endParaRPr>
          </a:p>
        </p:txBody>
      </p:sp>
      <p:sp>
        <p:nvSpPr>
          <p:cNvPr id="8" name="Textfeld 7"/>
          <p:cNvSpPr txBox="1"/>
          <p:nvPr/>
        </p:nvSpPr>
        <p:spPr>
          <a:xfrm>
            <a:off x="5364088" y="1508222"/>
            <a:ext cx="3132348" cy="5632311"/>
          </a:xfrm>
          <a:prstGeom prst="rect">
            <a:avLst/>
          </a:prstGeom>
          <a:noFill/>
        </p:spPr>
        <p:txBody>
          <a:bodyPr wrap="square" rtlCol="0">
            <a:spAutoFit/>
          </a:bodyPr>
          <a:lstStyle/>
          <a:p>
            <a:pPr marL="342900" indent="-342900">
              <a:buFont typeface="Arial" panose="020B0604020202020204" pitchFamily="34" charset="0"/>
              <a:buChar char="•"/>
            </a:pPr>
            <a:r>
              <a:rPr lang="de-DE" sz="1800" b="0" dirty="0">
                <a:latin typeface="+mj-lt"/>
              </a:rPr>
              <a:t>Streuscheiben rotieren mit gegenläufiger Drehrichtung </a:t>
            </a:r>
            <a:r>
              <a:rPr lang="de-DE" sz="1800" b="0" dirty="0" smtClean="0">
                <a:solidFill>
                  <a:srgbClr val="FF0000"/>
                </a:solidFill>
                <a:latin typeface="+mj-lt"/>
              </a:rPr>
              <a:t>von außen nach innen</a:t>
            </a:r>
            <a:r>
              <a:rPr lang="de-DE" sz="1800" b="0" dirty="0" smtClean="0">
                <a:latin typeface="+mj-lt"/>
              </a:rPr>
              <a:t> und </a:t>
            </a:r>
            <a:r>
              <a:rPr lang="de-DE" sz="1800" b="0" dirty="0">
                <a:latin typeface="+mj-lt"/>
              </a:rPr>
              <a:t>erzeugen zwei identische Streubilder auf jeder </a:t>
            </a:r>
            <a:r>
              <a:rPr lang="de-DE" sz="1800" b="0" smtClean="0">
                <a:latin typeface="+mj-lt"/>
              </a:rPr>
              <a:t>Scheibe = </a:t>
            </a:r>
            <a:r>
              <a:rPr lang="de-DE" sz="1800" smtClean="0">
                <a:latin typeface="+mj-lt"/>
              </a:rPr>
              <a:t>Incenter-System </a:t>
            </a:r>
            <a:r>
              <a:rPr lang="de-DE" sz="1800" b="0" smtClean="0">
                <a:latin typeface="+mj-lt"/>
              </a:rPr>
              <a:t>– </a:t>
            </a:r>
            <a:r>
              <a:rPr lang="de-DE" sz="1800" b="0" dirty="0" smtClean="0">
                <a:latin typeface="+mj-lt"/>
              </a:rPr>
              <a:t>System </a:t>
            </a:r>
            <a:r>
              <a:rPr lang="de-DE" sz="1800" b="0" dirty="0" err="1" smtClean="0">
                <a:latin typeface="+mj-lt"/>
              </a:rPr>
              <a:t>Bögballe</a:t>
            </a:r>
            <a:endParaRPr lang="de-DE" sz="1800" b="0" dirty="0" smtClean="0">
              <a:latin typeface="+mj-lt"/>
            </a:endParaRPr>
          </a:p>
          <a:p>
            <a:r>
              <a:rPr lang="de-DE" sz="1800" b="0" smtClean="0">
                <a:latin typeface="+mj-lt"/>
              </a:rPr>
              <a:t>     </a:t>
            </a:r>
            <a:endParaRPr lang="de-DE" sz="1800" dirty="0" smtClean="0">
              <a:latin typeface="+mj-lt"/>
            </a:endParaRPr>
          </a:p>
          <a:p>
            <a:pPr marL="342900" indent="-342900">
              <a:buFont typeface="Arial" panose="020B0604020202020204" pitchFamily="34" charset="0"/>
              <a:buChar char="•"/>
            </a:pPr>
            <a:r>
              <a:rPr lang="de-DE" sz="1800" b="0" dirty="0" smtClean="0">
                <a:latin typeface="+mj-lt"/>
              </a:rPr>
              <a:t>Rotieren die Streuscheiben </a:t>
            </a:r>
            <a:r>
              <a:rPr lang="de-DE" sz="1800" b="0" dirty="0" smtClean="0">
                <a:solidFill>
                  <a:srgbClr val="FF0000"/>
                </a:solidFill>
                <a:latin typeface="+mj-lt"/>
              </a:rPr>
              <a:t>von innen nach außen</a:t>
            </a:r>
            <a:r>
              <a:rPr lang="de-DE" sz="1800" b="0" dirty="0" smtClean="0">
                <a:latin typeface="+mj-lt"/>
              </a:rPr>
              <a:t> spricht man von </a:t>
            </a:r>
            <a:r>
              <a:rPr lang="de-DE" sz="1800" b="0" smtClean="0">
                <a:latin typeface="+mj-lt"/>
              </a:rPr>
              <a:t>einem = </a:t>
            </a:r>
            <a:r>
              <a:rPr lang="de-DE" sz="1800" smtClean="0">
                <a:latin typeface="+mj-lt"/>
              </a:rPr>
              <a:t>Offcenter-System </a:t>
            </a:r>
            <a:r>
              <a:rPr lang="de-DE" sz="1800" b="0" dirty="0" smtClean="0">
                <a:latin typeface="+mj-lt"/>
              </a:rPr>
              <a:t>wie beispielsweise bei Rauch oder Amazone</a:t>
            </a:r>
          </a:p>
          <a:p>
            <a:r>
              <a:rPr lang="de-DE" sz="1800" b="0" dirty="0">
                <a:latin typeface="+mj-lt"/>
              </a:rPr>
              <a:t> </a:t>
            </a:r>
            <a:endParaRPr lang="de-DE" sz="1800" b="0" dirty="0" smtClean="0"/>
          </a:p>
          <a:p>
            <a:endParaRPr lang="de-DE" sz="1800" b="0" dirty="0">
              <a:latin typeface="+mj-lt"/>
            </a:endParaRPr>
          </a:p>
        </p:txBody>
      </p:sp>
      <p:sp>
        <p:nvSpPr>
          <p:cNvPr id="10" name="Nach links gekrümmter Pfeil 9"/>
          <p:cNvSpPr/>
          <p:nvPr/>
        </p:nvSpPr>
        <p:spPr bwMode="auto">
          <a:xfrm>
            <a:off x="-665564" y="3878049"/>
            <a:ext cx="288032" cy="288032"/>
          </a:xfrm>
          <a:prstGeom prst="curvedLef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1" name="Nach rechts gekrümmter Pfeil 10"/>
          <p:cNvSpPr/>
          <p:nvPr/>
        </p:nvSpPr>
        <p:spPr bwMode="auto">
          <a:xfrm>
            <a:off x="1699627" y="5319523"/>
            <a:ext cx="360040" cy="401512"/>
          </a:xfrm>
          <a:prstGeom prst="curved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3" name="Nach links gekrümmter Pfeil 12"/>
          <p:cNvSpPr/>
          <p:nvPr/>
        </p:nvSpPr>
        <p:spPr bwMode="auto">
          <a:xfrm>
            <a:off x="899592" y="5301208"/>
            <a:ext cx="432048" cy="432048"/>
          </a:xfrm>
          <a:prstGeom prst="curved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4" name="Nach links gekrümmter Pfeil 13"/>
          <p:cNvSpPr/>
          <p:nvPr/>
        </p:nvSpPr>
        <p:spPr bwMode="auto">
          <a:xfrm>
            <a:off x="2866836" y="5319523"/>
            <a:ext cx="432048" cy="432048"/>
          </a:xfrm>
          <a:prstGeom prst="curvedLeft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5" name="Nach rechts gekrümmter Pfeil 14"/>
          <p:cNvSpPr/>
          <p:nvPr/>
        </p:nvSpPr>
        <p:spPr bwMode="auto">
          <a:xfrm>
            <a:off x="3594863" y="5288690"/>
            <a:ext cx="360040" cy="401512"/>
          </a:xfrm>
          <a:prstGeom prst="curved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6" name="Pfeil nach links 15"/>
          <p:cNvSpPr/>
          <p:nvPr/>
        </p:nvSpPr>
        <p:spPr bwMode="auto">
          <a:xfrm>
            <a:off x="4735225" y="5430186"/>
            <a:ext cx="724598" cy="162331"/>
          </a:xfrm>
          <a:prstGeom prst="leftArrow">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7" name="Pfeil nach links 16"/>
          <p:cNvSpPr/>
          <p:nvPr/>
        </p:nvSpPr>
        <p:spPr bwMode="auto">
          <a:xfrm>
            <a:off x="4686690" y="3878049"/>
            <a:ext cx="724598" cy="162331"/>
          </a:xfrm>
          <a:prstGeom prst="leftArrow">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8" name="Minus 17"/>
          <p:cNvSpPr/>
          <p:nvPr/>
        </p:nvSpPr>
        <p:spPr bwMode="auto">
          <a:xfrm>
            <a:off x="-185308" y="5085184"/>
            <a:ext cx="6197468" cy="234339"/>
          </a:xfrm>
          <a:prstGeom prst="mathMinus">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19" name="Ellipse 18"/>
          <p:cNvSpPr/>
          <p:nvPr/>
        </p:nvSpPr>
        <p:spPr bwMode="auto">
          <a:xfrm>
            <a:off x="755576" y="5229200"/>
            <a:ext cx="648072" cy="648072"/>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21" name="Ellipse 20"/>
          <p:cNvSpPr/>
          <p:nvPr/>
        </p:nvSpPr>
        <p:spPr bwMode="auto">
          <a:xfrm>
            <a:off x="1582631" y="5225633"/>
            <a:ext cx="648072" cy="648072"/>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22" name="Ellipse 21"/>
          <p:cNvSpPr/>
          <p:nvPr/>
        </p:nvSpPr>
        <p:spPr bwMode="auto">
          <a:xfrm>
            <a:off x="2755091" y="5225633"/>
            <a:ext cx="648072" cy="648072"/>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23" name="Ellipse 22"/>
          <p:cNvSpPr/>
          <p:nvPr/>
        </p:nvSpPr>
        <p:spPr bwMode="auto">
          <a:xfrm>
            <a:off x="3496013" y="5230764"/>
            <a:ext cx="648072" cy="648072"/>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21844908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 Einstellen des Zentrifugalstreuers</a:t>
            </a:r>
            <a:endParaRPr lang="de-DE" b="0" dirty="0"/>
          </a:p>
        </p:txBody>
      </p:sp>
      <p:sp>
        <p:nvSpPr>
          <p:cNvPr id="6" name="Inhaltsplatzhalter 5"/>
          <p:cNvSpPr>
            <a:spLocks noGrp="1"/>
          </p:cNvSpPr>
          <p:nvPr>
            <p:ph idx="1"/>
          </p:nvPr>
        </p:nvSpPr>
        <p:spPr>
          <a:xfrm>
            <a:off x="251520" y="1484784"/>
            <a:ext cx="8511480" cy="4765204"/>
          </a:xfrm>
        </p:spPr>
        <p:txBody>
          <a:bodyPr/>
          <a:lstStyle/>
          <a:p>
            <a:pPr marL="0" indent="0">
              <a:buNone/>
            </a:pPr>
            <a:r>
              <a:rPr lang="de-DE" sz="2000" dirty="0" smtClean="0"/>
              <a:t>Beispiel: </a:t>
            </a:r>
            <a:r>
              <a:rPr lang="de-DE" sz="2000" b="1" dirty="0" smtClean="0"/>
              <a:t>Amazone ZA-M </a:t>
            </a:r>
            <a:r>
              <a:rPr lang="de-DE" sz="2000" dirty="0" smtClean="0"/>
              <a:t>mit </a:t>
            </a:r>
            <a:r>
              <a:rPr lang="de-DE" sz="2000" b="1" dirty="0" smtClean="0"/>
              <a:t>OS 10-12 Streuscheiben</a:t>
            </a:r>
            <a:endParaRPr lang="de-DE" sz="2000" b="1"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184567"/>
            <a:ext cx="6413527" cy="3604989"/>
          </a:xfrm>
          <a:prstGeom prst="rect">
            <a:avLst/>
          </a:prstGeom>
        </p:spPr>
      </p:pic>
      <p:sp>
        <p:nvSpPr>
          <p:cNvPr id="8" name="Textfeld 7"/>
          <p:cNvSpPr txBox="1"/>
          <p:nvPr/>
        </p:nvSpPr>
        <p:spPr>
          <a:xfrm>
            <a:off x="6516216" y="6199910"/>
            <a:ext cx="2453087" cy="246221"/>
          </a:xfrm>
          <a:prstGeom prst="rect">
            <a:avLst/>
          </a:prstGeom>
          <a:noFill/>
        </p:spPr>
        <p:txBody>
          <a:bodyPr wrap="square" rtlCol="0">
            <a:spAutoFit/>
          </a:bodyPr>
          <a:lstStyle/>
          <a:p>
            <a:r>
              <a:rPr lang="de-DE" sz="1000" b="0" dirty="0" smtClean="0">
                <a:latin typeface="+mj-lt"/>
              </a:rPr>
              <a:t>Quelle: Werkbild 49 Amazone</a:t>
            </a:r>
            <a:endParaRPr lang="de-DE" sz="1000" b="0" dirty="0">
              <a:latin typeface="+mj-lt"/>
            </a:endParaRPr>
          </a:p>
        </p:txBody>
      </p:sp>
    </p:spTree>
    <p:extLst>
      <p:ext uri="{BB962C8B-B14F-4D97-AF65-F5344CB8AC3E}">
        <p14:creationId xmlns:p14="http://schemas.microsoft.com/office/powerpoint/2010/main" val="9687663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2576" y="760221"/>
            <a:ext cx="8511480" cy="860425"/>
          </a:xfrm>
        </p:spPr>
        <p:txBody>
          <a:bodyPr/>
          <a:lstStyle/>
          <a:p>
            <a:r>
              <a:rPr lang="de-DE" b="0" dirty="0" smtClean="0"/>
              <a:t>4.5 </a:t>
            </a:r>
            <a:r>
              <a:rPr lang="de-DE" altLang="de-DE" b="0" dirty="0" smtClean="0"/>
              <a:t>Durchlaufmenge </a:t>
            </a:r>
            <a:r>
              <a:rPr lang="de-DE" altLang="de-DE" b="0" dirty="0"/>
              <a:t>in Abhängigkeit von der </a:t>
            </a:r>
            <a:r>
              <a:rPr lang="de-DE" altLang="de-DE" b="0" dirty="0" smtClean="0"/>
              <a:t>        	 Schieberstellung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563823" y="6260454"/>
            <a:ext cx="3384376" cy="246221"/>
          </a:xfrm>
          <a:prstGeom prst="rect">
            <a:avLst/>
          </a:prstGeom>
          <a:noFill/>
        </p:spPr>
        <p:txBody>
          <a:bodyPr wrap="square" rtlCol="0">
            <a:spAutoFit/>
          </a:bodyPr>
          <a:lstStyle/>
          <a:p>
            <a:r>
              <a:rPr lang="de-DE" sz="1000" b="0" dirty="0" smtClean="0">
                <a:latin typeface="+mj-lt"/>
              </a:rPr>
              <a:t>Quelle: Bild 48a) Vorlesungsskript Prof. Dr. Ulrich Groß</a:t>
            </a:r>
            <a:endParaRPr lang="de-DE" sz="1000" b="0" dirty="0">
              <a:latin typeface="+mj-lt"/>
            </a:endParaRP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811363"/>
            <a:ext cx="5438995" cy="4178300"/>
          </a:xfrm>
          <a:prstGeom prst="rect">
            <a:avLst/>
          </a:prstGeom>
        </p:spPr>
      </p:pic>
      <p:sp>
        <p:nvSpPr>
          <p:cNvPr id="11" name="Textfeld 1"/>
          <p:cNvSpPr txBox="1">
            <a:spLocks noChangeArrowheads="1"/>
          </p:cNvSpPr>
          <p:nvPr/>
        </p:nvSpPr>
        <p:spPr bwMode="auto">
          <a:xfrm>
            <a:off x="5951697" y="2370889"/>
            <a:ext cx="260862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marL="285750" indent="-285750" eaLnBrk="1" hangingPunct="1">
              <a:spcBef>
                <a:spcPct val="0"/>
              </a:spcBef>
              <a:buClrTx/>
            </a:pPr>
            <a:r>
              <a:rPr lang="de-DE" altLang="de-DE" sz="1800" b="0" dirty="0"/>
              <a:t>Keine lineare Beziehung zwischen </a:t>
            </a:r>
            <a:r>
              <a:rPr lang="de-DE" altLang="de-DE" sz="1800" b="0" dirty="0" smtClean="0"/>
              <a:t>Auslauföffnungs-stellung </a:t>
            </a:r>
            <a:r>
              <a:rPr lang="de-DE" altLang="de-DE" sz="1800" b="0" dirty="0"/>
              <a:t>und </a:t>
            </a:r>
            <a:r>
              <a:rPr lang="de-DE" altLang="de-DE" sz="1800" b="0" dirty="0" smtClean="0"/>
              <a:t>Durchlaufmenge</a:t>
            </a:r>
          </a:p>
          <a:p>
            <a:pPr marL="285750" indent="-285750" eaLnBrk="1" hangingPunct="1">
              <a:spcBef>
                <a:spcPct val="0"/>
              </a:spcBef>
              <a:buClrTx/>
            </a:pPr>
            <a:r>
              <a:rPr lang="de-DE" altLang="de-DE" sz="1800" b="0" dirty="0" smtClean="0"/>
              <a:t>unterschiedliche </a:t>
            </a:r>
            <a:r>
              <a:rPr lang="de-DE" altLang="de-DE" sz="1800" b="0" dirty="0"/>
              <a:t>Dünger haben zudem </a:t>
            </a:r>
            <a:r>
              <a:rPr lang="de-DE" altLang="de-DE" sz="1800" b="0" dirty="0" smtClean="0"/>
              <a:t>auch </a:t>
            </a:r>
            <a:r>
              <a:rPr lang="de-DE" altLang="de-DE" sz="1800" b="0" dirty="0"/>
              <a:t>eine unterschiedliche </a:t>
            </a:r>
            <a:r>
              <a:rPr lang="de-DE" altLang="de-DE" sz="1800" b="0" dirty="0" smtClean="0"/>
              <a:t>Durchlaufcharakteristik</a:t>
            </a:r>
            <a:endParaRPr lang="de-DE" altLang="de-DE" sz="1800" b="0" dirty="0"/>
          </a:p>
        </p:txBody>
      </p:sp>
      <p:sp>
        <p:nvSpPr>
          <p:cNvPr id="3" name="Rechteck 2"/>
          <p:cNvSpPr/>
          <p:nvPr/>
        </p:nvSpPr>
        <p:spPr bwMode="auto">
          <a:xfrm>
            <a:off x="5951697" y="2276872"/>
            <a:ext cx="2608627" cy="338437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39952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5.1 Grunddaten </a:t>
            </a:r>
            <a:endParaRPr lang="de-DE" b="0" dirty="0"/>
          </a:p>
        </p:txBody>
      </p:sp>
      <p:sp>
        <p:nvSpPr>
          <p:cNvPr id="6" name="Inhaltsplatzhalter 5"/>
          <p:cNvSpPr>
            <a:spLocks noGrp="1"/>
          </p:cNvSpPr>
          <p:nvPr>
            <p:ph idx="1"/>
          </p:nvPr>
        </p:nvSpPr>
        <p:spPr>
          <a:xfrm>
            <a:off x="251520" y="1752600"/>
            <a:ext cx="8511480" cy="4497388"/>
          </a:xfrm>
        </p:spPr>
        <p:txBody>
          <a:bodyPr/>
          <a:lstStyle/>
          <a:p>
            <a:pPr marL="0" indent="0">
              <a:buNone/>
            </a:pPr>
            <a:r>
              <a:rPr lang="de-DE" sz="2000" dirty="0" smtClean="0"/>
              <a:t> </a:t>
            </a:r>
            <a:r>
              <a:rPr lang="de-DE" dirty="0" smtClean="0"/>
              <a:t>Beispiel: </a:t>
            </a:r>
          </a:p>
          <a:p>
            <a:r>
              <a:rPr lang="de-DE" dirty="0" smtClean="0"/>
              <a:t>Düngersorte: 					KAS 27%</a:t>
            </a:r>
          </a:p>
          <a:p>
            <a:r>
              <a:rPr lang="de-DE" dirty="0" smtClean="0"/>
              <a:t>Arbeitsbreite :					12 m</a:t>
            </a:r>
          </a:p>
          <a:p>
            <a:r>
              <a:rPr lang="de-DE" dirty="0" smtClean="0"/>
              <a:t>Arbeitsgeschwindigkeit: 		10 km/h</a:t>
            </a:r>
          </a:p>
          <a:p>
            <a:r>
              <a:rPr lang="de-DE" dirty="0" smtClean="0"/>
              <a:t>Gewünschte Streumenge: 	400 kg/ha </a:t>
            </a:r>
            <a:r>
              <a:rPr lang="de-DE" dirty="0" smtClean="0">
                <a:solidFill>
                  <a:srgbClr val="FF0000"/>
                </a:solidFill>
              </a:rPr>
              <a:t>(wieviel N)</a:t>
            </a:r>
          </a:p>
          <a:p>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860" y="4026834"/>
            <a:ext cx="6400800" cy="2066925"/>
          </a:xfrm>
          <a:prstGeom prst="rect">
            <a:avLst/>
          </a:prstGeom>
        </p:spPr>
      </p:pic>
      <p:sp>
        <p:nvSpPr>
          <p:cNvPr id="9" name="Textfeld 8"/>
          <p:cNvSpPr txBox="1"/>
          <p:nvPr/>
        </p:nvSpPr>
        <p:spPr>
          <a:xfrm>
            <a:off x="6966667" y="6053987"/>
            <a:ext cx="1800200" cy="246221"/>
          </a:xfrm>
          <a:prstGeom prst="rect">
            <a:avLst/>
          </a:prstGeom>
          <a:noFill/>
        </p:spPr>
        <p:txBody>
          <a:bodyPr wrap="square" rtlCol="0">
            <a:spAutoFit/>
          </a:bodyPr>
          <a:lstStyle/>
          <a:p>
            <a:r>
              <a:rPr lang="de-DE" sz="1000" b="0" dirty="0" smtClean="0">
                <a:latin typeface="+mj-lt"/>
              </a:rPr>
              <a:t>Quelle: Bild 50 YARA </a:t>
            </a:r>
            <a:endParaRPr lang="de-DE" sz="1000" b="0" dirty="0">
              <a:latin typeface="+mj-lt"/>
            </a:endParaRPr>
          </a:p>
        </p:txBody>
      </p:sp>
      <p:sp>
        <p:nvSpPr>
          <p:cNvPr id="10" name="Rechteck 9">
            <a:hlinkClick r:id="rId3"/>
          </p:cNvPr>
          <p:cNvSpPr/>
          <p:nvPr/>
        </p:nvSpPr>
        <p:spPr bwMode="auto">
          <a:xfrm>
            <a:off x="7465386" y="1844824"/>
            <a:ext cx="792088" cy="432048"/>
          </a:xfrm>
          <a:prstGeom prst="rect">
            <a:avLst/>
          </a:prstGeom>
          <a:solidFill>
            <a:schemeClr val="accent4"/>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40696870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5.2 Streutabelle</a:t>
            </a:r>
            <a:endParaRPr lang="de-DE" b="0" dirty="0"/>
          </a:p>
        </p:txBody>
      </p:sp>
      <p:sp>
        <p:nvSpPr>
          <p:cNvPr id="6" name="Inhaltsplatzhalter 5"/>
          <p:cNvSpPr>
            <a:spLocks noGrp="1"/>
          </p:cNvSpPr>
          <p:nvPr>
            <p:ph idx="1"/>
          </p:nvPr>
        </p:nvSpPr>
        <p:spPr>
          <a:xfrm>
            <a:off x="251520" y="1752600"/>
            <a:ext cx="8511480" cy="4497388"/>
          </a:xfrm>
        </p:spPr>
        <p:txBody>
          <a:bodyPr/>
          <a:lstStyle/>
          <a:p>
            <a:pPr marL="0" indent="0">
              <a:buNone/>
            </a:pPr>
            <a:r>
              <a:rPr lang="de-DE" sz="2000" dirty="0" smtClean="0"/>
              <a:t> </a:t>
            </a:r>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510150"/>
            <a:ext cx="7109849" cy="1817798"/>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820" y="4012165"/>
            <a:ext cx="7920880" cy="808941"/>
          </a:xfrm>
          <a:prstGeom prst="rect">
            <a:avLst/>
          </a:prstGeom>
        </p:spPr>
      </p:pic>
      <p:sp>
        <p:nvSpPr>
          <p:cNvPr id="9" name="Textfeld 8"/>
          <p:cNvSpPr txBox="1"/>
          <p:nvPr/>
        </p:nvSpPr>
        <p:spPr>
          <a:xfrm>
            <a:off x="5562110" y="6227929"/>
            <a:ext cx="2880320" cy="246221"/>
          </a:xfrm>
          <a:prstGeom prst="rect">
            <a:avLst/>
          </a:prstGeom>
          <a:noFill/>
        </p:spPr>
        <p:txBody>
          <a:bodyPr wrap="square" rtlCol="0">
            <a:spAutoFit/>
          </a:bodyPr>
          <a:lstStyle/>
          <a:p>
            <a:r>
              <a:rPr lang="de-DE" sz="1000" b="0" dirty="0" smtClean="0">
                <a:latin typeface="+mj-lt"/>
              </a:rPr>
              <a:t>Quelle: Bild 51, 52: Betriebsanleitung ZAM-Max </a:t>
            </a:r>
            <a:endParaRPr lang="de-DE" sz="1000" b="0" dirty="0">
              <a:latin typeface="+mj-lt"/>
            </a:endParaRPr>
          </a:p>
        </p:txBody>
      </p:sp>
      <p:sp>
        <p:nvSpPr>
          <p:cNvPr id="12" name="Ellipse 11"/>
          <p:cNvSpPr/>
          <p:nvPr/>
        </p:nvSpPr>
        <p:spPr bwMode="auto">
          <a:xfrm>
            <a:off x="1587302" y="4041068"/>
            <a:ext cx="1296144" cy="216024"/>
          </a:xfrm>
          <a:prstGeom prst="ellipse">
            <a:avLst/>
          </a:prstGeom>
          <a:noFill/>
          <a:ln>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solidFill>
                  <a:srgbClr val="FF0000"/>
                </a:solidFill>
              </a:ln>
              <a:solidFill>
                <a:srgbClr val="FF0000"/>
              </a:solidFill>
              <a:effectLst/>
              <a:latin typeface="Univers" pitchFamily="34" charset="0"/>
              <a:cs typeface="Arial" charset="0"/>
              <a:sym typeface="Wingdings" pitchFamily="2" charset="2"/>
            </a:endParaRPr>
          </a:p>
        </p:txBody>
      </p:sp>
      <p:sp>
        <p:nvSpPr>
          <p:cNvPr id="13" name="Ellipse 12"/>
          <p:cNvSpPr/>
          <p:nvPr/>
        </p:nvSpPr>
        <p:spPr bwMode="auto">
          <a:xfrm>
            <a:off x="2253211" y="4257092"/>
            <a:ext cx="432048" cy="216024"/>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6" name="Ellipse 15"/>
          <p:cNvSpPr/>
          <p:nvPr/>
        </p:nvSpPr>
        <p:spPr bwMode="auto">
          <a:xfrm>
            <a:off x="2260560" y="4488877"/>
            <a:ext cx="432048" cy="216024"/>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cxnSp>
        <p:nvCxnSpPr>
          <p:cNvPr id="18" name="Gerade Verbindung mit Pfeil 17"/>
          <p:cNvCxnSpPr/>
          <p:nvPr/>
        </p:nvCxnSpPr>
        <p:spPr bwMode="auto">
          <a:xfrm flipV="1">
            <a:off x="2469235" y="3573016"/>
            <a:ext cx="734613" cy="414046"/>
          </a:xfrm>
          <a:prstGeom prst="straightConnector1">
            <a:avLst/>
          </a:prstGeom>
          <a:ln>
            <a:tailEnd type="triangle"/>
          </a:ln>
          <a:extLst/>
        </p:spPr>
        <p:style>
          <a:lnRef idx="1">
            <a:schemeClr val="accent2"/>
          </a:lnRef>
          <a:fillRef idx="0">
            <a:schemeClr val="accent2"/>
          </a:fillRef>
          <a:effectRef idx="0">
            <a:schemeClr val="accent2"/>
          </a:effectRef>
          <a:fontRef idx="minor">
            <a:schemeClr val="tx1"/>
          </a:fontRef>
        </p:style>
      </p:cxnSp>
      <p:sp>
        <p:nvSpPr>
          <p:cNvPr id="19" name="Textfeld 18"/>
          <p:cNvSpPr txBox="1"/>
          <p:nvPr/>
        </p:nvSpPr>
        <p:spPr>
          <a:xfrm>
            <a:off x="3203848" y="3429000"/>
            <a:ext cx="2700300" cy="338554"/>
          </a:xfrm>
          <a:prstGeom prst="rect">
            <a:avLst/>
          </a:prstGeom>
          <a:noFill/>
        </p:spPr>
        <p:txBody>
          <a:bodyPr wrap="square" rtlCol="0">
            <a:spAutoFit/>
          </a:bodyPr>
          <a:lstStyle/>
          <a:p>
            <a:r>
              <a:rPr lang="de-DE" sz="1600" b="0" dirty="0" smtClean="0">
                <a:latin typeface="+mj-lt"/>
              </a:rPr>
              <a:t>Streuscheibenbezeichung</a:t>
            </a:r>
            <a:endParaRPr lang="de-DE" sz="1600" b="0" dirty="0">
              <a:latin typeface="+mj-lt"/>
            </a:endParaRPr>
          </a:p>
        </p:txBody>
      </p:sp>
    </p:spTree>
    <p:extLst>
      <p:ext uri="{BB962C8B-B14F-4D97-AF65-F5344CB8AC3E}">
        <p14:creationId xmlns:p14="http://schemas.microsoft.com/office/powerpoint/2010/main" val="1847288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5.2 Streutabelle</a:t>
            </a:r>
            <a:endParaRPr lang="de-DE" b="0" dirty="0"/>
          </a:p>
        </p:txBody>
      </p:sp>
      <p:sp>
        <p:nvSpPr>
          <p:cNvPr id="6" name="Inhaltsplatzhalter 5"/>
          <p:cNvSpPr>
            <a:spLocks noGrp="1"/>
          </p:cNvSpPr>
          <p:nvPr>
            <p:ph idx="1"/>
          </p:nvPr>
        </p:nvSpPr>
        <p:spPr>
          <a:xfrm>
            <a:off x="251520" y="1752600"/>
            <a:ext cx="8511480" cy="4497388"/>
          </a:xfrm>
        </p:spPr>
        <p:txBody>
          <a:bodyPr/>
          <a:lstStyle/>
          <a:p>
            <a:pPr marL="0" indent="0">
              <a:buNone/>
            </a:pPr>
            <a:r>
              <a:rPr lang="de-DE" sz="2000" dirty="0" smtClean="0"/>
              <a:t> </a:t>
            </a:r>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882680" y="6040409"/>
            <a:ext cx="2880320" cy="246221"/>
          </a:xfrm>
          <a:prstGeom prst="rect">
            <a:avLst/>
          </a:prstGeom>
          <a:noFill/>
        </p:spPr>
        <p:txBody>
          <a:bodyPr wrap="square" rtlCol="0">
            <a:spAutoFit/>
          </a:bodyPr>
          <a:lstStyle/>
          <a:p>
            <a:r>
              <a:rPr lang="de-DE" sz="1000" b="0" dirty="0" smtClean="0">
                <a:latin typeface="+mj-lt"/>
              </a:rPr>
              <a:t>Quelle:</a:t>
            </a:r>
            <a:r>
              <a:rPr lang="de-DE" sz="1000" b="0" dirty="0"/>
              <a:t> Bild </a:t>
            </a:r>
            <a:r>
              <a:rPr lang="de-DE" sz="1000" b="0" dirty="0" smtClean="0"/>
              <a:t>53 </a:t>
            </a:r>
            <a:r>
              <a:rPr lang="de-DE" sz="1000" b="0" dirty="0"/>
              <a:t>Betriebsanleitung ZAM-Max</a:t>
            </a:r>
            <a:r>
              <a:rPr lang="de-DE" sz="1000" b="0" dirty="0" smtClean="0">
                <a:latin typeface="+mj-lt"/>
              </a:rPr>
              <a:t> </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0" y="1649194"/>
            <a:ext cx="8931500" cy="3100095"/>
          </a:xfrm>
          <a:prstGeom prst="rect">
            <a:avLst/>
          </a:prstGeom>
        </p:spPr>
      </p:pic>
      <p:sp>
        <p:nvSpPr>
          <p:cNvPr id="10" name="Ellipse 9"/>
          <p:cNvSpPr/>
          <p:nvPr/>
        </p:nvSpPr>
        <p:spPr bwMode="auto">
          <a:xfrm rot="5400000">
            <a:off x="35496" y="3287117"/>
            <a:ext cx="432048" cy="234026"/>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1" name="Ellipse 10"/>
          <p:cNvSpPr/>
          <p:nvPr/>
        </p:nvSpPr>
        <p:spPr bwMode="auto">
          <a:xfrm rot="5400000">
            <a:off x="5346086" y="2204124"/>
            <a:ext cx="432048" cy="216024"/>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8" name="Rechteck 7"/>
          <p:cNvSpPr/>
          <p:nvPr/>
        </p:nvSpPr>
        <p:spPr bwMode="auto">
          <a:xfrm>
            <a:off x="5382090" y="3093074"/>
            <a:ext cx="288032" cy="208455"/>
          </a:xfrm>
          <a:prstGeom prst="rect">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3" name="Ellipse 12"/>
          <p:cNvSpPr/>
          <p:nvPr/>
        </p:nvSpPr>
        <p:spPr bwMode="auto">
          <a:xfrm>
            <a:off x="629110" y="3091229"/>
            <a:ext cx="270482" cy="193755"/>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cxnSp>
        <p:nvCxnSpPr>
          <p:cNvPr id="15" name="Gerade Verbindung mit Pfeil 14"/>
          <p:cNvCxnSpPr>
            <a:endCxn id="8" idx="2"/>
          </p:cNvCxnSpPr>
          <p:nvPr/>
        </p:nvCxnSpPr>
        <p:spPr bwMode="auto">
          <a:xfrm flipV="1">
            <a:off x="5220072" y="3301529"/>
            <a:ext cx="306034" cy="2143695"/>
          </a:xfrm>
          <a:prstGeom prst="straightConnector1">
            <a:avLst/>
          </a:prstGeom>
          <a:ln>
            <a:tailEnd type="triangle"/>
          </a:ln>
          <a:extLst/>
        </p:spPr>
        <p:style>
          <a:lnRef idx="2">
            <a:schemeClr val="accent2"/>
          </a:lnRef>
          <a:fillRef idx="0">
            <a:schemeClr val="accent2"/>
          </a:fillRef>
          <a:effectRef idx="1">
            <a:schemeClr val="accent2"/>
          </a:effectRef>
          <a:fontRef idx="minor">
            <a:schemeClr val="tx1"/>
          </a:fontRef>
        </p:style>
      </p:cxnSp>
      <p:sp>
        <p:nvSpPr>
          <p:cNvPr id="16" name="Textfeld 15"/>
          <p:cNvSpPr txBox="1"/>
          <p:nvPr/>
        </p:nvSpPr>
        <p:spPr>
          <a:xfrm>
            <a:off x="3374867" y="5404713"/>
            <a:ext cx="3690410" cy="400110"/>
          </a:xfrm>
          <a:prstGeom prst="rect">
            <a:avLst/>
          </a:prstGeom>
          <a:noFill/>
        </p:spPr>
        <p:txBody>
          <a:bodyPr wrap="square" rtlCol="0">
            <a:spAutoFit/>
          </a:bodyPr>
          <a:lstStyle/>
          <a:p>
            <a:r>
              <a:rPr lang="de-DE" sz="2000" b="0" dirty="0" smtClean="0">
                <a:latin typeface="+mj-lt"/>
              </a:rPr>
              <a:t>Erforderliche Schieberposition </a:t>
            </a:r>
            <a:endParaRPr lang="de-DE" sz="2000" b="0" dirty="0">
              <a:latin typeface="+mj-lt"/>
            </a:endParaRPr>
          </a:p>
        </p:txBody>
      </p:sp>
    </p:spTree>
    <p:extLst>
      <p:ext uri="{BB962C8B-B14F-4D97-AF65-F5344CB8AC3E}">
        <p14:creationId xmlns:p14="http://schemas.microsoft.com/office/powerpoint/2010/main" val="25424964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5.2 Streutabelle</a:t>
            </a:r>
            <a:endParaRPr lang="de-DE" b="0" dirty="0"/>
          </a:p>
        </p:txBody>
      </p:sp>
      <p:sp>
        <p:nvSpPr>
          <p:cNvPr id="6" name="Inhaltsplatzhalter 5"/>
          <p:cNvSpPr>
            <a:spLocks noGrp="1"/>
          </p:cNvSpPr>
          <p:nvPr>
            <p:ph idx="1"/>
          </p:nvPr>
        </p:nvSpPr>
        <p:spPr>
          <a:xfrm>
            <a:off x="251520" y="1752600"/>
            <a:ext cx="8511480" cy="4497388"/>
          </a:xfrm>
        </p:spPr>
        <p:txBody>
          <a:bodyPr/>
          <a:lstStyle/>
          <a:p>
            <a:pPr marL="0" indent="0">
              <a:buNone/>
            </a:pPr>
            <a:r>
              <a:rPr lang="de-DE" sz="2000" dirty="0" smtClean="0"/>
              <a:t> </a:t>
            </a:r>
            <a:endParaRPr lang="de-DE" sz="200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280132" y="6153785"/>
            <a:ext cx="2880320" cy="246221"/>
          </a:xfrm>
          <a:prstGeom prst="rect">
            <a:avLst/>
          </a:prstGeom>
          <a:noFill/>
        </p:spPr>
        <p:txBody>
          <a:bodyPr wrap="square" rtlCol="0">
            <a:spAutoFit/>
          </a:bodyPr>
          <a:lstStyle/>
          <a:p>
            <a:r>
              <a:rPr lang="de-DE" sz="1000" b="0" dirty="0" smtClean="0">
                <a:latin typeface="+mj-lt"/>
              </a:rPr>
              <a:t>Quelle: Bild 54</a:t>
            </a:r>
            <a:r>
              <a:rPr lang="de-DE" sz="1000" b="0" dirty="0" smtClean="0"/>
              <a:t> </a:t>
            </a:r>
            <a:r>
              <a:rPr lang="de-DE" sz="1000" b="0" dirty="0"/>
              <a:t>Betriebsanleitung ZAM-Max</a:t>
            </a:r>
            <a:r>
              <a:rPr lang="de-DE" sz="1000" b="0" dirty="0" smtClean="0">
                <a:latin typeface="+mj-lt"/>
              </a:rPr>
              <a:t>   </a:t>
            </a:r>
            <a:endParaRPr lang="de-DE" sz="1000" b="0" dirty="0">
              <a:latin typeface="+mj-lt"/>
            </a:endParaRPr>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337097"/>
            <a:ext cx="5904656" cy="4711994"/>
          </a:xfrm>
          <a:prstGeom prst="rect">
            <a:avLst/>
          </a:prstGeom>
        </p:spPr>
      </p:pic>
      <p:sp>
        <p:nvSpPr>
          <p:cNvPr id="13" name="Ellipse 12"/>
          <p:cNvSpPr/>
          <p:nvPr/>
        </p:nvSpPr>
        <p:spPr bwMode="auto">
          <a:xfrm>
            <a:off x="1763688" y="2780928"/>
            <a:ext cx="576064" cy="288032"/>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4" name="Ellipse 13"/>
          <p:cNvSpPr/>
          <p:nvPr/>
        </p:nvSpPr>
        <p:spPr bwMode="auto">
          <a:xfrm>
            <a:off x="5904148" y="2025274"/>
            <a:ext cx="432048" cy="172248"/>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1" name="Ellipse 10"/>
          <p:cNvSpPr/>
          <p:nvPr/>
        </p:nvSpPr>
        <p:spPr bwMode="auto">
          <a:xfrm>
            <a:off x="5904148" y="2827533"/>
            <a:ext cx="540060" cy="230139"/>
          </a:xfrm>
          <a:prstGeom prst="ellipse">
            <a:avLst/>
          </a:prstGeom>
          <a:noFill/>
          <a:ln/>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3" name="Textfeld 2"/>
          <p:cNvSpPr txBox="1"/>
          <p:nvPr/>
        </p:nvSpPr>
        <p:spPr>
          <a:xfrm>
            <a:off x="251520" y="6153785"/>
            <a:ext cx="7992888" cy="566309"/>
          </a:xfrm>
          <a:prstGeom prst="rect">
            <a:avLst/>
          </a:prstGeom>
          <a:noFill/>
        </p:spPr>
        <p:txBody>
          <a:bodyPr wrap="square" rtlCol="0">
            <a:spAutoFit/>
          </a:bodyPr>
          <a:lstStyle/>
          <a:p>
            <a:r>
              <a:rPr lang="de-DE" sz="1400" smtClean="0"/>
              <a:t>10.000 m²/40 =250 m² /6 (halbe AB) = 41,6m </a:t>
            </a:r>
          </a:p>
          <a:p>
            <a:r>
              <a:rPr lang="de-DE" sz="1400" smtClean="0"/>
              <a:t>10km/h/ 3,6 =2,77 m/sec 	41,6 m/2,77 m/sec =14,98</a:t>
            </a:r>
            <a:endParaRPr lang="de-DE" sz="1400"/>
          </a:p>
        </p:txBody>
      </p:sp>
      <p:cxnSp>
        <p:nvCxnSpPr>
          <p:cNvPr id="10" name="Gerader Verbinder 9"/>
          <p:cNvCxnSpPr/>
          <p:nvPr/>
        </p:nvCxnSpPr>
        <p:spPr bwMode="auto">
          <a:xfrm>
            <a:off x="3491880" y="2924944"/>
            <a:ext cx="460995" cy="3228841"/>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285177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5.3 Einzustellende Daten</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69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4938539" y="6109315"/>
            <a:ext cx="4205461" cy="246221"/>
          </a:xfrm>
          <a:prstGeom prst="rect">
            <a:avLst/>
          </a:prstGeom>
          <a:noFill/>
        </p:spPr>
        <p:txBody>
          <a:bodyPr wrap="square" rtlCol="0">
            <a:spAutoFit/>
          </a:bodyPr>
          <a:lstStyle/>
          <a:p>
            <a:r>
              <a:rPr lang="de-DE" sz="1000" b="0" dirty="0" smtClean="0">
                <a:latin typeface="+mj-lt"/>
              </a:rPr>
              <a:t>Quelle: Bild 55 Proplanta, Bild 56Agrarheute, Bild 57 Sport Thieme</a:t>
            </a:r>
            <a:endParaRPr lang="de-DE" sz="1000" b="0" dirty="0">
              <a:latin typeface="+mj-lt"/>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961" y="2562292"/>
            <a:ext cx="2880321" cy="2160240"/>
          </a:xfrm>
          <a:prstGeom prst="rect">
            <a:avLst/>
          </a:prstGeom>
        </p:spPr>
      </p:pic>
      <p:sp>
        <p:nvSpPr>
          <p:cNvPr id="10" name="Textfeld 9"/>
          <p:cNvSpPr txBox="1"/>
          <p:nvPr/>
        </p:nvSpPr>
        <p:spPr>
          <a:xfrm>
            <a:off x="414378" y="1739202"/>
            <a:ext cx="2880321" cy="769441"/>
          </a:xfrm>
          <a:prstGeom prst="rect">
            <a:avLst/>
          </a:prstGeom>
          <a:noFill/>
        </p:spPr>
        <p:txBody>
          <a:bodyPr wrap="square" rtlCol="0">
            <a:spAutoFit/>
          </a:bodyPr>
          <a:lstStyle/>
          <a:p>
            <a:pPr algn="ctr"/>
            <a:r>
              <a:rPr lang="de-DE" sz="2000" b="0" dirty="0" smtClean="0">
                <a:latin typeface="+mn-lt"/>
              </a:rPr>
              <a:t>Streuschaufelstellung </a:t>
            </a:r>
          </a:p>
          <a:p>
            <a:pPr algn="ctr"/>
            <a:r>
              <a:rPr lang="de-DE" sz="2000" b="0" dirty="0" smtClean="0">
                <a:latin typeface="+mn-lt"/>
              </a:rPr>
              <a:t>78/85</a:t>
            </a:r>
            <a:endParaRPr lang="de-DE" sz="2000" b="0" dirty="0">
              <a:latin typeface="+mn-lt"/>
            </a:endParaRPr>
          </a:p>
        </p:txBody>
      </p:sp>
      <p:pic>
        <p:nvPicPr>
          <p:cNvPr id="11" name="Grafik 10"/>
          <p:cNvPicPr>
            <a:picLocks noChangeAspect="1"/>
          </p:cNvPicPr>
          <p:nvPr/>
        </p:nvPicPr>
        <p:blipFill>
          <a:blip r:embed="rId3"/>
          <a:stretch>
            <a:fillRect/>
          </a:stretch>
        </p:blipFill>
        <p:spPr>
          <a:xfrm>
            <a:off x="3419872" y="2554369"/>
            <a:ext cx="2693293" cy="2176086"/>
          </a:xfrm>
          <a:prstGeom prst="rect">
            <a:avLst/>
          </a:prstGeom>
        </p:spPr>
      </p:pic>
      <p:sp>
        <p:nvSpPr>
          <p:cNvPr id="12" name="Textfeld 11"/>
          <p:cNvSpPr txBox="1"/>
          <p:nvPr/>
        </p:nvSpPr>
        <p:spPr>
          <a:xfrm>
            <a:off x="3309282" y="1739201"/>
            <a:ext cx="2880321" cy="769441"/>
          </a:xfrm>
          <a:prstGeom prst="rect">
            <a:avLst/>
          </a:prstGeom>
          <a:noFill/>
        </p:spPr>
        <p:txBody>
          <a:bodyPr wrap="square" rtlCol="0">
            <a:spAutoFit/>
          </a:bodyPr>
          <a:lstStyle/>
          <a:p>
            <a:pPr algn="ctr"/>
            <a:r>
              <a:rPr lang="de-DE" sz="2000" b="0" dirty="0" smtClean="0">
                <a:latin typeface="+mn-lt"/>
              </a:rPr>
              <a:t>Schieberstellung</a:t>
            </a:r>
          </a:p>
          <a:p>
            <a:pPr algn="ctr"/>
            <a:r>
              <a:rPr lang="de-DE" sz="2000" b="0" dirty="0" smtClean="0">
                <a:latin typeface="+mn-lt"/>
              </a:rPr>
              <a:t>33,5</a:t>
            </a:r>
            <a:endParaRPr lang="de-DE" sz="2000" b="0" dirty="0">
              <a:latin typeface="+mn-lt"/>
            </a:endParaRPr>
          </a:p>
        </p:txBody>
      </p:sp>
      <p:sp>
        <p:nvSpPr>
          <p:cNvPr id="13" name="Textfeld 12"/>
          <p:cNvSpPr txBox="1"/>
          <p:nvPr/>
        </p:nvSpPr>
        <p:spPr>
          <a:xfrm>
            <a:off x="6046489" y="1739200"/>
            <a:ext cx="2880321" cy="769441"/>
          </a:xfrm>
          <a:prstGeom prst="rect">
            <a:avLst/>
          </a:prstGeom>
          <a:noFill/>
        </p:spPr>
        <p:txBody>
          <a:bodyPr wrap="square" rtlCol="0">
            <a:spAutoFit/>
          </a:bodyPr>
          <a:lstStyle/>
          <a:p>
            <a:pPr algn="ctr"/>
            <a:r>
              <a:rPr lang="de-DE" sz="2000" b="0" dirty="0" smtClean="0">
                <a:latin typeface="+mn-lt"/>
              </a:rPr>
              <a:t>Benötigte Messzeit</a:t>
            </a:r>
          </a:p>
          <a:p>
            <a:pPr algn="ctr"/>
            <a:r>
              <a:rPr lang="de-DE" sz="2000" b="0" dirty="0" smtClean="0">
                <a:latin typeface="+mn-lt"/>
              </a:rPr>
              <a:t>14,98sec.</a:t>
            </a:r>
            <a:endParaRPr lang="de-DE" sz="2000" b="0" dirty="0">
              <a:latin typeface="+mn-lt"/>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1170" y="2449547"/>
            <a:ext cx="2224310" cy="2224310"/>
          </a:xfrm>
          <a:prstGeom prst="rect">
            <a:avLst/>
          </a:prstGeom>
        </p:spPr>
      </p:pic>
    </p:spTree>
    <p:extLst>
      <p:ext uri="{BB962C8B-B14F-4D97-AF65-F5344CB8AC3E}">
        <p14:creationId xmlns:p14="http://schemas.microsoft.com/office/powerpoint/2010/main" val="2177090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61156"/>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55576" y="1221584"/>
          <a:ext cx="7704856" cy="5277688"/>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gridSpan="2">
                  <a:txBody>
                    <a:bodyPr/>
                    <a:lstStyle/>
                    <a:p>
                      <a:pPr algn="l"/>
                      <a:r>
                        <a:rPr lang="de-DE" dirty="0" smtClean="0"/>
                        <a:t>Kapitel </a:t>
                      </a:r>
                      <a:endParaRPr lang="de-DE" dirty="0"/>
                    </a:p>
                  </a:txBody>
                  <a:tcPr/>
                </a:tc>
                <a:tc hMerge="1">
                  <a:txBody>
                    <a:bodyPr/>
                    <a:lstStyle/>
                    <a:p>
                      <a:pPr algn="ctr"/>
                      <a:endParaRPr lang="de-DE" dirty="0"/>
                    </a:p>
                  </a:txBody>
                  <a:tcPr/>
                </a:tc>
                <a:extLst>
                  <a:ext uri="{0D108BD9-81ED-4DB2-BD59-A6C34878D82A}">
                    <a16:rowId xmlns:a16="http://schemas.microsoft.com/office/drawing/2014/main" val="4047048811"/>
                  </a:ext>
                </a:extLst>
              </a:tr>
              <a:tr h="405976">
                <a:tc>
                  <a:txBody>
                    <a:bodyPr/>
                    <a:lstStyle/>
                    <a:p>
                      <a:r>
                        <a:rPr lang="de-DE" baseline="0" dirty="0" smtClean="0"/>
                        <a:t>  8.2 Funktionsprinzip Stickstoffsensoren</a:t>
                      </a:r>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8.3 Section</a:t>
                      </a:r>
                      <a:r>
                        <a:rPr lang="de-DE" baseline="0" dirty="0" smtClean="0"/>
                        <a:t> Control – Teilbreitenschaltung</a:t>
                      </a:r>
                      <a:endParaRPr lang="de-DE" dirty="0" smtClean="0"/>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  8.4 Messung der Querverteilung währen der Ausbringung</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8.5 Düngung</a:t>
                      </a:r>
                      <a:r>
                        <a:rPr lang="de-DE" baseline="0" dirty="0" smtClean="0"/>
                        <a:t> nach Applikationskarte</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05976">
                <a:tc>
                  <a:txBody>
                    <a:bodyPr/>
                    <a:lstStyle/>
                    <a:p>
                      <a:r>
                        <a:rPr lang="de-DE" dirty="0" smtClean="0"/>
                        <a:t>  8.6 Rauch Neuheit: Datenübertragung W-LAN</a:t>
                      </a:r>
                      <a:endParaRPr lang="de-DE" dirty="0"/>
                    </a:p>
                  </a:txBody>
                  <a:tcPr/>
                </a:tc>
                <a:tc>
                  <a:txBody>
                    <a:bodyPr/>
                    <a:lstStyle/>
                    <a:p>
                      <a:pPr algn="ctr"/>
                      <a:endParaRPr lang="de-DE" dirty="0"/>
                    </a:p>
                  </a:txBody>
                  <a:tcPr/>
                </a:tc>
                <a:extLst>
                  <a:ext uri="{0D108BD9-81ED-4DB2-BD59-A6C34878D82A}">
                    <a16:rowId xmlns:a16="http://schemas.microsoft.com/office/drawing/2014/main" val="3063908994"/>
                  </a:ext>
                </a:extLst>
              </a:tr>
              <a:tr h="405976">
                <a:tc>
                  <a:txBody>
                    <a:bodyPr/>
                    <a:lstStyle/>
                    <a:p>
                      <a:r>
                        <a:rPr lang="de-DE" dirty="0" smtClean="0"/>
                        <a:t>9.</a:t>
                      </a:r>
                      <a:r>
                        <a:rPr lang="de-DE" baseline="0" dirty="0" smtClean="0"/>
                        <a:t> Pneumatikstreuer</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  9.1 Grunddaten</a:t>
                      </a:r>
                      <a:r>
                        <a:rPr lang="de-DE" baseline="0" dirty="0" smtClean="0"/>
                        <a:t> </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dirty="0" smtClean="0"/>
                        <a:t>  9.2 Dosierung</a:t>
                      </a:r>
                      <a:r>
                        <a:rPr lang="de-DE" baseline="0" dirty="0" smtClean="0"/>
                        <a:t> </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  9.3 Gestänge </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dirty="0" smtClean="0"/>
                        <a:t>  9.4 Zusammenfassung</a:t>
                      </a:r>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10.</a:t>
                      </a:r>
                      <a:r>
                        <a:rPr lang="de-DE" baseline="0" dirty="0" smtClean="0"/>
                        <a:t> Großflächenstreuer</a:t>
                      </a:r>
                      <a:endParaRPr lang="de-DE" dirty="0" smtClean="0"/>
                    </a:p>
                  </a:txBody>
                  <a:tcPr/>
                </a:tc>
                <a:tc>
                  <a:txBody>
                    <a:bodyPr/>
                    <a:lstStyle/>
                    <a:p>
                      <a:pPr algn="ctr"/>
                      <a:endParaRPr lang="de-DE" dirty="0"/>
                    </a:p>
                  </a:txBody>
                  <a:tcPr/>
                </a:tc>
                <a:extLst>
                  <a:ext uri="{0D108BD9-81ED-4DB2-BD59-A6C34878D82A}">
                    <a16:rowId xmlns:a16="http://schemas.microsoft.com/office/drawing/2014/main" val="3693101906"/>
                  </a:ext>
                </a:extLst>
              </a:tr>
              <a:tr h="405976">
                <a:tc>
                  <a:txBody>
                    <a:bodyPr/>
                    <a:lstStyle/>
                    <a:p>
                      <a:r>
                        <a:rPr lang="de-DE" dirty="0" smtClean="0"/>
                        <a:t>  10.1 Bauweise Großflächenstreuer</a:t>
                      </a:r>
                      <a:endParaRPr lang="de-DE" dirty="0"/>
                    </a:p>
                  </a:txBody>
                  <a:tcPr/>
                </a:tc>
                <a:tc>
                  <a:txBody>
                    <a:bodyPr/>
                    <a:lstStyle/>
                    <a:p>
                      <a:pPr algn="ctr"/>
                      <a:endParaRPr lang="de-DE" dirty="0"/>
                    </a:p>
                  </a:txBody>
                  <a:tcPr/>
                </a:tc>
                <a:extLst>
                  <a:ext uri="{0D108BD9-81ED-4DB2-BD59-A6C34878D82A}">
                    <a16:rowId xmlns:a16="http://schemas.microsoft.com/office/drawing/2014/main" val="1592022126"/>
                  </a:ext>
                </a:extLst>
              </a:tr>
            </a:tbl>
          </a:graphicData>
        </a:graphic>
      </p:graphicFrame>
    </p:spTree>
    <p:extLst>
      <p:ext uri="{BB962C8B-B14F-4D97-AF65-F5344CB8AC3E}">
        <p14:creationId xmlns:p14="http://schemas.microsoft.com/office/powerpoint/2010/main" val="15882956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5.4 Abdrehprobe</a:t>
            </a:r>
            <a:endParaRPr lang="de-DE" b="0" dirty="0"/>
          </a:p>
        </p:txBody>
      </p:sp>
      <p:pic>
        <p:nvPicPr>
          <p:cNvPr id="8" name="Inhaltsplatzhalter 7"/>
          <p:cNvPicPr>
            <a:picLocks noGrp="1" noChangeAspect="1"/>
          </p:cNvPicPr>
          <p:nvPr>
            <p:ph idx="1"/>
          </p:nvPr>
        </p:nvPicPr>
        <p:blipFill>
          <a:blip r:embed="rId2"/>
          <a:stretch>
            <a:fillRect/>
          </a:stretch>
        </p:blipFill>
        <p:spPr>
          <a:xfrm>
            <a:off x="2051720" y="2093877"/>
            <a:ext cx="5264308" cy="3110405"/>
          </a:xfrm>
          <a:prstGeom prst="rect">
            <a:avLst/>
          </a:prstGeom>
        </p:spPr>
      </p:pic>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113165" y="6003767"/>
            <a:ext cx="2880320" cy="246221"/>
          </a:xfrm>
          <a:prstGeom prst="rect">
            <a:avLst/>
          </a:prstGeom>
          <a:noFill/>
        </p:spPr>
        <p:txBody>
          <a:bodyPr wrap="square" rtlCol="0">
            <a:spAutoFit/>
          </a:bodyPr>
          <a:lstStyle/>
          <a:p>
            <a:r>
              <a:rPr lang="de-DE" sz="1000" b="0" dirty="0" smtClean="0">
                <a:latin typeface="+mj-lt"/>
              </a:rPr>
              <a:t>Quelle: Bild 58 Agrarheute</a:t>
            </a:r>
            <a:endParaRPr lang="de-DE" sz="1000" b="0" dirty="0">
              <a:latin typeface="+mj-lt"/>
            </a:endParaRPr>
          </a:p>
        </p:txBody>
      </p:sp>
      <p:cxnSp>
        <p:nvCxnSpPr>
          <p:cNvPr id="15" name="Gerade Verbindung mit Pfeil 14"/>
          <p:cNvCxnSpPr/>
          <p:nvPr/>
        </p:nvCxnSpPr>
        <p:spPr bwMode="auto">
          <a:xfrm>
            <a:off x="1763688" y="1988840"/>
            <a:ext cx="1872208" cy="936104"/>
          </a:xfrm>
          <a:prstGeom prst="straightConnector1">
            <a:avLst/>
          </a:prstGeom>
          <a:ln>
            <a:tailEnd type="triangle"/>
          </a:ln>
          <a:extLst/>
        </p:spPr>
        <p:style>
          <a:lnRef idx="2">
            <a:schemeClr val="dk1"/>
          </a:lnRef>
          <a:fillRef idx="0">
            <a:schemeClr val="dk1"/>
          </a:fillRef>
          <a:effectRef idx="1">
            <a:schemeClr val="dk1"/>
          </a:effectRef>
          <a:fontRef idx="minor">
            <a:schemeClr val="tx1"/>
          </a:fontRef>
        </p:style>
      </p:cxnSp>
      <p:sp>
        <p:nvSpPr>
          <p:cNvPr id="16" name="Textfeld 15"/>
          <p:cNvSpPr txBox="1"/>
          <p:nvPr/>
        </p:nvSpPr>
        <p:spPr>
          <a:xfrm>
            <a:off x="155290" y="1598121"/>
            <a:ext cx="3216796" cy="400110"/>
          </a:xfrm>
          <a:prstGeom prst="rect">
            <a:avLst/>
          </a:prstGeom>
          <a:noFill/>
        </p:spPr>
        <p:txBody>
          <a:bodyPr wrap="square" rtlCol="0">
            <a:spAutoFit/>
          </a:bodyPr>
          <a:lstStyle/>
          <a:p>
            <a:r>
              <a:rPr lang="de-DE" sz="2000" b="0" dirty="0" smtClean="0">
                <a:latin typeface="+mj-lt"/>
              </a:rPr>
              <a:t>Entfernte Streuscheibe</a:t>
            </a:r>
            <a:endParaRPr lang="de-DE" sz="2000" b="0" dirty="0">
              <a:latin typeface="+mj-lt"/>
            </a:endParaRPr>
          </a:p>
        </p:txBody>
      </p:sp>
      <p:cxnSp>
        <p:nvCxnSpPr>
          <p:cNvPr id="18" name="Gerade Verbindung mit Pfeil 17"/>
          <p:cNvCxnSpPr/>
          <p:nvPr/>
        </p:nvCxnSpPr>
        <p:spPr bwMode="auto">
          <a:xfrm flipV="1">
            <a:off x="3275856" y="5085184"/>
            <a:ext cx="936104" cy="504056"/>
          </a:xfrm>
          <a:prstGeom prst="straightConnector1">
            <a:avLst/>
          </a:prstGeom>
          <a:ln>
            <a:tailEnd type="triangle"/>
          </a:ln>
          <a:extLst/>
        </p:spPr>
        <p:style>
          <a:lnRef idx="2">
            <a:schemeClr val="dk1"/>
          </a:lnRef>
          <a:fillRef idx="0">
            <a:schemeClr val="dk1"/>
          </a:fillRef>
          <a:effectRef idx="1">
            <a:schemeClr val="dk1"/>
          </a:effectRef>
          <a:fontRef idx="minor">
            <a:schemeClr val="tx1"/>
          </a:fontRef>
        </p:style>
      </p:cxnSp>
      <p:sp>
        <p:nvSpPr>
          <p:cNvPr id="19" name="Textfeld 18"/>
          <p:cNvSpPr txBox="1"/>
          <p:nvPr/>
        </p:nvSpPr>
        <p:spPr>
          <a:xfrm>
            <a:off x="1763688" y="5589240"/>
            <a:ext cx="2743572" cy="400110"/>
          </a:xfrm>
          <a:prstGeom prst="rect">
            <a:avLst/>
          </a:prstGeom>
          <a:noFill/>
        </p:spPr>
        <p:txBody>
          <a:bodyPr wrap="square" rtlCol="0">
            <a:spAutoFit/>
          </a:bodyPr>
          <a:lstStyle/>
          <a:p>
            <a:r>
              <a:rPr lang="de-DE" sz="2000" b="0" dirty="0" smtClean="0">
                <a:latin typeface="+mj-lt"/>
              </a:rPr>
              <a:t>Auffangbehälter</a:t>
            </a:r>
            <a:endParaRPr lang="de-DE" sz="2000" b="0" dirty="0">
              <a:latin typeface="+mj-lt"/>
            </a:endParaRPr>
          </a:p>
        </p:txBody>
      </p:sp>
    </p:spTree>
    <p:extLst>
      <p:ext uri="{BB962C8B-B14F-4D97-AF65-F5344CB8AC3E}">
        <p14:creationId xmlns:p14="http://schemas.microsoft.com/office/powerpoint/2010/main" val="17952788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Einfache Ermittlung der Durchflussmenge</a:t>
            </a:r>
            <a:endParaRPr lang="de-DE" dirty="0"/>
          </a:p>
        </p:txBody>
      </p:sp>
      <p:sp>
        <p:nvSpPr>
          <p:cNvPr id="3" name="Inhaltsplatzhalter 2"/>
          <p:cNvSpPr>
            <a:spLocks noGrp="1"/>
          </p:cNvSpPr>
          <p:nvPr>
            <p:ph idx="1"/>
          </p:nvPr>
        </p:nvSpPr>
        <p:spPr/>
        <p:txBody>
          <a:bodyPr/>
          <a:lstStyle/>
          <a:p>
            <a:r>
              <a:rPr lang="de-DE" sz="1400" u="sng" dirty="0" smtClean="0"/>
              <a:t>Arbeitsbreite (m) x </a:t>
            </a:r>
            <a:r>
              <a:rPr lang="de-DE" sz="1400" u="sng" dirty="0" err="1" smtClean="0"/>
              <a:t>Geschw</a:t>
            </a:r>
            <a:r>
              <a:rPr lang="de-DE" sz="1400" u="sng" dirty="0" smtClean="0"/>
              <a:t>. (km/h) x Ausbringmenge (kg/ha)</a:t>
            </a:r>
          </a:p>
          <a:p>
            <a:r>
              <a:rPr lang="de-DE" sz="1400" dirty="0"/>
              <a:t> </a:t>
            </a:r>
            <a:r>
              <a:rPr lang="de-DE" sz="1400" dirty="0" smtClean="0"/>
              <a:t>                                           600 (Faktor)</a:t>
            </a:r>
          </a:p>
          <a:p>
            <a:endParaRPr lang="de-DE" sz="1400" dirty="0"/>
          </a:p>
          <a:p>
            <a:endParaRPr lang="de-DE" sz="1400" dirty="0" smtClean="0"/>
          </a:p>
          <a:p>
            <a:endParaRPr lang="de-DE" sz="1400" dirty="0"/>
          </a:p>
          <a:p>
            <a:r>
              <a:rPr lang="de-DE" sz="1400" u="sng" dirty="0" smtClean="0"/>
              <a:t>12 m x 10 km/h x 400 kg/ha</a:t>
            </a:r>
          </a:p>
          <a:p>
            <a:r>
              <a:rPr lang="de-DE" sz="1400" dirty="0" smtClean="0"/>
              <a:t> 	           600	</a:t>
            </a:r>
          </a:p>
          <a:p>
            <a:endParaRPr lang="de-DE" sz="1400" dirty="0"/>
          </a:p>
          <a:p>
            <a:r>
              <a:rPr lang="de-DE" sz="1400" dirty="0" smtClean="0"/>
              <a:t>→ 80 kg/2 = </a:t>
            </a:r>
            <a:r>
              <a:rPr lang="de-DE" sz="1400" b="1" dirty="0" smtClean="0"/>
              <a:t>40 kg/min/Seite</a:t>
            </a:r>
            <a:endParaRPr lang="de-DE" sz="1400" b="1" dirty="0"/>
          </a:p>
          <a:p>
            <a:endParaRPr lang="de-DE" sz="1400" dirty="0" smtClean="0"/>
          </a:p>
          <a:p>
            <a:r>
              <a:rPr lang="de-DE" sz="1400" b="1" dirty="0">
                <a:solidFill>
                  <a:srgbClr val="FF0000"/>
                </a:solidFill>
              </a:rPr>
              <a:t>→ </a:t>
            </a:r>
            <a:r>
              <a:rPr lang="de-DE" sz="1400" b="1" dirty="0" smtClean="0">
                <a:solidFill>
                  <a:srgbClr val="FF0000"/>
                </a:solidFill>
              </a:rPr>
              <a:t>10 kg = 15 sec</a:t>
            </a:r>
            <a:endParaRPr lang="de-DE" sz="1400" b="1" dirty="0">
              <a:solidFill>
                <a:srgbClr val="FF0000"/>
              </a:solidFill>
            </a:endParaRPr>
          </a:p>
        </p:txBody>
      </p:sp>
      <p:sp>
        <p:nvSpPr>
          <p:cNvPr id="5" name="Foliennummernplatzhalter 4"/>
          <p:cNvSpPr>
            <a:spLocks noGrp="1"/>
          </p:cNvSpPr>
          <p:nvPr>
            <p:ph type="sldNum" sz="quarter" idx="11"/>
          </p:nvPr>
        </p:nvSpPr>
        <p:spPr/>
        <p:txBody>
          <a:bodyPr/>
          <a:lstStyle/>
          <a:p>
            <a:r>
              <a:rPr lang="de-DE" smtClean="0"/>
              <a:t> Folie </a:t>
            </a:r>
            <a:fld id="{8F22062F-69C6-471C-A500-C1DDA90970E4}" type="slidenum">
              <a:rPr lang="de-DE" smtClean="0"/>
              <a:pPr/>
              <a:t>71</a:t>
            </a:fld>
            <a:endParaRPr lang="de-DE" dirty="0"/>
          </a:p>
        </p:txBody>
      </p:sp>
      <p:sp>
        <p:nvSpPr>
          <p:cNvPr id="6" name="Rechteck 5"/>
          <p:cNvSpPr/>
          <p:nvPr/>
        </p:nvSpPr>
        <p:spPr bwMode="auto">
          <a:xfrm>
            <a:off x="6156176" y="2060848"/>
            <a:ext cx="648072"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
        <p:nvSpPr>
          <p:cNvPr id="7" name="Textfeld 6"/>
          <p:cNvSpPr txBox="1"/>
          <p:nvPr/>
        </p:nvSpPr>
        <p:spPr>
          <a:xfrm>
            <a:off x="3635896" y="3284984"/>
            <a:ext cx="2160240" cy="307777"/>
          </a:xfrm>
          <a:prstGeom prst="rect">
            <a:avLst/>
          </a:prstGeom>
          <a:noFill/>
        </p:spPr>
        <p:txBody>
          <a:bodyPr wrap="square" rtlCol="0">
            <a:spAutoFit/>
          </a:bodyPr>
          <a:lstStyle/>
          <a:p>
            <a:r>
              <a:rPr lang="de-DE" sz="1400" dirty="0" smtClean="0"/>
              <a:t>=80 kg/min (gesamt) </a:t>
            </a:r>
            <a:endParaRPr lang="de-DE" sz="1400" dirty="0"/>
          </a:p>
        </p:txBody>
      </p:sp>
      <p:sp>
        <p:nvSpPr>
          <p:cNvPr id="8" name="Textfeld 7"/>
          <p:cNvSpPr txBox="1"/>
          <p:nvPr/>
        </p:nvSpPr>
        <p:spPr>
          <a:xfrm>
            <a:off x="5997922" y="1977959"/>
            <a:ext cx="2160240" cy="307777"/>
          </a:xfrm>
          <a:prstGeom prst="rect">
            <a:avLst/>
          </a:prstGeom>
          <a:noFill/>
        </p:spPr>
        <p:txBody>
          <a:bodyPr wrap="square" rtlCol="0">
            <a:spAutoFit/>
          </a:bodyPr>
          <a:lstStyle/>
          <a:p>
            <a:r>
              <a:rPr lang="de-DE" sz="1400" dirty="0" smtClean="0"/>
              <a:t>=Durchfluss (kg/min)</a:t>
            </a:r>
            <a:endParaRPr lang="de-DE" sz="1400" dirty="0"/>
          </a:p>
        </p:txBody>
      </p:sp>
    </p:spTree>
    <p:extLst>
      <p:ext uri="{BB962C8B-B14F-4D97-AF65-F5344CB8AC3E}">
        <p14:creationId xmlns:p14="http://schemas.microsoft.com/office/powerpoint/2010/main" val="11976453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594658"/>
            <a:ext cx="9144000" cy="860425"/>
          </a:xfrm>
        </p:spPr>
        <p:txBody>
          <a:bodyPr/>
          <a:lstStyle/>
          <a:p>
            <a:r>
              <a:rPr lang="de-DE" b="0" dirty="0" smtClean="0"/>
              <a:t>6. Moderner Zentrifugalstreuer</a:t>
            </a:r>
            <a:br>
              <a:rPr lang="de-DE" b="0" dirty="0" smtClean="0"/>
            </a:br>
            <a:r>
              <a:rPr lang="de-DE" sz="2400" b="0" dirty="0" smtClean="0"/>
              <a:t>6.1 Anwendungsgebiete von Streuern mit Messtechnik</a:t>
            </a:r>
            <a:endParaRPr lang="de-DE" b="0" dirty="0"/>
          </a:p>
        </p:txBody>
      </p:sp>
      <p:sp>
        <p:nvSpPr>
          <p:cNvPr id="6" name="Inhaltsplatzhalter 5"/>
          <p:cNvSpPr>
            <a:spLocks noGrp="1"/>
          </p:cNvSpPr>
          <p:nvPr>
            <p:ph idx="1"/>
          </p:nvPr>
        </p:nvSpPr>
        <p:spPr>
          <a:xfrm>
            <a:off x="180528" y="2008398"/>
            <a:ext cx="9144000" cy="4497388"/>
          </a:xfrm>
        </p:spPr>
        <p:txBody>
          <a:bodyPr/>
          <a:lstStyle/>
          <a:p>
            <a:r>
              <a:rPr lang="de-DE" dirty="0" smtClean="0"/>
              <a:t>Geschwindigkeitsabhängig dosieren</a:t>
            </a:r>
          </a:p>
          <a:p>
            <a:r>
              <a:rPr lang="de-DE" dirty="0" smtClean="0"/>
              <a:t>Gewichtsabhängig dosieren, keine Abdrehprobe</a:t>
            </a:r>
          </a:p>
          <a:p>
            <a:r>
              <a:rPr lang="de-DE" dirty="0" smtClean="0"/>
              <a:t>Kompensation von Veränderung im Fließverhalten</a:t>
            </a:r>
          </a:p>
          <a:p>
            <a:r>
              <a:rPr lang="de-DE" dirty="0" smtClean="0"/>
              <a:t>Ausbringmenge während der Fahrt verändern</a:t>
            </a:r>
          </a:p>
          <a:p>
            <a:r>
              <a:rPr lang="de-DE" dirty="0" smtClean="0"/>
              <a:t>Erfassung der ausgebrachten Menge</a:t>
            </a:r>
          </a:p>
          <a:p>
            <a:r>
              <a:rPr lang="de-DE" dirty="0" smtClean="0"/>
              <a:t>Speichern von Betriebsdaten in der Schlagkartei (Dokumentation) </a:t>
            </a:r>
            <a:endParaRPr lang="de-DE"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3" name="Textfeld 2"/>
          <p:cNvSpPr txBox="1"/>
          <p:nvPr/>
        </p:nvSpPr>
        <p:spPr>
          <a:xfrm>
            <a:off x="6084168" y="5157192"/>
            <a:ext cx="2880320" cy="707886"/>
          </a:xfrm>
          <a:prstGeom prst="rect">
            <a:avLst/>
          </a:prstGeom>
          <a:solidFill>
            <a:schemeClr val="accent1">
              <a:lumMod val="20000"/>
              <a:lumOff val="80000"/>
            </a:schemeClr>
          </a:solidFill>
        </p:spPr>
        <p:txBody>
          <a:bodyPr wrap="square" rtlCol="0">
            <a:spAutoFit/>
          </a:bodyPr>
          <a:lstStyle/>
          <a:p>
            <a:r>
              <a:rPr lang="de-DE" sz="2000" dirty="0" smtClean="0">
                <a:hlinkClick r:id="rId2"/>
              </a:rPr>
              <a:t>Ausstattungsvarianten</a:t>
            </a:r>
            <a:r>
              <a:rPr lang="de-DE" sz="2000" dirty="0" smtClean="0"/>
              <a:t> </a:t>
            </a:r>
            <a:r>
              <a:rPr lang="de-DE" sz="2000" dirty="0" err="1" smtClean="0"/>
              <a:t>Düngerstreuer</a:t>
            </a:r>
            <a:endParaRPr lang="de-DE" dirty="0"/>
          </a:p>
        </p:txBody>
      </p:sp>
    </p:spTree>
    <p:extLst>
      <p:ext uri="{BB962C8B-B14F-4D97-AF65-F5344CB8AC3E}">
        <p14:creationId xmlns:p14="http://schemas.microsoft.com/office/powerpoint/2010/main" val="12891514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476672"/>
            <a:ext cx="8511480" cy="860425"/>
          </a:xfrm>
        </p:spPr>
        <p:txBody>
          <a:bodyPr/>
          <a:lstStyle/>
          <a:p>
            <a:r>
              <a:rPr lang="de-DE" b="0" dirty="0" smtClean="0"/>
              <a:t>6.2 Isobus Steuerung</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59 Rauch </a:t>
            </a:r>
            <a:endParaRPr lang="de-DE" sz="1000" b="0" dirty="0">
              <a:latin typeface="+mj-lt"/>
            </a:endParaRPr>
          </a:p>
        </p:txBody>
      </p:sp>
      <p:pic>
        <p:nvPicPr>
          <p:cNvPr id="3" name="Inhaltsplatzhalt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3477" y="1916832"/>
            <a:ext cx="3907565" cy="3018929"/>
          </a:xfrm>
        </p:spPr>
      </p:pic>
      <p:sp>
        <p:nvSpPr>
          <p:cNvPr id="6" name="Textfeld 5"/>
          <p:cNvSpPr txBox="1"/>
          <p:nvPr/>
        </p:nvSpPr>
        <p:spPr>
          <a:xfrm>
            <a:off x="2555776" y="5054848"/>
            <a:ext cx="3816424" cy="338554"/>
          </a:xfrm>
          <a:prstGeom prst="rect">
            <a:avLst/>
          </a:prstGeom>
          <a:noFill/>
        </p:spPr>
        <p:txBody>
          <a:bodyPr wrap="square" rtlCol="0">
            <a:spAutoFit/>
          </a:bodyPr>
          <a:lstStyle/>
          <a:p>
            <a:pPr algn="ctr"/>
            <a:r>
              <a:rPr lang="de-DE" sz="1600" b="0" dirty="0" smtClean="0">
                <a:latin typeface="+mj-lt"/>
              </a:rPr>
              <a:t>Isobus Terminal von Rauch </a:t>
            </a:r>
            <a:endParaRPr lang="de-DE" sz="1600" b="0" dirty="0">
              <a:latin typeface="+mj-lt"/>
            </a:endParaRPr>
          </a:p>
        </p:txBody>
      </p:sp>
    </p:spTree>
    <p:extLst>
      <p:ext uri="{BB962C8B-B14F-4D97-AF65-F5344CB8AC3E}">
        <p14:creationId xmlns:p14="http://schemas.microsoft.com/office/powerpoint/2010/main" val="3614254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27" y="616783"/>
            <a:ext cx="8511480" cy="860425"/>
          </a:xfrm>
        </p:spPr>
        <p:txBody>
          <a:bodyPr/>
          <a:lstStyle/>
          <a:p>
            <a:r>
              <a:rPr lang="de-DE" b="0" dirty="0" smtClean="0"/>
              <a:t>6.3 Rauch EMC</a:t>
            </a:r>
            <a:br>
              <a:rPr lang="de-DE" b="0" dirty="0" smtClean="0"/>
            </a:br>
            <a:r>
              <a:rPr lang="de-DE" sz="2000" b="0" dirty="0"/>
              <a:t>Elektronische Massendurchflusskontrolle- und Regelung</a:t>
            </a: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60, 61 Rauch </a:t>
            </a:r>
            <a:endParaRPr lang="de-DE" sz="1000" b="0" dirty="0">
              <a:latin typeface="+mj-lt"/>
            </a:endParaRPr>
          </a:p>
        </p:txBody>
      </p:sp>
      <p:grpSp>
        <p:nvGrpSpPr>
          <p:cNvPr id="12" name="Group 3"/>
          <p:cNvGrpSpPr>
            <a:grpSpLocks/>
          </p:cNvGrpSpPr>
          <p:nvPr/>
        </p:nvGrpSpPr>
        <p:grpSpPr bwMode="auto">
          <a:xfrm>
            <a:off x="928053" y="1753684"/>
            <a:ext cx="7531100" cy="4476750"/>
            <a:chOff x="535" y="1114"/>
            <a:chExt cx="4744" cy="2820"/>
          </a:xfrm>
        </p:grpSpPr>
        <p:pic>
          <p:nvPicPr>
            <p:cNvPr id="13" name="Picture 4" descr="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7" y="1114"/>
              <a:ext cx="2322" cy="2820"/>
            </a:xfrm>
            <a:prstGeom prst="rect">
              <a:avLst/>
            </a:prstGeom>
            <a:noFill/>
            <a:ln w="9525">
              <a:solidFill>
                <a:srgbClr val="5F5F5F"/>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5" descr="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 y="1897"/>
              <a:ext cx="2066" cy="1360"/>
            </a:xfrm>
            <a:prstGeom prst="rect">
              <a:avLst/>
            </a:prstGeom>
            <a:noFill/>
            <a:ln w="9525">
              <a:solidFill>
                <a:srgbClr val="5F5F5F"/>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404764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94012"/>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18" name="Textfeld 17"/>
          <p:cNvSpPr txBox="1"/>
          <p:nvPr/>
        </p:nvSpPr>
        <p:spPr>
          <a:xfrm>
            <a:off x="419100" y="1435766"/>
            <a:ext cx="7810528" cy="369332"/>
          </a:xfrm>
          <a:prstGeom prst="rect">
            <a:avLst/>
          </a:prstGeom>
          <a:noFill/>
        </p:spPr>
        <p:txBody>
          <a:bodyPr wrap="square" rtlCol="0">
            <a:spAutoFit/>
          </a:bodyPr>
          <a:lstStyle/>
          <a:p>
            <a:r>
              <a:rPr lang="de-DE" sz="1800" dirty="0" smtClean="0">
                <a:latin typeface="+mj-lt"/>
              </a:rPr>
              <a:t>Linearer Zusammenhang zwischen Druckdifferenz und Massenstrom</a:t>
            </a:r>
            <a:endParaRPr lang="de-DE" sz="1800" dirty="0">
              <a:latin typeface="+mj-lt"/>
            </a:endParaRPr>
          </a:p>
        </p:txBody>
      </p:sp>
      <p:grpSp>
        <p:nvGrpSpPr>
          <p:cNvPr id="10" name="Group 2"/>
          <p:cNvGrpSpPr>
            <a:grpSpLocks/>
          </p:cNvGrpSpPr>
          <p:nvPr/>
        </p:nvGrpSpPr>
        <p:grpSpPr bwMode="auto">
          <a:xfrm>
            <a:off x="896249" y="2077020"/>
            <a:ext cx="7361238" cy="3387725"/>
            <a:chOff x="480" y="1341"/>
            <a:chExt cx="5117" cy="2355"/>
          </a:xfrm>
        </p:grpSpPr>
        <p:pic>
          <p:nvPicPr>
            <p:cNvPr id="11" name="Picture 3" descr="AXERAEM2"/>
            <p:cNvPicPr>
              <a:picLocks noChangeAspect="1" noChangeArrowheads="1"/>
            </p:cNvPicPr>
            <p:nvPr/>
          </p:nvPicPr>
          <p:blipFill>
            <a:blip r:embed="rId3" cstate="print">
              <a:extLst>
                <a:ext uri="{28A0092B-C50C-407E-A947-70E740481C1C}">
                  <a14:useLocalDpi xmlns:a14="http://schemas.microsoft.com/office/drawing/2010/main" val="0"/>
                </a:ext>
              </a:extLst>
            </a:blip>
            <a:srcRect r="41409"/>
            <a:stretch>
              <a:fillRect/>
            </a:stretch>
          </p:blipFill>
          <p:spPr bwMode="auto">
            <a:xfrm>
              <a:off x="3840" y="1344"/>
              <a:ext cx="1757" cy="14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00"/>
                  </a:solidFill>
                </a14:hiddenFill>
              </a:ext>
            </a:extLst>
          </p:spPr>
        </p:pic>
        <p:sp>
          <p:nvSpPr>
            <p:cNvPr id="12" name="AutoShape 4"/>
            <p:cNvSpPr>
              <a:spLocks noChangeArrowheads="1"/>
            </p:cNvSpPr>
            <p:nvPr/>
          </p:nvSpPr>
          <p:spPr bwMode="auto">
            <a:xfrm>
              <a:off x="2613" y="3550"/>
              <a:ext cx="1924" cy="146"/>
            </a:xfrm>
            <a:prstGeom prst="leftArrow">
              <a:avLst>
                <a:gd name="adj1" fmla="val 55556"/>
                <a:gd name="adj2" fmla="val 130561"/>
              </a:avLst>
            </a:prstGeom>
            <a:solidFill>
              <a:srgbClr val="FF0000"/>
            </a:solidFill>
            <a:ln w="9525">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graphicFrame>
          <p:nvGraphicFramePr>
            <p:cNvPr id="13" name="Object 5"/>
            <p:cNvGraphicFramePr>
              <a:graphicFrameLocks noChangeAspect="1"/>
            </p:cNvGraphicFramePr>
            <p:nvPr/>
          </p:nvGraphicFramePr>
          <p:xfrm>
            <a:off x="480" y="1341"/>
            <a:ext cx="3264" cy="1950"/>
          </p:xfrm>
          <a:graphic>
            <a:graphicData uri="http://schemas.openxmlformats.org/presentationml/2006/ole">
              <mc:AlternateContent xmlns:mc="http://schemas.openxmlformats.org/markup-compatibility/2006">
                <mc:Choice xmlns:v="urn:schemas-microsoft-com:vml" Requires="v">
                  <p:oleObj spid="_x0000_s2220" name="Tabelle" r:id="rId4" imgW="7582160" imgH="5353429" progId="Excel.Sheet.8">
                    <p:embed/>
                  </p:oleObj>
                </mc:Choice>
                <mc:Fallback>
                  <p:oleObj name="Tabelle" r:id="rId4" imgW="7582160" imgH="5353429" progId="Excel.Sheet.8">
                    <p:embed/>
                    <p:pic>
                      <p:nvPicPr>
                        <p:cNvPr id="1239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341"/>
                          <a:ext cx="3264" cy="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AutoShape 6"/>
            <p:cNvSpPr>
              <a:spLocks noChangeArrowheads="1"/>
            </p:cNvSpPr>
            <p:nvPr/>
          </p:nvSpPr>
          <p:spPr bwMode="auto">
            <a:xfrm>
              <a:off x="4571" y="2815"/>
              <a:ext cx="179" cy="789"/>
            </a:xfrm>
            <a:prstGeom prst="downArrow">
              <a:avLst>
                <a:gd name="adj1" fmla="val 49815"/>
                <a:gd name="adj2" fmla="val 107808"/>
              </a:avLst>
            </a:prstGeom>
            <a:solidFill>
              <a:srgbClr val="FF0000"/>
            </a:solidFill>
            <a:ln w="9525">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7" name="AutoShape 7"/>
            <p:cNvSpPr>
              <a:spLocks noChangeArrowheads="1"/>
            </p:cNvSpPr>
            <p:nvPr/>
          </p:nvSpPr>
          <p:spPr bwMode="auto">
            <a:xfrm>
              <a:off x="2348" y="2196"/>
              <a:ext cx="170" cy="749"/>
            </a:xfrm>
            <a:prstGeom prst="upArrow">
              <a:avLst>
                <a:gd name="adj1" fmla="val 50000"/>
                <a:gd name="adj2" fmla="val 110147"/>
              </a:avLst>
            </a:prstGeom>
            <a:solidFill>
              <a:srgbClr val="FF0000"/>
            </a:solidFill>
            <a:ln w="9525">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19" name="AutoShape 8"/>
            <p:cNvSpPr>
              <a:spLocks noChangeArrowheads="1"/>
            </p:cNvSpPr>
            <p:nvPr/>
          </p:nvSpPr>
          <p:spPr bwMode="auto">
            <a:xfrm>
              <a:off x="2350" y="3330"/>
              <a:ext cx="167" cy="328"/>
            </a:xfrm>
            <a:prstGeom prst="upArrow">
              <a:avLst>
                <a:gd name="adj1" fmla="val 49898"/>
                <a:gd name="adj2" fmla="val 69561"/>
              </a:avLst>
            </a:prstGeom>
            <a:solidFill>
              <a:srgbClr val="FF0000"/>
            </a:solidFill>
            <a:ln w="9525">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sp>
          <p:nvSpPr>
            <p:cNvPr id="20" name="AutoShape 9"/>
            <p:cNvSpPr>
              <a:spLocks noChangeArrowheads="1"/>
            </p:cNvSpPr>
            <p:nvPr/>
          </p:nvSpPr>
          <p:spPr bwMode="auto">
            <a:xfrm>
              <a:off x="1036" y="2102"/>
              <a:ext cx="1284" cy="118"/>
            </a:xfrm>
            <a:prstGeom prst="leftArrow">
              <a:avLst>
                <a:gd name="adj1" fmla="val 55556"/>
                <a:gd name="adj2" fmla="val 107806"/>
              </a:avLst>
            </a:prstGeom>
            <a:solidFill>
              <a:srgbClr val="FF0000"/>
            </a:solidFill>
            <a:ln w="9525">
              <a:solidFill>
                <a:srgbClr val="000000"/>
              </a:solidFill>
              <a:miter lim="800000"/>
              <a:headEnd/>
              <a:tailEnd/>
            </a:ln>
          </p:spPr>
          <p:txBody>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endParaRPr lang="de-DE" altLang="de-DE" sz="1800" b="0" dirty="0" smtClean="0">
                <a:solidFill>
                  <a:srgbClr val="000000"/>
                </a:solidFill>
              </a:endParaRPr>
            </a:p>
          </p:txBody>
        </p:sp>
      </p:grpSp>
      <p:sp>
        <p:nvSpPr>
          <p:cNvPr id="21" name="Text Box 11"/>
          <p:cNvSpPr txBox="1">
            <a:spLocks noChangeArrowheads="1"/>
          </p:cNvSpPr>
          <p:nvPr/>
        </p:nvSpPr>
        <p:spPr bwMode="auto">
          <a:xfrm>
            <a:off x="1271735" y="4912020"/>
            <a:ext cx="2362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400" dirty="0" smtClean="0">
                <a:solidFill>
                  <a:srgbClr val="000000"/>
                </a:solidFill>
              </a:rPr>
              <a:t>Die Druckdifferenz kann einer Durchflussmenge in kg zugeordnet werden</a:t>
            </a:r>
          </a:p>
        </p:txBody>
      </p:sp>
      <p:sp>
        <p:nvSpPr>
          <p:cNvPr id="22" name="Text Box 10"/>
          <p:cNvSpPr txBox="1">
            <a:spLocks noChangeArrowheads="1"/>
          </p:cNvSpPr>
          <p:nvPr/>
        </p:nvSpPr>
        <p:spPr bwMode="auto">
          <a:xfrm>
            <a:off x="4644008" y="5459860"/>
            <a:ext cx="304800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spcBef>
                <a:spcPct val="50000"/>
              </a:spcBef>
              <a:buClrTx/>
              <a:buFontTx/>
              <a:buNone/>
            </a:pPr>
            <a:r>
              <a:rPr lang="de-DE" altLang="de-DE" sz="1400" dirty="0" smtClean="0">
                <a:solidFill>
                  <a:srgbClr val="000000"/>
                </a:solidFill>
              </a:rPr>
              <a:t>Druckdifferenz von Vorlauf zu Rücklauf wird erfasst. Das ist die Kraft, die gebraucht wird um die Scheibe anzutreiben</a:t>
            </a:r>
          </a:p>
        </p:txBody>
      </p:sp>
      <p:sp>
        <p:nvSpPr>
          <p:cNvPr id="23" name="Textfeld 22"/>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61b) , 61c) Rauch </a:t>
            </a:r>
            <a:endParaRPr lang="de-DE" sz="1000" b="0" dirty="0">
              <a:latin typeface="+mj-lt"/>
            </a:endParaRPr>
          </a:p>
        </p:txBody>
      </p:sp>
    </p:spTree>
    <p:extLst>
      <p:ext uri="{BB962C8B-B14F-4D97-AF65-F5344CB8AC3E}">
        <p14:creationId xmlns:p14="http://schemas.microsoft.com/office/powerpoint/2010/main" val="17334167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94012"/>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graphicFrame>
        <p:nvGraphicFramePr>
          <p:cNvPr id="14" name="Diagramm 13"/>
          <p:cNvGraphicFramePr/>
          <p:nvPr>
            <p:extLst>
              <p:ext uri="{D42A27DB-BD31-4B8C-83A1-F6EECF244321}">
                <p14:modId xmlns:p14="http://schemas.microsoft.com/office/powerpoint/2010/main" val="577826986"/>
              </p:ext>
            </p:extLst>
          </p:nvPr>
        </p:nvGraphicFramePr>
        <p:xfrm>
          <a:off x="1386846" y="1856853"/>
          <a:ext cx="6096000" cy="4064000"/>
        </p:xfrm>
        <a:graphic>
          <a:graphicData uri="http://schemas.openxmlformats.org/drawingml/2006/chart">
            <c:chart xmlns:c="http://schemas.openxmlformats.org/drawingml/2006/chart" xmlns:r="http://schemas.openxmlformats.org/officeDocument/2006/relationships" r:id="rId2"/>
          </a:graphicData>
        </a:graphic>
      </p:graphicFrame>
      <p:cxnSp>
        <p:nvCxnSpPr>
          <p:cNvPr id="16" name="Gerader Verbinder 15"/>
          <p:cNvCxnSpPr/>
          <p:nvPr/>
        </p:nvCxnSpPr>
        <p:spPr bwMode="auto">
          <a:xfrm flipV="1">
            <a:off x="2123728" y="2277432"/>
            <a:ext cx="4827521" cy="3016227"/>
          </a:xfrm>
          <a:prstGeom prst="line">
            <a:avLst/>
          </a:prstGeom>
          <a:ln/>
          <a:extLst/>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419100" y="1435766"/>
            <a:ext cx="7810528" cy="369332"/>
          </a:xfrm>
          <a:prstGeom prst="rect">
            <a:avLst/>
          </a:prstGeom>
          <a:noFill/>
        </p:spPr>
        <p:txBody>
          <a:bodyPr wrap="square" rtlCol="0">
            <a:spAutoFit/>
          </a:bodyPr>
          <a:lstStyle/>
          <a:p>
            <a:r>
              <a:rPr lang="de-DE" sz="1800" dirty="0" smtClean="0">
                <a:latin typeface="+mj-lt"/>
              </a:rPr>
              <a:t>Linearer Zusammenhang zwischen Druckdifferenz und Massenstrom</a:t>
            </a:r>
            <a:endParaRPr lang="de-DE" sz="1800" dirty="0">
              <a:latin typeface="+mj-lt"/>
            </a:endParaRPr>
          </a:p>
        </p:txBody>
      </p:sp>
      <p:sp>
        <p:nvSpPr>
          <p:cNvPr id="9" name="Textfeld 8"/>
          <p:cNvSpPr txBox="1"/>
          <p:nvPr/>
        </p:nvSpPr>
        <p:spPr>
          <a:xfrm>
            <a:off x="6348199" y="6313329"/>
            <a:ext cx="2880320" cy="246221"/>
          </a:xfrm>
          <a:prstGeom prst="rect">
            <a:avLst/>
          </a:prstGeom>
          <a:noFill/>
        </p:spPr>
        <p:txBody>
          <a:bodyPr wrap="square" rtlCol="0">
            <a:spAutoFit/>
          </a:bodyPr>
          <a:lstStyle/>
          <a:p>
            <a:r>
              <a:rPr lang="de-DE" sz="1000" b="0" dirty="0" smtClean="0">
                <a:latin typeface="+mj-lt"/>
              </a:rPr>
              <a:t>Quelle: Bild 61a) Thomas Laber</a:t>
            </a:r>
            <a:endParaRPr lang="de-DE" sz="1000" b="0" dirty="0">
              <a:latin typeface="+mj-lt"/>
            </a:endParaRPr>
          </a:p>
        </p:txBody>
      </p:sp>
    </p:spTree>
    <p:extLst>
      <p:ext uri="{BB962C8B-B14F-4D97-AF65-F5344CB8AC3E}">
        <p14:creationId xmlns:p14="http://schemas.microsoft.com/office/powerpoint/2010/main" val="35624983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94012"/>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23" name="Textfeld 22"/>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61d) Rauch </a:t>
            </a:r>
            <a:endParaRPr lang="de-DE" sz="1000" b="0" dirty="0">
              <a:latin typeface="+mj-lt"/>
            </a:endParaRPr>
          </a:p>
        </p:txBody>
      </p:sp>
      <p:pic>
        <p:nvPicPr>
          <p:cNvPr id="24" name="Picture 3" descr="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630" y="1622346"/>
            <a:ext cx="6477000" cy="3816350"/>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5" name="Rectangle 2"/>
          <p:cNvSpPr>
            <a:spLocks noChangeArrowheads="1"/>
          </p:cNvSpPr>
          <p:nvPr/>
        </p:nvSpPr>
        <p:spPr bwMode="auto">
          <a:xfrm>
            <a:off x="1187450" y="5657771"/>
            <a:ext cx="6553200" cy="51435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lvl1pPr marL="342900" indent="-342900" defTabSz="457200"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defTabSz="45720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defTabSz="4572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defTabSz="4572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defTabSz="4572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defTabSz="4572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algn="ctr">
              <a:buFont typeface="Arial Unicode MS" pitchFamily="34" charset="-128"/>
              <a:buNone/>
            </a:pPr>
            <a:r>
              <a:rPr lang="de-DE" altLang="de-DE" sz="1600" b="0" dirty="0" smtClean="0">
                <a:solidFill>
                  <a:srgbClr val="000000"/>
                </a:solidFill>
              </a:rPr>
              <a:t>Druckdifferenz </a:t>
            </a:r>
            <a:r>
              <a:rPr lang="de-DE" altLang="de-DE" sz="1600" dirty="0" smtClean="0">
                <a:solidFill>
                  <a:srgbClr val="FF0000"/>
                </a:solidFill>
              </a:rPr>
              <a:t>effektiv</a:t>
            </a:r>
            <a:r>
              <a:rPr lang="de-DE" altLang="de-DE" sz="1600" b="0" dirty="0" smtClean="0">
                <a:solidFill>
                  <a:srgbClr val="000000"/>
                </a:solidFill>
              </a:rPr>
              <a:t> = Druck </a:t>
            </a:r>
            <a:r>
              <a:rPr lang="de-DE" altLang="de-DE" sz="1600" dirty="0" smtClean="0">
                <a:solidFill>
                  <a:srgbClr val="FF0000"/>
                </a:solidFill>
              </a:rPr>
              <a:t>Last</a:t>
            </a:r>
            <a:r>
              <a:rPr lang="de-DE" altLang="de-DE" sz="1600" b="0" dirty="0" smtClean="0">
                <a:solidFill>
                  <a:srgbClr val="000000"/>
                </a:solidFill>
              </a:rPr>
              <a:t> - Druck </a:t>
            </a:r>
            <a:r>
              <a:rPr lang="de-DE" altLang="de-DE" sz="1600" dirty="0" smtClean="0">
                <a:solidFill>
                  <a:srgbClr val="FF0000"/>
                </a:solidFill>
              </a:rPr>
              <a:t>Leerlauf</a:t>
            </a:r>
            <a:endParaRPr lang="de-DE" altLang="de-DE" sz="1600" b="0" dirty="0" smtClean="0">
              <a:solidFill>
                <a:srgbClr val="000000"/>
              </a:solidFill>
            </a:endParaRPr>
          </a:p>
        </p:txBody>
      </p:sp>
    </p:spTree>
    <p:extLst>
      <p:ext uri="{BB962C8B-B14F-4D97-AF65-F5344CB8AC3E}">
        <p14:creationId xmlns:p14="http://schemas.microsoft.com/office/powerpoint/2010/main" val="41713327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94012"/>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23" name="Textfeld 22"/>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61e) Rauch </a:t>
            </a:r>
            <a:endParaRPr lang="de-DE" sz="1000" b="0" dirty="0">
              <a:latin typeface="+mj-lt"/>
            </a:endParaRPr>
          </a:p>
        </p:txBody>
      </p:sp>
      <p:pic>
        <p:nvPicPr>
          <p:cNvPr id="9" name="Picture 2" descr="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557338"/>
            <a:ext cx="6967538" cy="4464050"/>
          </a:xfrm>
          <a:prstGeom prst="rect">
            <a:avLst/>
          </a:prstGeom>
          <a:noFill/>
          <a:ln w="571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3598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94012"/>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79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23" name="Textfeld 22"/>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61f) Rauch </a:t>
            </a:r>
            <a:endParaRPr lang="de-DE" sz="1000" b="0" dirty="0">
              <a:latin typeface="+mj-lt"/>
            </a:endParaRPr>
          </a:p>
        </p:txBody>
      </p:sp>
      <p:graphicFrame>
        <p:nvGraphicFramePr>
          <p:cNvPr id="8" name="Object 3"/>
          <p:cNvGraphicFramePr>
            <a:graphicFrameLocks noChangeAspect="1"/>
          </p:cNvGraphicFramePr>
          <p:nvPr>
            <p:extLst>
              <p:ext uri="{D42A27DB-BD31-4B8C-83A1-F6EECF244321}">
                <p14:modId xmlns:p14="http://schemas.microsoft.com/office/powerpoint/2010/main" val="3349268965"/>
              </p:ext>
            </p:extLst>
          </p:nvPr>
        </p:nvGraphicFramePr>
        <p:xfrm>
          <a:off x="971600" y="1609725"/>
          <a:ext cx="6775450" cy="4627563"/>
        </p:xfrm>
        <a:graphic>
          <a:graphicData uri="http://schemas.openxmlformats.org/presentationml/2006/ole">
            <mc:AlternateContent xmlns:mc="http://schemas.openxmlformats.org/markup-compatibility/2006">
              <mc:Choice xmlns:v="urn:schemas-microsoft-com:vml" Requires="v">
                <p:oleObj spid="_x0000_s3244" name="Tabelle" r:id="rId3" imgW="4600891" imgH="3143612" progId="Excel.Sheet.8">
                  <p:embed/>
                </p:oleObj>
              </mc:Choice>
              <mc:Fallback>
                <p:oleObj name="Tabelle" r:id="rId3" imgW="4600891" imgH="3143612" progId="Excel.Sheet.8">
                  <p:embed/>
                  <p:pic>
                    <p:nvPicPr>
                      <p:cNvPr id="12698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609725"/>
                        <a:ext cx="6775450" cy="462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 name="Rectangle 2"/>
          <p:cNvSpPr txBox="1">
            <a:spLocks noChangeArrowheads="1"/>
          </p:cNvSpPr>
          <p:nvPr/>
        </p:nvSpPr>
        <p:spPr bwMode="auto">
          <a:xfrm>
            <a:off x="-105183" y="1179107"/>
            <a:ext cx="8295456" cy="381000"/>
          </a:xfrm>
          <a:prstGeom prst="rect">
            <a:avLst/>
          </a:prstGeom>
          <a:noFill/>
          <a:ln w="9525">
            <a:noFill/>
            <a:miter lim="800000"/>
            <a:headEnd/>
            <a:tailEnd/>
          </a:ln>
          <a:effectLst/>
        </p:spPr>
        <p:txBody>
          <a:bodyPr vert="horz" wrap="square" lIns="900000" tIns="360000" rIns="91440" bIns="45720" numCol="1" anchor="ctr" anchorCtr="0" compatLnSpc="1">
            <a:prstTxWarp prst="textNoShape">
              <a:avLst/>
            </a:prstTxWarp>
          </a:bodyPr>
          <a:lstStyle>
            <a:lvl1pPr algn="l" defTabSz="457200" rtl="0" eaLnBrk="1" fontAlgn="base" hangingPunct="1">
              <a:spcBef>
                <a:spcPct val="0"/>
              </a:spcBef>
              <a:spcAft>
                <a:spcPct val="0"/>
              </a:spcAft>
              <a:defRPr sz="2800" b="1">
                <a:solidFill>
                  <a:schemeClr val="tx1"/>
                </a:solidFill>
                <a:latin typeface="+mj-lt"/>
                <a:ea typeface="+mj-ea"/>
                <a:cs typeface="+mj-cs"/>
              </a:defRPr>
            </a:lvl1pPr>
            <a:lvl2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2pPr>
            <a:lvl3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3pPr>
            <a:lvl4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4pPr>
            <a:lvl5pPr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5pPr>
            <a:lvl6pPr marL="4572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6pPr>
            <a:lvl7pPr marL="9144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7pPr>
            <a:lvl8pPr marL="13716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8pPr>
            <a:lvl9pPr marL="1828800" algn="l" defTabSz="457200" rtl="0" eaLnBrk="1" fontAlgn="base" hangingPunct="1">
              <a:spcBef>
                <a:spcPct val="0"/>
              </a:spcBef>
              <a:spcAft>
                <a:spcPct val="0"/>
              </a:spcAft>
              <a:defRPr sz="2800" b="1">
                <a:solidFill>
                  <a:schemeClr val="tx1"/>
                </a:solidFill>
                <a:latin typeface="Arial" charset="0"/>
                <a:ea typeface="ＭＳ Ｐゴシック" pitchFamily="34" charset="-128"/>
                <a:cs typeface="Arial" charset="0"/>
              </a:defRPr>
            </a:lvl9pPr>
          </a:lstStyle>
          <a:p>
            <a:pPr>
              <a:buClrTx/>
            </a:pPr>
            <a:r>
              <a:rPr lang="de-DE" altLang="de-DE" sz="2000" b="0" kern="0" dirty="0" smtClean="0"/>
              <a:t>Die Druckdifferenz ist abhängig von der Wurfscheibendrehzahl</a:t>
            </a:r>
            <a:endParaRPr lang="de-DE" altLang="de-DE" sz="3200" kern="0" dirty="0" smtClean="0"/>
          </a:p>
        </p:txBody>
      </p:sp>
    </p:spTree>
    <p:extLst>
      <p:ext uri="{BB962C8B-B14F-4D97-AF65-F5344CB8AC3E}">
        <p14:creationId xmlns:p14="http://schemas.microsoft.com/office/powerpoint/2010/main" val="2754986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61156"/>
            <a:ext cx="9144000" cy="860425"/>
          </a:xfrm>
        </p:spPr>
        <p:txBody>
          <a:bodyPr/>
          <a:lstStyle/>
          <a:p>
            <a:r>
              <a:rPr lang="de-DE" b="0" dirty="0" smtClean="0"/>
              <a:t>				Inhaltsverzeichnis</a:t>
            </a:r>
            <a:endParaRPr lang="de-DE" b="0" dirty="0"/>
          </a:p>
        </p:txBody>
      </p:sp>
      <p:sp>
        <p:nvSpPr>
          <p:cNvPr id="3" name="Inhaltsplatzhalter 2"/>
          <p:cNvSpPr>
            <a:spLocks noGrp="1"/>
          </p:cNvSpPr>
          <p:nvPr>
            <p:ph idx="1"/>
          </p:nvPr>
        </p:nvSpPr>
        <p:spPr>
          <a:xfrm>
            <a:off x="27531" y="1433513"/>
            <a:ext cx="9144000" cy="4497388"/>
          </a:xfrm>
        </p:spPr>
        <p:txBody>
          <a:bodyPr/>
          <a:lstStyle/>
          <a:p>
            <a:pPr marL="0" indent="0">
              <a:buNone/>
            </a:pPr>
            <a:endParaRPr lang="de-DE" dirty="0"/>
          </a:p>
          <a:p>
            <a:pPr marL="0" indent="0">
              <a:buNone/>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a:t>
            </a:fld>
            <a:endParaRPr lang="de-DE" dirty="0"/>
          </a:p>
        </p:txBody>
      </p:sp>
      <p:sp>
        <p:nvSpPr>
          <p:cNvPr id="6" name="Fußzeilenplatzhalter 3"/>
          <p:cNvSpPr>
            <a:spLocks noGrp="1"/>
          </p:cNvSpPr>
          <p:nvPr>
            <p:ph type="ftr" sz="quarter" idx="10"/>
          </p:nvPr>
        </p:nvSpPr>
        <p:spPr/>
        <p:txBody>
          <a:bodyPr/>
          <a:lstStyle/>
          <a:p>
            <a:pPr>
              <a:defRPr/>
            </a:pPr>
            <a:r>
              <a:rPr lang="de-DE" dirty="0" smtClean="0"/>
              <a:t>Prof. Dr. Ulrich Groß  			UE Mineraldüngung</a:t>
            </a:r>
            <a:endParaRPr lang="de-DE" dirty="0"/>
          </a:p>
        </p:txBody>
      </p:sp>
      <p:graphicFrame>
        <p:nvGraphicFramePr>
          <p:cNvPr id="9" name="Tabelle 8"/>
          <p:cNvGraphicFramePr>
            <a:graphicFrameLocks noGrp="1"/>
          </p:cNvGraphicFramePr>
          <p:nvPr>
            <p:extLst/>
          </p:nvPr>
        </p:nvGraphicFramePr>
        <p:xfrm>
          <a:off x="755576" y="1221584"/>
          <a:ext cx="7704856" cy="5277688"/>
        </p:xfrm>
        <a:graphic>
          <a:graphicData uri="http://schemas.openxmlformats.org/drawingml/2006/table">
            <a:tbl>
              <a:tblPr firstRow="1" bandRow="1">
                <a:tableStyleId>{5C22544A-7EE6-4342-B048-85BDC9FD1C3A}</a:tableStyleId>
              </a:tblPr>
              <a:tblGrid>
                <a:gridCol w="6269638">
                  <a:extLst>
                    <a:ext uri="{9D8B030D-6E8A-4147-A177-3AD203B41FA5}">
                      <a16:colId xmlns:a16="http://schemas.microsoft.com/office/drawing/2014/main" val="1849442330"/>
                    </a:ext>
                  </a:extLst>
                </a:gridCol>
                <a:gridCol w="1435218">
                  <a:extLst>
                    <a:ext uri="{9D8B030D-6E8A-4147-A177-3AD203B41FA5}">
                      <a16:colId xmlns:a16="http://schemas.microsoft.com/office/drawing/2014/main" val="807889843"/>
                    </a:ext>
                  </a:extLst>
                </a:gridCol>
              </a:tblGrid>
              <a:tr h="405976">
                <a:tc>
                  <a:txBody>
                    <a:bodyPr/>
                    <a:lstStyle/>
                    <a:p>
                      <a:pPr algn="l"/>
                      <a:r>
                        <a:rPr lang="de-DE" dirty="0" smtClean="0"/>
                        <a:t>Kapitel </a:t>
                      </a:r>
                      <a:endParaRPr lang="de-DE" dirty="0"/>
                    </a:p>
                  </a:txBody>
                  <a:tcPr/>
                </a:tc>
                <a:tc>
                  <a:txBody>
                    <a:bodyPr/>
                    <a:lstStyle/>
                    <a:p>
                      <a:pPr algn="ctr"/>
                      <a:r>
                        <a:rPr lang="de-DE" dirty="0" smtClean="0"/>
                        <a:t>Folien</a:t>
                      </a:r>
                      <a:endParaRPr lang="de-DE" dirty="0"/>
                    </a:p>
                  </a:txBody>
                  <a:tcPr/>
                </a:tc>
                <a:extLst>
                  <a:ext uri="{0D108BD9-81ED-4DB2-BD59-A6C34878D82A}">
                    <a16:rowId xmlns:a16="http://schemas.microsoft.com/office/drawing/2014/main" val="4047048811"/>
                  </a:ext>
                </a:extLst>
              </a:tr>
              <a:tr h="405976">
                <a:tc>
                  <a:txBody>
                    <a:bodyPr/>
                    <a:lstStyle/>
                    <a:p>
                      <a:r>
                        <a:rPr lang="de-DE" baseline="0" dirty="0" smtClean="0"/>
                        <a:t>  10.2 Dosierung erdfeuchte Güter </a:t>
                      </a:r>
                      <a:endParaRPr lang="de-DE" dirty="0"/>
                    </a:p>
                  </a:txBody>
                  <a:tcPr/>
                </a:tc>
                <a:tc>
                  <a:txBody>
                    <a:bodyPr/>
                    <a:lstStyle/>
                    <a:p>
                      <a:pPr algn="ctr"/>
                      <a:endParaRPr lang="de-DE" dirty="0"/>
                    </a:p>
                  </a:txBody>
                  <a:tcPr/>
                </a:tc>
                <a:extLst>
                  <a:ext uri="{0D108BD9-81ED-4DB2-BD59-A6C34878D82A}">
                    <a16:rowId xmlns:a16="http://schemas.microsoft.com/office/drawing/2014/main" val="2453783731"/>
                  </a:ext>
                </a:extLst>
              </a:tr>
              <a:tr h="405976">
                <a:tc>
                  <a:txBody>
                    <a:bodyPr/>
                    <a:lstStyle/>
                    <a:p>
                      <a:r>
                        <a:rPr lang="de-DE" dirty="0" smtClean="0"/>
                        <a:t>  10.3 Rauch Axent-Einer</a:t>
                      </a:r>
                      <a:r>
                        <a:rPr lang="de-DE" baseline="0" dirty="0" smtClean="0"/>
                        <a:t> für alle(s)</a:t>
                      </a:r>
                    </a:p>
                  </a:txBody>
                  <a:tcPr/>
                </a:tc>
                <a:tc>
                  <a:txBody>
                    <a:bodyPr/>
                    <a:lstStyle/>
                    <a:p>
                      <a:pPr algn="ctr"/>
                      <a:endParaRPr lang="de-DE" dirty="0"/>
                    </a:p>
                  </a:txBody>
                  <a:tcPr/>
                </a:tc>
                <a:extLst>
                  <a:ext uri="{0D108BD9-81ED-4DB2-BD59-A6C34878D82A}">
                    <a16:rowId xmlns:a16="http://schemas.microsoft.com/office/drawing/2014/main" val="1502925425"/>
                  </a:ext>
                </a:extLst>
              </a:tr>
              <a:tr h="405976">
                <a:tc>
                  <a:txBody>
                    <a:bodyPr/>
                    <a:lstStyle/>
                    <a:p>
                      <a:r>
                        <a:rPr lang="de-DE" dirty="0" smtClean="0"/>
                        <a:t>11. Injektionsdüngung</a:t>
                      </a:r>
                      <a:r>
                        <a:rPr lang="de-DE" baseline="0" dirty="0" smtClean="0"/>
                        <a:t> (Cultan)</a:t>
                      </a:r>
                      <a:endParaRPr lang="de-DE" dirty="0"/>
                    </a:p>
                  </a:txBody>
                  <a:tcPr/>
                </a:tc>
                <a:tc>
                  <a:txBody>
                    <a:bodyPr/>
                    <a:lstStyle/>
                    <a:p>
                      <a:pPr algn="ctr"/>
                      <a:endParaRPr lang="de-DE" dirty="0"/>
                    </a:p>
                  </a:txBody>
                  <a:tcPr/>
                </a:tc>
                <a:extLst>
                  <a:ext uri="{0D108BD9-81ED-4DB2-BD59-A6C34878D82A}">
                    <a16:rowId xmlns:a16="http://schemas.microsoft.com/office/drawing/2014/main" val="1989508693"/>
                  </a:ext>
                </a:extLst>
              </a:tr>
              <a:tr h="405976">
                <a:tc>
                  <a:txBody>
                    <a:bodyPr/>
                    <a:lstStyle/>
                    <a:p>
                      <a:r>
                        <a:rPr lang="de-DE" dirty="0" smtClean="0"/>
                        <a:t>  11.1 Grunddaten</a:t>
                      </a:r>
                      <a:endParaRPr lang="de-DE" dirty="0"/>
                    </a:p>
                  </a:txBody>
                  <a:tcPr/>
                </a:tc>
                <a:tc>
                  <a:txBody>
                    <a:bodyPr/>
                    <a:lstStyle/>
                    <a:p>
                      <a:pPr algn="ctr"/>
                      <a:endParaRPr lang="de-DE" dirty="0"/>
                    </a:p>
                  </a:txBody>
                  <a:tcPr/>
                </a:tc>
                <a:extLst>
                  <a:ext uri="{0D108BD9-81ED-4DB2-BD59-A6C34878D82A}">
                    <a16:rowId xmlns:a16="http://schemas.microsoft.com/office/drawing/2014/main" val="3648723661"/>
                  </a:ext>
                </a:extLst>
              </a:tr>
              <a:tr h="405976">
                <a:tc>
                  <a:txBody>
                    <a:bodyPr/>
                    <a:lstStyle/>
                    <a:p>
                      <a:r>
                        <a:rPr lang="de-DE" dirty="0" smtClean="0"/>
                        <a:t>  11.2 Aufbau</a:t>
                      </a:r>
                      <a:r>
                        <a:rPr lang="de-DE" baseline="0" dirty="0" smtClean="0"/>
                        <a:t> Sporenrad </a:t>
                      </a:r>
                      <a:endParaRPr lang="de-DE" dirty="0"/>
                    </a:p>
                  </a:txBody>
                  <a:tcPr/>
                </a:tc>
                <a:tc>
                  <a:txBody>
                    <a:bodyPr/>
                    <a:lstStyle/>
                    <a:p>
                      <a:pPr algn="ctr"/>
                      <a:endParaRPr lang="de-DE" dirty="0"/>
                    </a:p>
                  </a:txBody>
                  <a:tcPr/>
                </a:tc>
                <a:extLst>
                  <a:ext uri="{0D108BD9-81ED-4DB2-BD59-A6C34878D82A}">
                    <a16:rowId xmlns:a16="http://schemas.microsoft.com/office/drawing/2014/main" val="3948396093"/>
                  </a:ext>
                </a:extLst>
              </a:tr>
              <a:tr h="405976">
                <a:tc>
                  <a:txBody>
                    <a:bodyPr/>
                    <a:lstStyle/>
                    <a:p>
                      <a:r>
                        <a:rPr lang="de-DE" dirty="0" smtClean="0"/>
                        <a:t>  11.3 Bauweisen</a:t>
                      </a:r>
                      <a:endParaRPr lang="de-DE" dirty="0"/>
                    </a:p>
                  </a:txBody>
                  <a:tcPr/>
                </a:tc>
                <a:tc>
                  <a:txBody>
                    <a:bodyPr/>
                    <a:lstStyle/>
                    <a:p>
                      <a:pPr algn="ctr"/>
                      <a:endParaRPr lang="de-DE" dirty="0"/>
                    </a:p>
                  </a:txBody>
                  <a:tcPr/>
                </a:tc>
                <a:extLst>
                  <a:ext uri="{0D108BD9-81ED-4DB2-BD59-A6C34878D82A}">
                    <a16:rowId xmlns:a16="http://schemas.microsoft.com/office/drawing/2014/main" val="3318670415"/>
                  </a:ext>
                </a:extLst>
              </a:tr>
              <a:tr h="405976">
                <a:tc>
                  <a:txBody>
                    <a:bodyPr/>
                    <a:lstStyle/>
                    <a:p>
                      <a:r>
                        <a:rPr lang="de-DE" dirty="0" smtClean="0"/>
                        <a:t>12. Unterfußdüngung</a:t>
                      </a:r>
                      <a:endParaRPr lang="de-DE" dirty="0"/>
                    </a:p>
                  </a:txBody>
                  <a:tcPr/>
                </a:tc>
                <a:tc>
                  <a:txBody>
                    <a:bodyPr/>
                    <a:lstStyle/>
                    <a:p>
                      <a:pPr algn="ctr"/>
                      <a:endParaRPr lang="de-DE" dirty="0"/>
                    </a:p>
                  </a:txBody>
                  <a:tcPr/>
                </a:tc>
                <a:extLst>
                  <a:ext uri="{0D108BD9-81ED-4DB2-BD59-A6C34878D82A}">
                    <a16:rowId xmlns:a16="http://schemas.microsoft.com/office/drawing/2014/main" val="2744540530"/>
                  </a:ext>
                </a:extLst>
              </a:tr>
              <a:tr h="405976">
                <a:tc>
                  <a:txBody>
                    <a:bodyPr/>
                    <a:lstStyle/>
                    <a:p>
                      <a:r>
                        <a:rPr lang="de-DE" dirty="0" smtClean="0"/>
                        <a:t>  12.1 Grunddaten</a:t>
                      </a:r>
                      <a:endParaRPr lang="de-DE" dirty="0"/>
                    </a:p>
                  </a:txBody>
                  <a:tcPr/>
                </a:tc>
                <a:tc>
                  <a:txBody>
                    <a:bodyPr/>
                    <a:lstStyle/>
                    <a:p>
                      <a:pPr algn="ctr"/>
                      <a:endParaRPr lang="de-DE" dirty="0"/>
                    </a:p>
                  </a:txBody>
                  <a:tcPr/>
                </a:tc>
                <a:extLst>
                  <a:ext uri="{0D108BD9-81ED-4DB2-BD59-A6C34878D82A}">
                    <a16:rowId xmlns:a16="http://schemas.microsoft.com/office/drawing/2014/main" val="4089201937"/>
                  </a:ext>
                </a:extLst>
              </a:tr>
              <a:tr h="405976">
                <a:tc>
                  <a:txBody>
                    <a:bodyPr/>
                    <a:lstStyle/>
                    <a:p>
                      <a:r>
                        <a:rPr lang="de-DE" dirty="0" smtClean="0"/>
                        <a:t>  12.2 Bauweisen Vorratsbehälter</a:t>
                      </a:r>
                      <a:endParaRPr lang="de-DE" dirty="0"/>
                    </a:p>
                  </a:txBody>
                  <a:tcPr/>
                </a:tc>
                <a:tc>
                  <a:txBody>
                    <a:bodyPr/>
                    <a:lstStyle/>
                    <a:p>
                      <a:pPr algn="ctr"/>
                      <a:endParaRPr lang="de-DE" dirty="0"/>
                    </a:p>
                  </a:txBody>
                  <a:tcPr/>
                </a:tc>
                <a:extLst>
                  <a:ext uri="{0D108BD9-81ED-4DB2-BD59-A6C34878D82A}">
                    <a16:rowId xmlns:a16="http://schemas.microsoft.com/office/drawing/2014/main" val="1012815567"/>
                  </a:ext>
                </a:extLst>
              </a:tr>
              <a:tr h="405976">
                <a:tc>
                  <a:txBody>
                    <a:bodyPr/>
                    <a:lstStyle/>
                    <a:p>
                      <a:r>
                        <a:rPr lang="de-DE" dirty="0" smtClean="0"/>
                        <a:t>  12.3 Bauweisen Unterfußschare</a:t>
                      </a:r>
                      <a:endParaRPr lang="de-DE" dirty="0"/>
                    </a:p>
                  </a:txBody>
                  <a:tcPr/>
                </a:tc>
                <a:tc>
                  <a:txBody>
                    <a:bodyPr/>
                    <a:lstStyle/>
                    <a:p>
                      <a:pPr algn="ctr"/>
                      <a:endParaRPr lang="de-DE" dirty="0"/>
                    </a:p>
                  </a:txBody>
                  <a:tcPr/>
                </a:tc>
                <a:extLst>
                  <a:ext uri="{0D108BD9-81ED-4DB2-BD59-A6C34878D82A}">
                    <a16:rowId xmlns:a16="http://schemas.microsoft.com/office/drawing/2014/main" val="3693101906"/>
                  </a:ext>
                </a:extLst>
              </a:tr>
              <a:tr h="405976">
                <a:tc>
                  <a:txBody>
                    <a:bodyPr/>
                    <a:lstStyle/>
                    <a:p>
                      <a:r>
                        <a:rPr lang="de-DE" dirty="0" smtClean="0"/>
                        <a:t>13. Platzierte Düngung</a:t>
                      </a:r>
                      <a:endParaRPr lang="de-DE" dirty="0"/>
                    </a:p>
                  </a:txBody>
                  <a:tcPr/>
                </a:tc>
                <a:tc>
                  <a:txBody>
                    <a:bodyPr/>
                    <a:lstStyle/>
                    <a:p>
                      <a:pPr algn="ctr"/>
                      <a:endParaRPr lang="de-DE" dirty="0"/>
                    </a:p>
                  </a:txBody>
                  <a:tcPr/>
                </a:tc>
                <a:extLst>
                  <a:ext uri="{0D108BD9-81ED-4DB2-BD59-A6C34878D82A}">
                    <a16:rowId xmlns:a16="http://schemas.microsoft.com/office/drawing/2014/main" val="1592022126"/>
                  </a:ext>
                </a:extLst>
              </a:tr>
              <a:tr h="405976">
                <a:tc>
                  <a:txBody>
                    <a:bodyPr/>
                    <a:lstStyle/>
                    <a:p>
                      <a:r>
                        <a:rPr lang="de-DE" dirty="0" smtClean="0"/>
                        <a:t>14. Zukunftsaussichten</a:t>
                      </a:r>
                      <a:r>
                        <a:rPr lang="de-DE" baseline="0" dirty="0" smtClean="0"/>
                        <a:t> </a:t>
                      </a:r>
                      <a:endParaRPr lang="de-DE" dirty="0"/>
                    </a:p>
                  </a:txBody>
                  <a:tcPr/>
                </a:tc>
                <a:tc>
                  <a:txBody>
                    <a:bodyPr/>
                    <a:lstStyle/>
                    <a:p>
                      <a:pPr algn="ctr"/>
                      <a:endParaRPr lang="de-DE" dirty="0"/>
                    </a:p>
                  </a:txBody>
                  <a:tcPr/>
                </a:tc>
                <a:extLst>
                  <a:ext uri="{0D108BD9-81ED-4DB2-BD59-A6C34878D82A}">
                    <a16:rowId xmlns:a16="http://schemas.microsoft.com/office/drawing/2014/main" val="1706659795"/>
                  </a:ext>
                </a:extLst>
              </a:tr>
            </a:tbl>
          </a:graphicData>
        </a:graphic>
      </p:graphicFrame>
    </p:spTree>
    <p:extLst>
      <p:ext uri="{BB962C8B-B14F-4D97-AF65-F5344CB8AC3E}">
        <p14:creationId xmlns:p14="http://schemas.microsoft.com/office/powerpoint/2010/main" val="21249559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894012"/>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23" name="Textfeld 22"/>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61g) Rauch </a:t>
            </a:r>
            <a:endParaRPr lang="de-DE" sz="1000" b="0" dirty="0">
              <a:latin typeface="+mj-lt"/>
            </a:endParaRPr>
          </a:p>
        </p:txBody>
      </p:sp>
      <p:pic>
        <p:nvPicPr>
          <p:cNvPr id="9" name="Picture 20" descr="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9" y="1763962"/>
            <a:ext cx="7720013" cy="4535488"/>
          </a:xfrm>
          <a:prstGeom prst="rect">
            <a:avLst/>
          </a:prstGeom>
          <a:noFill/>
          <a:ln w="3810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663246" y="1439805"/>
            <a:ext cx="7609284" cy="369332"/>
          </a:xfrm>
          <a:prstGeom prst="rect">
            <a:avLst/>
          </a:prstGeom>
          <a:noFill/>
        </p:spPr>
        <p:txBody>
          <a:bodyPr wrap="square" rtlCol="0">
            <a:spAutoFit/>
          </a:bodyPr>
          <a:lstStyle/>
          <a:p>
            <a:r>
              <a:rPr lang="de-DE" sz="1800" b="0" dirty="0" smtClean="0">
                <a:latin typeface="+mj-lt"/>
              </a:rPr>
              <a:t>Automatische Einregelung der Dosierschieber auf den Sollmassenstrom</a:t>
            </a:r>
            <a:endParaRPr lang="de-DE" sz="1800" b="0" dirty="0">
              <a:latin typeface="+mj-lt"/>
            </a:endParaRPr>
          </a:p>
        </p:txBody>
      </p:sp>
      <p:cxnSp>
        <p:nvCxnSpPr>
          <p:cNvPr id="11" name="Gerade Verbindung mit Pfeil 10"/>
          <p:cNvCxnSpPr/>
          <p:nvPr/>
        </p:nvCxnSpPr>
        <p:spPr>
          <a:xfrm>
            <a:off x="4337050" y="4737100"/>
            <a:ext cx="260350" cy="328613"/>
          </a:xfrm>
          <a:prstGeom prst="straightConnector1">
            <a:avLst/>
          </a:prstGeom>
          <a:ln w="57150" cmpd="sng">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
          <p:cNvSpPr txBox="1">
            <a:spLocks noChangeArrowheads="1"/>
          </p:cNvSpPr>
          <p:nvPr/>
        </p:nvSpPr>
        <p:spPr bwMode="auto">
          <a:xfrm>
            <a:off x="4597400" y="5083175"/>
            <a:ext cx="1958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charset="0"/>
                <a:ea typeface="ＭＳ Ｐゴシック" pitchFamily="34" charset="-128"/>
                <a:cs typeface="Arial"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charset="0"/>
                <a:ea typeface="ＭＳ Ｐゴシック" pitchFamily="34" charset="-128"/>
                <a:cs typeface="Arial"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charset="0"/>
                <a:ea typeface="ＭＳ Ｐゴシック" pitchFamily="34" charset="-128"/>
                <a:cs typeface="Arial"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charset="0"/>
                <a:ea typeface="ＭＳ Ｐゴシック" pitchFamily="34" charset="-128"/>
                <a:cs typeface="Arial" charset="0"/>
              </a:defRPr>
            </a:lvl4pPr>
            <a:lvl5pPr marL="2057400" indent="-228600" eaLnBrk="0" hangingPunct="0">
              <a:spcBef>
                <a:spcPct val="20000"/>
              </a:spcBef>
              <a:buClr>
                <a:srgbClr val="71AD2A"/>
              </a:buClr>
              <a:buFont typeface="Wingdings" pitchFamily="2" charset="2"/>
              <a:buChar char="§"/>
              <a:defRPr>
                <a:solidFill>
                  <a:schemeClr val="tx1"/>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71AD2A"/>
              </a:buClr>
              <a:buFont typeface="Wingdings" pitchFamily="2" charset="2"/>
              <a:buChar char="§"/>
              <a:defRPr>
                <a:solidFill>
                  <a:schemeClr val="tx1"/>
                </a:solidFill>
                <a:latin typeface="Arial" charset="0"/>
                <a:ea typeface="ＭＳ Ｐゴシック" pitchFamily="34" charset="-128"/>
                <a:cs typeface="Arial" charset="0"/>
              </a:defRPr>
            </a:lvl9pPr>
          </a:lstStyle>
          <a:p>
            <a:pPr eaLnBrk="1" hangingPunct="1">
              <a:spcBef>
                <a:spcPct val="0"/>
              </a:spcBef>
              <a:buClrTx/>
              <a:buFontTx/>
              <a:buNone/>
            </a:pPr>
            <a:r>
              <a:rPr lang="de-DE" altLang="de-DE" sz="1800" b="0" dirty="0" smtClean="0">
                <a:solidFill>
                  <a:srgbClr val="000000"/>
                </a:solidFill>
              </a:rPr>
              <a:t>Ausbringmenge</a:t>
            </a:r>
          </a:p>
        </p:txBody>
      </p:sp>
    </p:spTree>
    <p:extLst>
      <p:ext uri="{BB962C8B-B14F-4D97-AF65-F5344CB8AC3E}">
        <p14:creationId xmlns:p14="http://schemas.microsoft.com/office/powerpoint/2010/main" val="33722289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27" y="616783"/>
            <a:ext cx="8511480" cy="860425"/>
          </a:xfrm>
        </p:spPr>
        <p:txBody>
          <a:bodyPr/>
          <a:lstStyle/>
          <a:p>
            <a:r>
              <a:rPr lang="de-DE" b="0" dirty="0" smtClean="0"/>
              <a:t>6.3.1 Funktionsprinzip EMC</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436096" y="6574577"/>
            <a:ext cx="2880320" cy="246221"/>
          </a:xfrm>
          <a:prstGeom prst="rect">
            <a:avLst/>
          </a:prstGeom>
          <a:noFill/>
        </p:spPr>
        <p:txBody>
          <a:bodyPr wrap="square" rtlCol="0">
            <a:spAutoFit/>
          </a:bodyPr>
          <a:lstStyle/>
          <a:p>
            <a:r>
              <a:rPr lang="de-DE" sz="1000" b="0" dirty="0" smtClean="0">
                <a:latin typeface="+mj-lt"/>
              </a:rPr>
              <a:t>Quelle: Werkbild 62 Rauch </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046995"/>
            <a:ext cx="5400601" cy="2819182"/>
          </a:xfrm>
          <a:prstGeom prst="rect">
            <a:avLst/>
          </a:prstGeom>
        </p:spPr>
      </p:pic>
      <p:pic>
        <p:nvPicPr>
          <p:cNvPr id="8" name="Grafik 7"/>
          <p:cNvPicPr>
            <a:picLocks noChangeAspect="1"/>
          </p:cNvPicPr>
          <p:nvPr/>
        </p:nvPicPr>
        <p:blipFill>
          <a:blip r:embed="rId3"/>
          <a:stretch>
            <a:fillRect/>
          </a:stretch>
        </p:blipFill>
        <p:spPr>
          <a:xfrm>
            <a:off x="4499992" y="3891621"/>
            <a:ext cx="2736304" cy="2590800"/>
          </a:xfrm>
          <a:prstGeom prst="rect">
            <a:avLst/>
          </a:prstGeom>
        </p:spPr>
      </p:pic>
      <p:pic>
        <p:nvPicPr>
          <p:cNvPr id="11" name="Grafik 10"/>
          <p:cNvPicPr>
            <a:picLocks noChangeAspect="1"/>
          </p:cNvPicPr>
          <p:nvPr/>
        </p:nvPicPr>
        <p:blipFill>
          <a:blip r:embed="rId4"/>
          <a:stretch>
            <a:fillRect/>
          </a:stretch>
        </p:blipFill>
        <p:spPr>
          <a:xfrm>
            <a:off x="1907704" y="3889615"/>
            <a:ext cx="2592288" cy="2590800"/>
          </a:xfrm>
          <a:prstGeom prst="rect">
            <a:avLst/>
          </a:prstGeom>
        </p:spPr>
      </p:pic>
      <p:cxnSp>
        <p:nvCxnSpPr>
          <p:cNvPr id="13" name="Gerade Verbindung mit Pfeil 12"/>
          <p:cNvCxnSpPr>
            <a:endCxn id="11" idx="1"/>
          </p:cNvCxnSpPr>
          <p:nvPr/>
        </p:nvCxnSpPr>
        <p:spPr bwMode="auto">
          <a:xfrm>
            <a:off x="1475656" y="5157192"/>
            <a:ext cx="432048" cy="27823"/>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
        <p:nvSpPr>
          <p:cNvPr id="14" name="Textfeld 13"/>
          <p:cNvSpPr txBox="1"/>
          <p:nvPr/>
        </p:nvSpPr>
        <p:spPr>
          <a:xfrm>
            <a:off x="0" y="4710327"/>
            <a:ext cx="1944216" cy="584775"/>
          </a:xfrm>
          <a:prstGeom prst="rect">
            <a:avLst/>
          </a:prstGeom>
          <a:noFill/>
        </p:spPr>
        <p:txBody>
          <a:bodyPr wrap="square" rtlCol="0">
            <a:spAutoFit/>
          </a:bodyPr>
          <a:lstStyle/>
          <a:p>
            <a:pPr algn="ctr"/>
            <a:r>
              <a:rPr lang="de-DE" sz="1600" b="0" dirty="0" smtClean="0">
                <a:latin typeface="+mj-lt"/>
              </a:rPr>
              <a:t>Düngerdurchfluss zu wenig </a:t>
            </a:r>
            <a:endParaRPr lang="de-DE" sz="1600" b="0" dirty="0">
              <a:latin typeface="+mj-lt"/>
            </a:endParaRPr>
          </a:p>
        </p:txBody>
      </p:sp>
      <p:cxnSp>
        <p:nvCxnSpPr>
          <p:cNvPr id="16" name="Gerade Verbindung mit Pfeil 15"/>
          <p:cNvCxnSpPr/>
          <p:nvPr/>
        </p:nvCxnSpPr>
        <p:spPr bwMode="auto">
          <a:xfrm flipH="1">
            <a:off x="7300658" y="5185015"/>
            <a:ext cx="511702" cy="65223"/>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
        <p:nvSpPr>
          <p:cNvPr id="19" name="Textfeld 18"/>
          <p:cNvSpPr txBox="1"/>
          <p:nvPr/>
        </p:nvSpPr>
        <p:spPr>
          <a:xfrm>
            <a:off x="7226183" y="4772620"/>
            <a:ext cx="1944216" cy="584775"/>
          </a:xfrm>
          <a:prstGeom prst="rect">
            <a:avLst/>
          </a:prstGeom>
          <a:noFill/>
        </p:spPr>
        <p:txBody>
          <a:bodyPr wrap="square" rtlCol="0">
            <a:spAutoFit/>
          </a:bodyPr>
          <a:lstStyle/>
          <a:p>
            <a:pPr algn="ctr"/>
            <a:r>
              <a:rPr lang="de-DE" sz="1600" b="0" dirty="0" smtClean="0">
                <a:latin typeface="+mj-lt"/>
              </a:rPr>
              <a:t>Düngerdurchfluss zu viel  </a:t>
            </a:r>
            <a:endParaRPr lang="de-DE" sz="1600" b="0" dirty="0">
              <a:latin typeface="+mj-lt"/>
            </a:endParaRPr>
          </a:p>
        </p:txBody>
      </p:sp>
      <p:sp>
        <p:nvSpPr>
          <p:cNvPr id="6" name="Rechteck 5"/>
          <p:cNvSpPr/>
          <p:nvPr/>
        </p:nvSpPr>
        <p:spPr>
          <a:xfrm>
            <a:off x="6158297" y="6046200"/>
            <a:ext cx="2790056" cy="461665"/>
          </a:xfrm>
          <a:prstGeom prst="rect">
            <a:avLst/>
          </a:prstGeom>
        </p:spPr>
        <p:txBody>
          <a:bodyPr wrap="square">
            <a:spAutoFit/>
          </a:bodyPr>
          <a:lstStyle/>
          <a:p>
            <a:r>
              <a:rPr lang="de-DE" sz="1200" dirty="0">
                <a:hlinkClick r:id="rId5"/>
              </a:rPr>
              <a:t>https://www.youtube.com/watch?v=YE67cbzd9dQ</a:t>
            </a:r>
            <a:r>
              <a:rPr lang="de-DE" sz="1200" dirty="0"/>
              <a:t> </a:t>
            </a:r>
          </a:p>
        </p:txBody>
      </p:sp>
    </p:spTree>
    <p:extLst>
      <p:ext uri="{BB962C8B-B14F-4D97-AF65-F5344CB8AC3E}">
        <p14:creationId xmlns:p14="http://schemas.microsoft.com/office/powerpoint/2010/main" val="15755133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95064" y="764704"/>
            <a:ext cx="8511480" cy="860425"/>
          </a:xfrm>
        </p:spPr>
        <p:txBody>
          <a:bodyPr/>
          <a:lstStyle/>
          <a:p>
            <a:r>
              <a:rPr lang="de-DE" b="0" dirty="0" smtClean="0"/>
              <a:t>6.3.1 Funktionsprinzip EMC</a:t>
            </a:r>
            <a:r>
              <a:rPr lang="de-DE" b="0" dirty="0"/>
              <a:t/>
            </a:r>
            <a:br>
              <a:rPr lang="de-DE" b="0" dirty="0"/>
            </a:br>
            <a:r>
              <a:rPr lang="de-DE" b="0" dirty="0"/>
              <a:t>Reaktion auf einseitige Auslaufblockade</a:t>
            </a:r>
            <a:br>
              <a:rPr lang="de-DE" b="0" dirty="0"/>
            </a:br>
            <a:r>
              <a:rPr lang="de-DE" b="0" dirty="0"/>
              <a:t/>
            </a:r>
            <a:br>
              <a:rPr lang="de-DE" b="0"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236296" y="5892997"/>
            <a:ext cx="2880320" cy="246221"/>
          </a:xfrm>
          <a:prstGeom prst="rect">
            <a:avLst/>
          </a:prstGeom>
          <a:noFill/>
        </p:spPr>
        <p:txBody>
          <a:bodyPr wrap="square" rtlCol="0">
            <a:spAutoFit/>
          </a:bodyPr>
          <a:lstStyle/>
          <a:p>
            <a:r>
              <a:rPr lang="de-DE" sz="1000" b="0" dirty="0" smtClean="0">
                <a:latin typeface="+mj-lt"/>
              </a:rPr>
              <a:t>Quelle: Werkbild 62a) Rauch </a:t>
            </a:r>
            <a:endParaRPr lang="de-DE" sz="1000" b="0" dirty="0">
              <a:latin typeface="+mj-lt"/>
            </a:endParaRPr>
          </a:p>
        </p:txBody>
      </p:sp>
      <p:pic>
        <p:nvPicPr>
          <p:cNvPr id="15" name="Grafik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862" y="1556376"/>
            <a:ext cx="6708495" cy="4152986"/>
          </a:xfrm>
          <a:prstGeom prst="rect">
            <a:avLst/>
          </a:prstGeom>
        </p:spPr>
      </p:pic>
      <p:sp>
        <p:nvSpPr>
          <p:cNvPr id="10" name="Rechteck 9"/>
          <p:cNvSpPr/>
          <p:nvPr/>
        </p:nvSpPr>
        <p:spPr>
          <a:xfrm>
            <a:off x="-34489" y="2091970"/>
            <a:ext cx="2358008" cy="3250121"/>
          </a:xfrm>
          <a:prstGeom prst="rect">
            <a:avLst/>
          </a:prstGeom>
        </p:spPr>
        <p:txBody>
          <a:bodyPr wrap="square">
            <a:spAutoFit/>
          </a:bodyPr>
          <a:lstStyle/>
          <a:p>
            <a:pPr marL="285750" indent="-285750">
              <a:spcAft>
                <a:spcPts val="1200"/>
              </a:spcAft>
              <a:buFont typeface="Arial" panose="020B0604020202020204" pitchFamily="34" charset="0"/>
              <a:buChar char="•"/>
            </a:pPr>
            <a:r>
              <a:rPr lang="de-DE" sz="1600" b="0" dirty="0" smtClean="0">
                <a:solidFill>
                  <a:prstClr val="black"/>
                </a:solidFill>
                <a:latin typeface="+mj-lt"/>
              </a:rPr>
              <a:t>Beide </a:t>
            </a:r>
            <a:r>
              <a:rPr lang="de-DE" sz="1600" b="0" dirty="0">
                <a:solidFill>
                  <a:prstClr val="black"/>
                </a:solidFill>
                <a:latin typeface="+mj-lt"/>
              </a:rPr>
              <a:t>Massenstrom-regelsysteme sind auf </a:t>
            </a:r>
            <a:br>
              <a:rPr lang="de-DE" sz="1600" b="0" dirty="0">
                <a:solidFill>
                  <a:prstClr val="black"/>
                </a:solidFill>
                <a:latin typeface="+mj-lt"/>
              </a:rPr>
            </a:br>
            <a:r>
              <a:rPr lang="de-DE" sz="1600" b="0" dirty="0">
                <a:solidFill>
                  <a:prstClr val="black"/>
                </a:solidFill>
                <a:latin typeface="+mj-lt"/>
              </a:rPr>
              <a:t>FF == 1 eingeregelt</a:t>
            </a:r>
          </a:p>
          <a:p>
            <a:pPr marL="285750" indent="-285750">
              <a:spcAft>
                <a:spcPts val="1200"/>
              </a:spcAft>
              <a:buFont typeface="Arial" panose="020B0604020202020204" pitchFamily="34" charset="0"/>
              <a:buChar char="•"/>
            </a:pPr>
            <a:r>
              <a:rPr lang="de-DE" sz="1600" b="0" dirty="0">
                <a:solidFill>
                  <a:prstClr val="black"/>
                </a:solidFill>
                <a:latin typeface="+mj-lt"/>
              </a:rPr>
              <a:t>Nach 0.5 ha verstopft ein Klumpen den rechten Behälterauslauf und reduziert den Düngefluss dort um 20 %</a:t>
            </a:r>
            <a:endParaRPr lang="de-DE" sz="1600" b="0" dirty="0">
              <a:solidFill>
                <a:srgbClr val="0000FF"/>
              </a:solidFill>
              <a:latin typeface="+mj-lt"/>
            </a:endParaRPr>
          </a:p>
        </p:txBody>
      </p:sp>
    </p:spTree>
    <p:extLst>
      <p:ext uri="{BB962C8B-B14F-4D97-AF65-F5344CB8AC3E}">
        <p14:creationId xmlns:p14="http://schemas.microsoft.com/office/powerpoint/2010/main" val="176850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064" y="764704"/>
            <a:ext cx="8511480" cy="860425"/>
          </a:xfrm>
        </p:spPr>
        <p:txBody>
          <a:bodyPr/>
          <a:lstStyle/>
          <a:p>
            <a:r>
              <a:rPr lang="de-DE" b="0" dirty="0" smtClean="0"/>
              <a:t>6.3.1 Funktionsprinzip EMC</a:t>
            </a:r>
            <a:r>
              <a:rPr lang="de-DE" b="0" dirty="0"/>
              <a:t/>
            </a:r>
            <a:br>
              <a:rPr lang="de-DE" b="0" dirty="0"/>
            </a:br>
            <a:r>
              <a:rPr lang="de-DE" b="0" dirty="0" smtClean="0"/>
              <a:t>Überblick Modelle</a:t>
            </a:r>
            <a:r>
              <a:rPr lang="de-DE" b="0" dirty="0"/>
              <a:t/>
            </a:r>
            <a:br>
              <a:rPr lang="de-DE" b="0" dirty="0"/>
            </a:br>
            <a:r>
              <a:rPr lang="de-DE" b="0" dirty="0"/>
              <a:t/>
            </a:r>
            <a:br>
              <a:rPr lang="de-DE" b="0"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652120" y="6353711"/>
            <a:ext cx="2880320" cy="246221"/>
          </a:xfrm>
          <a:prstGeom prst="rect">
            <a:avLst/>
          </a:prstGeom>
          <a:noFill/>
        </p:spPr>
        <p:txBody>
          <a:bodyPr wrap="square" rtlCol="0">
            <a:spAutoFit/>
          </a:bodyPr>
          <a:lstStyle/>
          <a:p>
            <a:r>
              <a:rPr lang="de-DE" sz="1000" b="0" dirty="0" smtClean="0">
                <a:latin typeface="+mj-lt"/>
              </a:rPr>
              <a:t>Quelle: Werkbild 62b), 62c) Rauch </a:t>
            </a:r>
            <a:endParaRPr lang="de-DE" sz="1000" b="0" dirty="0">
              <a:latin typeface="+mj-lt"/>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576" y="2082993"/>
            <a:ext cx="4116647" cy="165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874" y="2155604"/>
            <a:ext cx="3854718"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Tabelle 12"/>
          <p:cNvGraphicFramePr>
            <a:graphicFrameLocks noGrp="1"/>
          </p:cNvGraphicFramePr>
          <p:nvPr>
            <p:extLst>
              <p:ext uri="{D42A27DB-BD31-4B8C-83A1-F6EECF244321}">
                <p14:modId xmlns:p14="http://schemas.microsoft.com/office/powerpoint/2010/main" val="73609404"/>
              </p:ext>
            </p:extLst>
          </p:nvPr>
        </p:nvGraphicFramePr>
        <p:xfrm>
          <a:off x="419100" y="4168142"/>
          <a:ext cx="3803600" cy="1856235"/>
        </p:xfrm>
        <a:graphic>
          <a:graphicData uri="http://schemas.openxmlformats.org/drawingml/2006/table">
            <a:tbl>
              <a:tblPr firstRow="1" bandRow="1">
                <a:tableStyleId>{5C22544A-7EE6-4342-B048-85BDC9FD1C3A}</a:tableStyleId>
              </a:tblPr>
              <a:tblGrid>
                <a:gridCol w="3803600">
                  <a:extLst>
                    <a:ext uri="{9D8B030D-6E8A-4147-A177-3AD203B41FA5}">
                      <a16:colId xmlns:a16="http://schemas.microsoft.com/office/drawing/2014/main" val="20000"/>
                    </a:ext>
                  </a:extLst>
                </a:gridCol>
              </a:tblGrid>
              <a:tr h="360040">
                <a:tc>
                  <a:txBody>
                    <a:bodyPr/>
                    <a:lstStyle/>
                    <a:p>
                      <a:pPr algn="l"/>
                      <a:r>
                        <a:rPr lang="de-DE" sz="1400" dirty="0" smtClean="0">
                          <a:solidFill>
                            <a:schemeClr val="tx1"/>
                          </a:solidFill>
                        </a:rPr>
                        <a:t>AXIS M</a:t>
                      </a:r>
                      <a:r>
                        <a:rPr lang="de-DE" sz="1400" baseline="0" dirty="0" smtClean="0">
                          <a:solidFill>
                            <a:schemeClr val="tx1"/>
                          </a:solidFill>
                        </a:rPr>
                        <a:t> EMC </a:t>
                      </a:r>
                      <a:endParaRPr lang="de-DE" sz="1400" dirty="0">
                        <a:solidFill>
                          <a:schemeClr val="tx1"/>
                        </a:solidFill>
                      </a:endParaRPr>
                    </a:p>
                  </a:txBody>
                  <a:tcPr anchor="ctr">
                    <a:solidFill>
                      <a:schemeClr val="bg1">
                        <a:lumMod val="65000"/>
                      </a:schemeClr>
                    </a:solidFill>
                  </a:tcPr>
                </a:tc>
                <a:extLst>
                  <a:ext uri="{0D108BD9-81ED-4DB2-BD59-A6C34878D82A}">
                    <a16:rowId xmlns:a16="http://schemas.microsoft.com/office/drawing/2014/main" val="10000"/>
                  </a:ext>
                </a:extLst>
              </a:tr>
              <a:tr h="284643">
                <a:tc>
                  <a:txBody>
                    <a:bodyPr/>
                    <a:lstStyle/>
                    <a:p>
                      <a:pPr algn="l"/>
                      <a:r>
                        <a:rPr lang="de-DE" sz="1200" b="1" dirty="0" smtClean="0">
                          <a:solidFill>
                            <a:schemeClr val="tx1"/>
                          </a:solidFill>
                        </a:rPr>
                        <a:t>AXIS M 20.2  EMC</a:t>
                      </a:r>
                      <a:endParaRPr lang="de-DE" sz="1200" b="1" dirty="0">
                        <a:solidFill>
                          <a:schemeClr val="tx1"/>
                        </a:solidFill>
                      </a:endParaRPr>
                    </a:p>
                  </a:txBody>
                  <a:tcPr anchor="ctr">
                    <a:solidFill>
                      <a:schemeClr val="accent1">
                        <a:lumMod val="40000"/>
                        <a:lumOff val="60000"/>
                      </a:schemeClr>
                    </a:solidFill>
                  </a:tcPr>
                </a:tc>
                <a:extLst>
                  <a:ext uri="{0D108BD9-81ED-4DB2-BD59-A6C34878D82A}">
                    <a16:rowId xmlns:a16="http://schemas.microsoft.com/office/drawing/2014/main" val="10001"/>
                  </a:ext>
                </a:extLst>
              </a:tr>
              <a:tr h="284643">
                <a:tc>
                  <a:txBody>
                    <a:bodyPr/>
                    <a:lstStyle/>
                    <a:p>
                      <a:pPr algn="l"/>
                      <a:r>
                        <a:rPr lang="de-DE" sz="1200" b="1" dirty="0" smtClean="0">
                          <a:solidFill>
                            <a:schemeClr val="tx1"/>
                          </a:solidFill>
                        </a:rPr>
                        <a:t>AXIS M 20. 2 EMC</a:t>
                      </a:r>
                      <a:r>
                        <a:rPr lang="de-DE" sz="1200" b="1" baseline="0" dirty="0" smtClean="0">
                          <a:solidFill>
                            <a:schemeClr val="tx1"/>
                          </a:solidFill>
                        </a:rPr>
                        <a:t> + W</a:t>
                      </a:r>
                      <a:endParaRPr lang="de-DE" sz="1200" b="1"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0002"/>
                  </a:ext>
                </a:extLst>
              </a:tr>
              <a:tr h="321133">
                <a:tc>
                  <a:txBody>
                    <a:bodyPr/>
                    <a:lstStyle/>
                    <a:p>
                      <a:pPr algn="l"/>
                      <a:r>
                        <a:rPr lang="de-DE" sz="1200" b="1" dirty="0" smtClean="0">
                          <a:solidFill>
                            <a:schemeClr val="tx1"/>
                          </a:solidFill>
                        </a:rPr>
                        <a:t>AXIS M 30.</a:t>
                      </a:r>
                      <a:r>
                        <a:rPr lang="de-DE" sz="1200" b="1" baseline="0" dirty="0" smtClean="0">
                          <a:solidFill>
                            <a:schemeClr val="tx1"/>
                          </a:solidFill>
                        </a:rPr>
                        <a:t> 2 EMC (ISOBUS)</a:t>
                      </a:r>
                      <a:endParaRPr lang="de-DE" sz="1200" b="1"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0003"/>
                  </a:ext>
                </a:extLst>
              </a:tr>
              <a:tr h="321133">
                <a:tc>
                  <a:txBody>
                    <a:bodyPr/>
                    <a:lstStyle/>
                    <a:p>
                      <a:pPr algn="l"/>
                      <a:r>
                        <a:rPr lang="de-DE" sz="1200" b="1" dirty="0" smtClean="0">
                          <a:solidFill>
                            <a:schemeClr val="tx1"/>
                          </a:solidFill>
                        </a:rPr>
                        <a:t>AXIS M 30.2 </a:t>
                      </a:r>
                      <a:r>
                        <a:rPr lang="de-DE" sz="1200" b="1" baseline="0" dirty="0" smtClean="0">
                          <a:solidFill>
                            <a:schemeClr val="tx1"/>
                          </a:solidFill>
                        </a:rPr>
                        <a:t> EMC + W (ISOBUS) </a:t>
                      </a:r>
                      <a:endParaRPr lang="de-DE" sz="1200" b="1"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0004"/>
                  </a:ext>
                </a:extLst>
              </a:tr>
              <a:tr h="284643">
                <a:tc>
                  <a:txBody>
                    <a:bodyPr/>
                    <a:lstStyle/>
                    <a:p>
                      <a:pPr algn="l"/>
                      <a:r>
                        <a:rPr lang="de-DE" sz="1200" b="1" dirty="0" smtClean="0">
                          <a:solidFill>
                            <a:schemeClr val="tx1"/>
                          </a:solidFill>
                        </a:rPr>
                        <a:t>AXIS M 50.2</a:t>
                      </a:r>
                      <a:r>
                        <a:rPr lang="de-DE" sz="1200" b="1" baseline="0" dirty="0" smtClean="0">
                          <a:solidFill>
                            <a:schemeClr val="tx1"/>
                          </a:solidFill>
                        </a:rPr>
                        <a:t> EMC + W ISOBUS</a:t>
                      </a:r>
                      <a:endParaRPr lang="de-DE" sz="1200" b="1"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graphicFrame>
        <p:nvGraphicFramePr>
          <p:cNvPr id="14" name="Tabelle 13"/>
          <p:cNvGraphicFramePr>
            <a:graphicFrameLocks noGrp="1"/>
          </p:cNvGraphicFramePr>
          <p:nvPr>
            <p:extLst>
              <p:ext uri="{D42A27DB-BD31-4B8C-83A1-F6EECF244321}">
                <p14:modId xmlns:p14="http://schemas.microsoft.com/office/powerpoint/2010/main" val="902693314"/>
              </p:ext>
            </p:extLst>
          </p:nvPr>
        </p:nvGraphicFramePr>
        <p:xfrm>
          <a:off x="4645681" y="4166066"/>
          <a:ext cx="4117319" cy="1568246"/>
        </p:xfrm>
        <a:graphic>
          <a:graphicData uri="http://schemas.openxmlformats.org/drawingml/2006/table">
            <a:tbl>
              <a:tblPr firstRow="1" bandRow="1">
                <a:tableStyleId>{5C22544A-7EE6-4342-B048-85BDC9FD1C3A}</a:tableStyleId>
              </a:tblPr>
              <a:tblGrid>
                <a:gridCol w="4117319">
                  <a:extLst>
                    <a:ext uri="{9D8B030D-6E8A-4147-A177-3AD203B41FA5}">
                      <a16:colId xmlns:a16="http://schemas.microsoft.com/office/drawing/2014/main" val="20000"/>
                    </a:ext>
                  </a:extLst>
                </a:gridCol>
              </a:tblGrid>
              <a:tr h="360040">
                <a:tc>
                  <a:txBody>
                    <a:bodyPr/>
                    <a:lstStyle/>
                    <a:p>
                      <a:pPr algn="l"/>
                      <a:r>
                        <a:rPr lang="de-DE" sz="1400" dirty="0" smtClean="0">
                          <a:solidFill>
                            <a:schemeClr val="tx1"/>
                          </a:solidFill>
                        </a:rPr>
                        <a:t>AXIS H</a:t>
                      </a:r>
                      <a:r>
                        <a:rPr lang="de-DE" sz="1400" baseline="0" dirty="0" smtClean="0">
                          <a:solidFill>
                            <a:schemeClr val="tx1"/>
                          </a:solidFill>
                        </a:rPr>
                        <a:t> EMC  </a:t>
                      </a:r>
                      <a:endParaRPr lang="de-DE" sz="1400" dirty="0">
                        <a:solidFill>
                          <a:schemeClr val="tx1"/>
                        </a:solidFill>
                      </a:endParaRPr>
                    </a:p>
                  </a:txBody>
                  <a:tcPr anchor="ctr">
                    <a:solidFill>
                      <a:schemeClr val="bg1">
                        <a:lumMod val="65000"/>
                      </a:schemeClr>
                    </a:solidFill>
                  </a:tcPr>
                </a:tc>
                <a:extLst>
                  <a:ext uri="{0D108BD9-81ED-4DB2-BD59-A6C34878D82A}">
                    <a16:rowId xmlns:a16="http://schemas.microsoft.com/office/drawing/2014/main" val="10000"/>
                  </a:ext>
                </a:extLst>
              </a:tr>
              <a:tr h="386231">
                <a:tc>
                  <a:txBody>
                    <a:bodyPr/>
                    <a:lstStyle/>
                    <a:p>
                      <a:pPr algn="l"/>
                      <a:r>
                        <a:rPr lang="de-DE" sz="1200" b="1" dirty="0" smtClean="0"/>
                        <a:t>AXIS H</a:t>
                      </a:r>
                      <a:r>
                        <a:rPr lang="de-DE" sz="1200" b="1" baseline="0" dirty="0" smtClean="0"/>
                        <a:t> 30.2 EMC ISOBUS </a:t>
                      </a:r>
                      <a:endParaRPr lang="de-DE" sz="1200" b="1" dirty="0"/>
                    </a:p>
                  </a:txBody>
                  <a:tcPr anchor="ctr">
                    <a:solidFill>
                      <a:schemeClr val="accent1">
                        <a:lumMod val="40000"/>
                        <a:lumOff val="60000"/>
                      </a:schemeClr>
                    </a:solidFill>
                  </a:tcPr>
                </a:tc>
                <a:extLst>
                  <a:ext uri="{0D108BD9-81ED-4DB2-BD59-A6C34878D82A}">
                    <a16:rowId xmlns:a16="http://schemas.microsoft.com/office/drawing/2014/main" val="10001"/>
                  </a:ext>
                </a:extLst>
              </a:tr>
              <a:tr h="386231">
                <a:tc>
                  <a:txBody>
                    <a:bodyPr/>
                    <a:lstStyle/>
                    <a:p>
                      <a:pPr algn="l"/>
                      <a:r>
                        <a:rPr lang="de-DE" sz="1200" b="1" dirty="0" smtClean="0"/>
                        <a:t>AXIS H 30.2</a:t>
                      </a:r>
                      <a:r>
                        <a:rPr lang="de-DE" sz="1200" b="1" baseline="0" dirty="0" smtClean="0"/>
                        <a:t> EMC + W ISOBUS </a:t>
                      </a:r>
                      <a:endParaRPr lang="de-DE" sz="1200" b="1" dirty="0"/>
                    </a:p>
                  </a:txBody>
                  <a:tcPr>
                    <a:solidFill>
                      <a:schemeClr val="accent1">
                        <a:lumMod val="40000"/>
                        <a:lumOff val="60000"/>
                      </a:schemeClr>
                    </a:solidFill>
                  </a:tcPr>
                </a:tc>
                <a:extLst>
                  <a:ext uri="{0D108BD9-81ED-4DB2-BD59-A6C34878D82A}">
                    <a16:rowId xmlns:a16="http://schemas.microsoft.com/office/drawing/2014/main" val="10002"/>
                  </a:ext>
                </a:extLst>
              </a:tr>
              <a:tr h="435744">
                <a:tc>
                  <a:txBody>
                    <a:bodyPr/>
                    <a:lstStyle/>
                    <a:p>
                      <a:pPr algn="l"/>
                      <a:r>
                        <a:rPr lang="de-DE" sz="1200" b="1" dirty="0" smtClean="0"/>
                        <a:t>AXIS H 50.2 EMC + W ISOBUS </a:t>
                      </a:r>
                      <a:endParaRPr lang="de-DE" sz="1200" b="1" dirty="0"/>
                    </a:p>
                  </a:txBody>
                  <a:tcPr>
                    <a:solidFill>
                      <a:schemeClr val="accent1">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91587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881" y="526830"/>
            <a:ext cx="8511480" cy="860425"/>
          </a:xfrm>
        </p:spPr>
        <p:txBody>
          <a:bodyPr/>
          <a:lstStyle/>
          <a:p>
            <a:r>
              <a:rPr lang="de-DE" b="0" dirty="0" smtClean="0"/>
              <a:t>6.3.1 Funktionsprinzip EMC</a:t>
            </a:r>
            <a:r>
              <a:rPr lang="de-DE" b="0" dirty="0"/>
              <a:t/>
            </a:r>
            <a:br>
              <a:rPr lang="de-DE" b="0" dirty="0"/>
            </a:br>
            <a:r>
              <a:rPr lang="de-DE" b="0" dirty="0" smtClean="0"/>
              <a:t>M-EMC </a:t>
            </a:r>
            <a:r>
              <a:rPr lang="de-DE" b="0" dirty="0"/>
              <a:t/>
            </a:r>
            <a:br>
              <a:rPr lang="de-DE" b="0" dirty="0"/>
            </a:br>
            <a:r>
              <a:rPr lang="de-DE" b="0" dirty="0"/>
              <a:t/>
            </a:r>
            <a:br>
              <a:rPr lang="de-DE" b="0"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718002" y="6463634"/>
            <a:ext cx="2880320" cy="246221"/>
          </a:xfrm>
          <a:prstGeom prst="rect">
            <a:avLst/>
          </a:prstGeom>
          <a:noFill/>
        </p:spPr>
        <p:txBody>
          <a:bodyPr wrap="square" rtlCol="0">
            <a:spAutoFit/>
          </a:bodyPr>
          <a:lstStyle/>
          <a:p>
            <a:r>
              <a:rPr lang="de-DE" sz="1000" b="0" dirty="0" smtClean="0">
                <a:latin typeface="+mj-lt"/>
              </a:rPr>
              <a:t>Quelle: Werkbild 62d) Rauch</a:t>
            </a:r>
            <a:endParaRPr lang="de-DE" sz="1000" b="0" dirty="0">
              <a:latin typeface="+mj-lt"/>
            </a:endParaRPr>
          </a:p>
        </p:txBody>
      </p:sp>
      <p:pic>
        <p:nvPicPr>
          <p:cNvPr id="15" name="Picture 2" descr="AXIS_M_EMC_view1_pic02_0339"/>
          <p:cNvPicPr>
            <a:picLocks noChangeAspect="1" noChangeArrowheads="1"/>
          </p:cNvPicPr>
          <p:nvPr/>
        </p:nvPicPr>
        <p:blipFill rotWithShape="1">
          <a:blip r:embed="rId2">
            <a:extLst>
              <a:ext uri="{28A0092B-C50C-407E-A947-70E740481C1C}">
                <a14:useLocalDpi xmlns:a14="http://schemas.microsoft.com/office/drawing/2010/main" val="0"/>
              </a:ext>
            </a:extLst>
          </a:blip>
          <a:srcRect l="16415" t="25376" r="11613" b="26171"/>
          <a:stretch/>
        </p:blipFill>
        <p:spPr bwMode="auto">
          <a:xfrm>
            <a:off x="107504" y="1035703"/>
            <a:ext cx="8830946" cy="341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uppieren 15"/>
          <p:cNvGrpSpPr/>
          <p:nvPr/>
        </p:nvGrpSpPr>
        <p:grpSpPr>
          <a:xfrm>
            <a:off x="836373" y="3218761"/>
            <a:ext cx="2952328" cy="3312368"/>
            <a:chOff x="971600" y="3429000"/>
            <a:chExt cx="2952328" cy="3312368"/>
          </a:xfrm>
        </p:grpSpPr>
        <p:sp>
          <p:nvSpPr>
            <p:cNvPr id="17" name="Ellipse 16"/>
            <p:cNvSpPr/>
            <p:nvPr/>
          </p:nvSpPr>
          <p:spPr>
            <a:xfrm>
              <a:off x="971600" y="5445224"/>
              <a:ext cx="1008112" cy="936104"/>
            </a:xfrm>
            <a:prstGeom prst="ellipse">
              <a:avLst/>
            </a:prstGeom>
            <a:solidFill>
              <a:srgbClr val="F1C8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8" name="Ellipse 17"/>
            <p:cNvSpPr/>
            <p:nvPr/>
          </p:nvSpPr>
          <p:spPr>
            <a:xfrm>
              <a:off x="1368372" y="5787262"/>
              <a:ext cx="241056" cy="252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cxnSp>
          <p:nvCxnSpPr>
            <p:cNvPr id="19" name="Gerade Verbindung 18"/>
            <p:cNvCxnSpPr/>
            <p:nvPr/>
          </p:nvCxnSpPr>
          <p:spPr>
            <a:xfrm>
              <a:off x="1475656" y="5085184"/>
              <a:ext cx="13244" cy="16561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flipV="1">
              <a:off x="971600" y="5085184"/>
              <a:ext cx="1080120" cy="1578025"/>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1475656" y="5372952"/>
              <a:ext cx="36004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feld 21"/>
            <p:cNvSpPr txBox="1"/>
            <p:nvPr/>
          </p:nvSpPr>
          <p:spPr>
            <a:xfrm>
              <a:off x="1907704" y="5805264"/>
              <a:ext cx="2016224" cy="830997"/>
            </a:xfrm>
            <a:prstGeom prst="rect">
              <a:avLst/>
            </a:prstGeom>
            <a:noFill/>
          </p:spPr>
          <p:txBody>
            <a:bodyPr wrap="square" rtlCol="0">
              <a:spAutoFit/>
            </a:bodyPr>
            <a:lstStyle/>
            <a:p>
              <a:r>
                <a:rPr lang="de-DE" sz="1200" dirty="0" smtClean="0">
                  <a:solidFill>
                    <a:prstClr val="black"/>
                  </a:solidFill>
                </a:rPr>
                <a:t>Drehzahl-Nacheilung hinter den Streuscheiben lässt Torsion durch 1 MHz Sensoren messen</a:t>
              </a:r>
              <a:endParaRPr lang="de-DE" sz="1200" dirty="0">
                <a:solidFill>
                  <a:prstClr val="black"/>
                </a:solidFill>
              </a:endParaRPr>
            </a:p>
          </p:txBody>
        </p:sp>
        <p:cxnSp>
          <p:nvCxnSpPr>
            <p:cNvPr id="23" name="Gerade Verbindung mit Pfeil 22"/>
            <p:cNvCxnSpPr/>
            <p:nvPr/>
          </p:nvCxnSpPr>
          <p:spPr>
            <a:xfrm flipV="1">
              <a:off x="1511660" y="3429000"/>
              <a:ext cx="54006" cy="179993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uppieren 23"/>
          <p:cNvGrpSpPr/>
          <p:nvPr/>
        </p:nvGrpSpPr>
        <p:grpSpPr>
          <a:xfrm>
            <a:off x="3927234" y="3309742"/>
            <a:ext cx="2304256" cy="3240360"/>
            <a:chOff x="3923928" y="3645024"/>
            <a:chExt cx="2304256" cy="3240360"/>
          </a:xfrm>
        </p:grpSpPr>
        <p:grpSp>
          <p:nvGrpSpPr>
            <p:cNvPr id="25" name="Gruppieren 24"/>
            <p:cNvGrpSpPr/>
            <p:nvPr/>
          </p:nvGrpSpPr>
          <p:grpSpPr>
            <a:xfrm>
              <a:off x="3923928" y="3645024"/>
              <a:ext cx="2304256" cy="3053953"/>
              <a:chOff x="3923928" y="3645024"/>
              <a:chExt cx="2304256" cy="3053953"/>
            </a:xfrm>
          </p:grpSpPr>
          <p:sp>
            <p:nvSpPr>
              <p:cNvPr id="27" name="Ellipse 26"/>
              <p:cNvSpPr/>
              <p:nvPr/>
            </p:nvSpPr>
            <p:spPr>
              <a:xfrm>
                <a:off x="3923928" y="5589240"/>
                <a:ext cx="1008112" cy="936104"/>
              </a:xfrm>
              <a:prstGeom prst="ellipse">
                <a:avLst/>
              </a:prstGeom>
              <a:solidFill>
                <a:srgbClr val="F1C8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28" name="Ellipse 27"/>
              <p:cNvSpPr/>
              <p:nvPr/>
            </p:nvSpPr>
            <p:spPr>
              <a:xfrm>
                <a:off x="4320700" y="5931278"/>
                <a:ext cx="241056" cy="252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29" name="Textfeld 28"/>
              <p:cNvSpPr txBox="1"/>
              <p:nvPr/>
            </p:nvSpPr>
            <p:spPr>
              <a:xfrm>
                <a:off x="4788024" y="6237312"/>
                <a:ext cx="1440160" cy="461665"/>
              </a:xfrm>
              <a:prstGeom prst="rect">
                <a:avLst/>
              </a:prstGeom>
              <a:noFill/>
            </p:spPr>
            <p:txBody>
              <a:bodyPr wrap="square" rtlCol="0">
                <a:spAutoFit/>
              </a:bodyPr>
              <a:lstStyle/>
              <a:p>
                <a:r>
                  <a:rPr lang="de-DE" sz="1200" dirty="0" smtClean="0">
                    <a:solidFill>
                      <a:prstClr val="black"/>
                    </a:solidFill>
                  </a:rPr>
                  <a:t>Drehzahlmessung am Antrieb</a:t>
                </a:r>
                <a:endParaRPr lang="de-DE" sz="1200" dirty="0">
                  <a:solidFill>
                    <a:prstClr val="black"/>
                  </a:solidFill>
                </a:endParaRPr>
              </a:p>
            </p:txBody>
          </p:sp>
          <p:cxnSp>
            <p:nvCxnSpPr>
              <p:cNvPr id="30" name="Gerade Verbindung mit Pfeil 29"/>
              <p:cNvCxnSpPr/>
              <p:nvPr/>
            </p:nvCxnSpPr>
            <p:spPr>
              <a:xfrm flipV="1">
                <a:off x="4334933" y="3645024"/>
                <a:ext cx="381083" cy="146115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26" name="Gerade Verbindung 8"/>
            <p:cNvCxnSpPr/>
            <p:nvPr/>
          </p:nvCxnSpPr>
          <p:spPr>
            <a:xfrm>
              <a:off x="4427984" y="5229200"/>
              <a:ext cx="13244" cy="1656184"/>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1" name="Gruppieren 30"/>
          <p:cNvGrpSpPr/>
          <p:nvPr/>
        </p:nvGrpSpPr>
        <p:grpSpPr>
          <a:xfrm>
            <a:off x="6375544" y="3540854"/>
            <a:ext cx="2736304" cy="2952328"/>
            <a:chOff x="6660232" y="3933056"/>
            <a:chExt cx="2736304" cy="2952328"/>
          </a:xfrm>
        </p:grpSpPr>
        <p:sp>
          <p:nvSpPr>
            <p:cNvPr id="32" name="Ellipse 31"/>
            <p:cNvSpPr/>
            <p:nvPr/>
          </p:nvSpPr>
          <p:spPr>
            <a:xfrm>
              <a:off x="6948264" y="5589240"/>
              <a:ext cx="1008112" cy="936104"/>
            </a:xfrm>
            <a:prstGeom prst="ellipse">
              <a:avLst/>
            </a:prstGeom>
            <a:solidFill>
              <a:srgbClr val="F1C8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33" name="Ellipse 32"/>
            <p:cNvSpPr/>
            <p:nvPr/>
          </p:nvSpPr>
          <p:spPr>
            <a:xfrm>
              <a:off x="7345036" y="5931278"/>
              <a:ext cx="241056" cy="252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cxnSp>
          <p:nvCxnSpPr>
            <p:cNvPr id="34" name="Gerade Verbindung 12"/>
            <p:cNvCxnSpPr/>
            <p:nvPr/>
          </p:nvCxnSpPr>
          <p:spPr>
            <a:xfrm>
              <a:off x="7452320" y="5229200"/>
              <a:ext cx="13244" cy="16561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5" name="Gerade Verbindung 13"/>
            <p:cNvCxnSpPr/>
            <p:nvPr/>
          </p:nvCxnSpPr>
          <p:spPr>
            <a:xfrm flipV="1">
              <a:off x="6660232" y="5372952"/>
              <a:ext cx="1512168" cy="1368152"/>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7452320" y="5516968"/>
              <a:ext cx="57606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a:off x="7966992" y="5733256"/>
              <a:ext cx="1429544" cy="830997"/>
            </a:xfrm>
            <a:prstGeom prst="rect">
              <a:avLst/>
            </a:prstGeom>
            <a:noFill/>
          </p:spPr>
          <p:txBody>
            <a:bodyPr wrap="square" rtlCol="0">
              <a:spAutoFit/>
            </a:bodyPr>
            <a:lstStyle/>
            <a:p>
              <a:r>
                <a:rPr lang="de-DE" sz="1200" dirty="0" smtClean="0">
                  <a:solidFill>
                    <a:prstClr val="black"/>
                  </a:solidFill>
                </a:rPr>
                <a:t>EMC kann eine Torsion der Welle von 0,003 Grad messen</a:t>
              </a:r>
              <a:endParaRPr lang="de-DE" sz="1200" dirty="0">
                <a:solidFill>
                  <a:prstClr val="black"/>
                </a:solidFill>
              </a:endParaRPr>
            </a:p>
          </p:txBody>
        </p:sp>
        <p:cxnSp>
          <p:nvCxnSpPr>
            <p:cNvPr id="38" name="Gerade Verbindung mit Pfeil 37"/>
            <p:cNvCxnSpPr/>
            <p:nvPr/>
          </p:nvCxnSpPr>
          <p:spPr>
            <a:xfrm flipH="1" flipV="1">
              <a:off x="7465564" y="3933056"/>
              <a:ext cx="58764" cy="151216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Gruppieren 38"/>
          <p:cNvGrpSpPr/>
          <p:nvPr/>
        </p:nvGrpSpPr>
        <p:grpSpPr>
          <a:xfrm>
            <a:off x="1717544" y="3370217"/>
            <a:ext cx="2088232" cy="1144166"/>
            <a:chOff x="1864627" y="3919168"/>
            <a:chExt cx="2088232" cy="1144166"/>
          </a:xfrm>
        </p:grpSpPr>
        <p:sp>
          <p:nvSpPr>
            <p:cNvPr id="40" name="Nach oben gekrümmter Pfeil 39"/>
            <p:cNvSpPr/>
            <p:nvPr/>
          </p:nvSpPr>
          <p:spPr>
            <a:xfrm flipH="1">
              <a:off x="1864627" y="3919168"/>
              <a:ext cx="2088232" cy="805976"/>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black"/>
                </a:solidFill>
              </a:endParaRPr>
            </a:p>
          </p:txBody>
        </p:sp>
        <p:sp>
          <p:nvSpPr>
            <p:cNvPr id="41" name="Textfeld 40"/>
            <p:cNvSpPr txBox="1"/>
            <p:nvPr/>
          </p:nvSpPr>
          <p:spPr>
            <a:xfrm>
              <a:off x="1864628" y="4786335"/>
              <a:ext cx="2044906" cy="276999"/>
            </a:xfrm>
            <a:prstGeom prst="rect">
              <a:avLst/>
            </a:prstGeom>
            <a:noFill/>
          </p:spPr>
          <p:txBody>
            <a:bodyPr wrap="square" rtlCol="0">
              <a:spAutoFit/>
            </a:bodyPr>
            <a:lstStyle/>
            <a:p>
              <a:r>
                <a:rPr lang="de-DE" sz="1200" dirty="0" smtClean="0">
                  <a:solidFill>
                    <a:prstClr val="black"/>
                  </a:solidFill>
                </a:rPr>
                <a:t>Torsion = EMC Messung links</a:t>
              </a:r>
              <a:endParaRPr lang="de-DE" sz="1200" dirty="0">
                <a:solidFill>
                  <a:prstClr val="black"/>
                </a:solidFill>
              </a:endParaRPr>
            </a:p>
          </p:txBody>
        </p:sp>
      </p:grpSp>
      <p:grpSp>
        <p:nvGrpSpPr>
          <p:cNvPr id="42" name="Gruppieren 41"/>
          <p:cNvGrpSpPr/>
          <p:nvPr/>
        </p:nvGrpSpPr>
        <p:grpSpPr>
          <a:xfrm>
            <a:off x="4743436" y="3576659"/>
            <a:ext cx="2232248" cy="1125817"/>
            <a:chOff x="4720373" y="4118859"/>
            <a:chExt cx="2232248" cy="1125817"/>
          </a:xfrm>
        </p:grpSpPr>
        <p:sp>
          <p:nvSpPr>
            <p:cNvPr id="43" name="Nach oben gekrümmter Pfeil 42"/>
            <p:cNvSpPr/>
            <p:nvPr/>
          </p:nvSpPr>
          <p:spPr>
            <a:xfrm>
              <a:off x="4720373" y="4118859"/>
              <a:ext cx="2232248" cy="805976"/>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black"/>
                </a:solidFill>
              </a:endParaRPr>
            </a:p>
          </p:txBody>
        </p:sp>
        <p:sp>
          <p:nvSpPr>
            <p:cNvPr id="44" name="Textfeld 43"/>
            <p:cNvSpPr txBox="1"/>
            <p:nvPr/>
          </p:nvSpPr>
          <p:spPr>
            <a:xfrm>
              <a:off x="4860032" y="4967677"/>
              <a:ext cx="2088231" cy="276999"/>
            </a:xfrm>
            <a:prstGeom prst="rect">
              <a:avLst/>
            </a:prstGeom>
            <a:noFill/>
          </p:spPr>
          <p:txBody>
            <a:bodyPr wrap="square" rtlCol="0">
              <a:spAutoFit/>
            </a:bodyPr>
            <a:lstStyle/>
            <a:p>
              <a:r>
                <a:rPr lang="de-DE" sz="1200" dirty="0" smtClean="0">
                  <a:solidFill>
                    <a:prstClr val="black"/>
                  </a:solidFill>
                </a:rPr>
                <a:t>Torsion = EMC Messung rechts</a:t>
              </a:r>
              <a:endParaRPr lang="de-DE" sz="1200" dirty="0">
                <a:solidFill>
                  <a:prstClr val="black"/>
                </a:solidFill>
              </a:endParaRPr>
            </a:p>
          </p:txBody>
        </p:sp>
      </p:grpSp>
    </p:spTree>
    <p:extLst>
      <p:ext uri="{BB962C8B-B14F-4D97-AF65-F5344CB8AC3E}">
        <p14:creationId xmlns:p14="http://schemas.microsoft.com/office/powerpoint/2010/main" val="6993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064" y="764704"/>
            <a:ext cx="8511480" cy="860425"/>
          </a:xfrm>
        </p:spPr>
        <p:txBody>
          <a:bodyPr/>
          <a:lstStyle/>
          <a:p>
            <a:r>
              <a:rPr lang="de-DE" b="0" dirty="0" smtClean="0"/>
              <a:t>6.3.1 Funktionsprinzip EMC</a:t>
            </a:r>
            <a:r>
              <a:rPr lang="de-DE" b="0" dirty="0"/>
              <a:t/>
            </a:r>
            <a:br>
              <a:rPr lang="de-DE" b="0" dirty="0"/>
            </a:br>
            <a:r>
              <a:rPr lang="de-DE" b="0" dirty="0" smtClean="0"/>
              <a:t>M-EMC</a:t>
            </a:r>
            <a:r>
              <a:rPr lang="de-DE" b="0" dirty="0"/>
              <a:t/>
            </a:r>
            <a:br>
              <a:rPr lang="de-DE" b="0" dirty="0"/>
            </a:br>
            <a:r>
              <a:rPr lang="de-DE" b="0" dirty="0"/>
              <a:t/>
            </a:r>
            <a:br>
              <a:rPr lang="de-DE" b="0"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516216" y="6368125"/>
            <a:ext cx="2880320" cy="246221"/>
          </a:xfrm>
          <a:prstGeom prst="rect">
            <a:avLst/>
          </a:prstGeom>
          <a:noFill/>
        </p:spPr>
        <p:txBody>
          <a:bodyPr wrap="square" rtlCol="0">
            <a:spAutoFit/>
          </a:bodyPr>
          <a:lstStyle/>
          <a:p>
            <a:r>
              <a:rPr lang="de-DE" sz="1000" b="0" dirty="0" smtClean="0">
                <a:latin typeface="+mj-lt"/>
              </a:rPr>
              <a:t>Quelle: Werkbild 62e)Rauch </a:t>
            </a:r>
            <a:endParaRPr lang="de-DE" sz="1000" b="0" dirty="0">
              <a:latin typeface="+mj-lt"/>
            </a:endParaRPr>
          </a:p>
        </p:txBody>
      </p:sp>
      <p:pic>
        <p:nvPicPr>
          <p:cNvPr id="15" name="Inhaltsplatzhalter 1"/>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3697" y="1340768"/>
            <a:ext cx="7869017" cy="4425950"/>
          </a:xfrm>
        </p:spPr>
      </p:pic>
      <p:sp>
        <p:nvSpPr>
          <p:cNvPr id="16" name="Rechteckige Legende 15"/>
          <p:cNvSpPr/>
          <p:nvPr/>
        </p:nvSpPr>
        <p:spPr>
          <a:xfrm>
            <a:off x="5724128" y="1352813"/>
            <a:ext cx="2698586" cy="1512168"/>
          </a:xfrm>
          <a:prstGeom prst="wedgeRectCallout">
            <a:avLst>
              <a:gd name="adj1" fmla="val -59349"/>
              <a:gd name="adj2" fmla="val 859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dirty="0">
                <a:solidFill>
                  <a:prstClr val="white"/>
                </a:solidFill>
              </a:rPr>
              <a:t>Hochfrequenzsensor</a:t>
            </a:r>
            <a:br>
              <a:rPr lang="de-DE" sz="1800" b="0" dirty="0">
                <a:solidFill>
                  <a:prstClr val="white"/>
                </a:solidFill>
              </a:rPr>
            </a:br>
            <a:r>
              <a:rPr lang="de-DE" sz="1800" b="0" dirty="0">
                <a:solidFill>
                  <a:prstClr val="white"/>
                </a:solidFill>
              </a:rPr>
              <a:t>mit einem Mega-Hertz</a:t>
            </a:r>
          </a:p>
          <a:p>
            <a:pPr algn="ctr"/>
            <a:r>
              <a:rPr lang="de-DE" sz="1800" b="0" dirty="0">
                <a:solidFill>
                  <a:prstClr val="white"/>
                </a:solidFill>
              </a:rPr>
              <a:t>für die präzise Erfassung kleinster Torsionen</a:t>
            </a:r>
          </a:p>
        </p:txBody>
      </p:sp>
      <p:sp>
        <p:nvSpPr>
          <p:cNvPr id="17" name="Text Box 4"/>
          <p:cNvSpPr txBox="1">
            <a:spLocks noChangeArrowheads="1"/>
          </p:cNvSpPr>
          <p:nvPr/>
        </p:nvSpPr>
        <p:spPr bwMode="auto">
          <a:xfrm>
            <a:off x="541797" y="4814441"/>
            <a:ext cx="5182331"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b="1">
                <a:solidFill>
                  <a:schemeClr val="bg1"/>
                </a:solidFill>
                <a:latin typeface="Arial" charset="0"/>
                <a:ea typeface="Lucida Sans Unicode" pitchFamily="34" charset="0"/>
                <a:cs typeface="Lucida Sans Unicode" pitchFamily="34" charset="0"/>
              </a:defRPr>
            </a:lvl1pPr>
            <a:lvl2pPr marL="742950" indent="-285750">
              <a:defRPr sz="1400" b="1">
                <a:solidFill>
                  <a:schemeClr val="bg1"/>
                </a:solidFill>
                <a:latin typeface="Arial" charset="0"/>
                <a:ea typeface="Lucida Sans Unicode" pitchFamily="34" charset="0"/>
                <a:cs typeface="Lucida Sans Unicode" pitchFamily="34" charset="0"/>
              </a:defRPr>
            </a:lvl2pPr>
            <a:lvl3pPr marL="1143000" indent="-228600">
              <a:defRPr sz="1400" b="1">
                <a:solidFill>
                  <a:schemeClr val="bg1"/>
                </a:solidFill>
                <a:latin typeface="Arial" charset="0"/>
                <a:ea typeface="Lucida Sans Unicode" pitchFamily="34" charset="0"/>
                <a:cs typeface="Lucida Sans Unicode" pitchFamily="34" charset="0"/>
              </a:defRPr>
            </a:lvl3pPr>
            <a:lvl4pPr marL="1600200" indent="-228600">
              <a:defRPr sz="1400" b="1">
                <a:solidFill>
                  <a:schemeClr val="bg1"/>
                </a:solidFill>
                <a:latin typeface="Arial" charset="0"/>
                <a:ea typeface="Lucida Sans Unicode" pitchFamily="34" charset="0"/>
                <a:cs typeface="Lucida Sans Unicode" pitchFamily="34" charset="0"/>
              </a:defRPr>
            </a:lvl4pPr>
            <a:lvl5pPr marL="2057400" indent="-228600">
              <a:defRPr sz="1400" b="1">
                <a:solidFill>
                  <a:schemeClr val="bg1"/>
                </a:solidFill>
                <a:latin typeface="Arial" charset="0"/>
                <a:ea typeface="Lucida Sans Unicode" pitchFamily="34" charset="0"/>
                <a:cs typeface="Lucida Sans Unicode" pitchFamily="34" charset="0"/>
              </a:defRPr>
            </a:lvl5pPr>
            <a:lvl6pPr marL="2514600" indent="-228600" eaLnBrk="0" fontAlgn="base" hangingPunct="0">
              <a:lnSpc>
                <a:spcPct val="82000"/>
              </a:lnSpc>
              <a:spcBef>
                <a:spcPct val="0"/>
              </a:spcBef>
              <a:spcAft>
                <a:spcPct val="0"/>
              </a:spcAft>
              <a:buClr>
                <a:srgbClr val="000000"/>
              </a:buClr>
              <a:buSzPct val="100000"/>
              <a:buFont typeface="Times New Roman" pitchFamily="18" charset="0"/>
              <a:defRPr sz="1400" b="1">
                <a:solidFill>
                  <a:schemeClr val="bg1"/>
                </a:solidFill>
                <a:latin typeface="Arial" charset="0"/>
                <a:ea typeface="Lucida Sans Unicode" pitchFamily="34" charset="0"/>
                <a:cs typeface="Lucida Sans Unicode" pitchFamily="34" charset="0"/>
              </a:defRPr>
            </a:lvl6pPr>
            <a:lvl7pPr marL="2971800" indent="-228600" eaLnBrk="0" fontAlgn="base" hangingPunct="0">
              <a:lnSpc>
                <a:spcPct val="82000"/>
              </a:lnSpc>
              <a:spcBef>
                <a:spcPct val="0"/>
              </a:spcBef>
              <a:spcAft>
                <a:spcPct val="0"/>
              </a:spcAft>
              <a:buClr>
                <a:srgbClr val="000000"/>
              </a:buClr>
              <a:buSzPct val="100000"/>
              <a:buFont typeface="Times New Roman" pitchFamily="18" charset="0"/>
              <a:defRPr sz="1400" b="1">
                <a:solidFill>
                  <a:schemeClr val="bg1"/>
                </a:solidFill>
                <a:latin typeface="Arial" charset="0"/>
                <a:ea typeface="Lucida Sans Unicode" pitchFamily="34" charset="0"/>
                <a:cs typeface="Lucida Sans Unicode" pitchFamily="34" charset="0"/>
              </a:defRPr>
            </a:lvl7pPr>
            <a:lvl8pPr marL="3429000" indent="-228600" eaLnBrk="0" fontAlgn="base" hangingPunct="0">
              <a:lnSpc>
                <a:spcPct val="82000"/>
              </a:lnSpc>
              <a:spcBef>
                <a:spcPct val="0"/>
              </a:spcBef>
              <a:spcAft>
                <a:spcPct val="0"/>
              </a:spcAft>
              <a:buClr>
                <a:srgbClr val="000000"/>
              </a:buClr>
              <a:buSzPct val="100000"/>
              <a:buFont typeface="Times New Roman" pitchFamily="18" charset="0"/>
              <a:defRPr sz="1400" b="1">
                <a:solidFill>
                  <a:schemeClr val="bg1"/>
                </a:solidFill>
                <a:latin typeface="Arial" charset="0"/>
                <a:ea typeface="Lucida Sans Unicode" pitchFamily="34" charset="0"/>
                <a:cs typeface="Lucida Sans Unicode" pitchFamily="34" charset="0"/>
              </a:defRPr>
            </a:lvl8pPr>
            <a:lvl9pPr marL="3886200" indent="-228600" eaLnBrk="0" fontAlgn="base" hangingPunct="0">
              <a:lnSpc>
                <a:spcPct val="82000"/>
              </a:lnSpc>
              <a:spcBef>
                <a:spcPct val="0"/>
              </a:spcBef>
              <a:spcAft>
                <a:spcPct val="0"/>
              </a:spcAft>
              <a:buClr>
                <a:srgbClr val="000000"/>
              </a:buClr>
              <a:buSzPct val="100000"/>
              <a:buFont typeface="Times New Roman" pitchFamily="18" charset="0"/>
              <a:defRPr sz="1400" b="1">
                <a:solidFill>
                  <a:schemeClr val="bg1"/>
                </a:solidFill>
                <a:latin typeface="Arial" charset="0"/>
                <a:ea typeface="Lucida Sans Unicode" pitchFamily="34" charset="0"/>
                <a:cs typeface="Lucida Sans Unicode" pitchFamily="34" charset="0"/>
              </a:defRPr>
            </a:lvl9pPr>
          </a:lstStyle>
          <a:p>
            <a:r>
              <a:rPr lang="de-DE" altLang="de-DE" b="0" dirty="0">
                <a:solidFill>
                  <a:srgbClr val="000000"/>
                </a:solidFill>
              </a:rPr>
              <a:t>Messfrequenz:	</a:t>
            </a:r>
            <a:r>
              <a:rPr lang="de-DE" altLang="de-DE" b="0" dirty="0" smtClean="0">
                <a:solidFill>
                  <a:srgbClr val="000000"/>
                </a:solidFill>
              </a:rPr>
              <a:t>	108 </a:t>
            </a:r>
            <a:r>
              <a:rPr lang="de-DE" altLang="de-DE" b="0" dirty="0">
                <a:solidFill>
                  <a:srgbClr val="000000"/>
                </a:solidFill>
              </a:rPr>
              <a:t>Hz</a:t>
            </a:r>
          </a:p>
          <a:p>
            <a:pPr>
              <a:lnSpc>
                <a:spcPct val="130000"/>
              </a:lnSpc>
            </a:pPr>
            <a:r>
              <a:rPr lang="de-DE" altLang="de-DE" b="0" dirty="0">
                <a:solidFill>
                  <a:srgbClr val="000000"/>
                </a:solidFill>
              </a:rPr>
              <a:t>max. Lastmoment: </a:t>
            </a:r>
            <a:r>
              <a:rPr lang="de-DE" altLang="de-DE" b="0" dirty="0" smtClean="0">
                <a:solidFill>
                  <a:srgbClr val="000000"/>
                </a:solidFill>
              </a:rPr>
              <a:t>		167 </a:t>
            </a:r>
            <a:r>
              <a:rPr lang="de-DE" altLang="de-DE" b="0" dirty="0">
                <a:solidFill>
                  <a:srgbClr val="000000"/>
                </a:solidFill>
              </a:rPr>
              <a:t>Nm</a:t>
            </a:r>
          </a:p>
          <a:p>
            <a:pPr>
              <a:lnSpc>
                <a:spcPct val="130000"/>
              </a:lnSpc>
            </a:pPr>
            <a:r>
              <a:rPr lang="de-DE" altLang="de-DE" b="0" dirty="0">
                <a:solidFill>
                  <a:srgbClr val="000000"/>
                </a:solidFill>
              </a:rPr>
              <a:t>max. Verdrehwinkel: 	  </a:t>
            </a:r>
            <a:r>
              <a:rPr lang="de-DE" altLang="de-DE" b="0" dirty="0" smtClean="0">
                <a:solidFill>
                  <a:srgbClr val="000000"/>
                </a:solidFill>
              </a:rPr>
              <a:t>	4,04</a:t>
            </a:r>
            <a:r>
              <a:rPr lang="de-DE" altLang="de-DE" b="0" dirty="0">
                <a:solidFill>
                  <a:srgbClr val="000000"/>
                </a:solidFill>
              </a:rPr>
              <a:t>°</a:t>
            </a:r>
          </a:p>
          <a:p>
            <a:pPr>
              <a:lnSpc>
                <a:spcPct val="130000"/>
              </a:lnSpc>
            </a:pPr>
            <a:r>
              <a:rPr lang="de-DE" altLang="de-DE" b="0" dirty="0">
                <a:solidFill>
                  <a:srgbClr val="000000"/>
                </a:solidFill>
              </a:rPr>
              <a:t>zeitliche Auflösung (Δt</a:t>
            </a:r>
            <a:r>
              <a:rPr lang="de-DE" altLang="de-DE" b="0" baseline="-25000" dirty="0">
                <a:solidFill>
                  <a:srgbClr val="000000"/>
                </a:solidFill>
              </a:rPr>
              <a:t>min</a:t>
            </a:r>
            <a:r>
              <a:rPr lang="de-DE" altLang="de-DE" b="0" dirty="0">
                <a:solidFill>
                  <a:srgbClr val="000000"/>
                </a:solidFill>
              </a:rPr>
              <a:t>) : 	</a:t>
            </a:r>
            <a:r>
              <a:rPr lang="de-DE" altLang="de-DE" b="0" dirty="0" smtClean="0">
                <a:solidFill>
                  <a:srgbClr val="000000"/>
                </a:solidFill>
              </a:rPr>
              <a:t>0.000002 </a:t>
            </a:r>
            <a:r>
              <a:rPr lang="de-DE" altLang="de-DE" b="0" dirty="0">
                <a:solidFill>
                  <a:srgbClr val="000000"/>
                </a:solidFill>
              </a:rPr>
              <a:t>sek.</a:t>
            </a:r>
          </a:p>
          <a:p>
            <a:pPr>
              <a:lnSpc>
                <a:spcPct val="130000"/>
              </a:lnSpc>
            </a:pPr>
            <a:r>
              <a:rPr lang="de-DE" altLang="de-DE" b="0" dirty="0">
                <a:solidFill>
                  <a:srgbClr val="000000"/>
                </a:solidFill>
              </a:rPr>
              <a:t>Winkel-Auflösung (α</a:t>
            </a:r>
            <a:r>
              <a:rPr lang="de-DE" altLang="de-DE" b="0" baseline="-25000" dirty="0">
                <a:solidFill>
                  <a:srgbClr val="000000"/>
                </a:solidFill>
              </a:rPr>
              <a:t>min</a:t>
            </a:r>
            <a:r>
              <a:rPr lang="de-DE" altLang="de-DE" b="0" dirty="0">
                <a:solidFill>
                  <a:srgbClr val="000000"/>
                </a:solidFill>
              </a:rPr>
              <a:t>): 	</a:t>
            </a:r>
            <a:r>
              <a:rPr lang="de-DE" altLang="de-DE" b="0" dirty="0" smtClean="0">
                <a:solidFill>
                  <a:srgbClr val="000000"/>
                </a:solidFill>
              </a:rPr>
              <a:t>0.003°</a:t>
            </a:r>
            <a:endParaRPr lang="de-DE" altLang="de-DE" b="0" dirty="0">
              <a:solidFill>
                <a:srgbClr val="000000"/>
              </a:solidFill>
            </a:endParaRPr>
          </a:p>
          <a:p>
            <a:pPr>
              <a:lnSpc>
                <a:spcPct val="130000"/>
              </a:lnSpc>
            </a:pPr>
            <a:r>
              <a:rPr lang="de-DE" altLang="de-DE" b="0" dirty="0">
                <a:solidFill>
                  <a:srgbClr val="000000"/>
                </a:solidFill>
              </a:rPr>
              <a:t>Drehmoment-Auflösung:  	</a:t>
            </a:r>
            <a:r>
              <a:rPr lang="de-DE" altLang="de-DE" b="0" dirty="0" smtClean="0">
                <a:solidFill>
                  <a:srgbClr val="000000"/>
                </a:solidFill>
              </a:rPr>
              <a:t>0.268 </a:t>
            </a:r>
            <a:r>
              <a:rPr lang="de-DE" altLang="de-DE" b="0" dirty="0">
                <a:solidFill>
                  <a:srgbClr val="000000"/>
                </a:solidFill>
              </a:rPr>
              <a:t>Nm</a:t>
            </a:r>
            <a:endParaRPr lang="de-DE" altLang="de-DE" b="0" dirty="0">
              <a:solidFill>
                <a:srgbClr val="0000FF"/>
              </a:solidFill>
            </a:endParaRPr>
          </a:p>
        </p:txBody>
      </p:sp>
      <p:sp>
        <p:nvSpPr>
          <p:cNvPr id="18" name="Ellipse 17"/>
          <p:cNvSpPr/>
          <p:nvPr/>
        </p:nvSpPr>
        <p:spPr>
          <a:xfrm>
            <a:off x="179512" y="3634073"/>
            <a:ext cx="1008112" cy="936104"/>
          </a:xfrm>
          <a:prstGeom prst="ellipse">
            <a:avLst/>
          </a:prstGeom>
          <a:solidFill>
            <a:srgbClr val="F1C8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cxnSp>
        <p:nvCxnSpPr>
          <p:cNvPr id="19" name="Gerade Verbindung 8"/>
          <p:cNvCxnSpPr/>
          <p:nvPr/>
        </p:nvCxnSpPr>
        <p:spPr>
          <a:xfrm>
            <a:off x="683568" y="3224406"/>
            <a:ext cx="13244" cy="1656184"/>
          </a:xfrm>
          <a:prstGeom prst="line">
            <a:avLst/>
          </a:prstGeom>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576284" y="3976111"/>
            <a:ext cx="241056" cy="252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21" name="Textfeld 20"/>
          <p:cNvSpPr txBox="1"/>
          <p:nvPr/>
        </p:nvSpPr>
        <p:spPr>
          <a:xfrm>
            <a:off x="-69351" y="2634868"/>
            <a:ext cx="864096" cy="584775"/>
          </a:xfrm>
          <a:prstGeom prst="rect">
            <a:avLst/>
          </a:prstGeom>
          <a:noFill/>
        </p:spPr>
        <p:txBody>
          <a:bodyPr wrap="square" rtlCol="0">
            <a:spAutoFit/>
          </a:bodyPr>
          <a:lstStyle/>
          <a:p>
            <a:r>
              <a:rPr lang="de-DE" sz="1600" b="0" dirty="0" smtClean="0">
                <a:solidFill>
                  <a:prstClr val="black"/>
                </a:solidFill>
                <a:latin typeface="+mj-lt"/>
              </a:rPr>
              <a:t>Torsion neutral</a:t>
            </a:r>
            <a:endParaRPr lang="de-DE" sz="1600" b="0" dirty="0">
              <a:solidFill>
                <a:prstClr val="black"/>
              </a:solidFill>
              <a:latin typeface="+mj-lt"/>
            </a:endParaRPr>
          </a:p>
        </p:txBody>
      </p:sp>
      <p:cxnSp>
        <p:nvCxnSpPr>
          <p:cNvPr id="22" name="Gerade Verbindung mit Pfeil 21"/>
          <p:cNvCxnSpPr/>
          <p:nvPr/>
        </p:nvCxnSpPr>
        <p:spPr>
          <a:xfrm flipV="1">
            <a:off x="1168930" y="2755971"/>
            <a:ext cx="979830" cy="9610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12"/>
          <p:cNvCxnSpPr/>
          <p:nvPr/>
        </p:nvCxnSpPr>
        <p:spPr>
          <a:xfrm>
            <a:off x="7092280" y="4437376"/>
            <a:ext cx="13244" cy="1656184"/>
          </a:xfrm>
          <a:prstGeom prst="line">
            <a:avLst/>
          </a:prstGeom>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6588224" y="4797416"/>
            <a:ext cx="1008112" cy="936104"/>
          </a:xfrm>
          <a:prstGeom prst="ellipse">
            <a:avLst/>
          </a:prstGeom>
          <a:solidFill>
            <a:srgbClr val="F1C8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cxnSp>
        <p:nvCxnSpPr>
          <p:cNvPr id="25" name="Gerade Verbindung 14"/>
          <p:cNvCxnSpPr/>
          <p:nvPr/>
        </p:nvCxnSpPr>
        <p:spPr>
          <a:xfrm flipV="1">
            <a:off x="6372200" y="4581128"/>
            <a:ext cx="1512168" cy="1368152"/>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7092280" y="4725144"/>
            <a:ext cx="57606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7" name="Ellipse 26"/>
          <p:cNvSpPr/>
          <p:nvPr/>
        </p:nvSpPr>
        <p:spPr>
          <a:xfrm>
            <a:off x="6984996" y="5139454"/>
            <a:ext cx="241056" cy="2520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28" name="Textfeld 27"/>
          <p:cNvSpPr txBox="1"/>
          <p:nvPr/>
        </p:nvSpPr>
        <p:spPr>
          <a:xfrm>
            <a:off x="6516216" y="4005064"/>
            <a:ext cx="1584176" cy="338554"/>
          </a:xfrm>
          <a:prstGeom prst="rect">
            <a:avLst/>
          </a:prstGeom>
          <a:noFill/>
        </p:spPr>
        <p:txBody>
          <a:bodyPr wrap="square" rtlCol="0">
            <a:spAutoFit/>
          </a:bodyPr>
          <a:lstStyle/>
          <a:p>
            <a:r>
              <a:rPr lang="de-DE" sz="1600" b="0" dirty="0">
                <a:solidFill>
                  <a:prstClr val="black"/>
                </a:solidFill>
                <a:latin typeface="+mj-lt"/>
              </a:rPr>
              <a:t>Torsion Last</a:t>
            </a:r>
          </a:p>
        </p:txBody>
      </p:sp>
      <p:cxnSp>
        <p:nvCxnSpPr>
          <p:cNvPr id="29" name="Gerade Verbindung mit Pfeil 28"/>
          <p:cNvCxnSpPr/>
          <p:nvPr/>
        </p:nvCxnSpPr>
        <p:spPr>
          <a:xfrm flipH="1" flipV="1">
            <a:off x="5076056" y="3789040"/>
            <a:ext cx="2016224" cy="2160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9121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974836"/>
            <a:ext cx="8511480" cy="860425"/>
          </a:xfrm>
        </p:spPr>
        <p:txBody>
          <a:bodyPr/>
          <a:lstStyle/>
          <a:p>
            <a:r>
              <a:rPr lang="de-DE" b="0" dirty="0" smtClean="0"/>
              <a:t>6.3.1 Funktionsprinzip EMC</a:t>
            </a:r>
            <a:r>
              <a:rPr lang="de-DE" b="0" dirty="0"/>
              <a:t/>
            </a:r>
            <a:br>
              <a:rPr lang="de-DE" b="0" dirty="0"/>
            </a:br>
            <a:r>
              <a:rPr lang="de-DE" dirty="0"/>
              <a:t>Neu: 	</a:t>
            </a:r>
            <a:r>
              <a:rPr lang="de-DE" b="0" dirty="0"/>
              <a:t>EMC-2 </a:t>
            </a:r>
            <a:r>
              <a:rPr lang="de-DE" b="0" dirty="0" smtClean="0"/>
              <a:t>mit </a:t>
            </a:r>
            <a:r>
              <a:rPr lang="de-DE" b="0" dirty="0"/>
              <a:t>elektronischem Drehmomentsmessmodul</a:t>
            </a:r>
            <a:br>
              <a:rPr lang="de-DE" b="0" dirty="0"/>
            </a:br>
            <a:r>
              <a:rPr lang="de-DE" b="0" dirty="0"/>
              <a:t/>
            </a:r>
            <a:br>
              <a:rPr lang="de-DE" b="0"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450632" y="6577599"/>
            <a:ext cx="2880320" cy="246221"/>
          </a:xfrm>
          <a:prstGeom prst="rect">
            <a:avLst/>
          </a:prstGeom>
          <a:noFill/>
        </p:spPr>
        <p:txBody>
          <a:bodyPr wrap="square" rtlCol="0">
            <a:spAutoFit/>
          </a:bodyPr>
          <a:lstStyle/>
          <a:p>
            <a:r>
              <a:rPr lang="de-DE" sz="1000" b="0" dirty="0" smtClean="0">
                <a:latin typeface="+mj-lt"/>
              </a:rPr>
              <a:t>Quelle: Werkbild 62f) Rauch 62g)h) Brachem</a:t>
            </a:r>
            <a:endParaRPr lang="de-DE" sz="1000" b="0" dirty="0">
              <a:latin typeface="+mj-lt"/>
            </a:endParaRPr>
          </a:p>
        </p:txBody>
      </p:sp>
      <p:pic>
        <p:nvPicPr>
          <p:cNvPr id="15" name="Picture 3" descr="C:\Users\jhille.RAUCH\AppData\Local\Microsoft\Windows\Temporary Internet Files\Content.Outlook\F5T8HM1E\f-584998_05_000_edp_asm_Drehmomentsensor-für-Rauch-Düngemittelstreuer_mit_Gehaus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4973" y="1814357"/>
            <a:ext cx="3143816" cy="247873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C:\Users\jhille.RAUCH\AppData\Local\Microsoft\Windows\Temporary Internet Files\Content.Outlook\F5T8HM1E\f-584998_05_000_edp_asm_Drehmomentsensor-für-Rauch-Düngemittelstreuer_single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668933">
            <a:off x="6117986" y="1996415"/>
            <a:ext cx="3047761" cy="2285821"/>
          </a:xfrm>
          <a:prstGeom prst="rect">
            <a:avLst/>
          </a:prstGeom>
          <a:noFill/>
          <a:extLst>
            <a:ext uri="{909E8E84-426E-40DD-AFC4-6F175D3DCCD1}">
              <a14:hiddenFill xmlns:a14="http://schemas.microsoft.com/office/drawing/2010/main">
                <a:solidFill>
                  <a:srgbClr val="FFFFFF"/>
                </a:solidFill>
              </a14:hiddenFill>
            </a:ext>
          </a:extLst>
        </p:spPr>
      </p:pic>
      <p:sp>
        <p:nvSpPr>
          <p:cNvPr id="17" name="Pfeil nach rechts 16"/>
          <p:cNvSpPr/>
          <p:nvPr/>
        </p:nvSpPr>
        <p:spPr>
          <a:xfrm>
            <a:off x="5148064" y="2492896"/>
            <a:ext cx="1872208" cy="576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8" name="Textfeld 17"/>
          <p:cNvSpPr txBox="1"/>
          <p:nvPr/>
        </p:nvSpPr>
        <p:spPr>
          <a:xfrm>
            <a:off x="3635896" y="2824108"/>
            <a:ext cx="1512168" cy="523220"/>
          </a:xfrm>
          <a:prstGeom prst="rect">
            <a:avLst/>
          </a:prstGeom>
          <a:noFill/>
        </p:spPr>
        <p:txBody>
          <a:bodyPr wrap="square" rtlCol="0">
            <a:spAutoFit/>
          </a:bodyPr>
          <a:lstStyle/>
          <a:p>
            <a:pPr algn="ctr"/>
            <a:r>
              <a:rPr lang="de-DE" sz="1400" b="1" dirty="0">
                <a:solidFill>
                  <a:prstClr val="white"/>
                </a:solidFill>
              </a:rPr>
              <a:t>Nm</a:t>
            </a:r>
            <a:br>
              <a:rPr lang="de-DE" sz="1400" b="1" dirty="0">
                <a:solidFill>
                  <a:prstClr val="white"/>
                </a:solidFill>
              </a:rPr>
            </a:br>
            <a:r>
              <a:rPr lang="de-DE" sz="1400" b="1" dirty="0">
                <a:solidFill>
                  <a:prstClr val="white"/>
                </a:solidFill>
              </a:rPr>
              <a:t>Drehmoment</a:t>
            </a:r>
          </a:p>
        </p:txBody>
      </p:sp>
      <p:sp>
        <p:nvSpPr>
          <p:cNvPr id="3" name="Rechteck 2"/>
          <p:cNvSpPr/>
          <p:nvPr/>
        </p:nvSpPr>
        <p:spPr>
          <a:xfrm>
            <a:off x="468054" y="4514519"/>
            <a:ext cx="8513331" cy="646331"/>
          </a:xfrm>
          <a:prstGeom prst="rect">
            <a:avLst/>
          </a:prstGeom>
        </p:spPr>
        <p:txBody>
          <a:bodyPr wrap="square">
            <a:spAutoFit/>
          </a:bodyPr>
          <a:lstStyle/>
          <a:p>
            <a:r>
              <a:rPr lang="de-DE" sz="1800" b="0" dirty="0">
                <a:latin typeface="+mj-lt"/>
              </a:rPr>
              <a:t>Intelligente, millionenfach bewährte Hightech-Messtechnologie für Drehmomente</a:t>
            </a:r>
            <a:br>
              <a:rPr lang="de-DE" sz="1800" b="0" dirty="0">
                <a:latin typeface="+mj-lt"/>
              </a:rPr>
            </a:br>
            <a:r>
              <a:rPr lang="de-DE" sz="1800" b="0" dirty="0">
                <a:latin typeface="+mj-lt"/>
              </a:rPr>
              <a:t> </a:t>
            </a:r>
          </a:p>
        </p:txBody>
      </p:sp>
      <p:pic>
        <p:nvPicPr>
          <p:cNvPr id="19" name="Picture 2" descr="Leipziger Neuseen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950531"/>
            <a:ext cx="1800199" cy="13563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1979712" y="6306845"/>
            <a:ext cx="1944216" cy="338554"/>
          </a:xfrm>
          <a:prstGeom prst="rect">
            <a:avLst/>
          </a:prstGeom>
          <a:noFill/>
        </p:spPr>
        <p:txBody>
          <a:bodyPr wrap="square" rtlCol="0">
            <a:spAutoFit/>
          </a:bodyPr>
          <a:lstStyle/>
          <a:p>
            <a:r>
              <a:rPr lang="de-DE" sz="1600" b="0" dirty="0">
                <a:solidFill>
                  <a:prstClr val="black"/>
                </a:solidFill>
                <a:latin typeface="+mj-lt"/>
              </a:rPr>
              <a:t>Segway</a:t>
            </a:r>
          </a:p>
        </p:txBody>
      </p:sp>
      <p:pic>
        <p:nvPicPr>
          <p:cNvPr id="21" name="Picture 4" descr="Bildergebnis für bild e-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868" y="4880982"/>
            <a:ext cx="2514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nvSpPr>
        <p:spPr>
          <a:xfrm>
            <a:off x="5711304" y="6333048"/>
            <a:ext cx="1872208" cy="338554"/>
          </a:xfrm>
          <a:prstGeom prst="rect">
            <a:avLst/>
          </a:prstGeom>
          <a:noFill/>
        </p:spPr>
        <p:txBody>
          <a:bodyPr wrap="square" rtlCol="0">
            <a:spAutoFit/>
          </a:bodyPr>
          <a:lstStyle/>
          <a:p>
            <a:r>
              <a:rPr lang="de-DE" sz="1600" b="0" dirty="0" smtClean="0">
                <a:solidFill>
                  <a:prstClr val="black"/>
                </a:solidFill>
                <a:latin typeface="+mj-lt"/>
              </a:rPr>
              <a:t>E-Bike</a:t>
            </a:r>
            <a:endParaRPr lang="de-DE" sz="1600" b="0" dirty="0">
              <a:solidFill>
                <a:prstClr val="black"/>
              </a:solidFill>
              <a:latin typeface="+mj-lt"/>
            </a:endParaRPr>
          </a:p>
        </p:txBody>
      </p:sp>
    </p:spTree>
    <p:extLst>
      <p:ext uri="{BB962C8B-B14F-4D97-AF65-F5344CB8AC3E}">
        <p14:creationId xmlns:p14="http://schemas.microsoft.com/office/powerpoint/2010/main" val="414153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1550" y="1235140"/>
            <a:ext cx="7200900" cy="456998"/>
          </a:xfrm>
        </p:spPr>
        <p:txBody>
          <a:bodyPr>
            <a:normAutofit/>
          </a:bodyPr>
          <a:lstStyle/>
          <a:p>
            <a:r>
              <a:rPr lang="de-DE" sz="1800" dirty="0">
                <a:latin typeface="+mn-lt"/>
              </a:rPr>
              <a:t>EMC Sensor </a:t>
            </a:r>
          </a:p>
        </p:txBody>
      </p:sp>
      <p:sp>
        <p:nvSpPr>
          <p:cNvPr id="7" name="Textfeld 6"/>
          <p:cNvSpPr txBox="1"/>
          <p:nvPr/>
        </p:nvSpPr>
        <p:spPr>
          <a:xfrm>
            <a:off x="724000" y="4617149"/>
            <a:ext cx="8024464" cy="761745"/>
          </a:xfrm>
          <a:prstGeom prst="rect">
            <a:avLst/>
          </a:prstGeom>
          <a:noFill/>
          <a:ln>
            <a:noFill/>
          </a:ln>
        </p:spPr>
        <p:txBody>
          <a:bodyPr wrap="square" lIns="68555" tIns="34289" rIns="68555" bIns="34289" rtlCol="0">
            <a:spAutoFit/>
          </a:bodyPr>
          <a:lstStyle/>
          <a:p>
            <a:pPr marL="214228" indent="-214228" defTabSz="685511" fontAlgn="auto">
              <a:spcBef>
                <a:spcPts val="0"/>
              </a:spcBef>
              <a:spcAft>
                <a:spcPts val="0"/>
              </a:spcAft>
              <a:buClrTx/>
              <a:buBlip>
                <a:blip r:embed="rId3"/>
              </a:buBlip>
            </a:pPr>
            <a:r>
              <a:rPr lang="de-DE" sz="1500" b="0" dirty="0">
                <a:solidFill>
                  <a:prstClr val="black"/>
                </a:solidFill>
                <a:latin typeface="Arial"/>
                <a:ea typeface="+mn-ea"/>
              </a:rPr>
              <a:t>Drehmoment wird über Magnetfeldmessung direkt an der Antriebswelle gemessen</a:t>
            </a:r>
          </a:p>
          <a:p>
            <a:pPr marL="214228" indent="-214228" defTabSz="685511" fontAlgn="auto">
              <a:spcBef>
                <a:spcPts val="0"/>
              </a:spcBef>
              <a:spcAft>
                <a:spcPts val="0"/>
              </a:spcAft>
              <a:buClrTx/>
              <a:buBlip>
                <a:blip r:embed="rId3"/>
              </a:buBlip>
            </a:pPr>
            <a:r>
              <a:rPr lang="de-DE" sz="1500" b="0" dirty="0">
                <a:solidFill>
                  <a:prstClr val="black"/>
                </a:solidFill>
                <a:latin typeface="Arial"/>
                <a:ea typeface="+mn-ea"/>
              </a:rPr>
              <a:t>Unabhängig von Hydrauliköl</a:t>
            </a:r>
          </a:p>
          <a:p>
            <a:pPr marL="214228" indent="-214228" defTabSz="685511" fontAlgn="auto">
              <a:spcBef>
                <a:spcPts val="0"/>
              </a:spcBef>
              <a:spcAft>
                <a:spcPts val="0"/>
              </a:spcAft>
              <a:buClrTx/>
              <a:buBlip>
                <a:blip r:embed="rId3"/>
              </a:buBlip>
            </a:pPr>
            <a:r>
              <a:rPr lang="de-DE" sz="1500" b="0" dirty="0">
                <a:solidFill>
                  <a:prstClr val="black"/>
                </a:solidFill>
                <a:latin typeface="Arial"/>
                <a:ea typeface="+mn-ea"/>
              </a:rPr>
              <a:t>Technik wird in E-Bikes</a:t>
            </a:r>
          </a:p>
        </p:txBody>
      </p:sp>
      <p:pic>
        <p:nvPicPr>
          <p:cNvPr id="8" name="Picture 2" descr="http://172.16.10.40/photo/convert.php?type=2&amp;dir=47726166696b2f415849532f44657461696c73&amp;name=454d432d4641472d447265686d6f6d656e746d6573736d6f64756c2d30312e6a706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4455" y="1883226"/>
            <a:ext cx="5041574" cy="263857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5472870" y="3320185"/>
            <a:ext cx="1512168" cy="415496"/>
          </a:xfrm>
          <a:prstGeom prst="rect">
            <a:avLst/>
          </a:prstGeom>
          <a:noFill/>
        </p:spPr>
        <p:txBody>
          <a:bodyPr wrap="square" lIns="68555" tIns="34289" rIns="68555" bIns="34289" rtlCol="0">
            <a:spAutoFit/>
          </a:bodyPr>
          <a:lstStyle/>
          <a:p>
            <a:pPr algn="ctr" defTabSz="685511" fontAlgn="auto">
              <a:spcBef>
                <a:spcPts val="0"/>
              </a:spcBef>
              <a:spcAft>
                <a:spcPts val="0"/>
              </a:spcAft>
              <a:buClrTx/>
            </a:pPr>
            <a:r>
              <a:rPr lang="de-DE" sz="1125" dirty="0" err="1">
                <a:solidFill>
                  <a:prstClr val="white"/>
                </a:solidFill>
                <a:latin typeface="Arial"/>
                <a:ea typeface="+mn-ea"/>
              </a:rPr>
              <a:t>Nm</a:t>
            </a:r>
            <a:r>
              <a:rPr lang="de-DE" sz="1125" dirty="0">
                <a:solidFill>
                  <a:prstClr val="white"/>
                </a:solidFill>
                <a:latin typeface="Arial"/>
                <a:ea typeface="+mn-ea"/>
              </a:rPr>
              <a:t/>
            </a:r>
            <a:br>
              <a:rPr lang="de-DE" sz="1125" dirty="0">
                <a:solidFill>
                  <a:prstClr val="white"/>
                </a:solidFill>
                <a:latin typeface="Arial"/>
                <a:ea typeface="+mn-ea"/>
              </a:rPr>
            </a:br>
            <a:r>
              <a:rPr lang="de-DE" sz="1125" dirty="0">
                <a:solidFill>
                  <a:prstClr val="white"/>
                </a:solidFill>
                <a:latin typeface="Arial"/>
                <a:ea typeface="+mn-ea"/>
              </a:rPr>
              <a:t>Drehmoment</a:t>
            </a:r>
          </a:p>
        </p:txBody>
      </p:sp>
      <p:sp>
        <p:nvSpPr>
          <p:cNvPr id="10" name="Titel 2"/>
          <p:cNvSpPr txBox="1">
            <a:spLocks/>
          </p:cNvSpPr>
          <p:nvPr/>
        </p:nvSpPr>
        <p:spPr>
          <a:xfrm>
            <a:off x="-36510" y="890718"/>
            <a:ext cx="8303555" cy="486054"/>
          </a:xfrm>
          <a:prstGeom prst="rect">
            <a:avLst/>
          </a:prstGeom>
        </p:spPr>
        <p:txBody>
          <a:bodyPr vert="horz" lIns="68555" tIns="34289" rIns="68555" bIns="34289" rtlCol="0" anchor="ctr">
            <a:normAutofit fontScale="97500"/>
          </a:bodyPr>
          <a:lstStyle>
            <a:lvl1pPr algn="l" defTabSz="914400" rtl="0" eaLnBrk="1" latinLnBrk="0" hangingPunct="1">
              <a:spcBef>
                <a:spcPct val="0"/>
              </a:spcBef>
              <a:buNone/>
              <a:defRPr sz="3200" kern="1200">
                <a:solidFill>
                  <a:schemeClr val="tx1"/>
                </a:solidFill>
                <a:latin typeface="+mj-lt"/>
                <a:ea typeface="+mj-ea"/>
                <a:cs typeface="+mj-cs"/>
              </a:defRPr>
            </a:lvl1pPr>
          </a:lstStyle>
          <a:p>
            <a:pPr defTabSz="685800" fontAlgn="auto">
              <a:spcAft>
                <a:spcPts val="0"/>
              </a:spcAft>
              <a:buClrTx/>
            </a:pPr>
            <a:r>
              <a:rPr lang="de-DE" sz="2100" b="0" dirty="0">
                <a:solidFill>
                  <a:prstClr val="white"/>
                </a:solidFill>
                <a:latin typeface="Arial"/>
              </a:rPr>
              <a:t>Drehmomentmessung an den Streuscheiben</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77" y="1828009"/>
            <a:ext cx="3344230" cy="269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15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176306"/>
            <a:ext cx="8511480" cy="860425"/>
          </a:xfrm>
        </p:spPr>
        <p:txBody>
          <a:bodyPr/>
          <a:lstStyle/>
          <a:p>
            <a:r>
              <a:rPr lang="de-DE" b="0" dirty="0" smtClean="0"/>
              <a:t>6.3.2 Rauch Streuflügelbürste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62i) Rauch</a:t>
            </a:r>
            <a:endParaRPr lang="de-DE" sz="1000" b="0" dirty="0">
              <a:latin typeface="+mj-lt"/>
            </a:endParaRPr>
          </a:p>
        </p:txBody>
      </p:sp>
      <p:pic>
        <p:nvPicPr>
          <p:cNvPr id="8" name="Hasto_S6_300_540rpm_12090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849" y="1772816"/>
            <a:ext cx="8604448" cy="2796446"/>
          </a:xfrm>
          <a:prstGeom prst="rect">
            <a:avLst/>
          </a:prstGeom>
        </p:spPr>
      </p:pic>
      <p:sp>
        <p:nvSpPr>
          <p:cNvPr id="6" name="Textfeld 5"/>
          <p:cNvSpPr txBox="1"/>
          <p:nvPr/>
        </p:nvSpPr>
        <p:spPr>
          <a:xfrm>
            <a:off x="323528" y="4725144"/>
            <a:ext cx="8208912" cy="978729"/>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latin typeface="+mj-lt"/>
              </a:rPr>
              <a:t>verhindert direktes Auftreffen des Düngers auf die Streuflügel </a:t>
            </a:r>
          </a:p>
          <a:p>
            <a:pPr marL="285750" indent="-285750">
              <a:buFont typeface="Arial" panose="020B0604020202020204" pitchFamily="34" charset="0"/>
              <a:buChar char="•"/>
            </a:pPr>
            <a:r>
              <a:rPr lang="de-DE" sz="1800" b="0" dirty="0" smtClean="0">
                <a:latin typeface="+mj-lt"/>
              </a:rPr>
              <a:t>hierdurch kein verfälschen des Streubildes durch unkontrollierten Düngerwurf </a:t>
            </a:r>
            <a:endParaRPr lang="de-DE" sz="1800" b="0" dirty="0">
              <a:latin typeface="+mj-lt"/>
            </a:endParaRPr>
          </a:p>
        </p:txBody>
      </p:sp>
    </p:spTree>
    <p:extLst>
      <p:ext uri="{BB962C8B-B14F-4D97-AF65-F5344CB8AC3E}">
        <p14:creationId xmlns:p14="http://schemas.microsoft.com/office/powerpoint/2010/main" val="28081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53318" y="188640"/>
            <a:ext cx="8511480" cy="860425"/>
          </a:xfrm>
        </p:spPr>
        <p:txBody>
          <a:bodyPr/>
          <a:lstStyle/>
          <a:p>
            <a:r>
              <a:rPr lang="de-DE" b="0" dirty="0" smtClean="0"/>
              <a:t>6.3.3 Rauch Neuheit</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89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62j) Rauch</a:t>
            </a:r>
            <a:endParaRPr lang="de-DE" sz="1000" b="0" dirty="0">
              <a:latin typeface="+mj-lt"/>
            </a:endParaRPr>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06" y="1296620"/>
            <a:ext cx="6775547" cy="4580652"/>
          </a:xfrm>
          <a:prstGeom prst="rect">
            <a:avLst/>
          </a:prstGeom>
        </p:spPr>
      </p:pic>
      <p:sp>
        <p:nvSpPr>
          <p:cNvPr id="14" name="Textfeld 13"/>
          <p:cNvSpPr txBox="1"/>
          <p:nvPr/>
        </p:nvSpPr>
        <p:spPr>
          <a:xfrm>
            <a:off x="1475656" y="4257092"/>
            <a:ext cx="2664296" cy="634020"/>
          </a:xfrm>
          <a:prstGeom prst="rect">
            <a:avLst/>
          </a:prstGeom>
          <a:noFill/>
        </p:spPr>
        <p:txBody>
          <a:bodyPr wrap="square" rtlCol="0">
            <a:spAutoFit/>
          </a:bodyPr>
          <a:lstStyle/>
          <a:p>
            <a:pPr algn="ctr"/>
            <a:r>
              <a:rPr lang="de-DE" sz="1600" b="0" dirty="0" smtClean="0">
                <a:latin typeface="+mj-lt"/>
              </a:rPr>
              <a:t>Klassischer Linearantrieb</a:t>
            </a:r>
          </a:p>
          <a:p>
            <a:pPr algn="ctr"/>
            <a:r>
              <a:rPr lang="de-DE" sz="1600" b="0" dirty="0" smtClean="0">
                <a:latin typeface="+mj-lt"/>
              </a:rPr>
              <a:t> mit Spindelmotor</a:t>
            </a:r>
            <a:endParaRPr lang="de-DE" sz="1600" b="0" dirty="0">
              <a:latin typeface="+mj-lt"/>
            </a:endParaRPr>
          </a:p>
        </p:txBody>
      </p:sp>
    </p:spTree>
    <p:extLst>
      <p:ext uri="{BB962C8B-B14F-4D97-AF65-F5344CB8AC3E}">
        <p14:creationId xmlns:p14="http://schemas.microsoft.com/office/powerpoint/2010/main" val="2433375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132" y="497449"/>
            <a:ext cx="9144000" cy="860425"/>
          </a:xfrm>
        </p:spPr>
        <p:txBody>
          <a:bodyPr/>
          <a:lstStyle/>
          <a:p>
            <a:r>
              <a:rPr lang="de-DE" b="0" dirty="0" smtClean="0"/>
              <a:t>1.1 Was ist Applikationsqualität?					</a:t>
            </a:r>
            <a:endParaRPr lang="de-DE" b="0" dirty="0"/>
          </a:p>
        </p:txBody>
      </p:sp>
      <p:sp>
        <p:nvSpPr>
          <p:cNvPr id="4" name="Fußzeilenplatzhalter 3"/>
          <p:cNvSpPr>
            <a:spLocks noGrp="1"/>
          </p:cNvSpPr>
          <p:nvPr>
            <p:ph type="ftr" sz="quarter" idx="10"/>
          </p:nvPr>
        </p:nvSpPr>
        <p:spPr>
          <a:xfrm>
            <a:off x="251520" y="6450012"/>
            <a:ext cx="7067550" cy="219075"/>
          </a:xfrm>
        </p:spPr>
        <p:txBody>
          <a:bodyPr/>
          <a:lstStyle/>
          <a:p>
            <a:pPr>
              <a:defRPr/>
            </a:pPr>
            <a:r>
              <a:rPr lang="de-DE" dirty="0" smtClean="0"/>
              <a:t>Prof. Dr. </a:t>
            </a:r>
            <a:r>
              <a:rPr lang="de-DE" dirty="0"/>
              <a:t>Ulrich Groß 		</a:t>
            </a:r>
            <a:r>
              <a:rPr lang="de-DE" dirty="0" smtClean="0"/>
              <a:t>         UE </a:t>
            </a:r>
            <a:r>
              <a:rPr lang="de-DE" dirty="0"/>
              <a:t>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a:t>
            </a:fld>
            <a:endParaRPr lang="de-DE" dirty="0"/>
          </a:p>
        </p:txBody>
      </p:sp>
      <p:pic>
        <p:nvPicPr>
          <p:cNvPr id="11" name="Picture 3" descr="npo0004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48605"/>
            <a:ext cx="2670232" cy="434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npo0004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4290" y="1565274"/>
            <a:ext cx="2813050" cy="203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descr="npo00047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290" y="3583539"/>
            <a:ext cx="28130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descr="npo00047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340" y="1577732"/>
            <a:ext cx="2649538" cy="200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descr="npo00047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7341" y="3588328"/>
            <a:ext cx="2649538" cy="229204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feld 16"/>
          <p:cNvSpPr txBox="1"/>
          <p:nvPr/>
        </p:nvSpPr>
        <p:spPr>
          <a:xfrm>
            <a:off x="4860032" y="6044850"/>
            <a:ext cx="3902968" cy="246221"/>
          </a:xfrm>
          <a:prstGeom prst="rect">
            <a:avLst/>
          </a:prstGeom>
          <a:noFill/>
        </p:spPr>
        <p:txBody>
          <a:bodyPr wrap="square" rtlCol="0">
            <a:spAutoFit/>
          </a:bodyPr>
          <a:lstStyle/>
          <a:p>
            <a:r>
              <a:rPr lang="de-DE" sz="1000" b="0" dirty="0" smtClean="0"/>
              <a:t>Quelle: Bild 1a -1e Vorlesungsskript Prof. Dr. Ulrich Groß </a:t>
            </a:r>
            <a:endParaRPr lang="de-DE" sz="1000" b="0" dirty="0"/>
          </a:p>
        </p:txBody>
      </p:sp>
      <p:pic>
        <p:nvPicPr>
          <p:cNvPr id="3" name="Grafi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6096" y="950078"/>
            <a:ext cx="3381375" cy="1352550"/>
          </a:xfrm>
          <a:prstGeom prst="rect">
            <a:avLst/>
          </a:prstGeom>
        </p:spPr>
      </p:pic>
    </p:spTree>
    <p:extLst>
      <p:ext uri="{BB962C8B-B14F-4D97-AF65-F5344CB8AC3E}">
        <p14:creationId xmlns:p14="http://schemas.microsoft.com/office/powerpoint/2010/main" val="28497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08520" y="355080"/>
            <a:ext cx="8511480" cy="860425"/>
          </a:xfrm>
        </p:spPr>
        <p:txBody>
          <a:bodyPr/>
          <a:lstStyle/>
          <a:p>
            <a:r>
              <a:rPr lang="de-DE" b="0" dirty="0"/>
              <a:t>6.3.3 Rauch Neuheit</a:t>
            </a:r>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90</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63 k) Rauch</a:t>
            </a:r>
            <a:endParaRPr lang="de-DE" sz="1000" b="0" dirty="0">
              <a:latin typeface="+mj-lt"/>
            </a:endParaRP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796" y="2156390"/>
            <a:ext cx="7632848" cy="34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2051720" y="1349320"/>
            <a:ext cx="4572000" cy="369332"/>
          </a:xfrm>
          <a:prstGeom prst="rect">
            <a:avLst/>
          </a:prstGeom>
        </p:spPr>
        <p:txBody>
          <a:bodyPr>
            <a:spAutoFit/>
          </a:bodyPr>
          <a:lstStyle/>
          <a:p>
            <a:pPr algn="ctr"/>
            <a:r>
              <a:rPr lang="de-DE" sz="1800" b="0" dirty="0" smtClean="0">
                <a:latin typeface="+mj-lt"/>
              </a:rPr>
              <a:t>Speed Servo</a:t>
            </a:r>
            <a:r>
              <a:rPr lang="de-DE" sz="1800" b="0" dirty="0">
                <a:latin typeface="+mj-lt"/>
              </a:rPr>
              <a:t>: Der Düngerstreuer-Turbo</a:t>
            </a:r>
          </a:p>
        </p:txBody>
      </p:sp>
      <p:sp>
        <p:nvSpPr>
          <p:cNvPr id="6" name="Rechteck 5"/>
          <p:cNvSpPr/>
          <p:nvPr/>
        </p:nvSpPr>
        <p:spPr>
          <a:xfrm>
            <a:off x="2051720" y="1728177"/>
            <a:ext cx="4572000" cy="369332"/>
          </a:xfrm>
          <a:prstGeom prst="rect">
            <a:avLst/>
          </a:prstGeom>
        </p:spPr>
        <p:txBody>
          <a:bodyPr>
            <a:spAutoFit/>
          </a:bodyPr>
          <a:lstStyle/>
          <a:p>
            <a:pPr algn="ctr"/>
            <a:r>
              <a:rPr lang="de-DE" sz="1800" b="0" dirty="0">
                <a:latin typeface="+mj-lt"/>
              </a:rPr>
              <a:t>2,5 mal schneller als Linearaktuatoren</a:t>
            </a:r>
          </a:p>
        </p:txBody>
      </p:sp>
      <p:sp>
        <p:nvSpPr>
          <p:cNvPr id="10" name="Rechteck 9">
            <a:hlinkClick r:id="rId3"/>
          </p:cNvPr>
          <p:cNvSpPr/>
          <p:nvPr/>
        </p:nvSpPr>
        <p:spPr bwMode="auto">
          <a:xfrm>
            <a:off x="7740352" y="4941168"/>
            <a:ext cx="662608" cy="504056"/>
          </a:xfrm>
          <a:prstGeom prst="rect">
            <a:avLst/>
          </a:prstGeom>
          <a:solidFill>
            <a:schemeClr val="tx1"/>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2665048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27" y="616783"/>
            <a:ext cx="8511480" cy="860425"/>
          </a:xfrm>
        </p:spPr>
        <p:txBody>
          <a:bodyPr/>
          <a:lstStyle/>
          <a:p>
            <a:r>
              <a:rPr lang="de-DE" b="0" dirty="0" smtClean="0"/>
              <a:t>6.4 Rauch CDA Bedienterminal</a:t>
            </a: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91</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63 Rauch</a:t>
            </a:r>
            <a:endParaRPr lang="de-DE" sz="1000" b="0" dirty="0">
              <a:latin typeface="+mj-lt"/>
            </a:endParaRPr>
          </a:p>
        </p:txBody>
      </p:sp>
      <p:pic>
        <p:nvPicPr>
          <p:cNvPr id="10" name="Picture 5" descr="AxisCDA_24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168" y="1340768"/>
            <a:ext cx="65532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9785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27" y="616783"/>
            <a:ext cx="8511480" cy="860425"/>
          </a:xfrm>
        </p:spPr>
        <p:txBody>
          <a:bodyPr/>
          <a:lstStyle/>
          <a:p>
            <a:r>
              <a:rPr lang="de-DE" b="0" dirty="0" smtClean="0"/>
              <a:t>6.4 Rauch CDA Bedienterminal</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92</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05113" y="6322854"/>
            <a:ext cx="2880320" cy="246221"/>
          </a:xfrm>
          <a:prstGeom prst="rect">
            <a:avLst/>
          </a:prstGeom>
          <a:noFill/>
        </p:spPr>
        <p:txBody>
          <a:bodyPr wrap="square" rtlCol="0">
            <a:spAutoFit/>
          </a:bodyPr>
          <a:lstStyle/>
          <a:p>
            <a:r>
              <a:rPr lang="de-DE" sz="1000" b="0" dirty="0" smtClean="0">
                <a:latin typeface="+mj-lt"/>
              </a:rPr>
              <a:t>Quelle: Werkbild 64 Rauch </a:t>
            </a:r>
            <a:endParaRPr lang="de-DE" sz="1000" b="0" dirty="0">
              <a:latin typeface="+mj-lt"/>
            </a:endParaRPr>
          </a:p>
        </p:txBody>
      </p:sp>
      <p:pic>
        <p:nvPicPr>
          <p:cNvPr id="10" name="Picture 9" descr="Axis-Einstell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91" y="1986435"/>
            <a:ext cx="4261763" cy="319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350711" y="2793417"/>
            <a:ext cx="1905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2000" dirty="0"/>
              <a:t>Aufgabepunkt nach links:</a:t>
            </a:r>
          </a:p>
          <a:p>
            <a:pPr>
              <a:spcBef>
                <a:spcPct val="50000"/>
              </a:spcBef>
              <a:buClrTx/>
              <a:buFontTx/>
              <a:buNone/>
            </a:pPr>
            <a:r>
              <a:rPr lang="de-DE" altLang="de-DE" sz="2000" dirty="0"/>
              <a:t>größere Arbeitsbreiten</a:t>
            </a:r>
          </a:p>
        </p:txBody>
      </p:sp>
      <p:sp>
        <p:nvSpPr>
          <p:cNvPr id="12" name="Text Box 8"/>
          <p:cNvSpPr txBox="1">
            <a:spLocks noChangeArrowheads="1"/>
          </p:cNvSpPr>
          <p:nvPr/>
        </p:nvSpPr>
        <p:spPr bwMode="auto">
          <a:xfrm>
            <a:off x="6764495" y="2793416"/>
            <a:ext cx="20574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2000" dirty="0"/>
              <a:t>Aufgabepunkt nach </a:t>
            </a:r>
            <a:r>
              <a:rPr lang="de-DE" altLang="de-DE" sz="2000" dirty="0" smtClean="0"/>
              <a:t>rechts: </a:t>
            </a:r>
            <a:endParaRPr lang="de-DE" altLang="de-DE" sz="2000" dirty="0"/>
          </a:p>
          <a:p>
            <a:pPr>
              <a:spcBef>
                <a:spcPct val="50000"/>
              </a:spcBef>
              <a:buClrTx/>
              <a:buFontTx/>
              <a:buNone/>
            </a:pPr>
            <a:r>
              <a:rPr lang="de-DE" altLang="de-DE" sz="2000" dirty="0"/>
              <a:t>kleinere Arbeitsbreiten</a:t>
            </a:r>
          </a:p>
        </p:txBody>
      </p:sp>
    </p:spTree>
    <p:extLst>
      <p:ext uri="{BB962C8B-B14F-4D97-AF65-F5344CB8AC3E}">
        <p14:creationId xmlns:p14="http://schemas.microsoft.com/office/powerpoint/2010/main" val="17555108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27" y="616783"/>
            <a:ext cx="8511480" cy="860425"/>
          </a:xfrm>
        </p:spPr>
        <p:txBody>
          <a:bodyPr/>
          <a:lstStyle/>
          <a:p>
            <a:r>
              <a:rPr lang="de-DE" b="0" dirty="0"/>
              <a:t>6.4 Rauch CDA Bedienterminal</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93</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18993" y="6322854"/>
            <a:ext cx="2880320" cy="246221"/>
          </a:xfrm>
          <a:prstGeom prst="rect">
            <a:avLst/>
          </a:prstGeom>
          <a:noFill/>
        </p:spPr>
        <p:txBody>
          <a:bodyPr wrap="square" rtlCol="0">
            <a:spAutoFit/>
          </a:bodyPr>
          <a:lstStyle/>
          <a:p>
            <a:r>
              <a:rPr lang="de-DE" sz="1000" b="0" dirty="0" smtClean="0">
                <a:latin typeface="+mj-lt"/>
              </a:rPr>
              <a:t>Quelle: Werkbild 65, 66 Rauch</a:t>
            </a:r>
            <a:endParaRPr lang="de-DE" sz="1000" b="0" dirty="0">
              <a:latin typeface="+mj-lt"/>
            </a:endParaRPr>
          </a:p>
        </p:txBody>
      </p:sp>
      <p:sp>
        <p:nvSpPr>
          <p:cNvPr id="8" name="Text Box 7"/>
          <p:cNvSpPr txBox="1">
            <a:spLocks noChangeArrowheads="1"/>
          </p:cNvSpPr>
          <p:nvPr/>
        </p:nvSpPr>
        <p:spPr bwMode="auto">
          <a:xfrm>
            <a:off x="683568" y="1223527"/>
            <a:ext cx="1905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2000" dirty="0"/>
              <a:t>Aufgabepunkt nach links:</a:t>
            </a:r>
          </a:p>
          <a:p>
            <a:pPr>
              <a:spcBef>
                <a:spcPct val="50000"/>
              </a:spcBef>
              <a:buClrTx/>
              <a:buFontTx/>
              <a:buNone/>
            </a:pPr>
            <a:r>
              <a:rPr lang="de-DE" altLang="de-DE" sz="2000" dirty="0"/>
              <a:t>größere Arbeitsbreiten</a:t>
            </a:r>
          </a:p>
        </p:txBody>
      </p:sp>
      <p:sp>
        <p:nvSpPr>
          <p:cNvPr id="10" name="Text Box 8"/>
          <p:cNvSpPr txBox="1">
            <a:spLocks noChangeArrowheads="1"/>
          </p:cNvSpPr>
          <p:nvPr/>
        </p:nvSpPr>
        <p:spPr bwMode="auto">
          <a:xfrm>
            <a:off x="5884873" y="1170003"/>
            <a:ext cx="20574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71AD2A"/>
              </a:buClr>
              <a:buFont typeface="Arial Unicode MS" pitchFamily="34" charset="-128"/>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lr>
                <a:srgbClr val="71AD2A"/>
              </a:buClr>
              <a:buFont typeface="Univers"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eaLnBrk="0" hangingPunct="0">
              <a:spcBef>
                <a:spcPct val="20000"/>
              </a:spcBef>
              <a:buClr>
                <a:srgbClr val="71AD2A"/>
              </a:buClr>
              <a:buFont typeface="Arial Unicode MS" pitchFamily="34" charset="-128"/>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eaLnBrk="0" hangingPunct="0">
              <a:spcBef>
                <a:spcPct val="20000"/>
              </a:spcBef>
              <a:buClr>
                <a:srgbClr val="71AD2A"/>
              </a:buClr>
              <a:buFont typeface="Arial Unicode MS" pitchFamily="34" charset="-128"/>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eaLnBrk="0" hangingPunct="0">
              <a:spcBef>
                <a:spcPct val="20000"/>
              </a:spcBef>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lr>
                <a:srgbClr val="71AD2A"/>
              </a:buClr>
              <a:buFont typeface="Wingdings" panose="05000000000000000000" pitchFamily="2" charset="2"/>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50000"/>
              </a:spcBef>
              <a:buClrTx/>
              <a:buFontTx/>
              <a:buNone/>
            </a:pPr>
            <a:r>
              <a:rPr lang="de-DE" altLang="de-DE" sz="2000" dirty="0"/>
              <a:t>Aufgabepunkt nach </a:t>
            </a:r>
            <a:r>
              <a:rPr lang="de-DE" altLang="de-DE" sz="2000" dirty="0" smtClean="0"/>
              <a:t>rechts:</a:t>
            </a:r>
            <a:endParaRPr lang="de-DE" altLang="de-DE" sz="2000" dirty="0"/>
          </a:p>
          <a:p>
            <a:pPr>
              <a:spcBef>
                <a:spcPct val="50000"/>
              </a:spcBef>
              <a:buClrTx/>
              <a:buFontTx/>
              <a:buNone/>
            </a:pPr>
            <a:r>
              <a:rPr lang="de-DE" altLang="de-DE" sz="2000" dirty="0"/>
              <a:t>kleinere Arbeitsbreiten</a:t>
            </a:r>
          </a:p>
        </p:txBody>
      </p:sp>
      <p:pic>
        <p:nvPicPr>
          <p:cNvPr id="11" name="Picture 3" descr="AxisScheibe_24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2" y="2702358"/>
            <a:ext cx="2946659" cy="19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xisScheibe_24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131" y="2700910"/>
            <a:ext cx="2868883" cy="191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0"/>
          <p:cNvSpPr>
            <a:spLocks/>
          </p:cNvSpPr>
          <p:nvPr/>
        </p:nvSpPr>
        <p:spPr bwMode="auto">
          <a:xfrm>
            <a:off x="146671" y="3875316"/>
            <a:ext cx="5638800" cy="1990725"/>
          </a:xfrm>
          <a:custGeom>
            <a:avLst/>
            <a:gdLst>
              <a:gd name="T0" fmla="*/ 2147483647 w 3552"/>
              <a:gd name="T1" fmla="*/ 0 h 1254"/>
              <a:gd name="T2" fmla="*/ 0 w 3552"/>
              <a:gd name="T3" fmla="*/ 2147483647 h 1254"/>
              <a:gd name="T4" fmla="*/ 2147483647 w 3552"/>
              <a:gd name="T5" fmla="*/ 2147483647 h 1254"/>
              <a:gd name="T6" fmla="*/ 2147483647 w 3552"/>
              <a:gd name="T7" fmla="*/ 2147483647 h 1254"/>
              <a:gd name="T8" fmla="*/ 2147483647 w 3552"/>
              <a:gd name="T9" fmla="*/ 2147483647 h 1254"/>
              <a:gd name="T10" fmla="*/ 2147483647 w 3552"/>
              <a:gd name="T11" fmla="*/ 2147483647 h 1254"/>
              <a:gd name="T12" fmla="*/ 2147483647 w 3552"/>
              <a:gd name="T13" fmla="*/ 2147483647 h 1254"/>
              <a:gd name="T14" fmla="*/ 2147483647 w 3552"/>
              <a:gd name="T15" fmla="*/ 2147483647 h 1254"/>
              <a:gd name="T16" fmla="*/ 2147483647 w 3552"/>
              <a:gd name="T17" fmla="*/ 2147483647 h 1254"/>
              <a:gd name="T18" fmla="*/ 2147483647 w 3552"/>
              <a:gd name="T19" fmla="*/ 2147483647 h 1254"/>
              <a:gd name="T20" fmla="*/ 2147483647 w 3552"/>
              <a:gd name="T21" fmla="*/ 2147483647 h 1254"/>
              <a:gd name="T22" fmla="*/ 2147483647 w 3552"/>
              <a:gd name="T23" fmla="*/ 2147483647 h 1254"/>
              <a:gd name="T24" fmla="*/ 2147483647 w 3552"/>
              <a:gd name="T25" fmla="*/ 0 h 1254"/>
              <a:gd name="T26" fmla="*/ 2147483647 w 3552"/>
              <a:gd name="T27" fmla="*/ 2147483647 h 1254"/>
              <a:gd name="T28" fmla="*/ 2147483647 w 3552"/>
              <a:gd name="T29" fmla="*/ 2147483647 h 1254"/>
              <a:gd name="T30" fmla="*/ 2147483647 w 3552"/>
              <a:gd name="T31" fmla="*/ 0 h 1254"/>
              <a:gd name="T32" fmla="*/ 2147483647 w 3552"/>
              <a:gd name="T33" fmla="*/ 0 h 12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52" h="1254">
                <a:moveTo>
                  <a:pt x="720" y="0"/>
                </a:moveTo>
                <a:lnTo>
                  <a:pt x="0" y="768"/>
                </a:lnTo>
                <a:lnTo>
                  <a:pt x="96" y="816"/>
                </a:lnTo>
                <a:lnTo>
                  <a:pt x="240" y="960"/>
                </a:lnTo>
                <a:lnTo>
                  <a:pt x="624" y="1056"/>
                </a:lnTo>
                <a:lnTo>
                  <a:pt x="912" y="1152"/>
                </a:lnTo>
                <a:lnTo>
                  <a:pt x="1344" y="1200"/>
                </a:lnTo>
                <a:cubicBezTo>
                  <a:pt x="1616" y="1254"/>
                  <a:pt x="1539" y="1238"/>
                  <a:pt x="1774" y="1238"/>
                </a:cubicBezTo>
                <a:lnTo>
                  <a:pt x="2304" y="1200"/>
                </a:lnTo>
                <a:lnTo>
                  <a:pt x="2736" y="1104"/>
                </a:lnTo>
                <a:lnTo>
                  <a:pt x="3216" y="1008"/>
                </a:lnTo>
                <a:lnTo>
                  <a:pt x="3552" y="912"/>
                </a:lnTo>
                <a:lnTo>
                  <a:pt x="912" y="0"/>
                </a:lnTo>
                <a:lnTo>
                  <a:pt x="864" y="48"/>
                </a:lnTo>
                <a:lnTo>
                  <a:pt x="816" y="48"/>
                </a:lnTo>
                <a:lnTo>
                  <a:pt x="768" y="0"/>
                </a:lnTo>
                <a:lnTo>
                  <a:pt x="720" y="0"/>
                </a:lnTo>
                <a:close/>
              </a:path>
            </a:pathLst>
          </a:custGeom>
          <a:solidFill>
            <a:srgbClr val="CCFF99">
              <a:alpha val="50195"/>
            </a:srgbClr>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4" name="Freeform 11"/>
          <p:cNvSpPr>
            <a:spLocks/>
          </p:cNvSpPr>
          <p:nvPr/>
        </p:nvSpPr>
        <p:spPr bwMode="auto">
          <a:xfrm>
            <a:off x="5853238" y="3717032"/>
            <a:ext cx="3124200" cy="2052638"/>
          </a:xfrm>
          <a:custGeom>
            <a:avLst/>
            <a:gdLst>
              <a:gd name="T0" fmla="*/ 2147483647 w 1968"/>
              <a:gd name="T1" fmla="*/ 2147483647 h 1293"/>
              <a:gd name="T2" fmla="*/ 0 w 1968"/>
              <a:gd name="T3" fmla="*/ 2147483647 h 1293"/>
              <a:gd name="T4" fmla="*/ 2147483647 w 1968"/>
              <a:gd name="T5" fmla="*/ 2147483647 h 1293"/>
              <a:gd name="T6" fmla="*/ 2147483647 w 1968"/>
              <a:gd name="T7" fmla="*/ 2147483647 h 1293"/>
              <a:gd name="T8" fmla="*/ 2147483647 w 1968"/>
              <a:gd name="T9" fmla="*/ 2147483647 h 1293"/>
              <a:gd name="T10" fmla="*/ 2147483647 w 1968"/>
              <a:gd name="T11" fmla="*/ 2147483647 h 1293"/>
              <a:gd name="T12" fmla="*/ 2147483647 w 1968"/>
              <a:gd name="T13" fmla="*/ 2147483647 h 1293"/>
              <a:gd name="T14" fmla="*/ 2147483647 w 1968"/>
              <a:gd name="T15" fmla="*/ 2147483647 h 1293"/>
              <a:gd name="T16" fmla="*/ 2147483647 w 1968"/>
              <a:gd name="T17" fmla="*/ 2147483647 h 1293"/>
              <a:gd name="T18" fmla="*/ 2147483647 w 1968"/>
              <a:gd name="T19" fmla="*/ 2147483647 h 1293"/>
              <a:gd name="T20" fmla="*/ 2147483647 w 1968"/>
              <a:gd name="T21" fmla="*/ 2147483647 h 1293"/>
              <a:gd name="T22" fmla="*/ 2147483647 w 1968"/>
              <a:gd name="T23" fmla="*/ 2147483647 h 1293"/>
              <a:gd name="T24" fmla="*/ 2147483647 w 1968"/>
              <a:gd name="T25" fmla="*/ 2147483647 h 1293"/>
              <a:gd name="T26" fmla="*/ 2147483647 w 1968"/>
              <a:gd name="T27" fmla="*/ 2147483647 h 1293"/>
              <a:gd name="T28" fmla="*/ 2147483647 w 1968"/>
              <a:gd name="T29" fmla="*/ 2147483647 h 1293"/>
              <a:gd name="T30" fmla="*/ 2147483647 w 1968"/>
              <a:gd name="T31" fmla="*/ 2147483647 h 1293"/>
              <a:gd name="T32" fmla="*/ 2147483647 w 1968"/>
              <a:gd name="T33" fmla="*/ 2147483647 h 1293"/>
              <a:gd name="T34" fmla="*/ 2147483647 w 1968"/>
              <a:gd name="T35" fmla="*/ 2147483647 h 1293"/>
              <a:gd name="T36" fmla="*/ 2147483647 w 1968"/>
              <a:gd name="T37" fmla="*/ 2147483647 h 1293"/>
              <a:gd name="T38" fmla="*/ 2147483647 w 1968"/>
              <a:gd name="T39" fmla="*/ 0 h 1293"/>
              <a:gd name="T40" fmla="*/ 2147483647 w 1968"/>
              <a:gd name="T41" fmla="*/ 0 h 12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68" h="1293">
                <a:moveTo>
                  <a:pt x="528" y="48"/>
                </a:moveTo>
                <a:lnTo>
                  <a:pt x="0" y="960"/>
                </a:lnTo>
                <a:lnTo>
                  <a:pt x="96" y="1056"/>
                </a:lnTo>
                <a:lnTo>
                  <a:pt x="240" y="1104"/>
                </a:lnTo>
                <a:lnTo>
                  <a:pt x="384" y="1200"/>
                </a:lnTo>
                <a:lnTo>
                  <a:pt x="480" y="1248"/>
                </a:lnTo>
                <a:lnTo>
                  <a:pt x="576" y="1248"/>
                </a:lnTo>
                <a:lnTo>
                  <a:pt x="768" y="1248"/>
                </a:lnTo>
                <a:lnTo>
                  <a:pt x="1296" y="1248"/>
                </a:lnTo>
                <a:cubicBezTo>
                  <a:pt x="1346" y="1257"/>
                  <a:pt x="1466" y="1293"/>
                  <a:pt x="1525" y="1261"/>
                </a:cubicBezTo>
                <a:lnTo>
                  <a:pt x="1680" y="1200"/>
                </a:lnTo>
                <a:lnTo>
                  <a:pt x="1776" y="1152"/>
                </a:lnTo>
                <a:lnTo>
                  <a:pt x="1872" y="1104"/>
                </a:lnTo>
                <a:lnTo>
                  <a:pt x="1920" y="1008"/>
                </a:lnTo>
                <a:lnTo>
                  <a:pt x="1968" y="912"/>
                </a:lnTo>
                <a:lnTo>
                  <a:pt x="1968" y="864"/>
                </a:lnTo>
                <a:lnTo>
                  <a:pt x="720" y="48"/>
                </a:lnTo>
                <a:lnTo>
                  <a:pt x="624" y="48"/>
                </a:lnTo>
                <a:lnTo>
                  <a:pt x="576" y="48"/>
                </a:lnTo>
                <a:lnTo>
                  <a:pt x="576" y="0"/>
                </a:lnTo>
                <a:lnTo>
                  <a:pt x="528" y="0"/>
                </a:lnTo>
              </a:path>
            </a:pathLst>
          </a:custGeom>
          <a:solidFill>
            <a:srgbClr val="CCFF99">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Tree>
    <p:extLst>
      <p:ext uri="{BB962C8B-B14F-4D97-AF65-F5344CB8AC3E}">
        <p14:creationId xmlns:p14="http://schemas.microsoft.com/office/powerpoint/2010/main" val="19237287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52327" y="616783"/>
            <a:ext cx="8511480" cy="860425"/>
          </a:xfrm>
        </p:spPr>
        <p:txBody>
          <a:bodyPr/>
          <a:lstStyle/>
          <a:p>
            <a:r>
              <a:rPr lang="de-DE" b="0" dirty="0" smtClean="0"/>
              <a:t>6.5 Rauch </a:t>
            </a:r>
            <a:r>
              <a:rPr lang="de-DE" b="0" dirty="0"/>
              <a:t>Direct-Flow-Control</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94</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7018993" y="6313329"/>
            <a:ext cx="2880320" cy="246221"/>
          </a:xfrm>
          <a:prstGeom prst="rect">
            <a:avLst/>
          </a:prstGeom>
          <a:noFill/>
        </p:spPr>
        <p:txBody>
          <a:bodyPr wrap="square" rtlCol="0">
            <a:spAutoFit/>
          </a:bodyPr>
          <a:lstStyle/>
          <a:p>
            <a:r>
              <a:rPr lang="de-DE" sz="1000" b="0" dirty="0" smtClean="0">
                <a:latin typeface="+mj-lt"/>
              </a:rPr>
              <a:t>Quelle: Werkbild 67 Rauch</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69" y="1727086"/>
            <a:ext cx="7831892" cy="2902407"/>
          </a:xfrm>
          <a:prstGeom prst="rect">
            <a:avLst/>
          </a:prstGeom>
        </p:spPr>
      </p:pic>
      <p:sp>
        <p:nvSpPr>
          <p:cNvPr id="6" name="Textfeld 5"/>
          <p:cNvSpPr txBox="1"/>
          <p:nvPr/>
        </p:nvSpPr>
        <p:spPr>
          <a:xfrm>
            <a:off x="1755141" y="4900772"/>
            <a:ext cx="4896544" cy="369332"/>
          </a:xfrm>
          <a:prstGeom prst="rect">
            <a:avLst/>
          </a:prstGeom>
          <a:noFill/>
        </p:spPr>
        <p:txBody>
          <a:bodyPr wrap="square" rtlCol="0">
            <a:spAutoFit/>
          </a:bodyPr>
          <a:lstStyle/>
          <a:p>
            <a:pPr algn="ctr"/>
            <a:r>
              <a:rPr lang="de-DE" sz="1800" b="0" dirty="0" smtClean="0">
                <a:latin typeface="+mj-lt"/>
              </a:rPr>
              <a:t>Rauch DFC Skala</a:t>
            </a:r>
            <a:endParaRPr lang="de-DE" sz="1800" b="0" dirty="0">
              <a:latin typeface="+mj-lt"/>
            </a:endParaRPr>
          </a:p>
        </p:txBody>
      </p:sp>
    </p:spTree>
    <p:extLst>
      <p:ext uri="{BB962C8B-B14F-4D97-AF65-F5344CB8AC3E}">
        <p14:creationId xmlns:p14="http://schemas.microsoft.com/office/powerpoint/2010/main" val="209024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3318" y="920707"/>
            <a:ext cx="8511480" cy="1012017"/>
          </a:xfrm>
        </p:spPr>
        <p:txBody>
          <a:bodyPr/>
          <a:lstStyle/>
          <a:p>
            <a:r>
              <a:rPr lang="de-DE" b="0" dirty="0" smtClean="0"/>
              <a:t>7. Streuen an der Feldgrenze</a:t>
            </a:r>
            <a:r>
              <a:rPr lang="de-DE" dirty="0" smtClean="0"/>
              <a:t/>
            </a:r>
            <a:br>
              <a:rPr lang="de-DE" dirty="0" smtClean="0"/>
            </a:br>
            <a:r>
              <a:rPr lang="de-DE" dirty="0" smtClean="0"/>
              <a:t/>
            </a:r>
            <a:br>
              <a:rPr lang="de-DE" dirty="0" smtClean="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95</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233145" y="6326902"/>
            <a:ext cx="2880320" cy="246221"/>
          </a:xfrm>
          <a:prstGeom prst="rect">
            <a:avLst/>
          </a:prstGeom>
          <a:noFill/>
        </p:spPr>
        <p:txBody>
          <a:bodyPr wrap="square" rtlCol="0">
            <a:spAutoFit/>
          </a:bodyPr>
          <a:lstStyle/>
          <a:p>
            <a:r>
              <a:rPr lang="de-DE" sz="1000" b="0" dirty="0" smtClean="0">
                <a:latin typeface="+mj-lt"/>
              </a:rPr>
              <a:t>Quelle: Bild 68 Vorlessungsskript Prof.Dr Groß </a:t>
            </a:r>
            <a:endParaRPr lang="de-DE" sz="1000" b="0" dirty="0">
              <a:latin typeface="+mj-lt"/>
            </a:endParaRPr>
          </a:p>
        </p:txBody>
      </p:sp>
      <p:sp>
        <p:nvSpPr>
          <p:cNvPr id="3" name="Textfeld 2"/>
          <p:cNvSpPr txBox="1"/>
          <p:nvPr/>
        </p:nvSpPr>
        <p:spPr>
          <a:xfrm>
            <a:off x="324716" y="1580596"/>
            <a:ext cx="8151440" cy="461665"/>
          </a:xfrm>
          <a:prstGeom prst="rect">
            <a:avLst/>
          </a:prstGeom>
          <a:noFill/>
        </p:spPr>
        <p:txBody>
          <a:bodyPr wrap="square" rtlCol="0">
            <a:spAutoFit/>
          </a:bodyPr>
          <a:lstStyle/>
          <a:p>
            <a:pPr algn="ctr"/>
            <a:r>
              <a:rPr lang="de-DE" sz="2400" b="0" dirty="0" smtClean="0">
                <a:latin typeface="+mj-lt"/>
              </a:rPr>
              <a:t>Warum besondere Streutechnik an der Feldgrenze ?</a:t>
            </a:r>
            <a:endParaRPr lang="de-DE" sz="2400" b="0" dirty="0">
              <a:latin typeface="+mj-lt"/>
            </a:endParaRPr>
          </a:p>
        </p:txBody>
      </p:sp>
      <p:pic>
        <p:nvPicPr>
          <p:cNvPr id="6" name="Grafik 5"/>
          <p:cNvPicPr>
            <a:picLocks noChangeAspect="1"/>
          </p:cNvPicPr>
          <p:nvPr/>
        </p:nvPicPr>
        <p:blipFill>
          <a:blip r:embed="rId2"/>
          <a:stretch>
            <a:fillRect/>
          </a:stretch>
        </p:blipFill>
        <p:spPr>
          <a:xfrm>
            <a:off x="539552" y="2592613"/>
            <a:ext cx="7414549" cy="3091408"/>
          </a:xfrm>
          <a:prstGeom prst="rect">
            <a:avLst/>
          </a:prstGeom>
        </p:spPr>
      </p:pic>
      <p:sp>
        <p:nvSpPr>
          <p:cNvPr id="8" name="Gleichschenkliges Dreieck 7"/>
          <p:cNvSpPr/>
          <p:nvPr/>
        </p:nvSpPr>
        <p:spPr bwMode="auto">
          <a:xfrm>
            <a:off x="539552" y="4272212"/>
            <a:ext cx="1034530" cy="524939"/>
          </a:xfrm>
          <a:prstGeom prst="triangle">
            <a:avLst>
              <a:gd name="adj" fmla="val 99631"/>
            </a:avLst>
          </a:prstGeom>
          <a:solidFill>
            <a:srgbClr val="FFFF00"/>
          </a:solidFill>
          <a:ln>
            <a:noFill/>
          </a:ln>
          <a:effectLs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endParaRPr>
          </a:p>
        </p:txBody>
      </p:sp>
    </p:spTree>
    <p:extLst>
      <p:ext uri="{BB962C8B-B14F-4D97-AF65-F5344CB8AC3E}">
        <p14:creationId xmlns:p14="http://schemas.microsoft.com/office/powerpoint/2010/main" val="30099316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942" y="1135633"/>
            <a:ext cx="8511480" cy="860425"/>
          </a:xfrm>
        </p:spPr>
        <p:txBody>
          <a:bodyPr/>
          <a:lstStyle/>
          <a:p>
            <a:r>
              <a:rPr lang="de-DE" b="0" dirty="0" smtClean="0"/>
              <a:t>    Umweltorientiertes          Ertragsorientiertes      </a:t>
            </a:r>
            <a:br>
              <a:rPr lang="de-DE" b="0" dirty="0" smtClean="0"/>
            </a:br>
            <a:r>
              <a:rPr lang="de-DE" b="0" dirty="0"/>
              <a:t> </a:t>
            </a:r>
            <a:r>
              <a:rPr lang="de-DE" b="0" dirty="0" smtClean="0"/>
              <a:t>     Grenzstreuen		</a:t>
            </a:r>
            <a:r>
              <a:rPr lang="de-DE" b="0" dirty="0"/>
              <a:t> </a:t>
            </a:r>
            <a:r>
              <a:rPr lang="de-DE" b="0" dirty="0" smtClean="0"/>
              <a:t>       Randstreuen   </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96</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5220072" y="6422866"/>
            <a:ext cx="3564396" cy="246221"/>
          </a:xfrm>
          <a:prstGeom prst="rect">
            <a:avLst/>
          </a:prstGeom>
          <a:noFill/>
        </p:spPr>
        <p:txBody>
          <a:bodyPr wrap="square" rtlCol="0">
            <a:spAutoFit/>
          </a:bodyPr>
          <a:lstStyle/>
          <a:p>
            <a:r>
              <a:rPr lang="de-DE" sz="1000" b="0" dirty="0" smtClean="0">
                <a:latin typeface="+mj-lt"/>
              </a:rPr>
              <a:t>Quelle: Bild 69:grüne-wiesoloch.de  Bild 70: Dreamtime.de</a:t>
            </a:r>
            <a:endParaRPr lang="de-DE" sz="1000" b="0" dirty="0">
              <a:latin typeface="+mj-lt"/>
            </a:endParaRPr>
          </a:p>
        </p:txBody>
      </p:sp>
      <p:cxnSp>
        <p:nvCxnSpPr>
          <p:cNvPr id="6" name="Gerade Verbindung mit Pfeil 5"/>
          <p:cNvCxnSpPr/>
          <p:nvPr/>
        </p:nvCxnSpPr>
        <p:spPr bwMode="auto">
          <a:xfrm>
            <a:off x="4067944" y="1340768"/>
            <a:ext cx="792088" cy="0"/>
          </a:xfrm>
          <a:prstGeom prst="straightConnector1">
            <a:avLst/>
          </a:prstGeom>
          <a:ln>
            <a:headEnd type="triangle"/>
            <a:tailEnd type="triangle"/>
          </a:ln>
          <a:extLst/>
        </p:spPr>
        <p:style>
          <a:lnRef idx="1">
            <a:schemeClr val="dk1"/>
          </a:lnRef>
          <a:fillRef idx="0">
            <a:schemeClr val="dk1"/>
          </a:fillRef>
          <a:effectRef idx="0">
            <a:schemeClr val="dk1"/>
          </a:effectRef>
          <a:fontRef idx="minor">
            <a:schemeClr val="tx1"/>
          </a:fontRef>
        </p:style>
      </p:cxn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61" y="2129185"/>
            <a:ext cx="3681667" cy="3488432"/>
          </a:xfrm>
          <a:prstGeom prst="rect">
            <a:avLst/>
          </a:prstGeom>
        </p:spPr>
      </p:pic>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129185"/>
            <a:ext cx="3393013" cy="3488432"/>
          </a:xfrm>
          <a:prstGeom prst="rect">
            <a:avLst/>
          </a:prstGeom>
        </p:spPr>
      </p:pic>
    </p:spTree>
    <p:extLst>
      <p:ext uri="{BB962C8B-B14F-4D97-AF65-F5344CB8AC3E}">
        <p14:creationId xmlns:p14="http://schemas.microsoft.com/office/powerpoint/2010/main" val="4366016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865" y="974836"/>
            <a:ext cx="8511480" cy="860425"/>
          </a:xfrm>
        </p:spPr>
        <p:txBody>
          <a:bodyPr/>
          <a:lstStyle/>
          <a:p>
            <a:r>
              <a:rPr lang="de-DE" b="0" dirty="0" smtClean="0"/>
              <a:t>7.1 </a:t>
            </a:r>
            <a:r>
              <a:rPr lang="de-DE" b="0" smtClean="0"/>
              <a:t>Umweltorientiertes Grenzstreuen</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97</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079828" y="6353862"/>
            <a:ext cx="2880320" cy="246221"/>
          </a:xfrm>
          <a:prstGeom prst="rect">
            <a:avLst/>
          </a:prstGeom>
          <a:noFill/>
        </p:spPr>
        <p:txBody>
          <a:bodyPr wrap="square" rtlCol="0">
            <a:spAutoFit/>
          </a:bodyPr>
          <a:lstStyle/>
          <a:p>
            <a:r>
              <a:rPr lang="de-DE" sz="1000" b="0" dirty="0" smtClean="0">
                <a:latin typeface="+mj-lt"/>
              </a:rPr>
              <a:t>Quelle: Bild 71</a:t>
            </a:r>
            <a:r>
              <a:rPr lang="de-DE" sz="1000" b="0" dirty="0" smtClean="0"/>
              <a:t> </a:t>
            </a:r>
            <a:r>
              <a:rPr lang="de-DE" sz="1000" b="0" dirty="0"/>
              <a:t>Vorlessungsskript Prof.Dr Groß</a:t>
            </a:r>
            <a:r>
              <a:rPr lang="de-DE" sz="1000" b="0" dirty="0" smtClean="0">
                <a:latin typeface="+mj-lt"/>
              </a:rPr>
              <a:t>  </a:t>
            </a:r>
            <a:endParaRPr lang="de-DE" sz="1000" b="0" dirty="0">
              <a:latin typeface="+mj-lt"/>
            </a:endParaRPr>
          </a:p>
        </p:txBody>
      </p:sp>
      <p:sp>
        <p:nvSpPr>
          <p:cNvPr id="3" name="Rechteck 2"/>
          <p:cNvSpPr/>
          <p:nvPr/>
        </p:nvSpPr>
        <p:spPr>
          <a:xfrm>
            <a:off x="279613" y="1574599"/>
            <a:ext cx="7604755" cy="1172629"/>
          </a:xfrm>
          <a:prstGeom prst="rect">
            <a:avLst/>
          </a:prstGeom>
        </p:spPr>
        <p:txBody>
          <a:bodyPr wrap="square">
            <a:spAutoFit/>
          </a:bodyPr>
          <a:lstStyle/>
          <a:p>
            <a:pPr>
              <a:lnSpc>
                <a:spcPct val="130000"/>
              </a:lnSpc>
              <a:spcBef>
                <a:spcPct val="50000"/>
              </a:spcBef>
              <a:buClrTx/>
              <a:buFontTx/>
              <a:buNone/>
            </a:pPr>
            <a:r>
              <a:rPr lang="de-DE" altLang="de-DE" sz="1800" b="0" dirty="0">
                <a:latin typeface="+mj-lt"/>
              </a:rPr>
              <a:t>Grenzt an das Feld eine</a:t>
            </a:r>
            <a:r>
              <a:rPr lang="de-DE" altLang="de-DE" sz="1800" dirty="0">
                <a:latin typeface="+mj-lt"/>
              </a:rPr>
              <a:t> </a:t>
            </a:r>
            <a:r>
              <a:rPr lang="de-DE" altLang="de-DE" sz="1800" u="sng" dirty="0">
                <a:latin typeface="+mj-lt"/>
              </a:rPr>
              <a:t>nicht</a:t>
            </a:r>
            <a:r>
              <a:rPr lang="de-DE" altLang="de-DE" sz="1800" dirty="0">
                <a:latin typeface="+mj-lt"/>
              </a:rPr>
              <a:t> </a:t>
            </a:r>
            <a:r>
              <a:rPr lang="de-DE" altLang="de-DE" sz="1800" b="0" dirty="0">
                <a:latin typeface="+mj-lt"/>
              </a:rPr>
              <a:t>landwirtschaftlich genutzte Fläche, kommt </a:t>
            </a:r>
            <a:br>
              <a:rPr lang="de-DE" altLang="de-DE" sz="1800" b="0" dirty="0">
                <a:latin typeface="+mj-lt"/>
              </a:rPr>
            </a:br>
            <a:r>
              <a:rPr lang="de-DE" altLang="de-DE" sz="1800" b="0" dirty="0">
                <a:latin typeface="+mj-lt"/>
              </a:rPr>
              <a:t>das umweltorientierte Grenzstreuen zur Anwendung (z.B. </a:t>
            </a:r>
            <a:r>
              <a:rPr lang="de-DE" altLang="de-DE" sz="1800" b="0" dirty="0" smtClean="0">
                <a:latin typeface="+mj-lt"/>
              </a:rPr>
              <a:t>Gräben, Straße, Wald,...)</a:t>
            </a:r>
            <a:endParaRPr lang="de-DE" altLang="de-DE" sz="1800" b="0" dirty="0">
              <a:latin typeface="+mj-lt"/>
            </a:endParaRPr>
          </a:p>
        </p:txBody>
      </p:sp>
      <p:sp>
        <p:nvSpPr>
          <p:cNvPr id="15" name="Textfeld 14"/>
          <p:cNvSpPr txBox="1"/>
          <p:nvPr/>
        </p:nvSpPr>
        <p:spPr>
          <a:xfrm>
            <a:off x="6156176" y="4074295"/>
            <a:ext cx="2052439" cy="369332"/>
          </a:xfrm>
          <a:prstGeom prst="rect">
            <a:avLst/>
          </a:prstGeom>
          <a:noFill/>
        </p:spPr>
        <p:txBody>
          <a:bodyPr wrap="square" rtlCol="0">
            <a:spAutoFit/>
          </a:bodyPr>
          <a:lstStyle/>
          <a:p>
            <a:r>
              <a:rPr lang="de-DE" sz="1800" b="0" dirty="0" smtClean="0">
                <a:latin typeface="+mj-lt"/>
              </a:rPr>
              <a:t>Feldgrenze</a:t>
            </a:r>
            <a:endParaRPr lang="de-DE" sz="1800" b="0" dirty="0">
              <a:latin typeface="+mj-lt"/>
            </a:endParaRPr>
          </a:p>
        </p:txBody>
      </p:sp>
      <p:pic>
        <p:nvPicPr>
          <p:cNvPr id="16" name="Picture 6" descr="GrenzStreuenS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339" y="2747228"/>
            <a:ext cx="2899823" cy="339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Gerade Verbindung mit Pfeil 17"/>
          <p:cNvCxnSpPr>
            <a:stCxn id="15" idx="1"/>
          </p:cNvCxnSpPr>
          <p:nvPr/>
        </p:nvCxnSpPr>
        <p:spPr bwMode="auto">
          <a:xfrm flipH="1" flipV="1">
            <a:off x="5562110" y="4257092"/>
            <a:ext cx="594066" cy="1869"/>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81484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865" y="974836"/>
            <a:ext cx="8511480" cy="860425"/>
          </a:xfrm>
        </p:spPr>
        <p:txBody>
          <a:bodyPr/>
          <a:lstStyle/>
          <a:p>
            <a:r>
              <a:rPr lang="de-DE" b="0" dirty="0" smtClean="0"/>
              <a:t>7.1 Umweltorientiertes Grenzstreuen</a:t>
            </a:r>
            <a:r>
              <a:rPr lang="de-DE" dirty="0"/>
              <a:t/>
            </a:r>
            <a:br>
              <a:rPr lang="de-DE" dirty="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98</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72 Rauch  </a:t>
            </a:r>
            <a:endParaRPr lang="de-DE" sz="1000" b="0" dirty="0">
              <a:latin typeface="+mj-lt"/>
            </a:endParaRP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379" y="1405048"/>
            <a:ext cx="7125832" cy="4294069"/>
          </a:xfrm>
          <a:prstGeom prst="rect">
            <a:avLst/>
          </a:prstGeom>
        </p:spPr>
      </p:pic>
    </p:spTree>
    <p:extLst>
      <p:ext uri="{BB962C8B-B14F-4D97-AF65-F5344CB8AC3E}">
        <p14:creationId xmlns:p14="http://schemas.microsoft.com/office/powerpoint/2010/main" val="40598407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2865" y="974836"/>
            <a:ext cx="8511480" cy="860425"/>
          </a:xfrm>
        </p:spPr>
        <p:txBody>
          <a:bodyPr/>
          <a:lstStyle/>
          <a:p>
            <a:r>
              <a:rPr lang="de-DE" b="0" dirty="0" smtClean="0"/>
              <a:t>7.2 Ertragsorientiertes  Randstreuen</a:t>
            </a:r>
            <a:r>
              <a:rPr lang="de-DE" dirty="0" smtClean="0"/>
              <a:t/>
            </a:r>
            <a:br>
              <a:rPr lang="de-DE" dirty="0" smtClean="0"/>
            </a:br>
            <a:r>
              <a:rPr lang="de-DE" dirty="0"/>
              <a:t/>
            </a:r>
            <a:br>
              <a:rPr lang="de-DE" dirty="0"/>
            </a:br>
            <a:r>
              <a:rPr lang="de-DE" b="0" dirty="0" smtClean="0"/>
              <a:t> </a:t>
            </a:r>
            <a:endParaRPr lang="de-DE" b="0" dirty="0"/>
          </a:p>
        </p:txBody>
      </p:sp>
      <p:sp>
        <p:nvSpPr>
          <p:cNvPr id="4" name="Fußzeilenplatzhalter 3"/>
          <p:cNvSpPr>
            <a:spLocks noGrp="1"/>
          </p:cNvSpPr>
          <p:nvPr>
            <p:ph type="ftr" sz="quarter" idx="10"/>
          </p:nvPr>
        </p:nvSpPr>
        <p:spPr/>
        <p:txBody>
          <a:bodyPr/>
          <a:lstStyle/>
          <a:p>
            <a:pPr>
              <a:defRPr/>
            </a:pPr>
            <a:r>
              <a:rPr lang="de-DE" dirty="0"/>
              <a:t>Prof. Dr. Ulrich Groß 			UE Mineraldüngung</a:t>
            </a:r>
          </a:p>
          <a:p>
            <a:pPr>
              <a:defRPr/>
            </a:pPr>
            <a:endParaRPr lang="de-DE" dirty="0"/>
          </a:p>
        </p:txBody>
      </p:sp>
      <p:sp>
        <p:nvSpPr>
          <p:cNvPr id="5" name="Foliennummernplatzhalter 4"/>
          <p:cNvSpPr>
            <a:spLocks noGrp="1"/>
          </p:cNvSpPr>
          <p:nvPr>
            <p:ph type="sldNum" sz="quarter" idx="11"/>
          </p:nvPr>
        </p:nvSpPr>
        <p:spPr/>
        <p:txBody>
          <a:bodyPr/>
          <a:lstStyle/>
          <a:p>
            <a:r>
              <a:rPr lang="de-DE" dirty="0" smtClean="0"/>
              <a:t> Folie </a:t>
            </a:r>
            <a:fld id="{8F22062F-69C6-471C-A500-C1DDA90970E4}" type="slidenum">
              <a:rPr lang="de-DE" smtClean="0"/>
              <a:pPr/>
              <a:t>99</a:t>
            </a:fld>
            <a:endParaRPr lang="de-DE" dirty="0"/>
          </a:p>
        </p:txBody>
      </p:sp>
      <p:sp>
        <p:nvSpPr>
          <p:cNvPr id="7" name="Geschweifte Klammer rechts 6"/>
          <p:cNvSpPr/>
          <p:nvPr/>
        </p:nvSpPr>
        <p:spPr bwMode="auto">
          <a:xfrm rot="5400000">
            <a:off x="5292080" y="3645024"/>
            <a:ext cx="540060" cy="684076"/>
          </a:xfrm>
          <a:prstGeom prst="rightBrac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pPr>
            <a:endParaRPr kumimoji="0" lang="de-DE" sz="2800" b="1" i="0" u="none" strike="noStrike" cap="none" normalizeH="0" baseline="0" dirty="0" smtClean="0">
              <a:ln>
                <a:noFill/>
              </a:ln>
              <a:solidFill>
                <a:schemeClr val="tx1"/>
              </a:solidFill>
              <a:effectLst/>
              <a:latin typeface="Univers" pitchFamily="34" charset="0"/>
              <a:cs typeface="Arial" charset="0"/>
              <a:sym typeface="Wingdings" pitchFamily="2" charset="2"/>
            </a:endParaRPr>
          </a:p>
        </p:txBody>
      </p:sp>
      <p:sp>
        <p:nvSpPr>
          <p:cNvPr id="9" name="Textfeld 8"/>
          <p:cNvSpPr txBox="1"/>
          <p:nvPr/>
        </p:nvSpPr>
        <p:spPr>
          <a:xfrm>
            <a:off x="6444208" y="6313329"/>
            <a:ext cx="2880320" cy="246221"/>
          </a:xfrm>
          <a:prstGeom prst="rect">
            <a:avLst/>
          </a:prstGeom>
          <a:noFill/>
        </p:spPr>
        <p:txBody>
          <a:bodyPr wrap="square" rtlCol="0">
            <a:spAutoFit/>
          </a:bodyPr>
          <a:lstStyle/>
          <a:p>
            <a:r>
              <a:rPr lang="de-DE" sz="1000" b="0" dirty="0" smtClean="0">
                <a:latin typeface="+mj-lt"/>
              </a:rPr>
              <a:t>Quelle: Werkbild 72 Rauch</a:t>
            </a:r>
            <a:endParaRPr lang="de-DE" sz="1000" b="0" dirty="0">
              <a:latin typeface="+mj-lt"/>
            </a:endParaRPr>
          </a:p>
        </p:txBody>
      </p:sp>
      <p:pic>
        <p:nvPicPr>
          <p:cNvPr id="10" name="Picture 5" descr="RandStreuenSW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0877" y="3214775"/>
            <a:ext cx="2522758" cy="295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p:nvSpPr>
        <p:spPr>
          <a:xfrm>
            <a:off x="504072" y="1405048"/>
            <a:ext cx="7560840" cy="1809726"/>
          </a:xfrm>
          <a:prstGeom prst="rect">
            <a:avLst/>
          </a:prstGeom>
        </p:spPr>
        <p:txBody>
          <a:bodyPr wrap="square">
            <a:spAutoFit/>
          </a:bodyPr>
          <a:lstStyle/>
          <a:p>
            <a:pPr>
              <a:lnSpc>
                <a:spcPct val="130000"/>
              </a:lnSpc>
              <a:spcBef>
                <a:spcPct val="50000"/>
              </a:spcBef>
              <a:buClrTx/>
              <a:buFontTx/>
              <a:buNone/>
            </a:pPr>
            <a:r>
              <a:rPr lang="de-DE" altLang="de-DE" sz="1800" b="0" dirty="0">
                <a:latin typeface="+mj-lt"/>
              </a:rPr>
              <a:t>Grenzt das Feld an eine landwirtschaftlich genutzte Fläche, kommt das ertragsorientierte Randstreuen zur Anwendung</a:t>
            </a:r>
          </a:p>
          <a:p>
            <a:pPr>
              <a:lnSpc>
                <a:spcPct val="130000"/>
              </a:lnSpc>
              <a:spcBef>
                <a:spcPct val="50000"/>
              </a:spcBef>
              <a:buClrTx/>
              <a:buFontTx/>
              <a:buChar char="•"/>
            </a:pPr>
            <a:r>
              <a:rPr lang="de-DE" altLang="de-DE" sz="1800" b="0" dirty="0">
                <a:latin typeface="+mj-lt"/>
              </a:rPr>
              <a:t> Düngerverluste  über die Feldgrenze werden in Kauf genommen</a:t>
            </a:r>
          </a:p>
          <a:p>
            <a:pPr>
              <a:lnSpc>
                <a:spcPct val="130000"/>
              </a:lnSpc>
              <a:spcBef>
                <a:spcPct val="50000"/>
              </a:spcBef>
              <a:buClrTx/>
              <a:buFontTx/>
              <a:buChar char="•"/>
            </a:pPr>
            <a:r>
              <a:rPr lang="de-DE" altLang="de-DE" sz="1800" b="0" dirty="0">
                <a:latin typeface="+mj-lt"/>
              </a:rPr>
              <a:t> optimale Versorgung des Feldes bis zur Grenze ist </a:t>
            </a:r>
            <a:r>
              <a:rPr lang="de-DE" altLang="de-DE" sz="1800" b="0" dirty="0" smtClean="0">
                <a:latin typeface="+mj-lt"/>
              </a:rPr>
              <a:t>gewährleistet</a:t>
            </a:r>
            <a:endParaRPr lang="de-DE" sz="1800" b="0" dirty="0">
              <a:latin typeface="+mj-lt"/>
            </a:endParaRPr>
          </a:p>
        </p:txBody>
      </p:sp>
      <p:sp>
        <p:nvSpPr>
          <p:cNvPr id="11" name="Textfeld 10"/>
          <p:cNvSpPr txBox="1"/>
          <p:nvPr/>
        </p:nvSpPr>
        <p:spPr>
          <a:xfrm>
            <a:off x="6300192" y="4172693"/>
            <a:ext cx="2052439" cy="369332"/>
          </a:xfrm>
          <a:prstGeom prst="rect">
            <a:avLst/>
          </a:prstGeom>
          <a:noFill/>
        </p:spPr>
        <p:txBody>
          <a:bodyPr wrap="square" rtlCol="0">
            <a:spAutoFit/>
          </a:bodyPr>
          <a:lstStyle/>
          <a:p>
            <a:r>
              <a:rPr lang="de-DE" sz="1800" b="0" dirty="0" smtClean="0">
                <a:latin typeface="+mj-lt"/>
              </a:rPr>
              <a:t>Feldgrenze</a:t>
            </a:r>
            <a:endParaRPr lang="de-DE" sz="1800" b="0" dirty="0">
              <a:latin typeface="+mj-lt"/>
            </a:endParaRPr>
          </a:p>
        </p:txBody>
      </p:sp>
      <p:cxnSp>
        <p:nvCxnSpPr>
          <p:cNvPr id="12" name="Gerade Verbindung mit Pfeil 11"/>
          <p:cNvCxnSpPr/>
          <p:nvPr/>
        </p:nvCxnSpPr>
        <p:spPr bwMode="auto">
          <a:xfrm flipH="1">
            <a:off x="5385840" y="4369831"/>
            <a:ext cx="914352" cy="3748"/>
          </a:xfrm>
          <a:prstGeom prst="straightConnector1">
            <a:avLst/>
          </a:prstGeom>
          <a:ln>
            <a:tailEnd type="triangle"/>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494589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äsentationsvorlage HSWT">
  <a:themeElements>
    <a:clrScheme name="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alleSeiten">
      <a:majorFont>
        <a:latin typeface="Arial"/>
        <a:ea typeface="ＭＳ Ｐゴシック"/>
        <a:cs typeface="Arial"/>
      </a:majorFont>
      <a:minorFont>
        <a:latin typeface="Arial"/>
        <a:ea typeface="ＭＳ Ｐゴシック"/>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def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20725" marR="0" indent="-277813" algn="l" defTabSz="914400" rtl="0" eaLnBrk="1" fontAlgn="base" latinLnBrk="0" hangingPunct="1">
          <a:lnSpc>
            <a:spcPct val="100000"/>
          </a:lnSpc>
          <a:spcBef>
            <a:spcPct val="20000"/>
          </a:spcBef>
          <a:spcAft>
            <a:spcPct val="0"/>
          </a:spcAft>
          <a:buClr>
            <a:schemeClr val="tx1"/>
          </a:buClr>
          <a:buSzTx/>
          <a:buFontTx/>
          <a:buNone/>
          <a:tabLst>
            <a:tab pos="985838" algn="l"/>
            <a:tab pos="1076325" algn="l"/>
          </a:tabLst>
          <a:defRPr kumimoji="0" lang="de-DE" sz="2800" b="1" i="0" u="none" strike="noStrike" cap="none" normalizeH="0" baseline="0" smtClean="0">
            <a:ln>
              <a:noFill/>
            </a:ln>
            <a:solidFill>
              <a:schemeClr val="tx1"/>
            </a:solidFill>
            <a:effectLst/>
            <a:latin typeface="Univers" pitchFamily="34" charset="0"/>
            <a:cs typeface="Arial" charset="0"/>
            <a:sym typeface="Wingdings" pitchFamily="2" charset="2"/>
          </a:defRPr>
        </a:defPPr>
      </a:lstStyle>
    </a:lnDef>
  </a:objectDefaults>
  <a:extraClrSchemeLst>
    <a:extraClrScheme>
      <a:clrScheme name="alleSeite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f03031015">
  <a:themeElements>
    <a:clrScheme name="RAUCH">
      <a:dk1>
        <a:srgbClr val="2D2E2D"/>
      </a:dk1>
      <a:lt1>
        <a:srgbClr val="FFFFFF"/>
      </a:lt1>
      <a:dk2>
        <a:srgbClr val="000000"/>
      </a:dk2>
      <a:lt2>
        <a:srgbClr val="EAEAEA"/>
      </a:lt2>
      <a:accent1>
        <a:srgbClr val="CC0000"/>
      </a:accent1>
      <a:accent2>
        <a:srgbClr val="606260"/>
      </a:accent2>
      <a:accent3>
        <a:srgbClr val="B2B2B2"/>
      </a:accent3>
      <a:accent4>
        <a:srgbClr val="800000"/>
      </a:accent4>
      <a:accent5>
        <a:srgbClr val="F0BA34"/>
      </a:accent5>
      <a:accent6>
        <a:srgbClr val="FF3300"/>
      </a:accent6>
      <a:hlink>
        <a:srgbClr val="414341"/>
      </a:hlink>
      <a:folHlink>
        <a:srgbClr val="BFBFBF"/>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6308528_TF03031015" id="{F52E478C-C6C3-47FC-AC52-3AA1BFB9B5E7}" vid="{B6A15A0E-9597-48A3-BCD0-2AA4F491C9C2}"/>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 HSWT</Template>
  <TotalTime>0</TotalTime>
  <Words>11281</Words>
  <Application>Microsoft Office PowerPoint</Application>
  <PresentationFormat>Bildschirmpräsentation (4:3)</PresentationFormat>
  <Paragraphs>1806</Paragraphs>
  <Slides>184</Slides>
  <Notes>39</Notes>
  <HiddenSlides>7</HiddenSlides>
  <MMClips>2</MMClips>
  <ScaleCrop>false</ScaleCrop>
  <HeadingPairs>
    <vt:vector size="8" baseType="variant">
      <vt:variant>
        <vt:lpstr>Verwendete Schriftarten</vt:lpstr>
      </vt:variant>
      <vt:variant>
        <vt:i4>10</vt:i4>
      </vt:variant>
      <vt:variant>
        <vt:lpstr>Design</vt:lpstr>
      </vt:variant>
      <vt:variant>
        <vt:i4>2</vt:i4>
      </vt:variant>
      <vt:variant>
        <vt:lpstr>Eingebettete OLE-Server</vt:lpstr>
      </vt:variant>
      <vt:variant>
        <vt:i4>3</vt:i4>
      </vt:variant>
      <vt:variant>
        <vt:lpstr>Folientitel</vt:lpstr>
      </vt:variant>
      <vt:variant>
        <vt:i4>184</vt:i4>
      </vt:variant>
    </vt:vector>
  </HeadingPairs>
  <TitlesOfParts>
    <vt:vector size="199" baseType="lpstr">
      <vt:lpstr>ＭＳ Ｐゴシック</vt:lpstr>
      <vt:lpstr>Arial</vt:lpstr>
      <vt:lpstr>Arial Unicode MS</vt:lpstr>
      <vt:lpstr>Calibri</vt:lpstr>
      <vt:lpstr>Cambria Math</vt:lpstr>
      <vt:lpstr>Lucida Sans Unicode</vt:lpstr>
      <vt:lpstr>Symbol</vt:lpstr>
      <vt:lpstr>Times New Roman</vt:lpstr>
      <vt:lpstr>Univers</vt:lpstr>
      <vt:lpstr>Wingdings</vt:lpstr>
      <vt:lpstr>Präsentationsvorlage HSWT</vt:lpstr>
      <vt:lpstr>tf03031015</vt:lpstr>
      <vt:lpstr>Photo Editor Photo</vt:lpstr>
      <vt:lpstr>Tabelle</vt:lpstr>
      <vt:lpstr>Billede</vt:lpstr>
      <vt:lpstr>     </vt:lpstr>
      <vt:lpstr>    Inhaltsverzeichnis</vt:lpstr>
      <vt:lpstr>    Inhaltsverzeichnis</vt:lpstr>
      <vt:lpstr>    Inhaltsverzeichnis</vt:lpstr>
      <vt:lpstr>    Inhaltsverzeichnis</vt:lpstr>
      <vt:lpstr>    Inhaltsverzeichnis</vt:lpstr>
      <vt:lpstr>    Inhaltsverzeichnis</vt:lpstr>
      <vt:lpstr>    Inhaltsverzeichnis</vt:lpstr>
      <vt:lpstr>1.1 Was ist Applikationsqualität?     </vt:lpstr>
      <vt:lpstr>    1.2 Streufehler und deren Folgen </vt:lpstr>
      <vt:lpstr>     1.3 Düngegesetz</vt:lpstr>
      <vt:lpstr>1.5 DIN EN 13739</vt:lpstr>
      <vt:lpstr>1.5 DIN EN 13739</vt:lpstr>
      <vt:lpstr>1.6 Bedeutung der Düngerausbringung</vt:lpstr>
      <vt:lpstr>2. Düngersorten</vt:lpstr>
      <vt:lpstr>2.1 Eigenschaften der Mineraldünger </vt:lpstr>
      <vt:lpstr>2.1 Eigenschaften der Mineraldünger</vt:lpstr>
      <vt:lpstr>2.1 Eigenschaften der Mineraldünger</vt:lpstr>
      <vt:lpstr>2.1 Eigenschaften von Mineraldüngern</vt:lpstr>
      <vt:lpstr>3. Systeme der Mineraldüngerausbringung</vt:lpstr>
      <vt:lpstr>3. Systeme der Mineraldüngerausbringung</vt:lpstr>
      <vt:lpstr>3. Systeme der Mineraldüngerausbringung</vt:lpstr>
      <vt:lpstr>3.1 Anforderungen Düngerausbringung</vt:lpstr>
      <vt:lpstr> 3.2 Allgemeine Anforderungen an die Düngerausbringung</vt:lpstr>
      <vt:lpstr>3.3 Anforderungen moderner Düngerstreuer</vt:lpstr>
      <vt:lpstr>3.4 Düngerstreuer - Kosten</vt:lpstr>
      <vt:lpstr>3.5 Kalkulationsbeispiel Düngerausbringung</vt:lpstr>
      <vt:lpstr>4. Zentrifugalstreuer- Zweischeibenstreuer</vt:lpstr>
      <vt:lpstr>4.2 Aufbau Zweischeibenstreuer (Beispiel)</vt:lpstr>
      <vt:lpstr>4.2.1 Rahmen (Beispiel Amazone) </vt:lpstr>
      <vt:lpstr>4.2.1 Wiegetechnik</vt:lpstr>
      <vt:lpstr>4.2.2 Antrieb</vt:lpstr>
      <vt:lpstr>4.2.2 Antrieb</vt:lpstr>
      <vt:lpstr>4.2.2 Antrieb</vt:lpstr>
      <vt:lpstr>4.2.3 Streuscheiben </vt:lpstr>
      <vt:lpstr>PowerPoint-Präsentation</vt:lpstr>
      <vt:lpstr>PowerPoint-Präsentation</vt:lpstr>
      <vt:lpstr>PowerPoint-Präsentation</vt:lpstr>
      <vt:lpstr>4.2.4 Rührwerk (System Rauch)</vt:lpstr>
      <vt:lpstr>4.2.4 Rührwerk</vt:lpstr>
      <vt:lpstr>4.2.4 Rührwerk Antriebsstrang Rauch</vt:lpstr>
      <vt:lpstr>4.3 Streubild Arbeitsbreite, Wurfweite, Überlappung verschiedener Mineraldüngerstreuer</vt:lpstr>
      <vt:lpstr>4.3 Streubild</vt:lpstr>
      <vt:lpstr>4.3 Streubild  Aufgabepunkt </vt:lpstr>
      <vt:lpstr>4.3.1 Dreiecksstreubild</vt:lpstr>
      <vt:lpstr>4.3.1 Dreiecksstreubild</vt:lpstr>
      <vt:lpstr>4.4.1 Variationskoeffizient VK-Wert    -Moderne Bestimmung-</vt:lpstr>
      <vt:lpstr>4.3.2 Trapezstreubild</vt:lpstr>
      <vt:lpstr>4.3.2 Trapezstreubild </vt:lpstr>
      <vt:lpstr>4.4 Verteilgenauigkeit </vt:lpstr>
      <vt:lpstr>4.4.1 Variationskoeffizient VK-Wert </vt:lpstr>
      <vt:lpstr>PowerPoint-Präsentation</vt:lpstr>
      <vt:lpstr>PowerPoint-Präsentation</vt:lpstr>
      <vt:lpstr>4.4.1 Variationskoeffizient VK-Wert </vt:lpstr>
      <vt:lpstr>4.4.1 Variationskoeffizient VK-Wert Bewertung der Querverteilung </vt:lpstr>
      <vt:lpstr>4.6 Variationskoeffizient Dreiecksstreubild </vt:lpstr>
      <vt:lpstr>4.7 Variationskoeffizient Trapezstreubild  </vt:lpstr>
      <vt:lpstr>4.4.1 Variationskoeffizient VK-Wert    -Moderne Bestimmung-</vt:lpstr>
      <vt:lpstr>4.2.3 Streuscheiben  Doppelwurfflügel - Mengeneffekt</vt:lpstr>
      <vt:lpstr>4.2.3 Streuscheiben  Doppelwurfflügel - Mengeneffekt</vt:lpstr>
      <vt:lpstr>4.3.3 System Bogballe: 4 – fache Überlappung </vt:lpstr>
      <vt:lpstr>4.3.3 System Bogballe: 4 – fache Überlappung </vt:lpstr>
      <vt:lpstr>5. Einstellen des Zentrifugalstreuers</vt:lpstr>
      <vt:lpstr>4.5 Durchlaufmenge in Abhängigkeit von der           Schieberstellung</vt:lpstr>
      <vt:lpstr>5.1 Grunddaten </vt:lpstr>
      <vt:lpstr>5.2 Streutabelle</vt:lpstr>
      <vt:lpstr>5.2 Streutabelle</vt:lpstr>
      <vt:lpstr>5.2 Streutabelle</vt:lpstr>
      <vt:lpstr>5.3 Einzustellende Daten</vt:lpstr>
      <vt:lpstr>5.4 Abdrehprobe</vt:lpstr>
      <vt:lpstr>Einfache Ermittlung der Durchflussmenge</vt:lpstr>
      <vt:lpstr>6. Moderner Zentrifugalstreuer 6.1 Anwendungsgebiete von Streuern mit Messtechnik</vt:lpstr>
      <vt:lpstr>6.2 Isobus Steuerung</vt:lpstr>
      <vt:lpstr>6.3 Rauch EMC Elektronische Massendurchflusskontrolle- und Regelung  </vt:lpstr>
      <vt:lpstr>6.3.1 Funktionsprinzip EMC   </vt:lpstr>
      <vt:lpstr>6.3.1 Funktionsprinzip EMC   </vt:lpstr>
      <vt:lpstr>6.3.1 Funktionsprinzip EMC   </vt:lpstr>
      <vt:lpstr>6.3.1 Funktionsprinzip EMC   </vt:lpstr>
      <vt:lpstr>6.3.1 Funktionsprinzip EMC   </vt:lpstr>
      <vt:lpstr>6.3.1 Funktionsprinzip EMC   </vt:lpstr>
      <vt:lpstr>6.3.1 Funktionsprinzip EMC   </vt:lpstr>
      <vt:lpstr>6.3.1 Funktionsprinzip EMC Reaktion auf einseitige Auslaufblockade   </vt:lpstr>
      <vt:lpstr>6.3.1 Funktionsprinzip EMC Überblick Modelle   </vt:lpstr>
      <vt:lpstr>6.3.1 Funktionsprinzip EMC M-EMC    </vt:lpstr>
      <vt:lpstr>6.3.1 Funktionsprinzip EMC M-EMC   </vt:lpstr>
      <vt:lpstr>6.3.1 Funktionsprinzip EMC Neu:  EMC-2 mit elektronischem Drehmomentsmessmodul   </vt:lpstr>
      <vt:lpstr>EMC Sensor </vt:lpstr>
      <vt:lpstr>6.3.2 Rauch Streuflügelbürste </vt:lpstr>
      <vt:lpstr>6.3.3 Rauch Neuheit</vt:lpstr>
      <vt:lpstr>6.3.3 Rauch Neuheit</vt:lpstr>
      <vt:lpstr>6.4 Rauch CDA Bedienterminal  </vt:lpstr>
      <vt:lpstr>6.4 Rauch CDA Bedienterminal   </vt:lpstr>
      <vt:lpstr>6.4 Rauch CDA Bedienterminal   </vt:lpstr>
      <vt:lpstr>6.5 Rauch Direct-Flow-Control   </vt:lpstr>
      <vt:lpstr>7. Streuen an der Feldgrenze   </vt:lpstr>
      <vt:lpstr>    Umweltorientiertes          Ertragsorientiertes             Grenzstreuen          Randstreuen      </vt:lpstr>
      <vt:lpstr>7.1 Umweltorientiertes Grenzstreuen   </vt:lpstr>
      <vt:lpstr>7.1 Umweltorientiertes Grenzstreuen   </vt:lpstr>
      <vt:lpstr>7.2 Ertragsorientiertes  Randstreuen   </vt:lpstr>
      <vt:lpstr>7.2 Ertragsorientiertes  Randstreuen   </vt:lpstr>
      <vt:lpstr>7.3 Keilstreuen   </vt:lpstr>
      <vt:lpstr>7.4 Praxisbeispiele       Grenzstreueinichtung  </vt:lpstr>
      <vt:lpstr>7.4 Praxisbeispiele       Grenzstreueinichtung  </vt:lpstr>
      <vt:lpstr>7.4 Praxisbeispiele       Grenzstreueinichtung  </vt:lpstr>
      <vt:lpstr>7.4 Praxisbeispiele       Grenzstreueinichtung  </vt:lpstr>
      <vt:lpstr>7.4 Praxisbeispiele       Grenzstreueinichtung  </vt:lpstr>
      <vt:lpstr>7.4 Praxisbeispiele       Grenzstreueinichtung  </vt:lpstr>
      <vt:lpstr>7.4 Praxisbeispiele       Grenzstreueinichtung  </vt:lpstr>
      <vt:lpstr>7.4 Praxisbeispiele       Grenzstreueinichtung  </vt:lpstr>
      <vt:lpstr>7.4 Praxisbeispiele       Grenzstreueinichtung  </vt:lpstr>
      <vt:lpstr>7.5 Exakte Anpassung der Arbeitsbreite   </vt:lpstr>
      <vt:lpstr>7.6 EU-Norm EN 13739-1       Grenzstreuen</vt:lpstr>
      <vt:lpstr>7.6.1 Düngeverorndung   Abstandsauflagen in Abhängigkeit von der Hangneigung</vt:lpstr>
      <vt:lpstr>7.7 Säulen eines guten Streubildes   </vt:lpstr>
      <vt:lpstr>7.8 Streuhalle    </vt:lpstr>
      <vt:lpstr>7.8 Streuhalle    </vt:lpstr>
      <vt:lpstr>7.8.1 Düngeservice  </vt:lpstr>
      <vt:lpstr>7.8.2 Düngelabor  </vt:lpstr>
      <vt:lpstr>7.8.3 Stoffversuche Düngeeigenschaften </vt:lpstr>
      <vt:lpstr>8. Precision Farming   </vt:lpstr>
      <vt:lpstr>8.3 Section Control – Teilbreitenschaltung  </vt:lpstr>
      <vt:lpstr>8.5 Düngung nach Applikationskarten </vt:lpstr>
      <vt:lpstr>8.5 Düngung nach Applikationskarten </vt:lpstr>
      <vt:lpstr>8.5 Düngung nach Applikationskarten </vt:lpstr>
      <vt:lpstr>8.1 Sticksoff Sensoren   </vt:lpstr>
      <vt:lpstr>8.2 Funktionsprinzip Stickstoffsensoren  </vt:lpstr>
      <vt:lpstr>8.2 Funktionsprinzip Stickstoffsensoren  </vt:lpstr>
      <vt:lpstr>8.2 Funktionsprinzip Stickstoffsensoren  </vt:lpstr>
      <vt:lpstr>8.4 Messung der Querverteilung    während der Ausbringung  </vt:lpstr>
      <vt:lpstr>8.4 Messung der Querverteilung    während der Ausbringung  </vt:lpstr>
      <vt:lpstr>8.4 Messung der Querverteilung    während der Ausbringung  </vt:lpstr>
      <vt:lpstr>8.6 Rauch Neuheit  </vt:lpstr>
      <vt:lpstr>9. Pneumatikstreuer </vt:lpstr>
      <vt:lpstr>9.1 Grunddaten  </vt:lpstr>
      <vt:lpstr>9.2 Dosierung  </vt:lpstr>
      <vt:lpstr>9.2 Dosierung  </vt:lpstr>
      <vt:lpstr>9.3 Gestänge </vt:lpstr>
      <vt:lpstr>9.4 Zusammenfassung </vt:lpstr>
      <vt:lpstr> 10. Großflächenstreuer   </vt:lpstr>
      <vt:lpstr> 10.1 Bauweisen Großflächenstreuer   </vt:lpstr>
      <vt:lpstr> 10.1 Bauweisen Großflächenstreuer   </vt:lpstr>
      <vt:lpstr> 10.2 Dosierung-Streuer für erdfeuchte Güter  </vt:lpstr>
      <vt:lpstr> 10.2 Dosierung-Streuer für erdfeuchte Güter  </vt:lpstr>
      <vt:lpstr> 10.2 Dosierung-Streuer für erdfeuchte Güter  </vt:lpstr>
      <vt:lpstr> 10.3 Rauch Axent – Einer für alle(s) ?  </vt:lpstr>
      <vt:lpstr> 10.3 Rauch Axent – Einer für alle(s) ?  </vt:lpstr>
      <vt:lpstr> 11. Injektionsdüngung (Cultan)  </vt:lpstr>
      <vt:lpstr> 11.1 Grunddaten </vt:lpstr>
      <vt:lpstr> 11.2 Aufbau Sporenrad </vt:lpstr>
      <vt:lpstr> 11.3 Bauweisen  </vt:lpstr>
      <vt:lpstr> 12. Unterfußdüngung </vt:lpstr>
      <vt:lpstr> 12.1 Grunddaten</vt:lpstr>
      <vt:lpstr> 12.2 Bauweisen Vorratsbehälter  </vt:lpstr>
      <vt:lpstr> 12.3 Bauweisen Unterfußschare </vt:lpstr>
      <vt:lpstr>PowerPoint-Präsentation</vt:lpstr>
      <vt:lpstr> 14. Zukunftsaussichten </vt:lpstr>
      <vt:lpstr> 14. Zukunftsaussichten </vt:lpstr>
      <vt:lpstr> 14. Zukunftsaussichten </vt:lpstr>
      <vt:lpstr> 14. Zukunftsaussichten </vt:lpstr>
      <vt:lpstr> 14. Zukunftsaussichten </vt:lpstr>
      <vt:lpstr>Bildquellen I</vt:lpstr>
      <vt:lpstr>Bildquellen II</vt:lpstr>
      <vt:lpstr>Bildquellen III</vt:lpstr>
      <vt:lpstr>Bildquellen IV</vt:lpstr>
      <vt:lpstr>Bildquellen V</vt:lpstr>
      <vt:lpstr>Bildquellen VI</vt:lpstr>
      <vt:lpstr>Bildquellen VII</vt:lpstr>
      <vt:lpstr>Bildquellen VIII</vt:lpstr>
      <vt:lpstr>Bildquellen IX</vt:lpstr>
      <vt:lpstr>Bildquellen IX</vt:lpstr>
      <vt:lpstr>Bildquellen X</vt:lpstr>
      <vt:lpstr>Bildquellen XI</vt:lpstr>
      <vt:lpstr>Bildquellen XII</vt:lpstr>
      <vt:lpstr>Bildquellen XIII</vt:lpstr>
      <vt:lpstr>Bildquellen XIV</vt:lpstr>
      <vt:lpstr>Bildquellen XV</vt:lpstr>
      <vt:lpstr>Bildquellen XVI</vt:lpstr>
      <vt:lpstr>Bildquellen XVII</vt:lpstr>
      <vt:lpstr>Bildquellen XVIII</vt:lpstr>
      <vt:lpstr>Bildquellen XIX</vt:lpstr>
      <vt:lpstr>Bildquellen XIX</vt:lpstr>
      <vt:lpstr>Websitequellen I</vt:lpstr>
      <vt:lpstr>Quellen aus Büchern</vt:lpstr>
      <vt:lpstr>Quellen aus Vorlesungsskripten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Projektstudie: Immobilien und Landkauf</dc:title>
  <dc:creator>Tobias</dc:creator>
  <cp:lastModifiedBy>xxxxx</cp:lastModifiedBy>
  <cp:revision>717</cp:revision>
  <cp:lastPrinted>2024-09-27T09:50:49Z</cp:lastPrinted>
  <dcterms:created xsi:type="dcterms:W3CDTF">2011-11-30T14:46:02Z</dcterms:created>
  <dcterms:modified xsi:type="dcterms:W3CDTF">2024-10-30T09:42:40Z</dcterms:modified>
</cp:coreProperties>
</file>