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687" r:id="rId2"/>
    <p:sldMasterId id="2147483654" r:id="rId3"/>
    <p:sldMasterId id="2147483705" r:id="rId4"/>
    <p:sldMasterId id="2147483743" r:id="rId5"/>
  </p:sldMasterIdLst>
  <p:notesMasterIdLst>
    <p:notesMasterId r:id="rId103"/>
  </p:notesMasterIdLst>
  <p:handoutMasterIdLst>
    <p:handoutMasterId r:id="rId104"/>
  </p:handoutMasterIdLst>
  <p:sldIdLst>
    <p:sldId id="268" r:id="rId6"/>
    <p:sldId id="570" r:id="rId7"/>
    <p:sldId id="581" r:id="rId8"/>
    <p:sldId id="257" r:id="rId9"/>
    <p:sldId id="259" r:id="rId10"/>
    <p:sldId id="579" r:id="rId11"/>
    <p:sldId id="260" r:id="rId12"/>
    <p:sldId id="580" r:id="rId13"/>
    <p:sldId id="410" r:id="rId14"/>
    <p:sldId id="397" r:id="rId15"/>
    <p:sldId id="622" r:id="rId16"/>
    <p:sldId id="582" r:id="rId17"/>
    <p:sldId id="267" r:id="rId18"/>
    <p:sldId id="280" r:id="rId19"/>
    <p:sldId id="398" r:id="rId20"/>
    <p:sldId id="370" r:id="rId21"/>
    <p:sldId id="583" r:id="rId22"/>
    <p:sldId id="279" r:id="rId23"/>
    <p:sldId id="273" r:id="rId24"/>
    <p:sldId id="288" r:id="rId25"/>
    <p:sldId id="278" r:id="rId26"/>
    <p:sldId id="387" r:id="rId27"/>
    <p:sldId id="584" r:id="rId28"/>
    <p:sldId id="289" r:id="rId29"/>
    <p:sldId id="284" r:id="rId30"/>
    <p:sldId id="623" r:id="rId31"/>
    <p:sldId id="287" r:id="rId32"/>
    <p:sldId id="285" r:id="rId33"/>
    <p:sldId id="627" r:id="rId34"/>
    <p:sldId id="293" r:id="rId35"/>
    <p:sldId id="593" r:id="rId36"/>
    <p:sldId id="587" r:id="rId37"/>
    <p:sldId id="594" r:id="rId38"/>
    <p:sldId id="610" r:id="rId39"/>
    <p:sldId id="454" r:id="rId40"/>
    <p:sldId id="590" r:id="rId41"/>
    <p:sldId id="589" r:id="rId42"/>
    <p:sldId id="559" r:id="rId43"/>
    <p:sldId id="283" r:id="rId44"/>
    <p:sldId id="624" r:id="rId45"/>
    <p:sldId id="452" r:id="rId46"/>
    <p:sldId id="456" r:id="rId47"/>
    <p:sldId id="591" r:id="rId48"/>
    <p:sldId id="290" r:id="rId49"/>
    <p:sldId id="465" r:id="rId50"/>
    <p:sldId id="467" r:id="rId51"/>
    <p:sldId id="311" r:id="rId52"/>
    <p:sldId id="470" r:id="rId53"/>
    <p:sldId id="607" r:id="rId54"/>
    <p:sldId id="304" r:id="rId55"/>
    <p:sldId id="573" r:id="rId56"/>
    <p:sldId id="302" r:id="rId57"/>
    <p:sldId id="617" r:id="rId58"/>
    <p:sldId id="572" r:id="rId59"/>
    <p:sldId id="576" r:id="rId60"/>
    <p:sldId id="303" r:id="rId61"/>
    <p:sldId id="329" r:id="rId62"/>
    <p:sldId id="489" r:id="rId63"/>
    <p:sldId id="330" r:id="rId64"/>
    <p:sldId id="606" r:id="rId65"/>
    <p:sldId id="605" r:id="rId66"/>
    <p:sldId id="314" r:id="rId67"/>
    <p:sldId id="301" r:id="rId68"/>
    <p:sldId id="612" r:id="rId69"/>
    <p:sldId id="325" r:id="rId70"/>
    <p:sldId id="336" r:id="rId71"/>
    <p:sldId id="322" r:id="rId72"/>
    <p:sldId id="632" r:id="rId73"/>
    <p:sldId id="354" r:id="rId74"/>
    <p:sldId id="574" r:id="rId75"/>
    <p:sldId id="625" r:id="rId76"/>
    <p:sldId id="323" r:id="rId77"/>
    <p:sldId id="628" r:id="rId78"/>
    <p:sldId id="321" r:id="rId79"/>
    <p:sldId id="600" r:id="rId80"/>
    <p:sldId id="599" r:id="rId81"/>
    <p:sldId id="643" r:id="rId82"/>
    <p:sldId id="644" r:id="rId83"/>
    <p:sldId id="319" r:id="rId84"/>
    <p:sldId id="629" r:id="rId85"/>
    <p:sldId id="339" r:id="rId86"/>
    <p:sldId id="341" r:id="rId87"/>
    <p:sldId id="618" r:id="rId88"/>
    <p:sldId id="342" r:id="rId89"/>
    <p:sldId id="620" r:id="rId90"/>
    <p:sldId id="317" r:id="rId91"/>
    <p:sldId id="356" r:id="rId92"/>
    <p:sldId id="343" r:id="rId93"/>
    <p:sldId id="337" r:id="rId94"/>
    <p:sldId id="316" r:id="rId95"/>
    <p:sldId id="318" r:id="rId96"/>
    <p:sldId id="346" r:id="rId97"/>
    <p:sldId id="630" r:id="rId98"/>
    <p:sldId id="353" r:id="rId99"/>
    <p:sldId id="631" r:id="rId100"/>
    <p:sldId id="352" r:id="rId101"/>
    <p:sldId id="626" r:id="rId102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</p14:sldIdLst>
        </p14:section>
        <p14:section name="Gliederung" id="{23165297-BB6F-443C-8D0E-FF72AA648A98}">
          <p14:sldIdLst>
            <p14:sldId id="570"/>
            <p14:sldId id="581"/>
            <p14:sldId id="257"/>
            <p14:sldId id="259"/>
            <p14:sldId id="579"/>
            <p14:sldId id="260"/>
            <p14:sldId id="580"/>
            <p14:sldId id="410"/>
            <p14:sldId id="397"/>
            <p14:sldId id="622"/>
            <p14:sldId id="582"/>
            <p14:sldId id="267"/>
            <p14:sldId id="280"/>
            <p14:sldId id="398"/>
            <p14:sldId id="370"/>
            <p14:sldId id="583"/>
            <p14:sldId id="279"/>
            <p14:sldId id="273"/>
            <p14:sldId id="288"/>
            <p14:sldId id="278"/>
            <p14:sldId id="387"/>
            <p14:sldId id="584"/>
            <p14:sldId id="289"/>
            <p14:sldId id="284"/>
            <p14:sldId id="623"/>
            <p14:sldId id="287"/>
            <p14:sldId id="285"/>
            <p14:sldId id="627"/>
            <p14:sldId id="293"/>
            <p14:sldId id="593"/>
            <p14:sldId id="587"/>
            <p14:sldId id="594"/>
            <p14:sldId id="610"/>
            <p14:sldId id="454"/>
            <p14:sldId id="590"/>
            <p14:sldId id="589"/>
            <p14:sldId id="559"/>
            <p14:sldId id="283"/>
            <p14:sldId id="624"/>
            <p14:sldId id="452"/>
            <p14:sldId id="456"/>
            <p14:sldId id="591"/>
            <p14:sldId id="290"/>
            <p14:sldId id="465"/>
            <p14:sldId id="467"/>
            <p14:sldId id="311"/>
            <p14:sldId id="470"/>
            <p14:sldId id="607"/>
            <p14:sldId id="304"/>
            <p14:sldId id="573"/>
            <p14:sldId id="302"/>
            <p14:sldId id="617"/>
            <p14:sldId id="572"/>
            <p14:sldId id="576"/>
            <p14:sldId id="303"/>
            <p14:sldId id="329"/>
            <p14:sldId id="489"/>
            <p14:sldId id="330"/>
            <p14:sldId id="606"/>
            <p14:sldId id="605"/>
            <p14:sldId id="314"/>
            <p14:sldId id="301"/>
            <p14:sldId id="612"/>
            <p14:sldId id="325"/>
            <p14:sldId id="336"/>
            <p14:sldId id="322"/>
            <p14:sldId id="632"/>
            <p14:sldId id="354"/>
            <p14:sldId id="574"/>
            <p14:sldId id="625"/>
            <p14:sldId id="323"/>
            <p14:sldId id="628"/>
            <p14:sldId id="321"/>
            <p14:sldId id="600"/>
            <p14:sldId id="599"/>
            <p14:sldId id="643"/>
            <p14:sldId id="644"/>
            <p14:sldId id="319"/>
            <p14:sldId id="629"/>
            <p14:sldId id="339"/>
            <p14:sldId id="341"/>
            <p14:sldId id="618"/>
            <p14:sldId id="342"/>
            <p14:sldId id="620"/>
            <p14:sldId id="317"/>
            <p14:sldId id="356"/>
            <p14:sldId id="343"/>
            <p14:sldId id="337"/>
            <p14:sldId id="316"/>
            <p14:sldId id="318"/>
            <p14:sldId id="346"/>
            <p14:sldId id="630"/>
            <p14:sldId id="353"/>
            <p14:sldId id="631"/>
            <p14:sldId id="352"/>
            <p14:sldId id="626"/>
          </p14:sldIdLst>
        </p14:section>
        <p14:section name="Quellen" id="{A7C49EA9-84DA-438C-BD02-F70070B6B0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800"/>
    <a:srgbClr val="FFFFFF"/>
    <a:srgbClr val="797979"/>
    <a:srgbClr val="7A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7" autoAdjust="0"/>
    <p:restoredTop sz="95137" autoAdjust="0"/>
  </p:normalViewPr>
  <p:slideViewPr>
    <p:cSldViewPr snapToGrid="0" showGuides="1">
      <p:cViewPr varScale="1">
        <p:scale>
          <a:sx n="93" d="100"/>
          <a:sy n="93" d="100"/>
        </p:scale>
        <p:origin x="352" y="56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3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07" Type="http://schemas.openxmlformats.org/officeDocument/2006/relationships/theme" Target="theme/them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03.07.2026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03.07.2026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193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513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05B71-F802-D66E-E1CA-FCFF2274E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DC21014-2439-4704-73E1-483B8206A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ECF9F3-5EC9-4201-3A27-1B0F184EF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DA9B9A-25FE-7CCC-0D41-5C1A63A3F2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8104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674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8413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482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291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104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3242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2531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4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8651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1685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8579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921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9841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8696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3535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4C46C-DC6A-3C10-3A45-7553D984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099836-130E-9039-FEFA-FC656080C4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F55F48C-B307-021B-DB6F-3849AB6EE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42FD2E-8EE9-93F4-AE6F-5EB7F2796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902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00876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371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6C456-D38B-6758-5C35-FACA6EDF8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8C9471F-9AB7-B6F4-1669-C736D5A26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0304DFD-82BB-BA95-87AC-3C3504FBF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BF5C3D-EFB3-47E9-2213-1211DAD853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3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Und noch vieles mehr :</a:t>
            </a:r>
            <a:endParaRPr lang="de-DE" dirty="0"/>
          </a:p>
          <a:p>
            <a:r>
              <a:rPr lang="de-DE"/>
              <a:t>Reis</a:t>
            </a:r>
          </a:p>
          <a:p>
            <a:r>
              <a:rPr lang="de-DE"/>
              <a:t>Hanf</a:t>
            </a:r>
          </a:p>
          <a:p>
            <a:r>
              <a:rPr lang="de-DE"/>
              <a:t>Bohnen</a:t>
            </a:r>
          </a:p>
          <a:p>
            <a:r>
              <a:rPr lang="de-DE"/>
              <a:t>Linsen</a:t>
            </a:r>
          </a:p>
          <a:p>
            <a:r>
              <a:rPr lang="de-DE"/>
              <a:t>Kichererbsen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07823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0752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5008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8771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9444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89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1858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6772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1986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1946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041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99928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62DD6-B677-C996-056A-61D62332B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734BEC-A931-CA70-778C-AA65A4215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FEF990-1621-BAFB-E577-E16187119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417FED-D3BD-9E02-2D44-FACAE0B2C9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24494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403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8965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179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9852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6404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62779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31416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282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33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762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46749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  <a:lvl2pPr marL="783664" indent="-3014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2pPr>
            <a:lvl3pPr marL="1205636" indent="-241127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3pPr>
            <a:lvl4pPr marL="1687891" indent="-241127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4pPr>
            <a:lvl5pPr marL="2170146" indent="-241127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5pPr>
            <a:lvl6pPr marL="2652400" indent="-241127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6pPr>
            <a:lvl7pPr marL="3134655" indent="-241127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7pPr>
            <a:lvl8pPr marL="3616909" indent="-241127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8pPr>
            <a:lvl9pPr marL="4099164" indent="-241127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9CEBE5-3C26-48DB-AFB7-87926904DB23}" type="slidenum">
              <a:rPr lang="de-DE" altLang="de-DE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51</a:t>
            </a:fld>
            <a:endParaRPr lang="de-DE" altLang="de-DE">
              <a:cs typeface="Arial" pitchFamily="34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50888"/>
            <a:ext cx="6664325" cy="3749675"/>
          </a:xfrm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533" y="4749613"/>
            <a:ext cx="5039986" cy="4503013"/>
          </a:xfrm>
          <a:noFill/>
        </p:spPr>
        <p:txBody>
          <a:bodyPr/>
          <a:lstStyle/>
          <a:p>
            <a:pPr eaLnBrk="1" hangingPunct="1"/>
            <a:endParaRPr lang="de-DE" altLang="de-D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4866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4554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09367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8476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41817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1308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2711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510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575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35056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47691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66352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61576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1849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98655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84546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A03DA-A0BF-9B89-D010-05CEC1E8D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04896F-8F17-51B2-15A9-F1B573DF0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0ED3C4-9EA1-BFFA-CC29-4DD20B168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F1C3F1-D572-1D2A-6BFC-86DC9A396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00073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74005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492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365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050E4-A6E9-7C20-38D3-70798CBA8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4CBEED-9511-AF9D-13A3-FE508F7D9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AB7280F-9271-647C-F42B-96C93DEE2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4FBFA0-C155-7D3A-F16D-059E68160C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53063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693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B9D16-306D-21D2-2984-6ACE8BA2D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E33B1E-A64D-841A-3AA0-5B61A9E0E9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24B9F05-58F5-194F-90B3-F6A61F3024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9E579D-360D-B077-39D9-9F80FEC547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08553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17494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9021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50562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8C8B5-4AFF-C874-3237-450C333E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409B408-DA59-1E59-84E1-77FFC62B6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FAEE521-1792-3E53-2EE3-C43ED1F9B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93ED3E-FCAA-7D1C-09B0-13AB357B63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26557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FCF5C-D966-1ECB-9DE9-D87C6EDD3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372703-EFE9-5FC9-DDEB-4EA2508E2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C32FD21-66AF-A0F2-39A0-09B73E668E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3DE7C7-520F-D877-AB2E-68870D77D5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788235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07312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54D09-8D26-E6A7-D12C-0CFE22405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D53B58-C380-5E82-E3FE-EB66EEBE6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255AE72-CB87-13E2-E370-D9649EFC8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6F16B7-42E1-A053-FEDB-3FCEA09D8D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911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100072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48588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32890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3701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98225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194681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81955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47950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649627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89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98851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369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66679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608939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56382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EEEC-490F-5F84-97E6-C5985AB8F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2B4D94-E9E7-5FA4-FA83-184D5CDBF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0B80D03-663C-A4F7-FEF2-C709B0863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522912-C7F1-5D67-3006-9307B1176D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39264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03087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FB0FB-AC4C-DB55-6CB9-71C3F1982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C62DE5C-05C8-CCBC-F4DA-5720F4807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4B13FD-760B-1E75-EF53-521C7C3CE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151F63-A8A4-61EB-1B3F-EF07DC1A81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035886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EAE1-10BF-48B5-9CB9-FE5149EE538B}" type="slidenum">
              <a:rPr lang="de-DE" smtClean="0"/>
              <a:t>96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445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937125" y="1295397"/>
            <a:ext cx="3527424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748823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E32F25B6-39DE-AA43-A7FC-F1BD088A48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37125" y="4308050"/>
            <a:ext cx="3522663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6" name="Textplatzhalter 14">
            <a:extLst>
              <a:ext uri="{FF2B5EF4-FFF2-40B4-BE49-F238E27FC236}">
                <a16:creationId xmlns:a16="http://schemas.microsoft.com/office/drawing/2014/main" id="{5BF2522B-F0EF-044C-A625-4D75E90457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1550" y="1295397"/>
            <a:ext cx="3527424" cy="2880313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342900" indent="-342900">
              <a:lnSpc>
                <a:spcPct val="10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21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lnSpc>
                <a:spcPct val="12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1900">
                <a:latin typeface="Arial"/>
                <a:cs typeface="Arial"/>
              </a:defRPr>
            </a:lvl2pPr>
            <a:lvl3pPr marL="971550" indent="-285750">
              <a:lnSpc>
                <a:spcPct val="12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1700"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076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3527424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748823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3527424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0" y="4308050"/>
            <a:ext cx="3522663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39" y="4308050"/>
            <a:ext cx="3522663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Headli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748823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550" y="1295398"/>
            <a:ext cx="7488238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1551" y="4308050"/>
            <a:ext cx="7484252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38083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550" y="663575"/>
            <a:ext cx="7488238" cy="39608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40841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74340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0" y="1249680"/>
            <a:ext cx="3529013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942100" y="1249680"/>
            <a:ext cx="3529013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748425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7413625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/>
          <a:lstStyle/>
          <a:p>
            <a:fld id="{F918E393-F677-4FB5-8062-7A7957742CCB}" type="datetime1">
              <a:rPr lang="de-DE" smtClean="0"/>
              <a:t>03.07.2026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0959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C7766A-2274-4AA4-B50C-14E029CB1111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07950" y="4893474"/>
            <a:ext cx="7067550" cy="164306"/>
          </a:xfrm>
        </p:spPr>
        <p:txBody>
          <a:bodyPr/>
          <a:lstStyle/>
          <a:p>
            <a:r>
              <a:rPr lang="de-DE"/>
              <a:t>HSWT                                    Prof. Dr. Ulrich Groß                                    Modul: Grundlagen Agrartechnik 3. Sem                                    LE: Mähdrescher</a:t>
            </a:r>
          </a:p>
        </p:txBody>
      </p:sp>
    </p:spTree>
    <p:extLst>
      <p:ext uri="{BB962C8B-B14F-4D97-AF65-F5344CB8AC3E}">
        <p14:creationId xmlns:p14="http://schemas.microsoft.com/office/powerpoint/2010/main" val="3010421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 Folie </a:t>
            </a:r>
            <a:fld id="{C75FB536-8DD1-413D-B8B7-AC34A232476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Vertiefung Agrartechnik      3. Sem.                  Mähdruchtechnik</a:t>
            </a:r>
          </a:p>
        </p:txBody>
      </p:sp>
    </p:spTree>
    <p:extLst>
      <p:ext uri="{BB962C8B-B14F-4D97-AF65-F5344CB8AC3E}">
        <p14:creationId xmlns:p14="http://schemas.microsoft.com/office/powerpoint/2010/main" val="1973340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210" t="41806" r="21776" b="9700"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886879A0-D9F5-E145-9635-EA0C785984D5}"/>
              </a:ext>
            </a:extLst>
          </p:cNvPr>
          <p:cNvSpPr/>
          <p:nvPr userDrawn="1"/>
        </p:nvSpPr>
        <p:spPr>
          <a:xfrm>
            <a:off x="2643817" y="3761497"/>
            <a:ext cx="3152102" cy="315210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21616A7-0653-A940-A8E2-27D0C4BF986D}"/>
              </a:ext>
            </a:extLst>
          </p:cNvPr>
          <p:cNvSpPr/>
          <p:nvPr userDrawn="1"/>
        </p:nvSpPr>
        <p:spPr>
          <a:xfrm>
            <a:off x="3061821" y="3224092"/>
            <a:ext cx="1721090" cy="172109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58891" y="1581696"/>
            <a:ext cx="3921651" cy="392165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1973954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510487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401512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3" y="1329932"/>
            <a:ext cx="4038600" cy="33730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9313" y="1329932"/>
            <a:ext cx="4038600" cy="33730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3903935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627618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39586167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3482491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0479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401678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883" t="46315" r="4712" b="1825"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3239458" y="2908070"/>
            <a:ext cx="2894972" cy="289497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515EBF6-8F29-1F43-949C-EECBC5B96FFD}"/>
              </a:ext>
            </a:extLst>
          </p:cNvPr>
          <p:cNvSpPr/>
          <p:nvPr userDrawn="1"/>
        </p:nvSpPr>
        <p:spPr>
          <a:xfrm>
            <a:off x="5031170" y="2426661"/>
            <a:ext cx="3152102" cy="315210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D0D581E-4A2D-114B-ACAA-E9AC0192C2B7}"/>
              </a:ext>
            </a:extLst>
          </p:cNvPr>
          <p:cNvSpPr/>
          <p:nvPr userDrawn="1"/>
        </p:nvSpPr>
        <p:spPr>
          <a:xfrm>
            <a:off x="7065597" y="1889256"/>
            <a:ext cx="1721090" cy="172109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pic>
        <p:nvPicPr>
          <p:cNvPr id="16" name="Bild 6">
            <a:extLst>
              <a:ext uri="{FF2B5EF4-FFF2-40B4-BE49-F238E27FC236}">
                <a16:creationId xmlns:a16="http://schemas.microsoft.com/office/drawing/2014/main" id="{88F7AAB2-CE1C-7740-A0BE-3976D684B7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auto">
          <a:xfrm>
            <a:off x="576263" y="377825"/>
            <a:ext cx="2357437" cy="31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257940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189937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0513" y="141685"/>
            <a:ext cx="2057400" cy="456128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8313" y="141685"/>
            <a:ext cx="6019800" cy="4561284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1372868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20" y="141685"/>
            <a:ext cx="8048625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68313" y="1329932"/>
            <a:ext cx="8229600" cy="3373040"/>
          </a:xfrm>
        </p:spPr>
        <p:txBody>
          <a:bodyPr/>
          <a:lstStyle/>
          <a:p>
            <a:pPr lvl="0"/>
            <a:r>
              <a:rPr lang="de-DE" noProof="0"/>
              <a:t>Tabelle durch Klicken auf Symbol hinzufügen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41564948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20" y="141685"/>
            <a:ext cx="8048625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68313" y="1329932"/>
            <a:ext cx="4038600" cy="337304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59313" y="1329929"/>
            <a:ext cx="4038600" cy="162877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59313" y="3073012"/>
            <a:ext cx="4038600" cy="162996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805263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20" y="141685"/>
            <a:ext cx="8048625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8313" y="1329929"/>
            <a:ext cx="4038600" cy="162877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59313" y="1329929"/>
            <a:ext cx="4038600" cy="162877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468313" y="3073012"/>
            <a:ext cx="8229600" cy="162996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150324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20" y="141685"/>
            <a:ext cx="8048625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68313" y="1329932"/>
            <a:ext cx="4038600" cy="337304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9313" y="1329932"/>
            <a:ext cx="4038600" cy="337304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2376910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2170236" y="1"/>
            <a:ext cx="6973765" cy="269081"/>
          </a:xfrm>
          <a:prstGeom prst="rect">
            <a:avLst/>
          </a:prstGeom>
          <a:solidFill>
            <a:srgbClr val="EB6A0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algn="l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1200" b="1" dirty="0" err="1">
                <a:solidFill>
                  <a:schemeClr val="bg1"/>
                </a:solidFill>
                <a:cs typeface="+mn-cs"/>
              </a:rPr>
              <a:t>AmaSelect</a:t>
            </a:r>
            <a:endParaRPr lang="de-DE" altLang="de-DE" sz="1200" b="1" dirty="0">
              <a:solidFill>
                <a:schemeClr val="bg1"/>
              </a:solidFill>
              <a:cs typeface="+mn-cs"/>
            </a:endParaRPr>
          </a:p>
        </p:txBody>
      </p:sp>
      <p:pic>
        <p:nvPicPr>
          <p:cNvPr id="5" name="Bild 15" descr="B_07_KOMBq_k10_agr_rgb_out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589" y="57151"/>
            <a:ext cx="1818542" cy="203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166154" y="324000"/>
            <a:ext cx="8859264" cy="459000"/>
          </a:xfrm>
          <a:prstGeom prst="rect">
            <a:avLst/>
          </a:prstGeom>
        </p:spPr>
        <p:txBody>
          <a:bodyPr rtlCol="0" anchor="ctr">
            <a:no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0"/>
          </p:nvPr>
        </p:nvSpPr>
        <p:spPr>
          <a:xfrm>
            <a:off x="166154" y="945000"/>
            <a:ext cx="4387362" cy="4003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600"/>
            </a:lvl1pPr>
          </a:lstStyle>
          <a:p>
            <a:pPr>
              <a:defRPr/>
            </a:pPr>
            <a:fld id="{40120A0A-D4AE-46E5-A18A-2DC666B2156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 sz="600"/>
            </a:lvl1pPr>
          </a:lstStyle>
          <a:p>
            <a:pPr>
              <a:defRPr/>
            </a:pPr>
            <a:r>
              <a:rPr lang="de-DE" altLang="de-DE"/>
              <a:t>Verkaufsförderung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469050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1575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038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2617" t="37669" r="37345" b="24527"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1577236"/>
            <a:ext cx="3921651" cy="392165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45553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3979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01470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994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>
            <a:cxnSpLocks/>
          </p:cNvCxnSpPr>
          <p:nvPr userDrawn="1"/>
        </p:nvCxnSpPr>
        <p:spPr>
          <a:xfrm>
            <a:off x="207818" y="4797029"/>
            <a:ext cx="8694642" cy="0"/>
          </a:xfrm>
          <a:prstGeom prst="line">
            <a:avLst/>
          </a:prstGeom>
          <a:ln>
            <a:solidFill>
              <a:srgbClr val="165B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3"/>
          <p:cNvSpPr>
            <a:spLocks noGrp="1" noChangeArrowheads="1"/>
          </p:cNvSpPr>
          <p:nvPr>
            <p:ph idx="1"/>
          </p:nvPr>
        </p:nvSpPr>
        <p:spPr bwMode="auto">
          <a:xfrm>
            <a:off x="207818" y="889398"/>
            <a:ext cx="8694642" cy="377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</p:txBody>
      </p:sp>
      <p:sp>
        <p:nvSpPr>
          <p:cNvPr id="12" name="Rechteck 2"/>
          <p:cNvSpPr>
            <a:spLocks noGrp="1" noChangeArrowheads="1"/>
          </p:cNvSpPr>
          <p:nvPr>
            <p:ph type="title"/>
          </p:nvPr>
        </p:nvSpPr>
        <p:spPr bwMode="auto">
          <a:xfrm>
            <a:off x="1836740" y="309562"/>
            <a:ext cx="7065723" cy="2809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50"/>
            </a:lvl1pPr>
          </a:lstStyle>
          <a:p>
            <a:pPr lvl="0"/>
            <a:r>
              <a:rPr lang="de-DE" altLang="de-DE" dirty="0"/>
              <a:t>Titelmasterformat durch Klicken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207820" y="4856111"/>
            <a:ext cx="93326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750" dirty="0">
                <a:latin typeface="Georgia" panose="02040502050405020303" pitchFamily="18" charset="0"/>
              </a:rPr>
              <a:t>Folie </a:t>
            </a:r>
            <a:fld id="{B6335E5C-3C59-48B0-B742-C9192B262AA9}" type="slidenum">
              <a:rPr lang="de-DE" sz="750" smtClean="0">
                <a:latin typeface="Georgia" panose="02040502050405020303" pitchFamily="18" charset="0"/>
              </a:rPr>
              <a:pPr algn="l"/>
              <a:t>‹Nr.›</a:t>
            </a:fld>
            <a:r>
              <a:rPr lang="de-DE" sz="750" dirty="0">
                <a:latin typeface="Georgia" panose="02040502050405020303" pitchFamily="18" charset="0"/>
              </a:rPr>
              <a:t> von 31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7550071" y="4856110"/>
            <a:ext cx="7665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50" dirty="0">
                <a:latin typeface="Georgia" panose="02040502050405020303" pitchFamily="18" charset="0"/>
              </a:rPr>
              <a:t>Oktober 2019</a:t>
            </a:r>
          </a:p>
        </p:txBody>
      </p:sp>
      <p:pic>
        <p:nvPicPr>
          <p:cNvPr id="13" name="Logo BV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40" y="111128"/>
            <a:ext cx="12969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485" y="4667542"/>
            <a:ext cx="766977" cy="475958"/>
          </a:xfrm>
          <a:prstGeom prst="rect">
            <a:avLst/>
          </a:prstGeom>
          <a:effectLst>
            <a:outerShdw blurRad="76200" dist="889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79485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B4FDC238-130F-4452-8245-A11B36C6D3C1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1657563574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4B882050-064B-45D5-9EE6-CC280D646650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1575003328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435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435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4FB13165-514B-4640-8F69-5DD19E1E7728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2420702226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927" y="1329933"/>
            <a:ext cx="4044462" cy="33730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54061" y="1329933"/>
            <a:ext cx="4044462" cy="33730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B38C28EA-7EEA-4AF7-80C2-C412D35D093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939178313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066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06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277" y="1151335"/>
            <a:ext cx="40415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277" y="1631156"/>
            <a:ext cx="40415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425203C1-B168-4010-807A-8E68DFE80D2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25443894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Headline 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7434000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971550" y="1742560"/>
            <a:ext cx="7434000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Font typeface="Wingdings" pitchFamily="2" charset="2"/>
              <a:buChar char="§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Font typeface="Wingdings" pitchFamily="2" charset="2"/>
              <a:buChar char="§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74340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E3596673-8DF1-42B0-85DA-A15FDA54929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2681785083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9EE84E18-0293-4578-B0A9-9E1DF823E0E5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458812626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4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538" y="204798"/>
            <a:ext cx="5111262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4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779422AC-5612-49B6-BBC8-FA732D2EC461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3635039500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166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166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166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2D354136-1BE7-493B-A1DB-21FB6FFE22F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2110496603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A1BD2C00-F08E-442A-8373-0563652D3DB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3145936407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1123" y="141685"/>
            <a:ext cx="2057400" cy="456128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8924" y="141685"/>
            <a:ext cx="6031523" cy="4561284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12436E6D-CA27-49C0-A7D2-9750F329F33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1149711632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923" y="141685"/>
            <a:ext cx="8047892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468927" y="1329933"/>
            <a:ext cx="4044462" cy="337304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54061" y="1329933"/>
            <a:ext cx="4044462" cy="337304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447D2C88-A404-4150-9F17-ADEC84BEBC2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1381061882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923" y="141685"/>
            <a:ext cx="8047892" cy="457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927" y="1329933"/>
            <a:ext cx="4044462" cy="337304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54061" y="1329933"/>
            <a:ext cx="4044462" cy="337304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5EE06331-0D42-4C73-9853-F648C9BCC434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76743458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68923" y="141685"/>
            <a:ext cx="8229600" cy="45612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 Folie </a:t>
            </a:r>
            <a:fld id="{598179AB-40D2-4CA8-8186-D5ABF5D8DD9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262259206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Headline Auflistung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7434000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971550" y="1742560"/>
            <a:ext cx="7434000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Systemschrift"/>
              <a:buChar char="+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Font typeface="Systemschrift"/>
              <a:buChar char="+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20000"/>
              </a:lnSpc>
              <a:spcBef>
                <a:spcPts val="300"/>
              </a:spcBef>
              <a:buClr>
                <a:srgbClr val="71AD2A"/>
              </a:buClr>
              <a:buFont typeface="Systemschrift"/>
              <a:buChar char="+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74340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Headli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7434000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74340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7434000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30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7434000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743400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5"/>
          <p:cNvSpPr>
            <a:spLocks noGrp="1"/>
          </p:cNvSpPr>
          <p:nvPr>
            <p:ph type="pic" sz="quarter" idx="12"/>
          </p:nvPr>
        </p:nvSpPr>
        <p:spPr>
          <a:xfrm>
            <a:off x="971550" y="1295397"/>
            <a:ext cx="3527424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748823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2364" y="1295397"/>
            <a:ext cx="3527424" cy="2880313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342900" indent="-342900">
              <a:lnSpc>
                <a:spcPct val="10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21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lnSpc>
                <a:spcPct val="12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1900">
                <a:latin typeface="Arial"/>
                <a:cs typeface="Arial"/>
              </a:defRPr>
            </a:lvl2pPr>
            <a:lvl3pPr marL="971550" indent="-285750">
              <a:lnSpc>
                <a:spcPct val="120000"/>
              </a:lnSpc>
              <a:spcBef>
                <a:spcPts val="300"/>
              </a:spcBef>
              <a:buClr>
                <a:srgbClr val="79B800"/>
              </a:buClr>
              <a:buFont typeface="Wingdings" pitchFamily="2" charset="2"/>
              <a:buChar char="§"/>
              <a:defRPr sz="1700"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E32F25B6-39DE-AA43-A7FC-F1BD088A48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0" y="4308050"/>
            <a:ext cx="3522663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E37574B-F433-4F49-A7A5-C3F390EA62A2}"/>
              </a:ext>
            </a:extLst>
          </p:cNvPr>
          <p:cNvSpPr txBox="1"/>
          <p:nvPr userDrawn="1"/>
        </p:nvSpPr>
        <p:spPr>
          <a:xfrm>
            <a:off x="971550" y="4850651"/>
            <a:ext cx="76996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  <a:defRPr/>
            </a:pPr>
            <a:r>
              <a:rPr lang="de-DE" sz="1100">
                <a:solidFill>
                  <a:schemeClr val="accent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Weihenstephan-Triesdorf  | </a:t>
            </a:r>
            <a:r>
              <a:rPr lang="de-DE" sz="1100">
                <a:solidFill>
                  <a:schemeClr val="accent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4. Sem AB Verfahrenstechnik Pflanze 2026</a:t>
            </a:r>
            <a:r>
              <a:rPr lang="de-DE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Prof. Jonas Groß |  </a:t>
            </a:r>
            <a:fld id="{D68E159F-B9DF-C345-98A9-484992D3C9EA}" type="slidenum">
              <a:rPr lang="de-DE" sz="110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3429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 typeface="Arial" pitchFamily="-110" charset="0"/>
                <a:buNone/>
                <a:tabLst/>
                <a:defRPr/>
              </a:pPr>
              <a:t>‹Nr.›</a:t>
            </a:fld>
            <a:endParaRPr lang="de-DE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0" r:id="rId2"/>
    <p:sldLayoutId id="2147483692" r:id="rId3"/>
    <p:sldLayoutId id="2147483693" r:id="rId4"/>
    <p:sldLayoutId id="2147483694" r:id="rId5"/>
    <p:sldLayoutId id="2147483701" r:id="rId6"/>
    <p:sldLayoutId id="2147483695" r:id="rId7"/>
    <p:sldLayoutId id="2147483702" r:id="rId8"/>
    <p:sldLayoutId id="2147483703" r:id="rId9"/>
    <p:sldLayoutId id="2147483696" r:id="rId10"/>
    <p:sldLayoutId id="2147483697" r:id="rId11"/>
    <p:sldLayoutId id="2147483758" r:id="rId12"/>
    <p:sldLayoutId id="2147483759" r:id="rId13"/>
    <p:sldLayoutId id="2147483760" r:id="rId14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0"/>
            <a:ext cx="139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20" y="141685"/>
            <a:ext cx="8048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29932"/>
            <a:ext cx="8229600" cy="33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</p:txBody>
      </p:sp>
      <p:sp>
        <p:nvSpPr>
          <p:cNvPr id="8120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95" y="4893478"/>
            <a:ext cx="1209675" cy="16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750">
                <a:solidFill>
                  <a:srgbClr val="71AD2A"/>
                </a:solidFill>
              </a:defRPr>
            </a:lvl1pPr>
          </a:lstStyle>
          <a:p>
            <a:fld id="{0E9B28F6-1B24-421B-BCDD-225E3E4195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1203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5" y="4893478"/>
            <a:ext cx="7067550" cy="16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750">
                <a:solidFill>
                  <a:srgbClr val="71AD2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de-DE"/>
              <a:t>Quelle: Amazone Gestängeklappung </a:t>
            </a:r>
          </a:p>
        </p:txBody>
      </p:sp>
    </p:spTree>
    <p:extLst>
      <p:ext uri="{BB962C8B-B14F-4D97-AF65-F5344CB8AC3E}">
        <p14:creationId xmlns:p14="http://schemas.microsoft.com/office/powerpoint/2010/main" val="7190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</p:sldLayoutIdLst>
  <p:hf hdr="0" dt="0"/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»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Univers" pitchFamily="34" charset="0"/>
        <a:buChar char="›"/>
        <a:defRPr sz="165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2" y="0"/>
            <a:ext cx="13921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923" y="141685"/>
            <a:ext cx="804789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923" y="1329933"/>
            <a:ext cx="8229600" cy="33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</p:txBody>
      </p:sp>
      <p:sp>
        <p:nvSpPr>
          <p:cNvPr id="6133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558" y="4893478"/>
            <a:ext cx="1208943" cy="16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50">
                <a:solidFill>
                  <a:srgbClr val="71AD2A"/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/>
              <a:t> Folie </a:t>
            </a:r>
            <a:fld id="{040E0604-1A23-48F7-8260-6711375836AE}" type="slidenum">
              <a:rPr lang="de-DE" altLang="de-DE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/>
          </a:p>
        </p:txBody>
      </p:sp>
      <p:sp>
        <p:nvSpPr>
          <p:cNvPr id="6133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8439" y="4893478"/>
            <a:ext cx="7067550" cy="16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750">
                <a:solidFill>
                  <a:srgbClr val="71AD2A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/>
              <a:t>HSWT    Prof. Dr. U. Groß                  Modul: Grundlagen der Technik der Agrartechnik   2 Sem.                  Einführung</a:t>
            </a:r>
          </a:p>
        </p:txBody>
      </p:sp>
    </p:spTree>
    <p:extLst>
      <p:ext uri="{BB962C8B-B14F-4D97-AF65-F5344CB8AC3E}">
        <p14:creationId xmlns:p14="http://schemas.microsoft.com/office/powerpoint/2010/main" val="114914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</p:sldLayoutIdLst>
  <p:transition>
    <p:zoom/>
  </p:transition>
  <p:hf hdr="0" dt="0"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  <a:ea typeface="ＭＳ Ｐゴシック" pitchFamily="34" charset="-128"/>
          <a:cs typeface="Arial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»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Univers" pitchFamily="34" charset="0"/>
        <a:buChar char="›"/>
        <a:defRPr sz="165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fontAlgn="base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"/><Relationship Id="rId4" Type="http://schemas.openxmlformats.org/officeDocument/2006/relationships/image" Target="../media/image10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ktbl.de/webanwendungen/verfuegbare-feldarbeitstag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t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6RCImDZBi5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7.jpeg"/><Relationship Id="rId11" Type="http://schemas.openxmlformats.org/officeDocument/2006/relationships/image" Target="../media/image20.svg"/><Relationship Id="rId5" Type="http://schemas.openxmlformats.org/officeDocument/2006/relationships/image" Target="../media/image56.jpeg"/><Relationship Id="rId10" Type="http://schemas.openxmlformats.org/officeDocument/2006/relationships/hyperlink" Target="https://www.youtube.com/watch?v=Ls412TYP9JE" TargetMode="External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tif"/><Relationship Id="rId3" Type="http://schemas.openxmlformats.org/officeDocument/2006/relationships/image" Target="../media/image62.jpe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2.jpe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jpeg"/><Relationship Id="rId9" Type="http://schemas.openxmlformats.org/officeDocument/2006/relationships/hyperlink" Target="https://www.youtube.com/watch?v=YBr_wuceBZk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0.tif"/><Relationship Id="rId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3.jpeg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svg"/><Relationship Id="rId5" Type="http://schemas.openxmlformats.org/officeDocument/2006/relationships/hyperlink" Target="https://www.youtube.com/watch?v=74uTM6P7aic" TargetMode="External"/><Relationship Id="rId4" Type="http://schemas.openxmlformats.org/officeDocument/2006/relationships/image" Target="../media/image9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2.png"/><Relationship Id="rId5" Type="http://schemas.openxmlformats.org/officeDocument/2006/relationships/image" Target="../media/image98.svg"/><Relationship Id="rId4" Type="http://schemas.openxmlformats.org/officeDocument/2006/relationships/image" Target="../media/image9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1.png"/><Relationship Id="rId4" Type="http://schemas.openxmlformats.org/officeDocument/2006/relationships/image" Target="../media/image10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youtube.com/watch?v=GJw_erGPboQ" TargetMode="External"/><Relationship Id="rId5" Type="http://schemas.openxmlformats.org/officeDocument/2006/relationships/image" Target="../media/image102.tif"/><Relationship Id="rId4" Type="http://schemas.openxmlformats.org/officeDocument/2006/relationships/image" Target="../media/image10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5.png"/><Relationship Id="rId4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5.png"/><Relationship Id="rId4" Type="http://schemas.openxmlformats.org/officeDocument/2006/relationships/image" Target="../media/image11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8.tif"/><Relationship Id="rId4" Type="http://schemas.openxmlformats.org/officeDocument/2006/relationships/image" Target="../media/image11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6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dcDs27QWrRQ" TargetMode="External"/><Relationship Id="rId6" Type="http://schemas.openxmlformats.org/officeDocument/2006/relationships/hyperlink" Target="https://upload.wikimedia.org/wikipedia/commons/4/41/Claas_Mercator_12_August_2020_JM_%287%29.webm" TargetMode="External"/><Relationship Id="rId5" Type="http://schemas.openxmlformats.org/officeDocument/2006/relationships/image" Target="../media/image129.png"/><Relationship Id="rId4" Type="http://schemas.openxmlformats.org/officeDocument/2006/relationships/image" Target="../media/image128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Le0rnv9skJI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8.svg"/><Relationship Id="rId5" Type="http://schemas.openxmlformats.org/officeDocument/2006/relationships/image" Target="../media/image97.svg"/><Relationship Id="rId4" Type="http://schemas.openxmlformats.org/officeDocument/2006/relationships/image" Target="../media/image96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youtu.be/jEFFoAXpHYc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svg"/><Relationship Id="rId5" Type="http://schemas.openxmlformats.org/officeDocument/2006/relationships/hyperlink" Target="https://www.youtube.com/watch?v=E74wvdeCsvs" TargetMode="External"/><Relationship Id="rId4" Type="http://schemas.openxmlformats.org/officeDocument/2006/relationships/image" Target="../media/image12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svg"/><Relationship Id="rId5" Type="http://schemas.openxmlformats.org/officeDocument/2006/relationships/image" Target="../media/image98.svg"/><Relationship Id="rId4" Type="http://schemas.openxmlformats.org/officeDocument/2006/relationships/image" Target="../media/image9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svg"/><Relationship Id="rId5" Type="http://schemas.openxmlformats.org/officeDocument/2006/relationships/hyperlink" Target="https://www.youtube.com/watch?v=GE3wt08v-fI" TargetMode="External"/><Relationship Id="rId4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Xa-GpjJXMOM&amp;t=127s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svg"/><Relationship Id="rId5" Type="http://schemas.openxmlformats.org/officeDocument/2006/relationships/image" Target="../media/image98.svg"/><Relationship Id="rId4" Type="http://schemas.openxmlformats.org/officeDocument/2006/relationships/image" Target="../media/image96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1-QB8OaJSBw&amp;t=189s" TargetMode="Externa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hyperlink" Target="https://www.youtube.com/watch?v=j7PA6WgbDAQ" TargetMode="External"/><Relationship Id="rId7" Type="http://schemas.openxmlformats.org/officeDocument/2006/relationships/image" Target="../media/image96.sv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9.png"/><Relationship Id="rId5" Type="http://schemas.openxmlformats.org/officeDocument/2006/relationships/image" Target="../media/image138.jpeg"/><Relationship Id="rId4" Type="http://schemas.openxmlformats.org/officeDocument/2006/relationships/image" Target="../media/image20.svg"/><Relationship Id="rId9" Type="http://schemas.openxmlformats.org/officeDocument/2006/relationships/image" Target="../media/image98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3.ti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4ztYN8_lzN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CNV-POn0NE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5.tif"/><Relationship Id="rId4" Type="http://schemas.openxmlformats.org/officeDocument/2006/relationships/image" Target="../media/image20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CNV-POn0NE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6.tif"/><Relationship Id="rId4" Type="http://schemas.openxmlformats.org/officeDocument/2006/relationships/image" Target="../media/image20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8MSJgB5XEMA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MSJgB5XEMA" TargetMode="External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20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svg"/><Relationship Id="rId5" Type="http://schemas.openxmlformats.org/officeDocument/2006/relationships/image" Target="../media/image98.svg"/><Relationship Id="rId4" Type="http://schemas.openxmlformats.org/officeDocument/2006/relationships/image" Target="../media/image96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2.ti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3.jpeg"/><Relationship Id="rId7" Type="http://schemas.openxmlformats.org/officeDocument/2006/relationships/hyperlink" Target="https://www.youtube.com/watch?v=rm2dfPKn8CU" TargetMode="Externa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svg"/><Relationship Id="rId5" Type="http://schemas.openxmlformats.org/officeDocument/2006/relationships/hyperlink" Target="https://www.youtube.com/watch?v=A2lZ4vSm_xM" TargetMode="External"/><Relationship Id="rId4" Type="http://schemas.openxmlformats.org/officeDocument/2006/relationships/image" Target="../media/image15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8.jpg"/><Relationship Id="rId4" Type="http://schemas.openxmlformats.org/officeDocument/2006/relationships/image" Target="../media/image157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9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ti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2.png"/><Relationship Id="rId4" Type="http://schemas.openxmlformats.org/officeDocument/2006/relationships/image" Target="../media/image16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tif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_z1UPnNf8nU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ti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LTgqZ7-fuRM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svg"/><Relationship Id="rId5" Type="http://schemas.openxmlformats.org/officeDocument/2006/relationships/image" Target="../media/image98.svg"/><Relationship Id="rId4" Type="http://schemas.openxmlformats.org/officeDocument/2006/relationships/image" Target="../media/image96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8.tif"/><Relationship Id="rId5" Type="http://schemas.openxmlformats.org/officeDocument/2006/relationships/image" Target="../media/image122.jpeg"/><Relationship Id="rId4" Type="http://schemas.openxmlformats.org/officeDocument/2006/relationships/image" Target="../media/image12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4lMlAQMOQM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Relationship Id="rId9" Type="http://schemas.openxmlformats.org/officeDocument/2006/relationships/image" Target="../media/image20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6.tif"/><Relationship Id="rId5" Type="http://schemas.openxmlformats.org/officeDocument/2006/relationships/image" Target="../media/image20.svg"/><Relationship Id="rId4" Type="http://schemas.openxmlformats.org/officeDocument/2006/relationships/hyperlink" Target="https://www.youtube.com/watch?v=folpdvU5_gM" TargetMode="Externa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svg"/><Relationship Id="rId4" Type="http://schemas.openxmlformats.org/officeDocument/2006/relationships/hyperlink" Target="https://www.claas.de/unternehmen/historie/news_stories/reinigung-in-drei-dimensionen/2281552" TargetMode="Externa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tif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9.ti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3.emf"/><Relationship Id="rId4" Type="http://schemas.openxmlformats.org/officeDocument/2006/relationships/image" Target="../media/image182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Landtechnik</a:t>
            </a:r>
          </a:p>
          <a:p>
            <a:r>
              <a:rPr lang="de-DE"/>
              <a:t>Erntetechnik Mähdrusch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E6F74C-CB2B-5AC1-9810-3EC17298E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97" y="2921628"/>
            <a:ext cx="3164619" cy="20781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BA494FA-5800-80F6-4C5E-FEDF1E216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786" y="2772443"/>
            <a:ext cx="2915302" cy="200601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8EE1767-FFD6-B420-C75F-6A3020977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786" y="203383"/>
            <a:ext cx="3027736" cy="201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1451" y="158682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Mähdrusch </a:t>
            </a:r>
            <a:r>
              <a:rPr lang="de-DE" sz="1575" b="1"/>
              <a:t>nach Klimazonen (altes System)</a:t>
            </a:r>
            <a:endParaRPr lang="de-DE" sz="1575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7666"/>
            <a:ext cx="5759594" cy="331476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13784" y="4062479"/>
            <a:ext cx="2352453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19</a:t>
            </a:r>
            <a:r>
              <a:rPr lang="de-DE" sz="450"/>
              <a:t>: nach KTBL 2023</a:t>
            </a:r>
            <a:endParaRPr lang="de-DE" sz="45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69DCF9A-7966-6383-3A86-60CCB670DC96}"/>
              </a:ext>
            </a:extLst>
          </p:cNvPr>
          <p:cNvSpPr txBox="1"/>
          <p:nvPr/>
        </p:nvSpPr>
        <p:spPr>
          <a:xfrm>
            <a:off x="5759595" y="418571"/>
            <a:ext cx="359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/>
              <a:t>Beispiel:</a:t>
            </a:r>
            <a:r>
              <a:rPr lang="de-DE" sz="200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/>
              <a:t>Region 5: 300 – 500 m ü.NN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D34C242-B508-8664-B6E5-275614CF1EFA}"/>
              </a:ext>
            </a:extLst>
          </p:cNvPr>
          <p:cNvSpPr/>
          <p:nvPr/>
        </p:nvSpPr>
        <p:spPr>
          <a:xfrm>
            <a:off x="3323645" y="2297927"/>
            <a:ext cx="2170706" cy="524786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B5E4621-BCEA-E312-C1ED-3846287CEEE4}"/>
              </a:ext>
            </a:extLst>
          </p:cNvPr>
          <p:cNvSpPr txBox="1"/>
          <p:nvPr/>
        </p:nvSpPr>
        <p:spPr>
          <a:xfrm>
            <a:off x="5759594" y="1252335"/>
            <a:ext cx="30797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/>
              <a:t>Wintergerste</a:t>
            </a:r>
            <a:r>
              <a:rPr lang="de-DE"/>
              <a:t>: </a:t>
            </a:r>
          </a:p>
          <a:p>
            <a:pPr algn="l"/>
            <a:r>
              <a:rPr lang="de-DE"/>
              <a:t>13.07. – 31.08 </a:t>
            </a:r>
          </a:p>
          <a:p>
            <a:pPr algn="l"/>
            <a:r>
              <a:rPr lang="de-DE"/>
              <a:t>14 % 17 Tage</a:t>
            </a:r>
          </a:p>
          <a:p>
            <a:pPr algn="l"/>
            <a:r>
              <a:rPr lang="de-DE"/>
              <a:t>16 % 56 Tage</a:t>
            </a:r>
            <a:endParaRPr lang="de-DE" sz="23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1FD8203-AA9B-DD9D-BFA7-CC20E74C00C3}"/>
              </a:ext>
            </a:extLst>
          </p:cNvPr>
          <p:cNvSpPr txBox="1"/>
          <p:nvPr/>
        </p:nvSpPr>
        <p:spPr>
          <a:xfrm>
            <a:off x="5759594" y="2493550"/>
            <a:ext cx="32575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/>
              <a:t>Winterweizen</a:t>
            </a:r>
            <a:r>
              <a:rPr lang="de-DE"/>
              <a:t>:</a:t>
            </a:r>
          </a:p>
          <a:p>
            <a:pPr algn="l"/>
            <a:r>
              <a:rPr lang="de-DE"/>
              <a:t>07.08. – 25.08. </a:t>
            </a:r>
          </a:p>
          <a:p>
            <a:pPr algn="l"/>
            <a:r>
              <a:rPr lang="de-DE"/>
              <a:t>14 % 15 Tage</a:t>
            </a:r>
          </a:p>
          <a:p>
            <a:pPr algn="l"/>
            <a:r>
              <a:rPr lang="de-DE"/>
              <a:t>16 % 50 Tage</a:t>
            </a:r>
            <a:endParaRPr lang="de-DE" sz="23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93AD552-DB19-1060-7BF0-05634E9CED87}"/>
              </a:ext>
            </a:extLst>
          </p:cNvPr>
          <p:cNvSpPr txBox="1"/>
          <p:nvPr/>
        </p:nvSpPr>
        <p:spPr>
          <a:xfrm>
            <a:off x="7515225" y="3614422"/>
            <a:ext cx="32575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b="1"/>
              <a:t>Hafer</a:t>
            </a:r>
            <a:r>
              <a:rPr lang="de-DE"/>
              <a:t>:</a:t>
            </a:r>
          </a:p>
          <a:p>
            <a:pPr algn="l"/>
            <a:r>
              <a:rPr lang="de-DE"/>
              <a:t>10.08. – 21.08. </a:t>
            </a:r>
          </a:p>
          <a:p>
            <a:pPr algn="l"/>
            <a:r>
              <a:rPr lang="de-DE"/>
              <a:t>14 % 2 Tage</a:t>
            </a:r>
          </a:p>
          <a:p>
            <a:pPr algn="l"/>
            <a:r>
              <a:rPr lang="de-DE"/>
              <a:t>16 % 20 Tage</a:t>
            </a:r>
            <a:endParaRPr lang="de-DE" sz="23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881E411-0025-C5F6-B628-6CA16B8AD158}"/>
              </a:ext>
            </a:extLst>
          </p:cNvPr>
          <p:cNvSpPr txBox="1"/>
          <p:nvPr/>
        </p:nvSpPr>
        <p:spPr>
          <a:xfrm>
            <a:off x="2111991" y="4264109"/>
            <a:ext cx="4920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/>
              <a:t>Wieviele Druschtage stehen zur Verfügung?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516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58DBB-EEA3-7703-9AA0-A4B270CBE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D625F-EE3B-37A7-5280-412DF0855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51" y="158682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Mähdrusch nach Klimazonen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703C554-2CB6-7693-0D2C-E3AE46F93E7E}"/>
              </a:ext>
            </a:extLst>
          </p:cNvPr>
          <p:cNvSpPr txBox="1"/>
          <p:nvPr/>
        </p:nvSpPr>
        <p:spPr>
          <a:xfrm>
            <a:off x="331451" y="3896052"/>
            <a:ext cx="2352453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19</a:t>
            </a:r>
            <a:r>
              <a:rPr lang="de-DE" sz="450"/>
              <a:t>: nach KTBL 2023</a:t>
            </a:r>
            <a:endParaRPr lang="de-DE" sz="45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79FFA1-00D3-329E-49E0-7A7CB54128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39"/>
          <a:stretch/>
        </p:blipFill>
        <p:spPr>
          <a:xfrm>
            <a:off x="432928" y="604300"/>
            <a:ext cx="6592503" cy="364070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2052A95-0328-615D-049F-B99DC3B656E5}"/>
              </a:ext>
            </a:extLst>
          </p:cNvPr>
          <p:cNvSpPr/>
          <p:nvPr/>
        </p:nvSpPr>
        <p:spPr>
          <a:xfrm>
            <a:off x="2138901" y="3339548"/>
            <a:ext cx="5057029" cy="108932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hlinkClick r:id="rId4"/>
            <a:extLst>
              <a:ext uri="{FF2B5EF4-FFF2-40B4-BE49-F238E27FC236}">
                <a16:creationId xmlns:a16="http://schemas.microsoft.com/office/drawing/2014/main" id="{7158BE8C-BF2F-D984-C721-5ECED6909D69}"/>
              </a:ext>
            </a:extLst>
          </p:cNvPr>
          <p:cNvSpPr txBox="1"/>
          <p:nvPr/>
        </p:nvSpPr>
        <p:spPr>
          <a:xfrm>
            <a:off x="5554439" y="158682"/>
            <a:ext cx="3258109" cy="338554"/>
          </a:xfrm>
          <a:custGeom>
            <a:avLst/>
            <a:gdLst>
              <a:gd name="csX0" fmla="*/ 0 w 3258109"/>
              <a:gd name="csY0" fmla="*/ 0 h 338554"/>
              <a:gd name="csX1" fmla="*/ 543018 w 3258109"/>
              <a:gd name="csY1" fmla="*/ 0 h 338554"/>
              <a:gd name="csX2" fmla="*/ 1086036 w 3258109"/>
              <a:gd name="csY2" fmla="*/ 0 h 338554"/>
              <a:gd name="csX3" fmla="*/ 1694217 w 3258109"/>
              <a:gd name="csY3" fmla="*/ 0 h 338554"/>
              <a:gd name="csX4" fmla="*/ 2172073 w 3258109"/>
              <a:gd name="csY4" fmla="*/ 0 h 338554"/>
              <a:gd name="csX5" fmla="*/ 2747672 w 3258109"/>
              <a:gd name="csY5" fmla="*/ 0 h 338554"/>
              <a:gd name="csX6" fmla="*/ 3258109 w 3258109"/>
              <a:gd name="csY6" fmla="*/ 0 h 338554"/>
              <a:gd name="csX7" fmla="*/ 3258109 w 3258109"/>
              <a:gd name="csY7" fmla="*/ 338554 h 338554"/>
              <a:gd name="csX8" fmla="*/ 2780253 w 3258109"/>
              <a:gd name="csY8" fmla="*/ 338554 h 338554"/>
              <a:gd name="csX9" fmla="*/ 2334978 w 3258109"/>
              <a:gd name="csY9" fmla="*/ 338554 h 338554"/>
              <a:gd name="csX10" fmla="*/ 1759379 w 3258109"/>
              <a:gd name="csY10" fmla="*/ 338554 h 338554"/>
              <a:gd name="csX11" fmla="*/ 1216361 w 3258109"/>
              <a:gd name="csY11" fmla="*/ 338554 h 338554"/>
              <a:gd name="csX12" fmla="*/ 705924 w 3258109"/>
              <a:gd name="csY12" fmla="*/ 338554 h 338554"/>
              <a:gd name="csX13" fmla="*/ 0 w 3258109"/>
              <a:gd name="csY13" fmla="*/ 338554 h 338554"/>
              <a:gd name="csX14" fmla="*/ 0 w 3258109"/>
              <a:gd name="csY14" fmla="*/ 0 h 3385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258109" h="338554" fill="none" extrusionOk="0">
                <a:moveTo>
                  <a:pt x="0" y="0"/>
                </a:moveTo>
                <a:cubicBezTo>
                  <a:pt x="124736" y="-21674"/>
                  <a:pt x="403869" y="5830"/>
                  <a:pt x="543018" y="0"/>
                </a:cubicBezTo>
                <a:cubicBezTo>
                  <a:pt x="682167" y="-5830"/>
                  <a:pt x="951871" y="53238"/>
                  <a:pt x="1086036" y="0"/>
                </a:cubicBezTo>
                <a:cubicBezTo>
                  <a:pt x="1220201" y="-53238"/>
                  <a:pt x="1513373" y="43826"/>
                  <a:pt x="1694217" y="0"/>
                </a:cubicBezTo>
                <a:cubicBezTo>
                  <a:pt x="1875061" y="-43826"/>
                  <a:pt x="2022375" y="39470"/>
                  <a:pt x="2172073" y="0"/>
                </a:cubicBezTo>
                <a:cubicBezTo>
                  <a:pt x="2321771" y="-39470"/>
                  <a:pt x="2590865" y="5981"/>
                  <a:pt x="2747672" y="0"/>
                </a:cubicBezTo>
                <a:cubicBezTo>
                  <a:pt x="2904479" y="-5981"/>
                  <a:pt x="3150749" y="31382"/>
                  <a:pt x="3258109" y="0"/>
                </a:cubicBezTo>
                <a:cubicBezTo>
                  <a:pt x="3289489" y="71405"/>
                  <a:pt x="3241791" y="196963"/>
                  <a:pt x="3258109" y="338554"/>
                </a:cubicBezTo>
                <a:cubicBezTo>
                  <a:pt x="3028023" y="343498"/>
                  <a:pt x="2926378" y="317951"/>
                  <a:pt x="2780253" y="338554"/>
                </a:cubicBezTo>
                <a:cubicBezTo>
                  <a:pt x="2634128" y="359157"/>
                  <a:pt x="2425973" y="297252"/>
                  <a:pt x="2334978" y="338554"/>
                </a:cubicBezTo>
                <a:cubicBezTo>
                  <a:pt x="2243983" y="379856"/>
                  <a:pt x="1899789" y="333296"/>
                  <a:pt x="1759379" y="338554"/>
                </a:cubicBezTo>
                <a:cubicBezTo>
                  <a:pt x="1618969" y="343812"/>
                  <a:pt x="1422919" y="317324"/>
                  <a:pt x="1216361" y="338554"/>
                </a:cubicBezTo>
                <a:cubicBezTo>
                  <a:pt x="1009803" y="359784"/>
                  <a:pt x="892813" y="284944"/>
                  <a:pt x="705924" y="338554"/>
                </a:cubicBezTo>
                <a:cubicBezTo>
                  <a:pt x="519035" y="392164"/>
                  <a:pt x="325537" y="264675"/>
                  <a:pt x="0" y="338554"/>
                </a:cubicBezTo>
                <a:cubicBezTo>
                  <a:pt x="-13949" y="210414"/>
                  <a:pt x="32841" y="69867"/>
                  <a:pt x="0" y="0"/>
                </a:cubicBezTo>
                <a:close/>
              </a:path>
              <a:path w="3258109" h="338554" stroke="0" extrusionOk="0">
                <a:moveTo>
                  <a:pt x="0" y="0"/>
                </a:moveTo>
                <a:cubicBezTo>
                  <a:pt x="145426" y="-55768"/>
                  <a:pt x="312640" y="54433"/>
                  <a:pt x="510437" y="0"/>
                </a:cubicBezTo>
                <a:cubicBezTo>
                  <a:pt x="708234" y="-54433"/>
                  <a:pt x="759583" y="42357"/>
                  <a:pt x="955712" y="0"/>
                </a:cubicBezTo>
                <a:cubicBezTo>
                  <a:pt x="1151842" y="-42357"/>
                  <a:pt x="1275826" y="2545"/>
                  <a:pt x="1531311" y="0"/>
                </a:cubicBezTo>
                <a:cubicBezTo>
                  <a:pt x="1786796" y="-2545"/>
                  <a:pt x="1961418" y="63129"/>
                  <a:pt x="2139492" y="0"/>
                </a:cubicBezTo>
                <a:cubicBezTo>
                  <a:pt x="2317566" y="-63129"/>
                  <a:pt x="2544803" y="42490"/>
                  <a:pt x="2715091" y="0"/>
                </a:cubicBezTo>
                <a:cubicBezTo>
                  <a:pt x="2885379" y="-42490"/>
                  <a:pt x="3060861" y="14382"/>
                  <a:pt x="3258109" y="0"/>
                </a:cubicBezTo>
                <a:cubicBezTo>
                  <a:pt x="3258182" y="76438"/>
                  <a:pt x="3244178" y="212588"/>
                  <a:pt x="3258109" y="338554"/>
                </a:cubicBezTo>
                <a:cubicBezTo>
                  <a:pt x="3110463" y="358164"/>
                  <a:pt x="2840318" y="309872"/>
                  <a:pt x="2682510" y="338554"/>
                </a:cubicBezTo>
                <a:cubicBezTo>
                  <a:pt x="2524702" y="367236"/>
                  <a:pt x="2441727" y="332460"/>
                  <a:pt x="2204654" y="338554"/>
                </a:cubicBezTo>
                <a:cubicBezTo>
                  <a:pt x="1967581" y="344648"/>
                  <a:pt x="1866816" y="297571"/>
                  <a:pt x="1759379" y="338554"/>
                </a:cubicBezTo>
                <a:cubicBezTo>
                  <a:pt x="1651943" y="379537"/>
                  <a:pt x="1423753" y="309048"/>
                  <a:pt x="1248942" y="338554"/>
                </a:cubicBezTo>
                <a:cubicBezTo>
                  <a:pt x="1074131" y="368060"/>
                  <a:pt x="890607" y="294732"/>
                  <a:pt x="738505" y="338554"/>
                </a:cubicBezTo>
                <a:cubicBezTo>
                  <a:pt x="586403" y="382376"/>
                  <a:pt x="166536" y="294728"/>
                  <a:pt x="0" y="338554"/>
                </a:cubicBezTo>
                <a:cubicBezTo>
                  <a:pt x="-35083" y="218295"/>
                  <a:pt x="35395" y="143394"/>
                  <a:pt x="0" y="0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953576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/>
              <a:t>Zur KTBL -Webanwendung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410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Ein Bild, das draußen, Farm, Himmel, Traktor enthält.&#10;&#10;Automatisch generierte Beschreibung">
            <a:extLst>
              <a:ext uri="{FF2B5EF4-FFF2-40B4-BE49-F238E27FC236}">
                <a16:creationId xmlns:a16="http://schemas.microsoft.com/office/drawing/2014/main" id="{DA9E1B64-69A5-C63E-C405-08C82571DB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4" b="9807"/>
          <a:stretch/>
        </p:blipFill>
        <p:spPr>
          <a:xfrm>
            <a:off x="6309584" y="95678"/>
            <a:ext cx="2614918" cy="2024638"/>
          </a:xfrm>
          <a:prstGeom prst="rect">
            <a:avLst/>
          </a:prstGeom>
        </p:spPr>
      </p:pic>
      <p:pic>
        <p:nvPicPr>
          <p:cNvPr id="13" name="Grafik 12" descr="Ein Bild, das Himmel, draußen, Farm, Gras enthält.&#10;&#10;Automatisch generierte Beschreibung">
            <a:extLst>
              <a:ext uri="{FF2B5EF4-FFF2-40B4-BE49-F238E27FC236}">
                <a16:creationId xmlns:a16="http://schemas.microsoft.com/office/drawing/2014/main" id="{929BED15-EAAD-6283-1369-88CAE307B9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3"/>
          <a:stretch/>
        </p:blipFill>
        <p:spPr>
          <a:xfrm>
            <a:off x="463934" y="117794"/>
            <a:ext cx="2960136" cy="238902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EC9A2E2-2AAC-6900-D90D-14C51BA38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30"/>
          <a:stretch/>
        </p:blipFill>
        <p:spPr bwMode="auto">
          <a:xfrm>
            <a:off x="463934" y="2636683"/>
            <a:ext cx="2967577" cy="215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fik 19" descr="Ein Bild, das Himmel, draußen, Reifen, Rad enthält.&#10;&#10;Automatisch generierte Beschreibung">
            <a:extLst>
              <a:ext uri="{FF2B5EF4-FFF2-40B4-BE49-F238E27FC236}">
                <a16:creationId xmlns:a16="http://schemas.microsoft.com/office/drawing/2014/main" id="{9458C0FC-2350-CA44-217D-C0489383A7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7" r="14696"/>
          <a:stretch/>
        </p:blipFill>
        <p:spPr>
          <a:xfrm>
            <a:off x="5118818" y="2308137"/>
            <a:ext cx="3395009" cy="236039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7432" y="-17990"/>
            <a:ext cx="3493572" cy="334527"/>
          </a:xfrm>
        </p:spPr>
        <p:txBody>
          <a:bodyPr/>
          <a:lstStyle/>
          <a:p>
            <a:r>
              <a:rPr lang="de-DE" sz="1575" dirty="0"/>
              <a:t>Aktueller Mähdreschermarkt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1548000" y="4860000"/>
            <a:ext cx="6292437" cy="13359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10FC383-D839-3868-BE20-12381FCA28A4}"/>
              </a:ext>
            </a:extLst>
          </p:cNvPr>
          <p:cNvSpPr txBox="1"/>
          <p:nvPr/>
        </p:nvSpPr>
        <p:spPr>
          <a:xfrm>
            <a:off x="463934" y="113650"/>
            <a:ext cx="2960136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20: gordons.claas-dealer.co.uk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02B6C57-BF54-EA07-8B7F-51967F2FA0D8}"/>
              </a:ext>
            </a:extLst>
          </p:cNvPr>
          <p:cNvSpPr txBox="1"/>
          <p:nvPr/>
        </p:nvSpPr>
        <p:spPr>
          <a:xfrm>
            <a:off x="6250944" y="2093178"/>
            <a:ext cx="232332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21: www.fendt.com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6DFB64A-3B7A-8662-B401-0753F3A795D1}"/>
              </a:ext>
            </a:extLst>
          </p:cNvPr>
          <p:cNvSpPr txBox="1"/>
          <p:nvPr/>
        </p:nvSpPr>
        <p:spPr>
          <a:xfrm>
            <a:off x="463934" y="2636683"/>
            <a:ext cx="220474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22: www. deere.de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EE9AB424-8A75-3027-577F-BB29606CE8F3}"/>
              </a:ext>
            </a:extLst>
          </p:cNvPr>
          <p:cNvSpPr txBox="1"/>
          <p:nvPr/>
        </p:nvSpPr>
        <p:spPr>
          <a:xfrm>
            <a:off x="5830823" y="4625724"/>
            <a:ext cx="19710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23: agriculture.newholland.com</a:t>
            </a:r>
          </a:p>
        </p:txBody>
      </p:sp>
    </p:spTree>
    <p:extLst>
      <p:ext uri="{BB962C8B-B14F-4D97-AF65-F5344CB8AC3E}">
        <p14:creationId xmlns:p14="http://schemas.microsoft.com/office/powerpoint/2010/main" val="107673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0423" y="84722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Aktueller Mähdreschermarkt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1548000" y="4860000"/>
            <a:ext cx="6292437" cy="133598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02912"/>
            <a:ext cx="4228350" cy="2329821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5078936" y="4070395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24: www.eilbote-online.com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3851562" y="1119902"/>
            <a:ext cx="401782" cy="305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AA17D6A-616F-FBC7-FAB7-B3AF283FB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23" y="770128"/>
            <a:ext cx="4047519" cy="316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2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>
            <a:extLst>
              <a:ext uri="{FF2B5EF4-FFF2-40B4-BE49-F238E27FC236}">
                <a16:creationId xmlns:a16="http://schemas.microsoft.com/office/drawing/2014/main" id="{879566D3-7E33-DFDE-2FBB-6AD6AC396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1" t="15825" r="3246"/>
          <a:stretch/>
        </p:blipFill>
        <p:spPr>
          <a:xfrm>
            <a:off x="5911428" y="0"/>
            <a:ext cx="3232572" cy="15909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0855" y="9166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Anforderungen an den Mähdrescher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6478" y="705269"/>
            <a:ext cx="5663821" cy="3900849"/>
          </a:xfrm>
        </p:spPr>
        <p:txBody>
          <a:bodyPr/>
          <a:lstStyle/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dirty="0"/>
              <a:t>termingerechte, </a:t>
            </a:r>
            <a:r>
              <a:rPr lang="de-DE" sz="1050" b="1" dirty="0"/>
              <a:t>schlagkräftige Ernte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hohe Druschleistung </a:t>
            </a:r>
            <a:r>
              <a:rPr lang="de-DE" sz="1050" dirty="0"/>
              <a:t>für alle Druschfrüchte </a:t>
            </a:r>
            <a:r>
              <a:rPr lang="de-DE" sz="1050"/>
              <a:t>bei beschränktem Bauvolumen</a:t>
            </a:r>
            <a:endParaRPr lang="de-DE" sz="1050" dirty="0"/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stufenlose Fahrgeschwindigkeit, große Schnittbreite, hohe Motorleistung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hohes Fassungsvermögen </a:t>
            </a:r>
            <a:r>
              <a:rPr lang="de-DE" sz="1050" dirty="0"/>
              <a:t>des Korntanks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exakte Einstellmöglichkeit </a:t>
            </a:r>
            <a:r>
              <a:rPr lang="de-DE" sz="1050" dirty="0"/>
              <a:t>bzw. automatische Maschineneinstellung vom Fahrersitz aus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schonende Erntegutbehandlung</a:t>
            </a:r>
            <a:r>
              <a:rPr lang="de-DE" sz="1050" dirty="0"/>
              <a:t>, Kornbeschädigungen (Bruchkorn) unter 2 %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Geringe Erntegutverluste </a:t>
            </a:r>
            <a:r>
              <a:rPr lang="de-DE" sz="1050" dirty="0"/>
              <a:t>(maximal 2 %)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exakte Reinigung </a:t>
            </a:r>
            <a:r>
              <a:rPr lang="de-DE" sz="1050" dirty="0"/>
              <a:t>für sofortige marktfähige Ware, weniger als 1 % Besatz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schonende Strohbehandlung </a:t>
            </a:r>
            <a:r>
              <a:rPr lang="de-DE" sz="1050" dirty="0"/>
              <a:t>bei Strohbergung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leistungsfähiger Strohhäcksler </a:t>
            </a:r>
            <a:r>
              <a:rPr lang="de-DE" sz="1050" dirty="0"/>
              <a:t>zur guten Zerkleinerung des Strohs und dessen </a:t>
            </a:r>
            <a:r>
              <a:rPr lang="de-DE" sz="1050" b="1" dirty="0"/>
              <a:t>gleichmäßige Verteilung </a:t>
            </a:r>
            <a:r>
              <a:rPr lang="de-DE" sz="1050" dirty="0"/>
              <a:t>über die gesamte Arbeitsbreite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Bodenschonung</a:t>
            </a:r>
            <a:r>
              <a:rPr lang="de-DE" sz="1050" dirty="0"/>
              <a:t> durch großvolumige Bereifung oder Raupenlaufwerk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050" b="1" dirty="0"/>
              <a:t>günstige Arbeitsbedingungen </a:t>
            </a:r>
            <a:r>
              <a:rPr lang="de-DE" sz="1050" dirty="0"/>
              <a:t>für den Fahrer, um Leistungsfähigkeit zu gewährleisten (Lärm, Staub, Hitze)</a:t>
            </a:r>
          </a:p>
          <a:p>
            <a:pPr algn="l"/>
            <a:endParaRPr lang="de-DE" dirty="0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FDDA149C-2598-65B3-BCD1-1232507F3420}"/>
              </a:ext>
            </a:extLst>
          </p:cNvPr>
          <p:cNvSpPr txBox="1"/>
          <p:nvPr/>
        </p:nvSpPr>
        <p:spPr>
          <a:xfrm>
            <a:off x="7873015" y="1590907"/>
            <a:ext cx="127098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25: www.caseih.com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359924-2A62-05E0-736A-0211C294C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175" y="2102912"/>
            <a:ext cx="3861078" cy="257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9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Verlustquellen rund um die Getreideernte</a:t>
            </a:r>
          </a:p>
        </p:txBody>
      </p:sp>
      <p:pic>
        <p:nvPicPr>
          <p:cNvPr id="2054" name="Picture 6" descr="http://www.agrarservice.de/blog/wp-content/fotos/wg-abknicke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55" y="1834959"/>
            <a:ext cx="2201830" cy="293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topagrar.com/imgs/4/4/9/4/6/4/cdec153939e1e5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777" y="120666"/>
            <a:ext cx="2337608" cy="155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172481" y="1679072"/>
            <a:ext cx="104634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30: www.topagrar.com</a:t>
            </a:r>
          </a:p>
        </p:txBody>
      </p:sp>
      <p:pic>
        <p:nvPicPr>
          <p:cNvPr id="2050" name="Picture 2" descr="http://www.topagrar.com/imgs/6/3/2/0/0/9c43359fdaf23cb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22" y="2975945"/>
            <a:ext cx="2277126" cy="171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0" y="571788"/>
            <a:ext cx="519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rgbClr val="92D050"/>
              </a:buClr>
            </a:pPr>
            <a:r>
              <a:rPr lang="de-DE" dirty="0"/>
              <a:t>Wodurch können Verluste entstehen?</a:t>
            </a:r>
          </a:p>
        </p:txBody>
      </p:sp>
      <p:pic>
        <p:nvPicPr>
          <p:cNvPr id="2058" name="Picture 10" descr="http://www.agrarheute.com/sites/default/files/styles/ah_facebook_1200x0/public/thumbnails/image/weizen_lager_ft-bildergal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81" y="941119"/>
            <a:ext cx="2423032" cy="181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2992846" y="2836336"/>
            <a:ext cx="109138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28: www.agrarheute.com</a:t>
            </a:r>
          </a:p>
        </p:txBody>
      </p:sp>
      <p:pic>
        <p:nvPicPr>
          <p:cNvPr id="2062" name="Picture 14" descr="http://www.agrarheute.com/sites/default/files/styles/ah_teaser_galerie_640x480/public/schumacher-aehrenheber-angebau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17" y="941120"/>
            <a:ext cx="2421303" cy="181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/>
          <p:cNvSpPr/>
          <p:nvPr/>
        </p:nvSpPr>
        <p:spPr>
          <a:xfrm>
            <a:off x="154798" y="2785730"/>
            <a:ext cx="1346456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29: www.agrarheute.com</a:t>
            </a:r>
          </a:p>
        </p:txBody>
      </p:sp>
      <p:pic>
        <p:nvPicPr>
          <p:cNvPr id="2064" name="Picture 16" descr="http://www.lembecker.de/wp-content/uploads/2016/03/07102009-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81" y="3032712"/>
            <a:ext cx="2201831" cy="165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69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00459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Verlustquellen rund um die Getreideernte</a:t>
            </a:r>
          </a:p>
        </p:txBody>
      </p:sp>
      <p:sp>
        <p:nvSpPr>
          <p:cNvPr id="7" name="Rechteck 3"/>
          <p:cNvSpPr>
            <a:spLocks noGrp="1" noChangeArrowheads="1"/>
          </p:cNvSpPr>
          <p:nvPr>
            <p:ph type="subTitle" idx="1"/>
          </p:nvPr>
        </p:nvSpPr>
        <p:spPr>
          <a:xfrm>
            <a:off x="105279" y="516796"/>
            <a:ext cx="5884210" cy="888551"/>
          </a:xfrm>
        </p:spPr>
        <p:txBody>
          <a:bodyPr/>
          <a:lstStyle/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Trotz des hohen Mechanisierungsstandards gibt es noch immer Verlustquellen in der Getreideernte</a:t>
            </a: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Ernte ohne Verluste ist nicht möglich – Ziel: Gesamtverluste auf durchschnittlich 5 % senken</a:t>
            </a:r>
          </a:p>
          <a:p>
            <a:pPr lvl="2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de-DE" dirty="0">
              <a:latin typeface="+mj-lt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EAB334F-5E3E-6EF8-8D52-98DC1D982093}"/>
              </a:ext>
            </a:extLst>
          </p:cNvPr>
          <p:cNvGrpSpPr/>
          <p:nvPr/>
        </p:nvGrpSpPr>
        <p:grpSpPr>
          <a:xfrm>
            <a:off x="1651238" y="1323833"/>
            <a:ext cx="6118762" cy="3498903"/>
            <a:chOff x="425683" y="1007586"/>
            <a:chExt cx="7927775" cy="4740835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606C2348-6A58-81F1-4CC7-EFF31A5F0D95}"/>
                </a:ext>
              </a:extLst>
            </p:cNvPr>
            <p:cNvSpPr/>
            <p:nvPr/>
          </p:nvSpPr>
          <p:spPr>
            <a:xfrm>
              <a:off x="4363320" y="2161040"/>
              <a:ext cx="2785669" cy="44635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3171"/>
                  </a:lnTo>
                  <a:lnTo>
                    <a:pt x="2790957" y="223171"/>
                  </a:lnTo>
                  <a:lnTo>
                    <a:pt x="2790957" y="465397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F97072F4-A13D-66AE-674C-D83604D3CFAA}"/>
                </a:ext>
              </a:extLst>
            </p:cNvPr>
            <p:cNvSpPr/>
            <p:nvPr/>
          </p:nvSpPr>
          <p:spPr>
            <a:xfrm>
              <a:off x="4317600" y="2176209"/>
              <a:ext cx="91440" cy="48445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84453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17C3C2FF-5693-1316-6435-F1004E9A2062}"/>
                </a:ext>
              </a:extLst>
            </p:cNvPr>
            <p:cNvSpPr/>
            <p:nvPr/>
          </p:nvSpPr>
          <p:spPr>
            <a:xfrm>
              <a:off x="1389712" y="2161045"/>
              <a:ext cx="3024618" cy="46540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29898" y="0"/>
                  </a:moveTo>
                  <a:lnTo>
                    <a:pt x="2829898" y="223182"/>
                  </a:lnTo>
                  <a:lnTo>
                    <a:pt x="0" y="223182"/>
                  </a:lnTo>
                  <a:lnTo>
                    <a:pt x="0" y="465409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112FE491-26BC-72D9-718B-0D461154DA1F}"/>
                </a:ext>
              </a:extLst>
            </p:cNvPr>
            <p:cNvSpPr/>
            <p:nvPr/>
          </p:nvSpPr>
          <p:spPr>
            <a:xfrm>
              <a:off x="3010575" y="1007586"/>
              <a:ext cx="2796932" cy="1153459"/>
            </a:xfrm>
            <a:custGeom>
              <a:avLst/>
              <a:gdLst>
                <a:gd name="connsiteX0" fmla="*/ 0 w 2796932"/>
                <a:gd name="connsiteY0" fmla="*/ 0 h 1153459"/>
                <a:gd name="connsiteX1" fmla="*/ 2796932 w 2796932"/>
                <a:gd name="connsiteY1" fmla="*/ 0 h 1153459"/>
                <a:gd name="connsiteX2" fmla="*/ 2796932 w 2796932"/>
                <a:gd name="connsiteY2" fmla="*/ 1153459 h 1153459"/>
                <a:gd name="connsiteX3" fmla="*/ 0 w 2796932"/>
                <a:gd name="connsiteY3" fmla="*/ 1153459 h 1153459"/>
                <a:gd name="connsiteX4" fmla="*/ 0 w 2796932"/>
                <a:gd name="connsiteY4" fmla="*/ 0 h 115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6932" h="1153459">
                  <a:moveTo>
                    <a:pt x="0" y="0"/>
                  </a:moveTo>
                  <a:lnTo>
                    <a:pt x="2796932" y="0"/>
                  </a:lnTo>
                  <a:lnTo>
                    <a:pt x="2796932" y="1153459"/>
                  </a:lnTo>
                  <a:lnTo>
                    <a:pt x="0" y="11534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73" tIns="8573" rIns="8573" bIns="8573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350" b="1" dirty="0">
                  <a:solidFill>
                    <a:schemeClr val="tx1"/>
                  </a:solidFill>
                </a:rPr>
                <a:t>Verlustquellen </a:t>
              </a:r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904F99BD-F375-E471-4927-3C65525A2000}"/>
                </a:ext>
              </a:extLst>
            </p:cNvPr>
            <p:cNvSpPr/>
            <p:nvPr/>
          </p:nvSpPr>
          <p:spPr>
            <a:xfrm>
              <a:off x="425683" y="2626456"/>
              <a:ext cx="2306919" cy="3102921"/>
            </a:xfrm>
            <a:custGeom>
              <a:avLst/>
              <a:gdLst>
                <a:gd name="connsiteX0" fmla="*/ 0 w 2306919"/>
                <a:gd name="connsiteY0" fmla="*/ 0 h 3357144"/>
                <a:gd name="connsiteX1" fmla="*/ 2306919 w 2306919"/>
                <a:gd name="connsiteY1" fmla="*/ 0 h 3357144"/>
                <a:gd name="connsiteX2" fmla="*/ 2306919 w 2306919"/>
                <a:gd name="connsiteY2" fmla="*/ 3357144 h 3357144"/>
                <a:gd name="connsiteX3" fmla="*/ 0 w 2306919"/>
                <a:gd name="connsiteY3" fmla="*/ 3357144 h 3357144"/>
                <a:gd name="connsiteX4" fmla="*/ 0 w 2306919"/>
                <a:gd name="connsiteY4" fmla="*/ 0 h 335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6919" h="3357144">
                  <a:moveTo>
                    <a:pt x="0" y="0"/>
                  </a:moveTo>
                  <a:lnTo>
                    <a:pt x="2306919" y="0"/>
                  </a:lnTo>
                  <a:lnTo>
                    <a:pt x="2306919" y="3357144"/>
                  </a:lnTo>
                  <a:lnTo>
                    <a:pt x="0" y="335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73" tIns="8573" rIns="8573" bIns="8573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b="1" kern="1200" dirty="0">
                  <a:solidFill>
                    <a:schemeClr val="tx1"/>
                  </a:solidFill>
                </a:rPr>
                <a:t>Vorernte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endParaRPr lang="de-DE" sz="1050" dirty="0">
                <a:solidFill>
                  <a:schemeClr val="tx1"/>
                </a:solidFill>
              </a:endParaRP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Knickähren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Ausfall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Auswuchs/Qualität</a:t>
              </a:r>
              <a:r>
                <a:rPr lang="de-DE" sz="135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BFF8922-DEF1-CAB1-D574-DA24966B0929}"/>
                </a:ext>
              </a:extLst>
            </p:cNvPr>
            <p:cNvSpPr/>
            <p:nvPr/>
          </p:nvSpPr>
          <p:spPr>
            <a:xfrm>
              <a:off x="3255582" y="2645499"/>
              <a:ext cx="2306919" cy="3102922"/>
            </a:xfrm>
            <a:custGeom>
              <a:avLst/>
              <a:gdLst>
                <a:gd name="connsiteX0" fmla="*/ 0 w 2306919"/>
                <a:gd name="connsiteY0" fmla="*/ 0 h 3373189"/>
                <a:gd name="connsiteX1" fmla="*/ 2306919 w 2306919"/>
                <a:gd name="connsiteY1" fmla="*/ 0 h 3373189"/>
                <a:gd name="connsiteX2" fmla="*/ 2306919 w 2306919"/>
                <a:gd name="connsiteY2" fmla="*/ 3373189 h 3373189"/>
                <a:gd name="connsiteX3" fmla="*/ 0 w 2306919"/>
                <a:gd name="connsiteY3" fmla="*/ 3373189 h 3373189"/>
                <a:gd name="connsiteX4" fmla="*/ 0 w 2306919"/>
                <a:gd name="connsiteY4" fmla="*/ 0 h 337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6919" h="3373189">
                  <a:moveTo>
                    <a:pt x="0" y="0"/>
                  </a:moveTo>
                  <a:lnTo>
                    <a:pt x="2306919" y="0"/>
                  </a:lnTo>
                  <a:lnTo>
                    <a:pt x="2306919" y="3373189"/>
                  </a:lnTo>
                  <a:lnTo>
                    <a:pt x="0" y="33731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73" tIns="8573" rIns="8573" bIns="8573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b="1" kern="1200" dirty="0">
                  <a:solidFill>
                    <a:schemeClr val="tx1"/>
                  </a:solidFill>
                </a:rPr>
                <a:t>Ernte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Schnittähren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Spritzverluste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Ausdrusch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Dreschwerksverluste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Reinigungsverluste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Bruchkorn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Rieselverluste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Transportverluste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350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4966A52-4303-BF79-19A8-1332CFA9B004}"/>
                </a:ext>
              </a:extLst>
            </p:cNvPr>
            <p:cNvSpPr/>
            <p:nvPr/>
          </p:nvSpPr>
          <p:spPr>
            <a:xfrm>
              <a:off x="6046539" y="2626444"/>
              <a:ext cx="2306919" cy="3102922"/>
            </a:xfrm>
            <a:custGeom>
              <a:avLst/>
              <a:gdLst>
                <a:gd name="connsiteX0" fmla="*/ 0 w 2306919"/>
                <a:gd name="connsiteY0" fmla="*/ 0 h 3364203"/>
                <a:gd name="connsiteX1" fmla="*/ 2306919 w 2306919"/>
                <a:gd name="connsiteY1" fmla="*/ 0 h 3364203"/>
                <a:gd name="connsiteX2" fmla="*/ 2306919 w 2306919"/>
                <a:gd name="connsiteY2" fmla="*/ 3364203 h 3364203"/>
                <a:gd name="connsiteX3" fmla="*/ 0 w 2306919"/>
                <a:gd name="connsiteY3" fmla="*/ 3364203 h 3364203"/>
                <a:gd name="connsiteX4" fmla="*/ 0 w 2306919"/>
                <a:gd name="connsiteY4" fmla="*/ 0 h 3364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6919" h="3364203">
                  <a:moveTo>
                    <a:pt x="0" y="0"/>
                  </a:moveTo>
                  <a:lnTo>
                    <a:pt x="2306919" y="0"/>
                  </a:lnTo>
                  <a:lnTo>
                    <a:pt x="2306919" y="3364203"/>
                  </a:lnTo>
                  <a:lnTo>
                    <a:pt x="0" y="3364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73" tIns="8573" rIns="8573" bIns="8573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b="1" kern="1200" dirty="0">
                  <a:solidFill>
                    <a:schemeClr val="tx1"/>
                  </a:solidFill>
                </a:rPr>
                <a:t>Nachernte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Trocknungsverluste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Atmungsverluste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Lagerungsverluste </a:t>
              </a:r>
            </a:p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de-DE" sz="1050" dirty="0">
                  <a:solidFill>
                    <a:schemeClr val="tx1"/>
                  </a:solidFill>
                </a:rPr>
                <a:t>Schwund </a:t>
              </a:r>
            </a:p>
          </p:txBody>
        </p:sp>
      </p:grpSp>
      <p:pic>
        <p:nvPicPr>
          <p:cNvPr id="2052" name="Picture 4" descr="Kein Frust mit dem Verlust - agrarheute 6-2021">
            <a:extLst>
              <a:ext uri="{FF2B5EF4-FFF2-40B4-BE49-F238E27FC236}">
                <a16:creationId xmlns:a16="http://schemas.microsoft.com/office/drawing/2014/main" id="{2C1510CD-7B54-EBA5-43EF-6873D66FA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174" y="88342"/>
            <a:ext cx="2112488" cy="131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06462FC7-CC67-AAA5-57C8-6226E0D3171F}"/>
              </a:ext>
            </a:extLst>
          </p:cNvPr>
          <p:cNvSpPr txBox="1"/>
          <p:nvPr/>
        </p:nvSpPr>
        <p:spPr>
          <a:xfrm>
            <a:off x="6669898" y="1387547"/>
            <a:ext cx="199372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32: www.digitalmagazin.de</a:t>
            </a:r>
          </a:p>
        </p:txBody>
      </p:sp>
    </p:spTree>
    <p:extLst>
      <p:ext uri="{BB962C8B-B14F-4D97-AF65-F5344CB8AC3E}">
        <p14:creationId xmlns:p14="http://schemas.microsoft.com/office/powerpoint/2010/main" val="323879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160" y="4944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Verlustquellen rund um die Getreideernte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550F2E-B83F-569A-398D-84E584279402}"/>
              </a:ext>
            </a:extLst>
          </p:cNvPr>
          <p:cNvSpPr txBox="1"/>
          <p:nvPr/>
        </p:nvSpPr>
        <p:spPr>
          <a:xfrm>
            <a:off x="193603" y="396794"/>
            <a:ext cx="7933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Aufgabe:</a:t>
            </a:r>
          </a:p>
          <a:p>
            <a:r>
              <a:rPr lang="de-DE" dirty="0"/>
              <a:t>Sie ernten 250 ha Weizen mit einem durchschnittlichen Ertrag von 8 t/ha. Der Marktpreis liegt bei 20 €/dt. Wie viel Mehrerlös können Sie erreichen, indem Sie die Verluste von 10 % auf 5 % senken?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9498701-F8DF-5DE8-CE09-6DFA2863BAE0}"/>
              </a:ext>
            </a:extLst>
          </p:cNvPr>
          <p:cNvCxnSpPr>
            <a:cxnSpLocks/>
          </p:cNvCxnSpPr>
          <p:nvPr/>
        </p:nvCxnSpPr>
        <p:spPr bwMode="auto">
          <a:xfrm>
            <a:off x="823603" y="1793081"/>
            <a:ext cx="0" cy="778669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076" name="Picture 4" descr="Deutsche Getreideernte: Zwischen Dürre und Corona">
            <a:extLst>
              <a:ext uri="{FF2B5EF4-FFF2-40B4-BE49-F238E27FC236}">
                <a16:creationId xmlns:a16="http://schemas.microsoft.com/office/drawing/2014/main" id="{5F64CADE-9EB0-A345-3F1E-F6C4BB72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99" y="1811214"/>
            <a:ext cx="2709957" cy="152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97B8581-99BD-3A59-8DB8-C2243E4036A7}"/>
              </a:ext>
            </a:extLst>
          </p:cNvPr>
          <p:cNvSpPr txBox="1"/>
          <p:nvPr/>
        </p:nvSpPr>
        <p:spPr>
          <a:xfrm>
            <a:off x="4755912" y="3332287"/>
            <a:ext cx="2844731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33: www.agrarzeitung.de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CEDE70-621B-FBB3-5AA9-8664CBC7B60E}"/>
              </a:ext>
            </a:extLst>
          </p:cNvPr>
          <p:cNvSpPr txBox="1"/>
          <p:nvPr/>
        </p:nvSpPr>
        <p:spPr>
          <a:xfrm>
            <a:off x="193603" y="2801101"/>
            <a:ext cx="68950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Lösung:</a:t>
            </a:r>
          </a:p>
          <a:p>
            <a:r>
              <a:rPr lang="de-DE" dirty="0"/>
              <a:t>250ha*8t/ha=2000t</a:t>
            </a:r>
          </a:p>
          <a:p>
            <a:r>
              <a:rPr lang="de-DE" dirty="0"/>
              <a:t>2000t*10%=200t Verlust </a:t>
            </a:r>
          </a:p>
          <a:p>
            <a:r>
              <a:rPr lang="de-DE" dirty="0"/>
              <a:t>2000t*5%=100t Verlust</a:t>
            </a:r>
          </a:p>
          <a:p>
            <a:r>
              <a:rPr lang="de-DE" dirty="0"/>
              <a:t>100t mehr marktfähiges Getreide welches verkauft werden kann.</a:t>
            </a:r>
          </a:p>
          <a:p>
            <a:r>
              <a:rPr lang="de-DE" dirty="0"/>
              <a:t>100t*(200€/t)=20000€ Mehrerlös </a:t>
            </a:r>
          </a:p>
        </p:txBody>
      </p:sp>
    </p:spTree>
    <p:extLst>
      <p:ext uri="{BB962C8B-B14F-4D97-AF65-F5344CB8AC3E}">
        <p14:creationId xmlns:p14="http://schemas.microsoft.com/office/powerpoint/2010/main" val="10952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4195" y="87668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Voraussetzungen für den praktischen Einsatz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16258" y="598069"/>
            <a:ext cx="8338782" cy="4110409"/>
          </a:xfrm>
        </p:spPr>
        <p:txBody>
          <a:bodyPr/>
          <a:lstStyle/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Eignung für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alle Druschfrüchte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(Weizen, Gerste, Raps, Mais, Dinkel, Erbsen, Sonnenblumen, Soja, Gras, Bohnen, Senf, Luzerne, …) bei Temperaturen von -20 Grad bis 50 Grad sind zu bewältigen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Fortbewegen bei trockenen sowie feuchten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Bodenverhältnissen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sowie auf der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Straße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einfache,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schnelle Umrüstung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auf die verschiedenen Druschfrüchte, möglichst am Feldrand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zufriedenstellende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Druschergebnisse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auch bei ungünstigen Verhältnissen (bis zu 30 % Kornfeuchte und 40 % Strohfeuchte)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Hangtauglichkeit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in Schicht- und Falllinie (bis ca. 20%), bestenfalls vollwertiger Hangausgleich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hohe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Betriebs- und Einsatzsicherheit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bei möglichst geringen Wartungsaufwand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gute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Häckselqualität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und exakte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Strohverteilung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über die gesamte Arbeitsbreite hinweg (auch unter feuchten Bedingungen und Seitenwind)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Spreuverteiler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zur breiten Verteilung der Spreu, der Kummerkörner und des Kurzstrohs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minimale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Verfahrenskosten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angemessene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Investitionskosten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Maximale Abmessungen laut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StVZO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: 4 m Höhe, ca. 3,50 m Breite (je nach Bundesland) und 11,5 t Achslast (Raupenlaufwerk gilt als Tandemachse)</a:t>
            </a:r>
          </a:p>
          <a:p>
            <a:pPr marL="192876" indent="-192876" algn="l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Durchsätze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bis zu 100 t/h sind zu realisieren</a:t>
            </a:r>
          </a:p>
          <a:p>
            <a:pPr algn="l">
              <a:spcAft>
                <a:spcPts val="450"/>
              </a:spcAft>
            </a:pPr>
            <a:endParaRPr lang="de-DE" sz="1013" dirty="0"/>
          </a:p>
        </p:txBody>
      </p:sp>
    </p:spTree>
    <p:extLst>
      <p:ext uri="{BB962C8B-B14F-4D97-AF65-F5344CB8AC3E}">
        <p14:creationId xmlns:p14="http://schemas.microsoft.com/office/powerpoint/2010/main" val="300893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8315" y="53959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Grundlagen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91" y="401313"/>
            <a:ext cx="6713733" cy="273584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563096" y="3047524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013" dirty="0"/>
          </a:p>
        </p:txBody>
      </p:sp>
      <p:sp>
        <p:nvSpPr>
          <p:cNvPr id="8" name="Textfeld 7"/>
          <p:cNvSpPr txBox="1"/>
          <p:nvPr/>
        </p:nvSpPr>
        <p:spPr>
          <a:xfrm>
            <a:off x="413452" y="3336530"/>
            <a:ext cx="6118762" cy="1806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13" dirty="0"/>
          </a:p>
          <a:p>
            <a:r>
              <a:rPr lang="de-DE" sz="1013" dirty="0"/>
              <a:t>1) Haspel			8) </a:t>
            </a:r>
            <a:r>
              <a:rPr lang="de-DE" sz="1013" dirty="0" err="1"/>
              <a:t>Hordenschüttler</a:t>
            </a:r>
            <a:r>
              <a:rPr lang="de-DE" sz="1013" dirty="0"/>
              <a:t>		15) Kornschnecke</a:t>
            </a:r>
          </a:p>
          <a:p>
            <a:r>
              <a:rPr lang="de-DE" sz="1013" dirty="0"/>
              <a:t>2) Messerbalken		9) Stufenboden	</a:t>
            </a:r>
            <a:r>
              <a:rPr lang="de-DE" sz="1013"/>
              <a:t>		16</a:t>
            </a:r>
            <a:r>
              <a:rPr lang="de-DE" sz="1013" dirty="0"/>
              <a:t>) </a:t>
            </a:r>
            <a:r>
              <a:rPr lang="de-DE" sz="1013" dirty="0" err="1"/>
              <a:t>Korntank</a:t>
            </a:r>
            <a:endParaRPr lang="de-DE" sz="1013" dirty="0"/>
          </a:p>
          <a:p>
            <a:r>
              <a:rPr lang="de-DE" sz="1013" dirty="0"/>
              <a:t>3) Einzugsschnecke		10) Gebläse	</a:t>
            </a:r>
            <a:r>
              <a:rPr lang="de-DE" sz="1013"/>
              <a:t>		17</a:t>
            </a:r>
            <a:r>
              <a:rPr lang="de-DE" sz="1013" dirty="0"/>
              <a:t>) Strohhäcksler</a:t>
            </a:r>
          </a:p>
          <a:p>
            <a:r>
              <a:rPr lang="de-DE" sz="1013" dirty="0"/>
              <a:t>4) Schrägförderer		11) </a:t>
            </a:r>
            <a:r>
              <a:rPr lang="de-DE" sz="1013" dirty="0" err="1"/>
              <a:t>Obersieb</a:t>
            </a:r>
            <a:r>
              <a:rPr lang="de-DE" sz="1013" dirty="0"/>
              <a:t>	</a:t>
            </a:r>
            <a:r>
              <a:rPr lang="de-DE" sz="1013"/>
              <a:t>		18</a:t>
            </a:r>
            <a:r>
              <a:rPr lang="de-DE" sz="1013" dirty="0"/>
              <a:t>) Fahrerkabine</a:t>
            </a:r>
          </a:p>
          <a:p>
            <a:r>
              <a:rPr lang="de-DE" sz="1013" dirty="0"/>
              <a:t>5) Steinfangmulde		12) Untersieb	</a:t>
            </a:r>
            <a:r>
              <a:rPr lang="de-DE" sz="1013"/>
              <a:t>		19</a:t>
            </a:r>
            <a:r>
              <a:rPr lang="de-DE" sz="1013" dirty="0"/>
              <a:t>) Motor</a:t>
            </a:r>
          </a:p>
          <a:p>
            <a:r>
              <a:rPr lang="de-DE" sz="1013" dirty="0"/>
              <a:t>6) Dreschtrommel		13) Überkehrschnecke		20) Abladeschnecke	</a:t>
            </a:r>
          </a:p>
          <a:p>
            <a:r>
              <a:rPr lang="de-DE" sz="1013" dirty="0"/>
              <a:t>7) Dreschkorb	</a:t>
            </a:r>
            <a:r>
              <a:rPr lang="de-DE" sz="1013"/>
              <a:t>		14</a:t>
            </a:r>
            <a:r>
              <a:rPr lang="de-DE" sz="1013" dirty="0"/>
              <a:t>) </a:t>
            </a:r>
            <a:r>
              <a:rPr lang="de-DE" sz="1013" dirty="0" err="1"/>
              <a:t>Überkehr</a:t>
            </a:r>
            <a:r>
              <a:rPr lang="de-DE" sz="1013" dirty="0"/>
              <a:t>	</a:t>
            </a:r>
            <a:r>
              <a:rPr lang="de-DE" sz="1013"/>
              <a:t>		21</a:t>
            </a:r>
            <a:r>
              <a:rPr lang="de-DE" sz="1013" dirty="0"/>
              <a:t>) Wendetrommel</a:t>
            </a:r>
          </a:p>
          <a:p>
            <a:endParaRPr lang="de-DE" sz="1013" dirty="0"/>
          </a:p>
          <a:p>
            <a:r>
              <a:rPr lang="de-DE" sz="1013" dirty="0"/>
              <a:t>			</a:t>
            </a:r>
          </a:p>
          <a:p>
            <a:r>
              <a:rPr lang="de-DE" sz="1013" dirty="0"/>
              <a:t>					</a:t>
            </a:r>
          </a:p>
        </p:txBody>
      </p:sp>
      <p:sp>
        <p:nvSpPr>
          <p:cNvPr id="3" name="Rechteck 2"/>
          <p:cNvSpPr/>
          <p:nvPr/>
        </p:nvSpPr>
        <p:spPr>
          <a:xfrm>
            <a:off x="307598" y="3174947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34: www.upload.wikimedia.org</a:t>
            </a:r>
          </a:p>
        </p:txBody>
      </p:sp>
      <p:pic>
        <p:nvPicPr>
          <p:cNvPr id="13" name="Grafik 12" descr="Filmstreifen Silhouette">
            <a:hlinkClick r:id="rId4"/>
            <a:extLst>
              <a:ext uri="{FF2B5EF4-FFF2-40B4-BE49-F238E27FC236}">
                <a16:creationId xmlns:a16="http://schemas.microsoft.com/office/drawing/2014/main" id="{4A4F4C02-1C18-D466-9C51-B5EA55F632C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03392" y="494544"/>
            <a:ext cx="685800" cy="6858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E3C6F77-B9FA-E223-4F37-2F491181D732}"/>
              </a:ext>
            </a:extLst>
          </p:cNvPr>
          <p:cNvSpPr txBox="1"/>
          <p:nvPr/>
        </p:nvSpPr>
        <p:spPr>
          <a:xfrm>
            <a:off x="5623794" y="3171628"/>
            <a:ext cx="33265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Vier Physikalische Kräfte des Dreschens: </a:t>
            </a:r>
          </a:p>
          <a:p>
            <a:r>
              <a:rPr lang="de-DE" b="1"/>
              <a:t>Zentrifugalkraft, Schlagkraft</a:t>
            </a:r>
            <a:r>
              <a:rPr lang="de-DE" b="1" dirty="0"/>
              <a:t>, Reibkraft und Gravitationskraft </a:t>
            </a:r>
          </a:p>
        </p:txBody>
      </p:sp>
    </p:spTree>
    <p:extLst>
      <p:ext uri="{BB962C8B-B14F-4D97-AF65-F5344CB8AC3E}">
        <p14:creationId xmlns:p14="http://schemas.microsoft.com/office/powerpoint/2010/main" val="347821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4017" y="2057230"/>
            <a:ext cx="6074474" cy="347354"/>
          </a:xfrm>
        </p:spPr>
        <p:txBody>
          <a:bodyPr/>
          <a:lstStyle/>
          <a:p>
            <a:r>
              <a:rPr lang="de-DE" sz="3000" dirty="0"/>
              <a:t>Mähdrescher</a:t>
            </a:r>
          </a:p>
        </p:txBody>
      </p:sp>
      <p:pic>
        <p:nvPicPr>
          <p:cNvPr id="11" name="Grafik 10" descr="Ein Bild, das Himmel, draußen, Farm, Landwirtschaft enthält.&#10;&#10;Automatisch generierte Beschreibung">
            <a:extLst>
              <a:ext uri="{FF2B5EF4-FFF2-40B4-BE49-F238E27FC236}">
                <a16:creationId xmlns:a16="http://schemas.microsoft.com/office/drawing/2014/main" id="{BE8594FB-CAE2-33DC-A47F-9E14B2386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74" y="2444061"/>
            <a:ext cx="1890545" cy="1890545"/>
          </a:xfrm>
          <a:prstGeom prst="rect">
            <a:avLst/>
          </a:prstGeom>
        </p:spPr>
      </p:pic>
      <p:pic>
        <p:nvPicPr>
          <p:cNvPr id="13" name="Grafik 12" descr="Ein Bild, das Farm, draußen, Gras, Himmel enthält.&#10;&#10;Automatisch generierte Beschreibung">
            <a:extLst>
              <a:ext uri="{FF2B5EF4-FFF2-40B4-BE49-F238E27FC236}">
                <a16:creationId xmlns:a16="http://schemas.microsoft.com/office/drawing/2014/main" id="{625C8EB3-8FAF-7A62-DBB7-3ABDDF6014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74" y="103932"/>
            <a:ext cx="2394917" cy="156158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8C2FBB0-59E9-6804-765B-5A9531579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15" y="103931"/>
            <a:ext cx="2932551" cy="156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.100 PS: Der Nexat Selbstfahrer bei der Getreideernte | agrarheute.com">
            <a:extLst>
              <a:ext uri="{FF2B5EF4-FFF2-40B4-BE49-F238E27FC236}">
                <a16:creationId xmlns:a16="http://schemas.microsoft.com/office/drawing/2014/main" id="{BB31C66A-6870-DE4E-5CD7-574AF5F06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5" t="31759" r="16120" b="-38"/>
          <a:stretch/>
        </p:blipFill>
        <p:spPr bwMode="auto">
          <a:xfrm>
            <a:off x="4986015" y="2532097"/>
            <a:ext cx="2929046" cy="185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80D00A1C-06BC-31D1-1F66-165ECF32548C}"/>
              </a:ext>
            </a:extLst>
          </p:cNvPr>
          <p:cNvSpPr txBox="1"/>
          <p:nvPr/>
        </p:nvSpPr>
        <p:spPr>
          <a:xfrm>
            <a:off x="1233974" y="1680097"/>
            <a:ext cx="2393301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1: asset.museum-digital.org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AC2A5EC-3117-B828-8A79-83B3CB632D66}"/>
              </a:ext>
            </a:extLst>
          </p:cNvPr>
          <p:cNvSpPr txBox="1"/>
          <p:nvPr/>
        </p:nvSpPr>
        <p:spPr>
          <a:xfrm>
            <a:off x="4991586" y="1673379"/>
            <a:ext cx="298432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2: image.jimcdn.com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E8A9643-9C40-EC39-6DFF-E6F3700ECC92}"/>
              </a:ext>
            </a:extLst>
          </p:cNvPr>
          <p:cNvSpPr txBox="1"/>
          <p:nvPr/>
        </p:nvSpPr>
        <p:spPr>
          <a:xfrm>
            <a:off x="1233974" y="4315819"/>
            <a:ext cx="189054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3: cdn.claas.com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AAF6F4D-DC7E-AF13-3AAB-901FE8BD8AF2}"/>
              </a:ext>
            </a:extLst>
          </p:cNvPr>
          <p:cNvSpPr txBox="1"/>
          <p:nvPr/>
        </p:nvSpPr>
        <p:spPr>
          <a:xfrm>
            <a:off x="4991586" y="4385069"/>
            <a:ext cx="292347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4: www.agrarheute.com</a:t>
            </a:r>
          </a:p>
        </p:txBody>
      </p:sp>
    </p:spTree>
    <p:extLst>
      <p:ext uri="{BB962C8B-B14F-4D97-AF65-F5344CB8AC3E}">
        <p14:creationId xmlns:p14="http://schemas.microsoft.com/office/powerpoint/2010/main" val="101674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72" y="91640"/>
            <a:ext cx="6959044" cy="470554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5456" y="92579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Grundlagen</a:t>
            </a:r>
          </a:p>
        </p:txBody>
      </p:sp>
    </p:spTree>
    <p:extLst>
      <p:ext uri="{BB962C8B-B14F-4D97-AF65-F5344CB8AC3E}">
        <p14:creationId xmlns:p14="http://schemas.microsoft.com/office/powerpoint/2010/main" val="407896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feld 33">
            <a:extLst>
              <a:ext uri="{FF2B5EF4-FFF2-40B4-BE49-F238E27FC236}">
                <a16:creationId xmlns:a16="http://schemas.microsoft.com/office/drawing/2014/main" id="{BD9FC86A-CB4B-55B1-BC89-6EDFBD5EAC8C}"/>
              </a:ext>
            </a:extLst>
          </p:cNvPr>
          <p:cNvSpPr txBox="1"/>
          <p:nvPr/>
        </p:nvSpPr>
        <p:spPr>
          <a:xfrm>
            <a:off x="5730988" y="733085"/>
            <a:ext cx="2168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err="1"/>
              <a:t>Korntank</a:t>
            </a:r>
            <a:r>
              <a:rPr lang="de-DE" sz="1050" b="1" dirty="0"/>
              <a:t>, </a:t>
            </a:r>
            <a:r>
              <a:rPr lang="de-DE" sz="1050" b="1" dirty="0" err="1"/>
              <a:t>Abtankschnecke</a:t>
            </a:r>
            <a:r>
              <a:rPr lang="de-DE" sz="1050" dirty="0"/>
              <a:t>:</a:t>
            </a:r>
          </a:p>
          <a:p>
            <a:r>
              <a:rPr lang="de-DE" sz="1050" dirty="0"/>
              <a:t>Sammeln der Körner und Übergabe an ein Transportfahrzeug</a:t>
            </a: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 rot="10800000" flipH="1" flipV="1">
            <a:off x="218365" y="133944"/>
            <a:ext cx="4812646" cy="340120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Grundlagen</a:t>
            </a:r>
          </a:p>
        </p:txBody>
      </p:sp>
      <p:pic>
        <p:nvPicPr>
          <p:cNvPr id="3" name="Grafik 2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B2D3CE20-2A06-4DAC-1559-47D98A898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60" y="1296499"/>
            <a:ext cx="5305941" cy="2985169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8075447-3751-B375-BF28-DF921D88A7FF}"/>
              </a:ext>
            </a:extLst>
          </p:cNvPr>
          <p:cNvCxnSpPr/>
          <p:nvPr/>
        </p:nvCxnSpPr>
        <p:spPr bwMode="auto">
          <a:xfrm flipH="1">
            <a:off x="2690236" y="4270793"/>
            <a:ext cx="1235948" cy="30333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88D154F4-B921-28A1-38C0-A4FC5762ED2B}"/>
              </a:ext>
            </a:extLst>
          </p:cNvPr>
          <p:cNvCxnSpPr>
            <a:cxnSpLocks/>
          </p:cNvCxnSpPr>
          <p:nvPr/>
        </p:nvCxnSpPr>
        <p:spPr bwMode="auto">
          <a:xfrm flipH="1">
            <a:off x="2261108" y="3328513"/>
            <a:ext cx="1040400" cy="83755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AF964C32-28C5-4635-BDAE-B2DF673A3626}"/>
              </a:ext>
            </a:extLst>
          </p:cNvPr>
          <p:cNvCxnSpPr>
            <a:cxnSpLocks/>
          </p:cNvCxnSpPr>
          <p:nvPr/>
        </p:nvCxnSpPr>
        <p:spPr bwMode="auto">
          <a:xfrm>
            <a:off x="4414081" y="2510109"/>
            <a:ext cx="705640" cy="115556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1F77158-29C5-5E55-BB19-C8EFBD801CCA}"/>
              </a:ext>
            </a:extLst>
          </p:cNvPr>
          <p:cNvCxnSpPr/>
          <p:nvPr/>
        </p:nvCxnSpPr>
        <p:spPr bwMode="auto">
          <a:xfrm>
            <a:off x="5079231" y="2748468"/>
            <a:ext cx="6858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EFAD98DC-EEEA-5F84-3723-ECCCA13A713C}"/>
              </a:ext>
            </a:extLst>
          </p:cNvPr>
          <p:cNvCxnSpPr/>
          <p:nvPr/>
        </p:nvCxnSpPr>
        <p:spPr bwMode="auto">
          <a:xfrm flipH="1">
            <a:off x="5576625" y="3434269"/>
            <a:ext cx="188406" cy="2411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82D3A7D-E292-8CAE-D99F-2CC2DD113FDF}"/>
              </a:ext>
            </a:extLst>
          </p:cNvPr>
          <p:cNvCxnSpPr>
            <a:cxnSpLocks/>
          </p:cNvCxnSpPr>
          <p:nvPr/>
        </p:nvCxnSpPr>
        <p:spPr bwMode="auto">
          <a:xfrm>
            <a:off x="5119721" y="2415722"/>
            <a:ext cx="908246" cy="91578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C4F68153-53C6-8619-551F-51E0793D3238}"/>
              </a:ext>
            </a:extLst>
          </p:cNvPr>
          <p:cNvCxnSpPr>
            <a:cxnSpLocks/>
          </p:cNvCxnSpPr>
          <p:nvPr/>
        </p:nvCxnSpPr>
        <p:spPr bwMode="auto">
          <a:xfrm>
            <a:off x="5936406" y="2483802"/>
            <a:ext cx="352945" cy="3978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6862B69B-3971-A96C-16C2-19C7F380E3F3}"/>
              </a:ext>
            </a:extLst>
          </p:cNvPr>
          <p:cNvCxnSpPr>
            <a:cxnSpLocks/>
          </p:cNvCxnSpPr>
          <p:nvPr/>
        </p:nvCxnSpPr>
        <p:spPr bwMode="auto">
          <a:xfrm flipV="1">
            <a:off x="4472188" y="1250929"/>
            <a:ext cx="1292843" cy="34832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3F9B0598-CFBE-4367-0C1E-17F6BDCBF86F}"/>
              </a:ext>
            </a:extLst>
          </p:cNvPr>
          <p:cNvSpPr txBox="1"/>
          <p:nvPr/>
        </p:nvSpPr>
        <p:spPr>
          <a:xfrm>
            <a:off x="1366497" y="4110849"/>
            <a:ext cx="304465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Erntevorsatz:</a:t>
            </a:r>
          </a:p>
          <a:p>
            <a:r>
              <a:rPr lang="de-DE" sz="1050" dirty="0"/>
              <a:t>verlustfreies Mähen/Abschneiden oder Aufnehmen des Erntegutes aus dem </a:t>
            </a:r>
            <a:r>
              <a:rPr lang="de-DE" sz="1050" dirty="0" err="1"/>
              <a:t>Schwad</a:t>
            </a:r>
            <a:r>
              <a:rPr lang="de-DE" sz="1050" dirty="0"/>
              <a:t> </a:t>
            </a:r>
          </a:p>
          <a:p>
            <a:endParaRPr lang="de-DE" dirty="0"/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F1F542A6-4D6D-FE8E-63F1-A61886E2E54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492994" y="1407189"/>
            <a:ext cx="142743" cy="26325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009028E9-589D-B984-9DCB-64AD30718F9E}"/>
              </a:ext>
            </a:extLst>
          </p:cNvPr>
          <p:cNvSpPr txBox="1"/>
          <p:nvPr/>
        </p:nvSpPr>
        <p:spPr>
          <a:xfrm>
            <a:off x="6237857" y="2049847"/>
            <a:ext cx="17315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Häcksler, </a:t>
            </a:r>
            <a:r>
              <a:rPr lang="de-DE" sz="1050" b="1" dirty="0" err="1"/>
              <a:t>Spreuverteiler</a:t>
            </a:r>
            <a:r>
              <a:rPr lang="de-DE" sz="1050" b="1" dirty="0"/>
              <a:t>:</a:t>
            </a:r>
          </a:p>
          <a:p>
            <a:r>
              <a:rPr lang="de-DE" sz="1050" dirty="0"/>
              <a:t>Ablage der Nichtkornbestandteile (NKB) auf dem Feld, (unbearbeitet auf </a:t>
            </a:r>
            <a:r>
              <a:rPr lang="de-DE" sz="1050" dirty="0" err="1"/>
              <a:t>Schwadablage</a:t>
            </a:r>
            <a:r>
              <a:rPr lang="de-DE" sz="1050" dirty="0"/>
              <a:t> oder gehäckselt und verteilt)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8017D2B3-4E64-1AAE-2AE9-03F9B3FCEBAE}"/>
              </a:ext>
            </a:extLst>
          </p:cNvPr>
          <p:cNvSpPr txBox="1"/>
          <p:nvPr/>
        </p:nvSpPr>
        <p:spPr>
          <a:xfrm>
            <a:off x="4770245" y="3705124"/>
            <a:ext cx="1441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Dreschwerk:</a:t>
            </a:r>
          </a:p>
          <a:p>
            <a:r>
              <a:rPr lang="de-DE" sz="1050" dirty="0" err="1"/>
              <a:t>Entkörnern</a:t>
            </a:r>
            <a:r>
              <a:rPr lang="de-DE" sz="1050" dirty="0"/>
              <a:t> der Fruchtstände (Ähren, Rispen, Kolben, Schoten, …), Abscheiden</a:t>
            </a:r>
          </a:p>
          <a:p>
            <a:endParaRPr lang="de-DE" sz="1050" dirty="0"/>
          </a:p>
          <a:p>
            <a:endParaRPr lang="de-DE" dirty="0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A17511AD-FCE3-D16F-5AAF-FEC2D14351BD}"/>
              </a:ext>
            </a:extLst>
          </p:cNvPr>
          <p:cNvSpPr txBox="1"/>
          <p:nvPr/>
        </p:nvSpPr>
        <p:spPr>
          <a:xfrm>
            <a:off x="6277614" y="3544274"/>
            <a:ext cx="17315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Reinigung:</a:t>
            </a:r>
          </a:p>
          <a:p>
            <a:r>
              <a:rPr lang="de-DE" sz="1050" dirty="0"/>
              <a:t>Sortieren der einzelnen Komponenten in Körner und Nichtkornbestandteile, Abscheiden</a:t>
            </a:r>
          </a:p>
          <a:p>
            <a:endParaRPr lang="de-DE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F1C8E5AF-BE31-1F2E-C7FC-58BE5077DB3E}"/>
              </a:ext>
            </a:extLst>
          </p:cNvPr>
          <p:cNvSpPr txBox="1"/>
          <p:nvPr/>
        </p:nvSpPr>
        <p:spPr>
          <a:xfrm>
            <a:off x="3979357" y="3228508"/>
            <a:ext cx="152232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36: www.claas.de</a:t>
            </a:r>
          </a:p>
        </p:txBody>
      </p:sp>
    </p:spTree>
    <p:extLst>
      <p:ext uri="{BB962C8B-B14F-4D97-AF65-F5344CB8AC3E}">
        <p14:creationId xmlns:p14="http://schemas.microsoft.com/office/powerpoint/2010/main" val="353098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0" grpId="0"/>
      <p:bldP spid="38" grpId="0"/>
      <p:bldP spid="44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0BBDA16B-222B-F08F-098F-6F32477B7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25" y="1285129"/>
            <a:ext cx="6858000" cy="3858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695" y="80930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Grundlagen</a:t>
            </a:r>
          </a:p>
        </p:txBody>
      </p:sp>
      <p:cxnSp>
        <p:nvCxnSpPr>
          <p:cNvPr id="7" name="Gerader Verbinder 6"/>
          <p:cNvCxnSpPr>
            <a:cxnSpLocks/>
          </p:cNvCxnSpPr>
          <p:nvPr/>
        </p:nvCxnSpPr>
        <p:spPr bwMode="auto">
          <a:xfrm>
            <a:off x="4572000" y="2932935"/>
            <a:ext cx="967839" cy="13431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/>
          <p:cNvCxnSpPr>
            <a:cxnSpLocks/>
            <a:stCxn id="10" idx="1"/>
          </p:cNvCxnSpPr>
          <p:nvPr/>
        </p:nvCxnSpPr>
        <p:spPr bwMode="auto">
          <a:xfrm flipH="1" flipV="1">
            <a:off x="4862086" y="3142478"/>
            <a:ext cx="1396370" cy="6740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6258456" y="3692393"/>
            <a:ext cx="105039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Windreinigung</a:t>
            </a:r>
          </a:p>
        </p:txBody>
      </p:sp>
      <p:cxnSp>
        <p:nvCxnSpPr>
          <p:cNvPr id="11" name="Gerader Verbinder 10"/>
          <p:cNvCxnSpPr>
            <a:cxnSpLocks/>
          </p:cNvCxnSpPr>
          <p:nvPr/>
        </p:nvCxnSpPr>
        <p:spPr bwMode="auto">
          <a:xfrm flipH="1" flipV="1">
            <a:off x="5522257" y="2817223"/>
            <a:ext cx="1052014" cy="5004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6558953" y="3234234"/>
            <a:ext cx="107677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Siebreinigung</a:t>
            </a:r>
          </a:p>
        </p:txBody>
      </p:sp>
      <p:cxnSp>
        <p:nvCxnSpPr>
          <p:cNvPr id="13" name="Gerader Verbinder 12"/>
          <p:cNvCxnSpPr>
            <a:cxnSpLocks/>
          </p:cNvCxnSpPr>
          <p:nvPr/>
        </p:nvCxnSpPr>
        <p:spPr bwMode="auto">
          <a:xfrm flipH="1">
            <a:off x="6426356" y="2348001"/>
            <a:ext cx="670985" cy="3774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940276" y="2122939"/>
            <a:ext cx="113996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Strohhäcksler</a:t>
            </a:r>
          </a:p>
        </p:txBody>
      </p:sp>
      <p:cxnSp>
        <p:nvCxnSpPr>
          <p:cNvPr id="15" name="Gerader Verbinder 14"/>
          <p:cNvCxnSpPr>
            <a:cxnSpLocks/>
          </p:cNvCxnSpPr>
          <p:nvPr/>
        </p:nvCxnSpPr>
        <p:spPr bwMode="auto">
          <a:xfrm flipH="1">
            <a:off x="5880658" y="1290643"/>
            <a:ext cx="1101335" cy="10193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Gerader Verbinder 15"/>
          <p:cNvCxnSpPr>
            <a:cxnSpLocks/>
          </p:cNvCxnSpPr>
          <p:nvPr/>
        </p:nvCxnSpPr>
        <p:spPr bwMode="auto">
          <a:xfrm flipH="1" flipV="1">
            <a:off x="2005625" y="2314451"/>
            <a:ext cx="549867" cy="4562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152989" y="2179394"/>
            <a:ext cx="110749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Erntevorsatz</a:t>
            </a:r>
          </a:p>
        </p:txBody>
      </p:sp>
      <p:cxnSp>
        <p:nvCxnSpPr>
          <p:cNvPr id="18" name="Gerader Verbinder 17"/>
          <p:cNvCxnSpPr>
            <a:cxnSpLocks/>
          </p:cNvCxnSpPr>
          <p:nvPr/>
        </p:nvCxnSpPr>
        <p:spPr bwMode="auto">
          <a:xfrm flipH="1" flipV="1">
            <a:off x="2592577" y="2075936"/>
            <a:ext cx="1006223" cy="9506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1595094" y="1898393"/>
            <a:ext cx="131501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Schrägförderer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729654" y="1037807"/>
            <a:ext cx="113996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Hordenschüttler</a:t>
            </a:r>
            <a:endParaRPr lang="de-DE" sz="1013" dirty="0"/>
          </a:p>
        </p:txBody>
      </p:sp>
      <p:cxnSp>
        <p:nvCxnSpPr>
          <p:cNvPr id="21" name="Gerader Verbinder 20"/>
          <p:cNvCxnSpPr>
            <a:cxnSpLocks/>
          </p:cNvCxnSpPr>
          <p:nvPr/>
        </p:nvCxnSpPr>
        <p:spPr bwMode="auto">
          <a:xfrm flipH="1" flipV="1">
            <a:off x="2522712" y="1704990"/>
            <a:ext cx="1159868" cy="5729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1674882" y="1553208"/>
            <a:ext cx="94808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Fahrerkabine</a:t>
            </a:r>
          </a:p>
        </p:txBody>
      </p:sp>
      <p:cxnSp>
        <p:nvCxnSpPr>
          <p:cNvPr id="23" name="Gerader Verbinder 22"/>
          <p:cNvCxnSpPr/>
          <p:nvPr/>
        </p:nvCxnSpPr>
        <p:spPr bwMode="auto">
          <a:xfrm flipV="1">
            <a:off x="4639597" y="1168317"/>
            <a:ext cx="237707" cy="6079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4694218" y="929518"/>
            <a:ext cx="186473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Korntank</a:t>
            </a:r>
            <a:r>
              <a:rPr lang="de-DE" sz="1013" dirty="0"/>
              <a:t>/</a:t>
            </a:r>
            <a:r>
              <a:rPr lang="de-DE" sz="1013" dirty="0" err="1"/>
              <a:t>Abtankschnecke</a:t>
            </a:r>
            <a:endParaRPr lang="de-DE" sz="1013" dirty="0"/>
          </a:p>
        </p:txBody>
      </p:sp>
      <p:sp>
        <p:nvSpPr>
          <p:cNvPr id="25" name="Textfeld 24"/>
          <p:cNvSpPr txBox="1"/>
          <p:nvPr/>
        </p:nvSpPr>
        <p:spPr>
          <a:xfrm>
            <a:off x="525626" y="565558"/>
            <a:ext cx="42176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2D050"/>
              </a:buClr>
            </a:pPr>
            <a:r>
              <a:rPr lang="de-DE" sz="1100" b="1" dirty="0"/>
              <a:t>konventioneller Mähdrescher mit </a:t>
            </a:r>
            <a:r>
              <a:rPr lang="de-DE" sz="1100" b="1" dirty="0" err="1"/>
              <a:t>Hordenschüttler</a:t>
            </a:r>
            <a:endParaRPr lang="de-DE" sz="1100" b="1" dirty="0"/>
          </a:p>
        </p:txBody>
      </p:sp>
      <p:cxnSp>
        <p:nvCxnSpPr>
          <p:cNvPr id="30" name="Gerader Verbinder 29"/>
          <p:cNvCxnSpPr>
            <a:cxnSpLocks/>
          </p:cNvCxnSpPr>
          <p:nvPr/>
        </p:nvCxnSpPr>
        <p:spPr bwMode="auto">
          <a:xfrm>
            <a:off x="4514690" y="3668179"/>
            <a:ext cx="228542" cy="71944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Rechteck 32"/>
          <p:cNvSpPr/>
          <p:nvPr/>
        </p:nvSpPr>
        <p:spPr>
          <a:xfrm>
            <a:off x="5058052" y="3570841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37 :www.claas.de</a:t>
            </a:r>
          </a:p>
        </p:txBody>
      </p:sp>
      <p:cxnSp>
        <p:nvCxnSpPr>
          <p:cNvPr id="28" name="Gerader Verbinder 27"/>
          <p:cNvCxnSpPr>
            <a:cxnSpLocks/>
          </p:cNvCxnSpPr>
          <p:nvPr/>
        </p:nvCxnSpPr>
        <p:spPr bwMode="auto">
          <a:xfrm flipH="1" flipV="1">
            <a:off x="6021796" y="2883835"/>
            <a:ext cx="813870" cy="920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6814904" y="2867743"/>
            <a:ext cx="113996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Spreuverteiler</a:t>
            </a:r>
            <a:endParaRPr lang="de-DE" sz="1013" dirty="0"/>
          </a:p>
        </p:txBody>
      </p: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E70F53AD-36EC-BF91-249B-491F0A1646F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630035" y="1171613"/>
            <a:ext cx="181444" cy="8719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FA626CF2-F421-E5CC-9C41-57C13F130981}"/>
              </a:ext>
            </a:extLst>
          </p:cNvPr>
          <p:cNvSpPr txBox="1"/>
          <p:nvPr/>
        </p:nvSpPr>
        <p:spPr>
          <a:xfrm>
            <a:off x="4336889" y="4326176"/>
            <a:ext cx="105039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13"/>
              <a:t>Fahrwerk</a:t>
            </a:r>
            <a:endParaRPr lang="de-DE" sz="1013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8881664-DB18-4835-301D-010C3B1FED99}"/>
              </a:ext>
            </a:extLst>
          </p:cNvPr>
          <p:cNvSpPr txBox="1"/>
          <p:nvPr/>
        </p:nvSpPr>
        <p:spPr>
          <a:xfrm>
            <a:off x="5278721" y="4226182"/>
            <a:ext cx="105039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/>
              <a:t>Dreschwerk</a:t>
            </a:r>
            <a:endParaRPr lang="de-DE" sz="1013" dirty="0"/>
          </a:p>
        </p:txBody>
      </p:sp>
    </p:spTree>
    <p:extLst>
      <p:ext uri="{BB962C8B-B14F-4D97-AF65-F5344CB8AC3E}">
        <p14:creationId xmlns:p14="http://schemas.microsoft.com/office/powerpoint/2010/main" val="302305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7" grpId="0"/>
      <p:bldP spid="19" grpId="0"/>
      <p:bldP spid="20" grpId="0"/>
      <p:bldP spid="22" grpId="0"/>
      <p:bldP spid="24" grpId="0"/>
      <p:bldP spid="25" grpId="0"/>
      <p:bldP spid="33" grpId="0"/>
      <p:bldP spid="29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E0721C9-B8C7-AB5B-E2E1-33E31CD5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830" y="181831"/>
            <a:ext cx="6817057" cy="469240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686" y="111143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Erntevorsatz</a:t>
            </a:r>
          </a:p>
        </p:txBody>
      </p:sp>
      <p:sp>
        <p:nvSpPr>
          <p:cNvPr id="6" name="Ellipse 5"/>
          <p:cNvSpPr/>
          <p:nvPr/>
        </p:nvSpPr>
        <p:spPr bwMode="auto">
          <a:xfrm rot="18048650">
            <a:off x="3227345" y="1373468"/>
            <a:ext cx="2177723" cy="37492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5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>
            <a:extLst>
              <a:ext uri="{FF2B5EF4-FFF2-40B4-BE49-F238E27FC236}">
                <a16:creationId xmlns:a16="http://schemas.microsoft.com/office/drawing/2014/main" id="{1290547D-11C5-C766-A0A4-4A90D79E52E8}"/>
              </a:ext>
            </a:extLst>
          </p:cNvPr>
          <p:cNvSpPr txBox="1"/>
          <p:nvPr/>
        </p:nvSpPr>
        <p:spPr>
          <a:xfrm>
            <a:off x="1277822" y="358651"/>
            <a:ext cx="594916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050" dirty="0"/>
              <a:t>Der Erntevorsatz </a:t>
            </a:r>
            <a:r>
              <a:rPr lang="de-DE" sz="1050" b="1" dirty="0"/>
              <a:t>nimmt das Erntegut auf </a:t>
            </a:r>
            <a:r>
              <a:rPr lang="de-DE" sz="1050" dirty="0"/>
              <a:t>und fördert es mit Hilfe von Haspel und Einzugsschnecke in den Schrägförderer. Je nach Fruchtart kommen verschiedene Erntevorsätze zum Einsatz:</a:t>
            </a:r>
          </a:p>
          <a:p>
            <a:pPr algn="l"/>
            <a:endParaRPr lang="de-DE" sz="135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206" y="-5869"/>
            <a:ext cx="6118762" cy="347354"/>
          </a:xfrm>
        </p:spPr>
        <p:txBody>
          <a:bodyPr/>
          <a:lstStyle/>
          <a:p>
            <a:pPr algn="l"/>
            <a:r>
              <a:rPr lang="de-DE" sz="1800" b="1"/>
              <a:t>Aufbau eines Mähdreschers - Erntevorsatz</a:t>
            </a:r>
            <a:endParaRPr lang="de-DE" sz="1800" b="1" dirty="0"/>
          </a:p>
        </p:txBody>
      </p:sp>
      <p:pic>
        <p:nvPicPr>
          <p:cNvPr id="9" name="Grafik 8" descr="Ein Bild, das Maßstabsmodell, gelb, Boot, Platane Flugzeug Hobel enthält.&#10;&#10;Automatisch generierte Beschreibung">
            <a:extLst>
              <a:ext uri="{FF2B5EF4-FFF2-40B4-BE49-F238E27FC236}">
                <a16:creationId xmlns:a16="http://schemas.microsoft.com/office/drawing/2014/main" id="{03DE25D4-EB5D-AC37-ACF9-B6E963FBC9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24" y="647360"/>
            <a:ext cx="2050664" cy="1389895"/>
          </a:xfrm>
          <a:prstGeom prst="rect">
            <a:avLst/>
          </a:prstGeom>
        </p:spPr>
      </p:pic>
      <p:pic>
        <p:nvPicPr>
          <p:cNvPr id="2050" name="Picture 2" descr="Claas C 450 Technische Daten, Datenblätter (2017-2023) | LECTURA Specs">
            <a:extLst>
              <a:ext uri="{FF2B5EF4-FFF2-40B4-BE49-F238E27FC236}">
                <a16:creationId xmlns:a16="http://schemas.microsoft.com/office/drawing/2014/main" id="{8823EAC8-A721-D1E7-AA08-4DCDDBA7F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448" y="2245023"/>
            <a:ext cx="1566305" cy="104420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2" name="Picture 4" descr="Maispflücker QUASAR: von Natur aus innovativ">
            <a:extLst>
              <a:ext uri="{FF2B5EF4-FFF2-40B4-BE49-F238E27FC236}">
                <a16:creationId xmlns:a16="http://schemas.microsoft.com/office/drawing/2014/main" id="{B54DF245-5B17-F9AB-D17A-B467A7953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55" y="3457148"/>
            <a:ext cx="2695732" cy="99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chwadaufnehmer für den Mähdrescher - Pfluglos">
            <a:extLst>
              <a:ext uri="{FF2B5EF4-FFF2-40B4-BE49-F238E27FC236}">
                <a16:creationId xmlns:a16="http://schemas.microsoft.com/office/drawing/2014/main" id="{E75DE192-579F-1547-FF58-03C550C87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955" y="3470141"/>
            <a:ext cx="1991980" cy="131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etails">
            <a:extLst>
              <a:ext uri="{FF2B5EF4-FFF2-40B4-BE49-F238E27FC236}">
                <a16:creationId xmlns:a16="http://schemas.microsoft.com/office/drawing/2014/main" id="{9C2FFC27-5432-7ADA-5033-197FCA28C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b="13415"/>
          <a:stretch/>
        </p:blipFill>
        <p:spPr bwMode="auto">
          <a:xfrm>
            <a:off x="6652205" y="2902357"/>
            <a:ext cx="2456822" cy="143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rkner-Georg.de - CONVIO FLEX Schneidwerk">
            <a:extLst>
              <a:ext uri="{FF2B5EF4-FFF2-40B4-BE49-F238E27FC236}">
                <a16:creationId xmlns:a16="http://schemas.microsoft.com/office/drawing/2014/main" id="{67C8BE67-6EF8-EACD-9036-AC11D54E6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" t="39472" b="26847"/>
          <a:stretch/>
        </p:blipFill>
        <p:spPr bwMode="auto">
          <a:xfrm>
            <a:off x="5651491" y="1133699"/>
            <a:ext cx="3146071" cy="79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023D2A1-90E1-51D9-BCE3-3604D539034D}"/>
              </a:ext>
            </a:extLst>
          </p:cNvPr>
          <p:cNvCxnSpPr>
            <a:cxnSpLocks/>
          </p:cNvCxnSpPr>
          <p:nvPr/>
        </p:nvCxnSpPr>
        <p:spPr bwMode="auto">
          <a:xfrm flipV="1">
            <a:off x="928374" y="1710110"/>
            <a:ext cx="571188" cy="205814"/>
          </a:xfrm>
          <a:prstGeom prst="line">
            <a:avLst/>
          </a:prstGeom>
          <a:ln w="127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E0CF134E-05CB-3B69-43EF-F4641663F5D2}"/>
              </a:ext>
            </a:extLst>
          </p:cNvPr>
          <p:cNvSpPr txBox="1"/>
          <p:nvPr/>
        </p:nvSpPr>
        <p:spPr>
          <a:xfrm>
            <a:off x="233669" y="1721785"/>
            <a:ext cx="14783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variables Getreideschneidwerk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F6890F6-6638-10A5-F7B0-B861FD7B91C6}"/>
              </a:ext>
            </a:extLst>
          </p:cNvPr>
          <p:cNvCxnSpPr>
            <a:cxnSpLocks/>
          </p:cNvCxnSpPr>
          <p:nvPr/>
        </p:nvCxnSpPr>
        <p:spPr bwMode="auto">
          <a:xfrm flipV="1">
            <a:off x="3064748" y="1778010"/>
            <a:ext cx="242995" cy="52968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356F1728-4F1B-7670-0C04-5A3DD516741A}"/>
              </a:ext>
            </a:extLst>
          </p:cNvPr>
          <p:cNvSpPr txBox="1"/>
          <p:nvPr/>
        </p:nvSpPr>
        <p:spPr>
          <a:xfrm>
            <a:off x="2873250" y="1584121"/>
            <a:ext cx="15449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Klappschneidwerk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6F7A7135-1152-458D-6B6A-32B584E09FD9}"/>
              </a:ext>
            </a:extLst>
          </p:cNvPr>
          <p:cNvCxnSpPr/>
          <p:nvPr/>
        </p:nvCxnSpPr>
        <p:spPr bwMode="auto">
          <a:xfrm>
            <a:off x="6820958" y="847120"/>
            <a:ext cx="6858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1AA3FC59-6488-9714-21D6-5CFD01D2B9C8}"/>
              </a:ext>
            </a:extLst>
          </p:cNvPr>
          <p:cNvCxnSpPr>
            <a:cxnSpLocks/>
          </p:cNvCxnSpPr>
          <p:nvPr/>
        </p:nvCxnSpPr>
        <p:spPr bwMode="auto">
          <a:xfrm flipV="1">
            <a:off x="7582265" y="993519"/>
            <a:ext cx="131434" cy="26437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F5E2C476-B8B8-B351-7982-3E256D9E8AD8}"/>
              </a:ext>
            </a:extLst>
          </p:cNvPr>
          <p:cNvSpPr txBox="1"/>
          <p:nvPr/>
        </p:nvSpPr>
        <p:spPr>
          <a:xfrm>
            <a:off x="7433924" y="781310"/>
            <a:ext cx="16234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Draperschneidwerk</a:t>
            </a:r>
            <a:endParaRPr lang="de-DE" sz="1050" dirty="0"/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F0CCEF95-CF45-D8EE-35C7-EB47E6893350}"/>
              </a:ext>
            </a:extLst>
          </p:cNvPr>
          <p:cNvCxnSpPr/>
          <p:nvPr/>
        </p:nvCxnSpPr>
        <p:spPr bwMode="auto">
          <a:xfrm flipH="1">
            <a:off x="1747561" y="4180299"/>
            <a:ext cx="250968" cy="31414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F57DB9F2-763B-3DE6-6216-54CCA9B92A4F}"/>
              </a:ext>
            </a:extLst>
          </p:cNvPr>
          <p:cNvCxnSpPr/>
          <p:nvPr/>
        </p:nvCxnSpPr>
        <p:spPr bwMode="auto">
          <a:xfrm>
            <a:off x="1998529" y="4256064"/>
            <a:ext cx="534337" cy="60393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0DA57C55-EBE2-6FE6-C816-4AE33F71A36A}"/>
              </a:ext>
            </a:extLst>
          </p:cNvPr>
          <p:cNvCxnSpPr/>
          <p:nvPr/>
        </p:nvCxnSpPr>
        <p:spPr bwMode="auto">
          <a:xfrm flipH="1">
            <a:off x="659006" y="4136499"/>
            <a:ext cx="568227" cy="45535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1D1E638D-A05F-17A6-03B2-82FA16EDD6E9}"/>
              </a:ext>
            </a:extLst>
          </p:cNvPr>
          <p:cNvCxnSpPr/>
          <p:nvPr/>
        </p:nvCxnSpPr>
        <p:spPr bwMode="auto">
          <a:xfrm flipV="1">
            <a:off x="7514007" y="2631547"/>
            <a:ext cx="481787" cy="75210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0C207341-D0D7-002A-C3CB-D1409F607108}"/>
              </a:ext>
            </a:extLst>
          </p:cNvPr>
          <p:cNvSpPr txBox="1"/>
          <p:nvPr/>
        </p:nvSpPr>
        <p:spPr>
          <a:xfrm>
            <a:off x="7107152" y="2397992"/>
            <a:ext cx="19259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Sonnenblumenschneidwerk</a:t>
            </a:r>
          </a:p>
        </p:txBody>
      </p: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69FF5137-2BB8-29AB-D5E9-26327D564D6D}"/>
              </a:ext>
            </a:extLst>
          </p:cNvPr>
          <p:cNvCxnSpPr/>
          <p:nvPr/>
        </p:nvCxnSpPr>
        <p:spPr bwMode="auto">
          <a:xfrm flipH="1">
            <a:off x="3855606" y="2895641"/>
            <a:ext cx="583020" cy="43993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feld 41">
            <a:extLst>
              <a:ext uri="{FF2B5EF4-FFF2-40B4-BE49-F238E27FC236}">
                <a16:creationId xmlns:a16="http://schemas.microsoft.com/office/drawing/2014/main" id="{D6D0DFD5-2525-CB24-C4CA-AAE6355C339E}"/>
              </a:ext>
            </a:extLst>
          </p:cNvPr>
          <p:cNvSpPr txBox="1"/>
          <p:nvPr/>
        </p:nvSpPr>
        <p:spPr>
          <a:xfrm>
            <a:off x="3373286" y="3330190"/>
            <a:ext cx="20897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Rapstisch</a:t>
            </a:r>
          </a:p>
        </p:txBody>
      </p: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FCABBE5C-96E0-2517-5868-EDFE7B03737F}"/>
              </a:ext>
            </a:extLst>
          </p:cNvPr>
          <p:cNvCxnSpPr/>
          <p:nvPr/>
        </p:nvCxnSpPr>
        <p:spPr bwMode="auto">
          <a:xfrm flipH="1">
            <a:off x="3752150" y="3972042"/>
            <a:ext cx="465376" cy="52239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Textfeld 46">
            <a:extLst>
              <a:ext uri="{FF2B5EF4-FFF2-40B4-BE49-F238E27FC236}">
                <a16:creationId xmlns:a16="http://schemas.microsoft.com/office/drawing/2014/main" id="{FB497938-4B45-87C1-D1E6-022C4FB4F06F}"/>
              </a:ext>
            </a:extLst>
          </p:cNvPr>
          <p:cNvSpPr txBox="1"/>
          <p:nvPr/>
        </p:nvSpPr>
        <p:spPr>
          <a:xfrm>
            <a:off x="256687" y="1090812"/>
            <a:ext cx="2541679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38: www.agriculture.newholland.com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060C8A9-5937-A95D-58CC-0D2478711987}"/>
              </a:ext>
            </a:extLst>
          </p:cNvPr>
          <p:cNvSpPr txBox="1"/>
          <p:nvPr/>
        </p:nvSpPr>
        <p:spPr>
          <a:xfrm>
            <a:off x="1707885" y="2113020"/>
            <a:ext cx="1865806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40: www.claas.de</a:t>
            </a:r>
          </a:p>
        </p:txBody>
      </p:sp>
      <p:pic>
        <p:nvPicPr>
          <p:cNvPr id="2062" name="Picture 14" descr="RAPSTISCHE / RAPESEED HEADERS - Ziegler Harvesting">
            <a:extLst>
              <a:ext uri="{FF2B5EF4-FFF2-40B4-BE49-F238E27FC236}">
                <a16:creationId xmlns:a16="http://schemas.microsoft.com/office/drawing/2014/main" id="{1C951144-6255-F784-C9E4-D62CE6312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9" t="18559" r="24696" b="9406"/>
          <a:stretch/>
        </p:blipFill>
        <p:spPr bwMode="auto">
          <a:xfrm>
            <a:off x="4217526" y="2102365"/>
            <a:ext cx="1454594" cy="119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feld 48">
            <a:extLst>
              <a:ext uri="{FF2B5EF4-FFF2-40B4-BE49-F238E27FC236}">
                <a16:creationId xmlns:a16="http://schemas.microsoft.com/office/drawing/2014/main" id="{CE99F548-539C-BE68-F9C2-95AA4099BA11}"/>
              </a:ext>
            </a:extLst>
          </p:cNvPr>
          <p:cNvSpPr txBox="1"/>
          <p:nvPr/>
        </p:nvSpPr>
        <p:spPr>
          <a:xfrm>
            <a:off x="4536351" y="3238582"/>
            <a:ext cx="148009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41: www.ziegler-harvesting.com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FF431498-F12A-B458-B225-B253F6C95278}"/>
              </a:ext>
            </a:extLst>
          </p:cNvPr>
          <p:cNvSpPr txBox="1"/>
          <p:nvPr/>
        </p:nvSpPr>
        <p:spPr>
          <a:xfrm>
            <a:off x="7880616" y="1903745"/>
            <a:ext cx="245682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39: http://www.birkner-georg.de/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1EF914E2-A1BB-E83D-5C5A-5DEEF56B1CEB}"/>
              </a:ext>
            </a:extLst>
          </p:cNvPr>
          <p:cNvSpPr txBox="1"/>
          <p:nvPr/>
        </p:nvSpPr>
        <p:spPr>
          <a:xfrm>
            <a:off x="256687" y="3385434"/>
            <a:ext cx="151674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42 :www.capelloworld.de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9FD966A8-2ACF-D6DB-D546-499902DF33B0}"/>
              </a:ext>
            </a:extLst>
          </p:cNvPr>
          <p:cNvSpPr txBox="1"/>
          <p:nvPr/>
        </p:nvSpPr>
        <p:spPr>
          <a:xfrm>
            <a:off x="5552424" y="4693931"/>
            <a:ext cx="244337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43: www.pfluglos.de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D1EF0CD7-6B2F-268E-7913-9A43FB647361}"/>
              </a:ext>
            </a:extLst>
          </p:cNvPr>
          <p:cNvSpPr txBox="1"/>
          <p:nvPr/>
        </p:nvSpPr>
        <p:spPr>
          <a:xfrm>
            <a:off x="7224526" y="4069189"/>
            <a:ext cx="140920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44: www.zuern.de </a:t>
            </a:r>
          </a:p>
        </p:txBody>
      </p:sp>
      <p:pic>
        <p:nvPicPr>
          <p:cNvPr id="6" name="Grafik 5" descr="Filmstreifen Silhouette">
            <a:hlinkClick r:id="rId10"/>
            <a:extLst>
              <a:ext uri="{FF2B5EF4-FFF2-40B4-BE49-F238E27FC236}">
                <a16:creationId xmlns:a16="http://schemas.microsoft.com/office/drawing/2014/main" id="{FC5292DD-5963-6013-C9B0-27BDDFF04C4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07152" y="55404"/>
            <a:ext cx="685800" cy="685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CB97EED-1E34-9BE5-83D5-BD6513EE62D7}"/>
              </a:ext>
            </a:extLst>
          </p:cNvPr>
          <p:cNvSpPr txBox="1"/>
          <p:nvPr/>
        </p:nvSpPr>
        <p:spPr>
          <a:xfrm>
            <a:off x="146183" y="4540819"/>
            <a:ext cx="15449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/>
              <a:t>Maispflückervorsatz</a:t>
            </a:r>
            <a:endParaRPr lang="de-DE" sz="105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DFAE843-1465-2B04-E400-C8E958DD6D97}"/>
              </a:ext>
            </a:extLst>
          </p:cNvPr>
          <p:cNvSpPr txBox="1"/>
          <p:nvPr/>
        </p:nvSpPr>
        <p:spPr>
          <a:xfrm>
            <a:off x="3260755" y="4464895"/>
            <a:ext cx="20897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/>
              <a:t>Pickup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156845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4" grpId="0"/>
      <p:bldP spid="38" grpId="0"/>
      <p:bldP spid="42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77" y="60373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Erntevorsatz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92" y="653697"/>
            <a:ext cx="6381767" cy="3807787"/>
          </a:xfrm>
          <a:prstGeom prst="rect">
            <a:avLst/>
          </a:prstGeom>
        </p:spPr>
      </p:pic>
      <p:cxnSp>
        <p:nvCxnSpPr>
          <p:cNvPr id="8" name="Gerader Verbinder 7"/>
          <p:cNvCxnSpPr>
            <a:cxnSpLocks/>
          </p:cNvCxnSpPr>
          <p:nvPr/>
        </p:nvCxnSpPr>
        <p:spPr bwMode="auto">
          <a:xfrm>
            <a:off x="7570647" y="3264844"/>
            <a:ext cx="1221975" cy="119664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r Verbinder 8"/>
          <p:cNvCxnSpPr>
            <a:cxnSpLocks/>
          </p:cNvCxnSpPr>
          <p:nvPr/>
        </p:nvCxnSpPr>
        <p:spPr bwMode="auto">
          <a:xfrm>
            <a:off x="8325195" y="1048533"/>
            <a:ext cx="0" cy="179020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Gerader Verbinder 9"/>
          <p:cNvCxnSpPr>
            <a:cxnSpLocks/>
          </p:cNvCxnSpPr>
          <p:nvPr/>
        </p:nvCxnSpPr>
        <p:spPr bwMode="auto">
          <a:xfrm>
            <a:off x="5935103" y="2423707"/>
            <a:ext cx="1523398" cy="128455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Gerader Verbinder 10"/>
          <p:cNvCxnSpPr>
            <a:cxnSpLocks/>
          </p:cNvCxnSpPr>
          <p:nvPr/>
        </p:nvCxnSpPr>
        <p:spPr bwMode="auto">
          <a:xfrm>
            <a:off x="5379724" y="2938112"/>
            <a:ext cx="888120" cy="80227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r Verbinder 11"/>
          <p:cNvCxnSpPr>
            <a:cxnSpLocks/>
            <a:stCxn id="18" idx="3"/>
          </p:cNvCxnSpPr>
          <p:nvPr/>
        </p:nvCxnSpPr>
        <p:spPr bwMode="auto">
          <a:xfrm>
            <a:off x="1776129" y="3478761"/>
            <a:ext cx="2765124" cy="292618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Gerader Verbinder 12"/>
          <p:cNvCxnSpPr>
            <a:cxnSpLocks/>
            <a:stCxn id="16" idx="3"/>
          </p:cNvCxnSpPr>
          <p:nvPr/>
        </p:nvCxnSpPr>
        <p:spPr bwMode="auto">
          <a:xfrm>
            <a:off x="1938838" y="1608745"/>
            <a:ext cx="1888933" cy="93687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Gerader Verbinder 13"/>
          <p:cNvCxnSpPr>
            <a:cxnSpLocks/>
          </p:cNvCxnSpPr>
          <p:nvPr/>
        </p:nvCxnSpPr>
        <p:spPr bwMode="auto">
          <a:xfrm>
            <a:off x="2959642" y="1040879"/>
            <a:ext cx="1093814" cy="513275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feld 14"/>
          <p:cNvSpPr txBox="1"/>
          <p:nvPr/>
        </p:nvSpPr>
        <p:spPr>
          <a:xfrm>
            <a:off x="2250111" y="740917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Haspel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66681" y="1424079"/>
            <a:ext cx="157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Haspelzinken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60105" y="3294095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Halmteiler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9838" y="4286329"/>
            <a:ext cx="34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Messerbalken mit Ährenheber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5213287" y="2108093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Mulde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4987863" y="4395506"/>
            <a:ext cx="4541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Einzugsschnecke mit gesteuerten Zinken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7627976" y="740917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Rückwand</a:t>
            </a:r>
          </a:p>
        </p:txBody>
      </p:sp>
      <p:cxnSp>
        <p:nvCxnSpPr>
          <p:cNvPr id="35" name="Gerader Verbinder 34"/>
          <p:cNvCxnSpPr>
            <a:cxnSpLocks/>
          </p:cNvCxnSpPr>
          <p:nvPr/>
        </p:nvCxnSpPr>
        <p:spPr bwMode="auto">
          <a:xfrm flipH="1">
            <a:off x="3402466" y="4046561"/>
            <a:ext cx="2404819" cy="41492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echteck 36"/>
          <p:cNvSpPr/>
          <p:nvPr/>
        </p:nvSpPr>
        <p:spPr>
          <a:xfrm>
            <a:off x="2093492" y="4168953"/>
            <a:ext cx="4638684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45: www.meilensteine.agrarheute.com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3077" y="358977"/>
            <a:ext cx="28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Das Getreideschneidwerk</a:t>
            </a:r>
            <a:endParaRPr lang="de-DE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52C77A52-0D2A-0B59-E9AD-008DC1122770}"/>
              </a:ext>
            </a:extLst>
          </p:cNvPr>
          <p:cNvSpPr txBox="1"/>
          <p:nvPr/>
        </p:nvSpPr>
        <p:spPr>
          <a:xfrm>
            <a:off x="4621712" y="2612768"/>
            <a:ext cx="15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/>
              <a:t>Einzugsband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51173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0" grpId="0"/>
      <p:bldP spid="29" grpId="0"/>
      <p:bldP spid="31" grpId="0"/>
      <p:bldP spid="33" grpId="0"/>
      <p:bldP spid="37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3DF76-E580-F417-6279-38AD0D48D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06FAA5-4D49-497D-DA01-031F5174E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77" y="60373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Erntevorsatz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B02BFD9-B289-1080-BDA3-6CFF4F66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92" y="653697"/>
            <a:ext cx="6381767" cy="3807787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D3550AE2-C371-ABF4-33BE-44F9DEEFE959}"/>
              </a:ext>
            </a:extLst>
          </p:cNvPr>
          <p:cNvCxnSpPr>
            <a:cxnSpLocks/>
          </p:cNvCxnSpPr>
          <p:nvPr/>
        </p:nvCxnSpPr>
        <p:spPr bwMode="auto">
          <a:xfrm>
            <a:off x="7570647" y="3264844"/>
            <a:ext cx="1221975" cy="119664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B8F96DA-CB0D-6AA2-41BA-919D40FC830C}"/>
              </a:ext>
            </a:extLst>
          </p:cNvPr>
          <p:cNvCxnSpPr>
            <a:cxnSpLocks/>
          </p:cNvCxnSpPr>
          <p:nvPr/>
        </p:nvCxnSpPr>
        <p:spPr bwMode="auto">
          <a:xfrm>
            <a:off x="8325195" y="1048533"/>
            <a:ext cx="0" cy="179020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5EB01C4-1F90-53B5-A78F-51E752E3C0A1}"/>
              </a:ext>
            </a:extLst>
          </p:cNvPr>
          <p:cNvCxnSpPr>
            <a:cxnSpLocks/>
          </p:cNvCxnSpPr>
          <p:nvPr/>
        </p:nvCxnSpPr>
        <p:spPr bwMode="auto">
          <a:xfrm>
            <a:off x="5935103" y="2423707"/>
            <a:ext cx="1523398" cy="128455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92E0B087-DE85-DB3F-C37F-DA6299D034A7}"/>
              </a:ext>
            </a:extLst>
          </p:cNvPr>
          <p:cNvCxnSpPr>
            <a:cxnSpLocks/>
          </p:cNvCxnSpPr>
          <p:nvPr/>
        </p:nvCxnSpPr>
        <p:spPr bwMode="auto">
          <a:xfrm>
            <a:off x="5379724" y="2938112"/>
            <a:ext cx="888120" cy="80227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3E34B020-223D-ADA5-9052-FAC8473AF80E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>
            <a:off x="1776129" y="3478761"/>
            <a:ext cx="2765124" cy="292618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390C17B7-287A-A381-4C0A-ADDC7686C237}"/>
              </a:ext>
            </a:extLst>
          </p:cNvPr>
          <p:cNvCxnSpPr>
            <a:cxnSpLocks/>
            <a:stCxn id="16" idx="3"/>
          </p:cNvCxnSpPr>
          <p:nvPr/>
        </p:nvCxnSpPr>
        <p:spPr bwMode="auto">
          <a:xfrm>
            <a:off x="1938838" y="1608745"/>
            <a:ext cx="1888933" cy="93687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43363BA-9F48-08C5-B8EB-DD8041C2C936}"/>
              </a:ext>
            </a:extLst>
          </p:cNvPr>
          <p:cNvCxnSpPr>
            <a:cxnSpLocks/>
          </p:cNvCxnSpPr>
          <p:nvPr/>
        </p:nvCxnSpPr>
        <p:spPr bwMode="auto">
          <a:xfrm>
            <a:off x="2959642" y="1040879"/>
            <a:ext cx="1093814" cy="513275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3CF6AB8E-3690-F83D-22EC-373E233FE3BE}"/>
              </a:ext>
            </a:extLst>
          </p:cNvPr>
          <p:cNvSpPr txBox="1"/>
          <p:nvPr/>
        </p:nvSpPr>
        <p:spPr>
          <a:xfrm>
            <a:off x="2250111" y="740917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Haspel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1606B0D-5E9F-F74D-4228-7D7F812B680F}"/>
              </a:ext>
            </a:extLst>
          </p:cNvPr>
          <p:cNvSpPr txBox="1"/>
          <p:nvPr/>
        </p:nvSpPr>
        <p:spPr>
          <a:xfrm>
            <a:off x="366681" y="1424079"/>
            <a:ext cx="157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Haspelzinken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EE79710-140E-735E-8D0B-77537E05F954}"/>
              </a:ext>
            </a:extLst>
          </p:cNvPr>
          <p:cNvSpPr txBox="1"/>
          <p:nvPr/>
        </p:nvSpPr>
        <p:spPr>
          <a:xfrm>
            <a:off x="260105" y="3294095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Halmteiler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EEC474C-4190-47AF-0830-D48BE0930256}"/>
              </a:ext>
            </a:extLst>
          </p:cNvPr>
          <p:cNvSpPr txBox="1"/>
          <p:nvPr/>
        </p:nvSpPr>
        <p:spPr>
          <a:xfrm>
            <a:off x="79838" y="4286329"/>
            <a:ext cx="34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Messerbalken mit Ährenheber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532F49F6-0330-CBFF-5A6F-6E313CBEBE8E}"/>
              </a:ext>
            </a:extLst>
          </p:cNvPr>
          <p:cNvSpPr txBox="1"/>
          <p:nvPr/>
        </p:nvSpPr>
        <p:spPr>
          <a:xfrm>
            <a:off x="5213287" y="2108093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Mulde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A8D675A-78B3-EA80-4415-5F65C2796168}"/>
              </a:ext>
            </a:extLst>
          </p:cNvPr>
          <p:cNvSpPr txBox="1"/>
          <p:nvPr/>
        </p:nvSpPr>
        <p:spPr>
          <a:xfrm>
            <a:off x="4987863" y="4395506"/>
            <a:ext cx="4541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Einzugsschnecke mit gesteuerten Zinken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DB96349E-4D34-0548-7B00-2621B13BFF82}"/>
              </a:ext>
            </a:extLst>
          </p:cNvPr>
          <p:cNvSpPr txBox="1"/>
          <p:nvPr/>
        </p:nvSpPr>
        <p:spPr>
          <a:xfrm>
            <a:off x="7627976" y="740917"/>
            <a:ext cx="15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Rückwand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5CA001EC-F216-9250-7C55-34EFEB74BA76}"/>
              </a:ext>
            </a:extLst>
          </p:cNvPr>
          <p:cNvCxnSpPr>
            <a:cxnSpLocks/>
          </p:cNvCxnSpPr>
          <p:nvPr/>
        </p:nvCxnSpPr>
        <p:spPr bwMode="auto">
          <a:xfrm flipH="1">
            <a:off x="3402466" y="4046561"/>
            <a:ext cx="2404819" cy="41492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02B64E16-3867-03BB-49A4-0C6C9BBD8A16}"/>
              </a:ext>
            </a:extLst>
          </p:cNvPr>
          <p:cNvSpPr/>
          <p:nvPr/>
        </p:nvSpPr>
        <p:spPr>
          <a:xfrm>
            <a:off x="2093492" y="4168953"/>
            <a:ext cx="4638684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45: www.meilensteine.agrarheute.com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17845A2-E09B-385A-EB5C-0FB819E4D7C8}"/>
              </a:ext>
            </a:extLst>
          </p:cNvPr>
          <p:cNvSpPr txBox="1"/>
          <p:nvPr/>
        </p:nvSpPr>
        <p:spPr>
          <a:xfrm>
            <a:off x="23077" y="358977"/>
            <a:ext cx="2860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Das Getreideschneidwerk</a:t>
            </a:r>
            <a:endParaRPr lang="de-DE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466BAA0-7672-E928-CFFF-BB7785320719}"/>
              </a:ext>
            </a:extLst>
          </p:cNvPr>
          <p:cNvSpPr txBox="1"/>
          <p:nvPr/>
        </p:nvSpPr>
        <p:spPr>
          <a:xfrm>
            <a:off x="4621712" y="2612768"/>
            <a:ext cx="15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/>
              <a:t>Einzugsband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8708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0" grpId="0"/>
      <p:bldP spid="29" grpId="0"/>
      <p:bldP spid="31" grpId="0"/>
      <p:bldP spid="33" grpId="0"/>
      <p:bldP spid="37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829" y="65959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80004" y="2482143"/>
            <a:ext cx="6369716" cy="2355988"/>
          </a:xfrm>
        </p:spPr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mindestens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zwei Gleitkufen oder Platten zur aktiven </a:t>
            </a:r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Bodenanpassung und Schnitthöhenautomatik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bei Betätigung der Automatiktaste </a:t>
            </a:r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senkt sich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das Schneidwerk auf eine vorher festgelegte Höhe ab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Ährenheber - bessere Aufnahme von geknickten Ähren und Lager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Steinschutz - aufgenommene Steine sammeln sich in einer Senke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stabile Doppelfinger und Messerhub von 84mm, 1120 Hübe/min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Bei großen Arbeitsbreiten mit Stützrädern ausgerüstet um eine </a:t>
            </a:r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bessere Laufruhe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zu erreichen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Reversieren vom Fahrerplatz aus möglich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Haspelgeschwindigkeit passt sich </a:t>
            </a:r>
            <a:r>
              <a:rPr lang="de-DE" sz="1200">
                <a:latin typeface="Arial" panose="020B0604020202020204" pitchFamily="34" charset="0"/>
                <a:cs typeface="Arial" panose="020B0604020202020204" pitchFamily="34" charset="0"/>
              </a:rPr>
              <a:t>automatisch der Vorfahrtsgeschwindigkeit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nach an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</p:txBody>
      </p:sp>
      <p:pic>
        <p:nvPicPr>
          <p:cNvPr id="12" name="Picture 10" descr="28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644" y="3577389"/>
            <a:ext cx="1782105" cy="118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155834" y="2086478"/>
            <a:ext cx="1500188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46: www.green-logistics.iff.fraunhofer.de</a:t>
            </a:r>
          </a:p>
        </p:txBody>
      </p:sp>
      <p:sp>
        <p:nvSpPr>
          <p:cNvPr id="9" name="Rechteck 8"/>
          <p:cNvSpPr/>
          <p:nvPr/>
        </p:nvSpPr>
        <p:spPr>
          <a:xfrm>
            <a:off x="3602165" y="2026608"/>
            <a:ext cx="98598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47: www.claas.de</a:t>
            </a:r>
          </a:p>
        </p:txBody>
      </p:sp>
      <p:sp>
        <p:nvSpPr>
          <p:cNvPr id="13" name="Rechteck 12"/>
          <p:cNvSpPr/>
          <p:nvPr/>
        </p:nvSpPr>
        <p:spPr>
          <a:xfrm>
            <a:off x="6326901" y="1658211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48: www.claas.de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6829" y="358854"/>
            <a:ext cx="268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Schneckenschneidwerk </a:t>
            </a:r>
          </a:p>
        </p:txBody>
      </p:sp>
      <p:pic>
        <p:nvPicPr>
          <p:cNvPr id="5124" name="Picture 4" descr="Vorsatzgeräte">
            <a:extLst>
              <a:ext uri="{FF2B5EF4-FFF2-40B4-BE49-F238E27FC236}">
                <a16:creationId xmlns:a16="http://schemas.microsoft.com/office/drawing/2014/main" id="{81C16C62-CC46-5C9F-6E37-6496D886E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434" y="656867"/>
            <a:ext cx="2435093" cy="136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130568">
            <a:extLst>
              <a:ext uri="{FF2B5EF4-FFF2-40B4-BE49-F238E27FC236}">
                <a16:creationId xmlns:a16="http://schemas.microsoft.com/office/drawing/2014/main" id="{081EA2A6-D160-BFE8-9602-619540B21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10"/>
          <a:stretch/>
        </p:blipFill>
        <p:spPr bwMode="auto">
          <a:xfrm>
            <a:off x="6398766" y="126682"/>
            <a:ext cx="2190757" cy="147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6" name="Picture 6" descr="Vorsatzgeräte">
            <a:extLst>
              <a:ext uri="{FF2B5EF4-FFF2-40B4-BE49-F238E27FC236}">
                <a16:creationId xmlns:a16="http://schemas.microsoft.com/office/drawing/2014/main" id="{6D3A9B34-1F9C-A24A-D655-4025A85E3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04" y="706208"/>
            <a:ext cx="1376018" cy="137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3A3A6C5-042B-1445-CAC5-583DE03AC2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941" y="1877643"/>
            <a:ext cx="2008255" cy="150619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EEABC9E-5E08-4807-5AE0-4143F922189D}"/>
              </a:ext>
            </a:extLst>
          </p:cNvPr>
          <p:cNvSpPr txBox="1"/>
          <p:nvPr/>
        </p:nvSpPr>
        <p:spPr>
          <a:xfrm>
            <a:off x="6649720" y="4757339"/>
            <a:ext cx="168884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50: www.claas.de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E11EEE5-83B4-8A7F-D20F-1080F27DCD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4437" y="670077"/>
            <a:ext cx="1842409" cy="161210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55CD45F-2617-BCC0-0B32-4B7431A151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405" y="3441683"/>
            <a:ext cx="1333595" cy="81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2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ims_objectId=159512;ims_usageRefId=-1"/>
          <p:cNvPicPr>
            <a:picLocks noChangeAspect="1" noChangeArrowheads="1"/>
          </p:cNvPicPr>
          <p:nvPr/>
        </p:nvPicPr>
        <p:blipFill rotWithShape="1">
          <a:blip r:embed="rId3"/>
          <a:srcRect r="1849" b="1488"/>
          <a:stretch/>
        </p:blipFill>
        <p:spPr bwMode="auto">
          <a:xfrm>
            <a:off x="5932517" y="27822"/>
            <a:ext cx="3211483" cy="157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23" y="793816"/>
            <a:ext cx="1905420" cy="14262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116" y="61592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364" y="2261256"/>
            <a:ext cx="6313963" cy="1328910"/>
          </a:xfrm>
        </p:spPr>
        <p:txBody>
          <a:bodyPr/>
          <a:lstStyle/>
          <a:p>
            <a:pPr algn="l"/>
            <a:endParaRPr lang="de-DE" sz="1013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Multikuppler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dadurch ergibt sich beim An- und Abkuppeln ein erheblicher Zeitvorteil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klappbare Halmteiler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Laserpilot am Dach erkennt die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Mähkante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und führt das Schneidwerk exakt an dieser entlang, mittlerweile erfolgt aber eher eine 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Spurführung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mittels 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GPS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Hangausgleich des Schneidwerks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über Hydraulikzylinder am Schrägförderer für optimale Bodenanpassung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47" y="770966"/>
            <a:ext cx="1858802" cy="1449088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35285" y="2220054"/>
            <a:ext cx="136807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51: www.fendt.com</a:t>
            </a:r>
          </a:p>
        </p:txBody>
      </p:sp>
      <p:sp>
        <p:nvSpPr>
          <p:cNvPr id="11" name="Rechteck 10"/>
          <p:cNvSpPr/>
          <p:nvPr/>
        </p:nvSpPr>
        <p:spPr>
          <a:xfrm>
            <a:off x="2206895" y="2201873"/>
            <a:ext cx="1669118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52: www.mydws-export.jddistrib.moonda.com</a:t>
            </a:r>
          </a:p>
        </p:txBody>
      </p:sp>
      <p:sp>
        <p:nvSpPr>
          <p:cNvPr id="14" name="Rechteck 13"/>
          <p:cNvSpPr/>
          <p:nvPr/>
        </p:nvSpPr>
        <p:spPr>
          <a:xfrm>
            <a:off x="5942781" y="1358960"/>
            <a:ext cx="1744533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53: Claas Produktpräsentation 2015</a:t>
            </a:r>
          </a:p>
        </p:txBody>
      </p:sp>
      <p:pic>
        <p:nvPicPr>
          <p:cNvPr id="15" name="Picture 2" descr="http://media.repro-mayr.de/20/612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258" y="1658278"/>
            <a:ext cx="1470457" cy="253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7810553" y="4245053"/>
            <a:ext cx="1265464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54: www.media.repro-mayr.de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8017" y="346786"/>
            <a:ext cx="26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Getreideschneidwerk</a:t>
            </a:r>
          </a:p>
        </p:txBody>
      </p:sp>
      <p:pic>
        <p:nvPicPr>
          <p:cNvPr id="17" name="Picture 14" descr="RAPSTISCHE / RAPESEED HEADERS - Ziegler Harvesting">
            <a:extLst>
              <a:ext uri="{FF2B5EF4-FFF2-40B4-BE49-F238E27FC236}">
                <a16:creationId xmlns:a16="http://schemas.microsoft.com/office/drawing/2014/main" id="{1623CB69-4553-3B75-A81E-E82B74348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9" t="18559" r="24696" b="9406"/>
          <a:stretch/>
        </p:blipFill>
        <p:spPr bwMode="auto">
          <a:xfrm>
            <a:off x="4296483" y="733615"/>
            <a:ext cx="1830154" cy="149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1082BE75-3999-18D9-3F47-356470BC8FEB}"/>
              </a:ext>
            </a:extLst>
          </p:cNvPr>
          <p:cNvSpPr txBox="1"/>
          <p:nvPr/>
        </p:nvSpPr>
        <p:spPr>
          <a:xfrm>
            <a:off x="38016" y="3549466"/>
            <a:ext cx="69496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Rapstisch</a:t>
            </a:r>
            <a:r>
              <a:rPr lang="de-DE" sz="1200" dirty="0"/>
              <a:t> für Getreideschneidwerk mit senkrechten Messern (Antrieb hydraulisch, mechanisch oder elektrisch)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Seitenmesser</a:t>
            </a:r>
            <a:r>
              <a:rPr lang="de-DE" sz="1200" dirty="0"/>
              <a:t> für verlustärmere Trennung des Bestandes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verringert Körnerverluste </a:t>
            </a:r>
            <a:r>
              <a:rPr lang="de-DE" sz="1200" dirty="0"/>
              <a:t>von aufplatzenden Schoten vor dem Schneidwerk, durch längeren Tisch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hohe Rüstzeiten</a:t>
            </a:r>
            <a:r>
              <a:rPr lang="de-DE" sz="1200" dirty="0"/>
              <a:t>, kein Umrüsten von Getreide auf Raps am Feldrand möglich, daher sind heute eher Vario oder Bandschneidwerke verbreitet</a:t>
            </a:r>
          </a:p>
        </p:txBody>
      </p:sp>
    </p:spTree>
    <p:extLst>
      <p:ext uri="{BB962C8B-B14F-4D97-AF65-F5344CB8AC3E}">
        <p14:creationId xmlns:p14="http://schemas.microsoft.com/office/powerpoint/2010/main" val="135790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  <p:bldP spid="14" grpId="0"/>
      <p:bldP spid="12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0420-31D5-F29C-6C86-8832B48CB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C82A22F-528D-AE8C-E348-281B1BABCD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076"/>
          <a:stretch/>
        </p:blipFill>
        <p:spPr>
          <a:xfrm>
            <a:off x="4421699" y="0"/>
            <a:ext cx="4722301" cy="28384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956CB2-C387-BD01-DC98-B2EB66D44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16" y="61592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Erntevorsatz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90B7E82-3676-1664-150A-AB15A1348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64" y="2261256"/>
            <a:ext cx="6313963" cy="1328910"/>
          </a:xfrm>
        </p:spPr>
        <p:txBody>
          <a:bodyPr/>
          <a:lstStyle/>
          <a:p>
            <a:pPr algn="l"/>
            <a:endParaRPr lang="de-DE" sz="1013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Multikuppler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dadurch ergibt sich beim An- und Abkuppeln ein erheblicher Zeitvorteil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klappbare Halmteiler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Laserpilot am Dach erkennt die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Mähkante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und führt das Schneidwerk exakt an dieser entlang, mittlerweile erfolgt aber eher eine 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Spurführung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mittels 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GPS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Hangausgleich des Schneidwerks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über Hydraulikzylinder am Schrägförderer für optimale Bodenanpassung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51E074F-66DF-1EF2-B129-7ACF70E70AEA}"/>
              </a:ext>
            </a:extLst>
          </p:cNvPr>
          <p:cNvSpPr txBox="1"/>
          <p:nvPr/>
        </p:nvSpPr>
        <p:spPr>
          <a:xfrm>
            <a:off x="38017" y="346786"/>
            <a:ext cx="26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Getreideschneidwerk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9B83B85-7CB4-BB14-499B-595C643AC22C}"/>
              </a:ext>
            </a:extLst>
          </p:cNvPr>
          <p:cNvSpPr txBox="1"/>
          <p:nvPr/>
        </p:nvSpPr>
        <p:spPr>
          <a:xfrm>
            <a:off x="38016" y="3549466"/>
            <a:ext cx="69496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Rapstisch</a:t>
            </a:r>
            <a:r>
              <a:rPr lang="de-DE" sz="1200" dirty="0"/>
              <a:t> für Getreideschneidwerk mit senkrechten Messern (Antrieb hydraulisch, mechanisch oder elektrisch)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Seitenmesser</a:t>
            </a:r>
            <a:r>
              <a:rPr lang="de-DE" sz="1200" dirty="0"/>
              <a:t> für verlustärmere Trennung des Bestandes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verringert Körnerverluste </a:t>
            </a:r>
            <a:r>
              <a:rPr lang="de-DE" sz="1200" dirty="0"/>
              <a:t>von aufplatzenden Schoten vor dem Schneidwerk, durch längeren Tisch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b="1" dirty="0"/>
              <a:t>hohe Rüstzeiten</a:t>
            </a:r>
            <a:r>
              <a:rPr lang="de-DE" sz="1200" dirty="0"/>
              <a:t>, kein Umrüsten von Getreide auf Raps am Feldrand möglich, daher sind heute eher Vario oder Bandschneidwerke verbreitet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57D23B4-E38F-ADB1-48E2-C0F71EFDE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653" y="2670974"/>
            <a:ext cx="2160604" cy="162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8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el 66">
            <a:extLst>
              <a:ext uri="{FF2B5EF4-FFF2-40B4-BE49-F238E27FC236}">
                <a16:creationId xmlns:a16="http://schemas.microsoft.com/office/drawing/2014/main" id="{6441AC86-42F2-7F90-1AAF-F646B182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800" y="-63344"/>
            <a:ext cx="8116273" cy="457200"/>
          </a:xfrm>
        </p:spPr>
        <p:txBody>
          <a:bodyPr/>
          <a:lstStyle/>
          <a:p>
            <a:r>
              <a:rPr lang="de-DE" dirty="0"/>
              <a:t>Was ernten wir mit dem Mähdrescher?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9526225-184A-30FD-D48B-71CB1521DEC1}"/>
              </a:ext>
            </a:extLst>
          </p:cNvPr>
          <p:cNvSpPr/>
          <p:nvPr/>
        </p:nvSpPr>
        <p:spPr bwMode="auto">
          <a:xfrm>
            <a:off x="4235661" y="2259796"/>
            <a:ext cx="525162" cy="24713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2F796B5-75A8-9529-E449-BC10B9DC6787}"/>
              </a:ext>
            </a:extLst>
          </p:cNvPr>
          <p:cNvSpPr/>
          <p:nvPr/>
        </p:nvSpPr>
        <p:spPr bwMode="auto">
          <a:xfrm>
            <a:off x="3883494" y="2121785"/>
            <a:ext cx="1229497" cy="7208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52165FD-158F-1CF9-F8D9-C09AE7F72459}"/>
              </a:ext>
            </a:extLst>
          </p:cNvPr>
          <p:cNvSpPr/>
          <p:nvPr/>
        </p:nvSpPr>
        <p:spPr bwMode="auto">
          <a:xfrm>
            <a:off x="3349063" y="1942696"/>
            <a:ext cx="1149179" cy="46337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AB2DE43-8E6D-2A04-3416-F37715105383}"/>
              </a:ext>
            </a:extLst>
          </p:cNvPr>
          <p:cNvSpPr/>
          <p:nvPr/>
        </p:nvSpPr>
        <p:spPr bwMode="auto">
          <a:xfrm>
            <a:off x="3583843" y="2010658"/>
            <a:ext cx="1705232" cy="60084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728BFCA-BCFF-62D8-E2E4-3ABE8A343C68}"/>
              </a:ext>
            </a:extLst>
          </p:cNvPr>
          <p:cNvSpPr/>
          <p:nvPr/>
        </p:nvSpPr>
        <p:spPr bwMode="auto">
          <a:xfrm>
            <a:off x="3691964" y="1638510"/>
            <a:ext cx="864973" cy="74958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53ECB9F-5E21-3EEA-10FD-1358B0C96B71}"/>
              </a:ext>
            </a:extLst>
          </p:cNvPr>
          <p:cNvSpPr/>
          <p:nvPr/>
        </p:nvSpPr>
        <p:spPr bwMode="auto">
          <a:xfrm>
            <a:off x="3707409" y="1942696"/>
            <a:ext cx="469557" cy="46337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C79F167-8924-F0EF-6F6F-CDA3DB357270}"/>
              </a:ext>
            </a:extLst>
          </p:cNvPr>
          <p:cNvSpPr/>
          <p:nvPr/>
        </p:nvSpPr>
        <p:spPr bwMode="auto">
          <a:xfrm>
            <a:off x="3583842" y="1831486"/>
            <a:ext cx="593124" cy="46337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9F61EE5-153C-2DF7-DCDB-EDAF8E8447AB}"/>
              </a:ext>
            </a:extLst>
          </p:cNvPr>
          <p:cNvSpPr/>
          <p:nvPr/>
        </p:nvSpPr>
        <p:spPr bwMode="auto">
          <a:xfrm>
            <a:off x="3583842" y="1621420"/>
            <a:ext cx="1176981" cy="60084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EE9CD91-759C-7F01-5E64-9E3EE7AC90B0}"/>
              </a:ext>
            </a:extLst>
          </p:cNvPr>
          <p:cNvSpPr/>
          <p:nvPr/>
        </p:nvSpPr>
        <p:spPr bwMode="auto">
          <a:xfrm>
            <a:off x="3168345" y="1691386"/>
            <a:ext cx="2536225" cy="158166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50842F5-382A-399F-CE2B-B08F7E8B41B9}"/>
              </a:ext>
            </a:extLst>
          </p:cNvPr>
          <p:cNvSpPr/>
          <p:nvPr/>
        </p:nvSpPr>
        <p:spPr bwMode="auto">
          <a:xfrm>
            <a:off x="3503524" y="1831486"/>
            <a:ext cx="2381765" cy="109357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A244A19-5EC2-0280-330A-AA47E0D33D45}"/>
              </a:ext>
            </a:extLst>
          </p:cNvPr>
          <p:cNvSpPr/>
          <p:nvPr/>
        </p:nvSpPr>
        <p:spPr bwMode="auto">
          <a:xfrm>
            <a:off x="3349064" y="1757346"/>
            <a:ext cx="2020330" cy="116771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</a:endParaRPr>
          </a:p>
        </p:txBody>
      </p: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A0E8841-6867-1F40-A416-3FE283189B43}"/>
              </a:ext>
            </a:extLst>
          </p:cNvPr>
          <p:cNvGrpSpPr/>
          <p:nvPr/>
        </p:nvGrpSpPr>
        <p:grpSpPr>
          <a:xfrm>
            <a:off x="340707" y="431075"/>
            <a:ext cx="8191500" cy="4439375"/>
            <a:chOff x="1332646" y="226676"/>
            <a:chExt cx="6478709" cy="6439313"/>
          </a:xfrm>
        </p:grpSpPr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C33639E3-90D3-E812-0898-B1B1FF6EEC93}"/>
                </a:ext>
              </a:extLst>
            </p:cNvPr>
            <p:cNvSpPr/>
            <p:nvPr/>
          </p:nvSpPr>
          <p:spPr>
            <a:xfrm>
              <a:off x="3803922" y="2826211"/>
              <a:ext cx="1508033" cy="1337545"/>
            </a:xfrm>
            <a:custGeom>
              <a:avLst/>
              <a:gdLst>
                <a:gd name="connsiteX0" fmla="*/ 0 w 874562"/>
                <a:gd name="connsiteY0" fmla="*/ 437281 h 874562"/>
                <a:gd name="connsiteX1" fmla="*/ 437281 w 874562"/>
                <a:gd name="connsiteY1" fmla="*/ 0 h 874562"/>
                <a:gd name="connsiteX2" fmla="*/ 874562 w 874562"/>
                <a:gd name="connsiteY2" fmla="*/ 437281 h 874562"/>
                <a:gd name="connsiteX3" fmla="*/ 437281 w 874562"/>
                <a:gd name="connsiteY3" fmla="*/ 874562 h 874562"/>
                <a:gd name="connsiteX4" fmla="*/ 0 w 874562"/>
                <a:gd name="connsiteY4" fmla="*/ 437281 h 87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562" h="874562">
                  <a:moveTo>
                    <a:pt x="0" y="437281"/>
                  </a:moveTo>
                  <a:cubicBezTo>
                    <a:pt x="0" y="195777"/>
                    <a:pt x="195777" y="0"/>
                    <a:pt x="437281" y="0"/>
                  </a:cubicBezTo>
                  <a:cubicBezTo>
                    <a:pt x="678785" y="0"/>
                    <a:pt x="874562" y="195777"/>
                    <a:pt x="874562" y="437281"/>
                  </a:cubicBezTo>
                  <a:cubicBezTo>
                    <a:pt x="874562" y="678785"/>
                    <a:pt x="678785" y="874562"/>
                    <a:pt x="437281" y="874562"/>
                  </a:cubicBezTo>
                  <a:cubicBezTo>
                    <a:pt x="195777" y="874562"/>
                    <a:pt x="0" y="678785"/>
                    <a:pt x="0" y="437281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algn="ctr" defTabSz="300038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Feldfrüchte</a:t>
              </a:r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ABD172B1-FAF6-2D2B-6149-E93F5F54352A}"/>
                </a:ext>
              </a:extLst>
            </p:cNvPr>
            <p:cNvSpPr/>
            <p:nvPr/>
          </p:nvSpPr>
          <p:spPr>
            <a:xfrm rot="16200000">
              <a:off x="4109184" y="2052875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2" tIns="44603" rIns="66905" bIns="44602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15F1B554-847E-D6CD-A138-1AD0FD42E0D8}"/>
                </a:ext>
              </a:extLst>
            </p:cNvPr>
            <p:cNvSpPr/>
            <p:nvPr/>
          </p:nvSpPr>
          <p:spPr>
            <a:xfrm>
              <a:off x="4034281" y="226676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Weizen</a:t>
              </a:r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2573283A-6B2B-BD31-0590-BE89686183EC}"/>
                </a:ext>
              </a:extLst>
            </p:cNvPr>
            <p:cNvSpPr/>
            <p:nvPr/>
          </p:nvSpPr>
          <p:spPr>
            <a:xfrm rot="17861538">
              <a:off x="4706038" y="2199987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44603" rIns="66904" bIns="44602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44FD2D71-D697-184D-71B2-68DCDF9DF461}"/>
                </a:ext>
              </a:extLst>
            </p:cNvPr>
            <p:cNvSpPr/>
            <p:nvPr/>
          </p:nvSpPr>
          <p:spPr>
            <a:xfrm>
              <a:off x="5299015" y="538405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Gerste</a:t>
              </a:r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DDC4E1ED-72F0-ECFC-58F2-90C720CE7D59}"/>
                </a:ext>
              </a:extLst>
            </p:cNvPr>
            <p:cNvSpPr/>
            <p:nvPr/>
          </p:nvSpPr>
          <p:spPr>
            <a:xfrm rot="19523077">
              <a:off x="5166161" y="2607619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44602" rIns="66904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10F15EE9-D13A-C560-C8E7-BE6324E23101}"/>
                </a:ext>
              </a:extLst>
            </p:cNvPr>
            <p:cNvSpPr/>
            <p:nvPr/>
          </p:nvSpPr>
          <p:spPr>
            <a:xfrm>
              <a:off x="6274014" y="1402179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Raps</a:t>
              </a:r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BBDF4F7C-6DA9-C6F2-169C-20E7C33F8DA1}"/>
                </a:ext>
              </a:extLst>
            </p:cNvPr>
            <p:cNvSpPr/>
            <p:nvPr/>
          </p:nvSpPr>
          <p:spPr>
            <a:xfrm rot="21184615">
              <a:off x="5384143" y="3182390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44602" rIns="66904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C9B855C2-2FBF-916B-B282-C62CC5957875}"/>
                </a:ext>
              </a:extLst>
            </p:cNvPr>
            <p:cNvSpPr/>
            <p:nvPr/>
          </p:nvSpPr>
          <p:spPr>
            <a:xfrm>
              <a:off x="6735917" y="2620117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Mais</a:t>
              </a:r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FD5F446E-8993-8682-9320-DE3AE3DE2241}"/>
                </a:ext>
              </a:extLst>
            </p:cNvPr>
            <p:cNvSpPr/>
            <p:nvPr/>
          </p:nvSpPr>
          <p:spPr>
            <a:xfrm rot="1246154">
              <a:off x="5310047" y="3792625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44603" rIns="66904" bIns="44602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288D7327-1988-8640-D696-7EE0F2B7218A}"/>
                </a:ext>
              </a:extLst>
            </p:cNvPr>
            <p:cNvSpPr/>
            <p:nvPr/>
          </p:nvSpPr>
          <p:spPr>
            <a:xfrm>
              <a:off x="6578908" y="3913204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Dinkel</a:t>
              </a:r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93265C93-60AF-252A-3000-B770CD728905}"/>
                </a:ext>
              </a:extLst>
            </p:cNvPr>
            <p:cNvSpPr/>
            <p:nvPr/>
          </p:nvSpPr>
          <p:spPr>
            <a:xfrm rot="2907692">
              <a:off x="4960847" y="4298528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44602" rIns="66903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B4A161E-A902-A4F8-8AB8-BB689A1C2185}"/>
                </a:ext>
              </a:extLst>
            </p:cNvPr>
            <p:cNvSpPr/>
            <p:nvPr/>
          </p:nvSpPr>
          <p:spPr>
            <a:xfrm>
              <a:off x="5838955" y="4985210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Roggen</a:t>
              </a:r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90E3C0AB-8C45-8B02-86DE-D23826BBF539}"/>
                </a:ext>
              </a:extLst>
            </p:cNvPr>
            <p:cNvSpPr/>
            <p:nvPr/>
          </p:nvSpPr>
          <p:spPr>
            <a:xfrm rot="4569231">
              <a:off x="4416542" y="4584201"/>
              <a:ext cx="925633" cy="297351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0" y="59470"/>
                  </a:moveTo>
                  <a:lnTo>
                    <a:pt x="776958" y="59470"/>
                  </a:lnTo>
                  <a:lnTo>
                    <a:pt x="776958" y="0"/>
                  </a:lnTo>
                  <a:lnTo>
                    <a:pt x="925633" y="148676"/>
                  </a:lnTo>
                  <a:lnTo>
                    <a:pt x="776958" y="297351"/>
                  </a:lnTo>
                  <a:lnTo>
                    <a:pt x="776958" y="237881"/>
                  </a:lnTo>
                  <a:lnTo>
                    <a:pt x="0" y="237881"/>
                  </a:lnTo>
                  <a:lnTo>
                    <a:pt x="0" y="5947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44602" rIns="66903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9116CD76-721F-12E8-2792-BD63F59956C9}"/>
                </a:ext>
              </a:extLst>
            </p:cNvPr>
            <p:cNvSpPr/>
            <p:nvPr/>
          </p:nvSpPr>
          <p:spPr>
            <a:xfrm>
              <a:off x="4685574" y="5590551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Erbsen</a:t>
              </a:r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7B9E2D32-0650-08ED-2B1C-3CCE787A9F89}"/>
                </a:ext>
              </a:extLst>
            </p:cNvPr>
            <p:cNvSpPr/>
            <p:nvPr/>
          </p:nvSpPr>
          <p:spPr>
            <a:xfrm rot="17030769">
              <a:off x="3801825" y="4584200"/>
              <a:ext cx="925633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2" tIns="44603" rIns="1" bIns="44602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88516068-ACAC-CDC4-7311-C144458FCF25}"/>
                </a:ext>
              </a:extLst>
            </p:cNvPr>
            <p:cNvSpPr/>
            <p:nvPr/>
          </p:nvSpPr>
          <p:spPr>
            <a:xfrm>
              <a:off x="3382989" y="5590551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Sonnenblumen</a:t>
              </a:r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938705B9-9B8B-3160-2A2E-D240D9210590}"/>
                </a:ext>
              </a:extLst>
            </p:cNvPr>
            <p:cNvSpPr/>
            <p:nvPr/>
          </p:nvSpPr>
          <p:spPr>
            <a:xfrm rot="18692308">
              <a:off x="3257520" y="4298527"/>
              <a:ext cx="925634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3" tIns="44603" rIns="1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3AAFE410-ACF3-87DD-6F13-C4E992A492C4}"/>
                </a:ext>
              </a:extLst>
            </p:cNvPr>
            <p:cNvSpPr/>
            <p:nvPr/>
          </p:nvSpPr>
          <p:spPr>
            <a:xfrm>
              <a:off x="2229608" y="4985210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Soja</a:t>
              </a:r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C0811C79-9102-D80A-2810-49821407C552}"/>
                </a:ext>
              </a:extLst>
            </p:cNvPr>
            <p:cNvSpPr/>
            <p:nvPr/>
          </p:nvSpPr>
          <p:spPr>
            <a:xfrm rot="20353846">
              <a:off x="2908321" y="3792624"/>
              <a:ext cx="925634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4" tIns="44603" rIns="0" bIns="44602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D8F6DB9A-B664-B421-6BE9-DB927EE9D996}"/>
                </a:ext>
              </a:extLst>
            </p:cNvPr>
            <p:cNvSpPr/>
            <p:nvPr/>
          </p:nvSpPr>
          <p:spPr>
            <a:xfrm>
              <a:off x="1489655" y="3913204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Gras</a:t>
              </a:r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0413AFB2-EAAD-4B88-2996-F1973B40AFCB}"/>
                </a:ext>
              </a:extLst>
            </p:cNvPr>
            <p:cNvSpPr/>
            <p:nvPr/>
          </p:nvSpPr>
          <p:spPr>
            <a:xfrm rot="22015385">
              <a:off x="2834225" y="3182389"/>
              <a:ext cx="925634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4" tIns="44603" rIns="0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A9DC12B8-6C09-B42A-8B43-B01B8EB3E912}"/>
                </a:ext>
              </a:extLst>
            </p:cNvPr>
            <p:cNvSpPr/>
            <p:nvPr/>
          </p:nvSpPr>
          <p:spPr>
            <a:xfrm>
              <a:off x="1332646" y="2620117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Bohnen</a:t>
              </a:r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AB7007B7-C493-4330-1F1D-AE2E5879E89D}"/>
                </a:ext>
              </a:extLst>
            </p:cNvPr>
            <p:cNvSpPr/>
            <p:nvPr/>
          </p:nvSpPr>
          <p:spPr>
            <a:xfrm rot="23676923">
              <a:off x="3052207" y="2607618"/>
              <a:ext cx="925634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4" tIns="44603" rIns="0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057296AA-5845-9184-3BAE-41549C622159}"/>
                </a:ext>
              </a:extLst>
            </p:cNvPr>
            <p:cNvSpPr/>
            <p:nvPr/>
          </p:nvSpPr>
          <p:spPr>
            <a:xfrm>
              <a:off x="1794549" y="1402179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/>
                <a:t>Senf</a:t>
              </a:r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70ED7D6E-EB33-ABE1-D95D-E56436D31180}"/>
                </a:ext>
              </a:extLst>
            </p:cNvPr>
            <p:cNvSpPr/>
            <p:nvPr/>
          </p:nvSpPr>
          <p:spPr>
            <a:xfrm rot="25338462">
              <a:off x="3512329" y="2199986"/>
              <a:ext cx="925633" cy="297352"/>
            </a:xfrm>
            <a:custGeom>
              <a:avLst/>
              <a:gdLst>
                <a:gd name="connsiteX0" fmla="*/ 0 w 925633"/>
                <a:gd name="connsiteY0" fmla="*/ 59470 h 297351"/>
                <a:gd name="connsiteX1" fmla="*/ 776958 w 925633"/>
                <a:gd name="connsiteY1" fmla="*/ 59470 h 297351"/>
                <a:gd name="connsiteX2" fmla="*/ 776958 w 925633"/>
                <a:gd name="connsiteY2" fmla="*/ 0 h 297351"/>
                <a:gd name="connsiteX3" fmla="*/ 925633 w 925633"/>
                <a:gd name="connsiteY3" fmla="*/ 148676 h 297351"/>
                <a:gd name="connsiteX4" fmla="*/ 776958 w 925633"/>
                <a:gd name="connsiteY4" fmla="*/ 297351 h 297351"/>
                <a:gd name="connsiteX5" fmla="*/ 776958 w 925633"/>
                <a:gd name="connsiteY5" fmla="*/ 237881 h 297351"/>
                <a:gd name="connsiteX6" fmla="*/ 0 w 925633"/>
                <a:gd name="connsiteY6" fmla="*/ 237881 h 297351"/>
                <a:gd name="connsiteX7" fmla="*/ 0 w 925633"/>
                <a:gd name="connsiteY7" fmla="*/ 59470 h 29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633" h="297351">
                  <a:moveTo>
                    <a:pt x="925633" y="237880"/>
                  </a:moveTo>
                  <a:lnTo>
                    <a:pt x="148675" y="237880"/>
                  </a:lnTo>
                  <a:lnTo>
                    <a:pt x="148675" y="297350"/>
                  </a:lnTo>
                  <a:lnTo>
                    <a:pt x="0" y="148675"/>
                  </a:lnTo>
                  <a:lnTo>
                    <a:pt x="148675" y="1"/>
                  </a:lnTo>
                  <a:lnTo>
                    <a:pt x="148675" y="59471"/>
                  </a:lnTo>
                  <a:lnTo>
                    <a:pt x="925633" y="59471"/>
                  </a:lnTo>
                  <a:lnTo>
                    <a:pt x="925633" y="237880"/>
                  </a:lnTo>
                  <a:close/>
                </a:path>
              </a:pathLst>
            </a:cu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904" tIns="44603" rIns="-1" bIns="44603" numCol="1" spcCol="1270" anchor="ctr" anchorCtr="0">
              <a:noAutofit/>
            </a:bodyPr>
            <a:lstStyle/>
            <a:p>
              <a:pPr algn="ctr" defTabSz="233363">
                <a:lnSpc>
                  <a:spcPct val="90000"/>
                </a:lnSpc>
                <a:spcAft>
                  <a:spcPct val="35000"/>
                </a:spcAft>
              </a:pPr>
              <a:endParaRPr lang="de-DE" sz="1400" dirty="0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7D825DA9-1125-C6D2-9302-5BE60E60940A}"/>
                </a:ext>
              </a:extLst>
            </p:cNvPr>
            <p:cNvSpPr/>
            <p:nvPr/>
          </p:nvSpPr>
          <p:spPr>
            <a:xfrm>
              <a:off x="2769547" y="538405"/>
              <a:ext cx="1075438" cy="1075438"/>
            </a:xfrm>
            <a:custGeom>
              <a:avLst/>
              <a:gdLst>
                <a:gd name="connsiteX0" fmla="*/ 0 w 1075438"/>
                <a:gd name="connsiteY0" fmla="*/ 537719 h 1075438"/>
                <a:gd name="connsiteX1" fmla="*/ 537719 w 1075438"/>
                <a:gd name="connsiteY1" fmla="*/ 0 h 1075438"/>
                <a:gd name="connsiteX2" fmla="*/ 1075438 w 1075438"/>
                <a:gd name="connsiteY2" fmla="*/ 537719 h 1075438"/>
                <a:gd name="connsiteX3" fmla="*/ 537719 w 1075438"/>
                <a:gd name="connsiteY3" fmla="*/ 1075438 h 1075438"/>
                <a:gd name="connsiteX4" fmla="*/ 0 w 1075438"/>
                <a:gd name="connsiteY4" fmla="*/ 537719 h 10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438" h="1075438">
                  <a:moveTo>
                    <a:pt x="0" y="537719"/>
                  </a:moveTo>
                  <a:cubicBezTo>
                    <a:pt x="0" y="240745"/>
                    <a:pt x="240745" y="0"/>
                    <a:pt x="537719" y="0"/>
                  </a:cubicBezTo>
                  <a:cubicBezTo>
                    <a:pt x="834693" y="0"/>
                    <a:pt x="1075438" y="240745"/>
                    <a:pt x="1075438" y="537719"/>
                  </a:cubicBezTo>
                  <a:cubicBezTo>
                    <a:pt x="1075438" y="834693"/>
                    <a:pt x="834693" y="1075438"/>
                    <a:pt x="537719" y="1075438"/>
                  </a:cubicBezTo>
                  <a:cubicBezTo>
                    <a:pt x="240745" y="1075438"/>
                    <a:pt x="0" y="834693"/>
                    <a:pt x="0" y="537719"/>
                  </a:cubicBezTo>
                  <a:close/>
                </a:path>
              </a:pathLst>
            </a:custGeom>
            <a:ln>
              <a:solidFill>
                <a:srgbClr val="92D050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741" tIns="125741" rIns="125741" bIns="125741" numCol="1" spcCol="1270" anchor="ctr" anchorCtr="0">
              <a:noAutofit/>
            </a:bodyPr>
            <a:lstStyle/>
            <a:p>
              <a:pPr algn="ctr" defTabSz="2667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400" dirty="0">
                  <a:solidFill>
                    <a:schemeClr val="tx1"/>
                  </a:solidFill>
                </a:rPr>
                <a:t>Luzerne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91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636" y="446575"/>
            <a:ext cx="6002610" cy="42503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4195" y="31779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– Erntevorsatz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34194" y="420151"/>
            <a:ext cx="272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Getreideschneidwerk</a:t>
            </a:r>
          </a:p>
        </p:txBody>
      </p:sp>
      <p:pic>
        <p:nvPicPr>
          <p:cNvPr id="2050" name="Picture 2" descr="LEXION">
            <a:extLst>
              <a:ext uri="{FF2B5EF4-FFF2-40B4-BE49-F238E27FC236}">
                <a16:creationId xmlns:a16="http://schemas.microsoft.com/office/drawing/2014/main" id="{039834DE-A7D4-22A4-3CB6-A2E29C837D86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54"/>
          <a:stretch/>
        </p:blipFill>
        <p:spPr bwMode="auto">
          <a:xfrm>
            <a:off x="7627676" y="271531"/>
            <a:ext cx="985586" cy="12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34C03CE-13E3-44DA-4929-789564653B8E}"/>
              </a:ext>
            </a:extLst>
          </p:cNvPr>
          <p:cNvSpPr txBox="1"/>
          <p:nvPr/>
        </p:nvSpPr>
        <p:spPr>
          <a:xfrm>
            <a:off x="7788631" y="1513531"/>
            <a:ext cx="102934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56:www.claas.de </a:t>
            </a:r>
          </a:p>
        </p:txBody>
      </p:sp>
    </p:spTree>
    <p:extLst>
      <p:ext uri="{BB962C8B-B14F-4D97-AF65-F5344CB8AC3E}">
        <p14:creationId xmlns:p14="http://schemas.microsoft.com/office/powerpoint/2010/main" val="654023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985" y="45310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3384" y="3245015"/>
            <a:ext cx="8557146" cy="1721154"/>
          </a:xfrm>
        </p:spPr>
        <p:txBody>
          <a:bodyPr/>
          <a:lstStyle/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Schneidwerk mit 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variabler Tischlänge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perfekte Einstellung je nach Halmlänge somit wird ein stetig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optimaler Gutfluss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erreicht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kann für Raps um insgesamt 70 cm verlängert werden es muss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kein Rapstisch mehr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angebaut werden lediglich Rapsmesser werden an der Seite angebracht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Rapsmesser können in einer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Transportbox am Schneidwerkswagen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untergebracht werden</a:t>
            </a:r>
          </a:p>
          <a:p>
            <a:pPr algn="l"/>
            <a:endParaRPr lang="de-DE" sz="1013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  <a:p>
            <a:pPr algn="l"/>
            <a:endParaRPr lang="de-DE" sz="1013" dirty="0"/>
          </a:p>
        </p:txBody>
      </p:sp>
      <p:sp>
        <p:nvSpPr>
          <p:cNvPr id="9" name="Rechteck 8"/>
          <p:cNvSpPr/>
          <p:nvPr/>
        </p:nvSpPr>
        <p:spPr>
          <a:xfrm>
            <a:off x="102918" y="3245015"/>
            <a:ext cx="1138823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57: www.claas.de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02918" y="388001"/>
            <a:ext cx="4139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Schneidwerke mit variablen Tisch</a:t>
            </a:r>
            <a:endParaRPr lang="de-DE" dirty="0"/>
          </a:p>
        </p:txBody>
      </p:sp>
      <p:pic>
        <p:nvPicPr>
          <p:cNvPr id="6146" name="Picture 2" descr="Vorsatzgeräte">
            <a:extLst>
              <a:ext uri="{FF2B5EF4-FFF2-40B4-BE49-F238E27FC236}">
                <a16:creationId xmlns:a16="http://schemas.microsoft.com/office/drawing/2014/main" id="{43DFA594-73DF-CDE8-ACDF-2B8361F01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6" y="787457"/>
            <a:ext cx="2457558" cy="24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959BCB7-B77D-EE4B-93D4-719A2AB7A9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77" t="20194" r="60857" b="70256"/>
          <a:stretch/>
        </p:blipFill>
        <p:spPr>
          <a:xfrm>
            <a:off x="2642547" y="789527"/>
            <a:ext cx="3198776" cy="221791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1E26D89-5F81-6651-712D-F03EBB3CF5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29" t="33114" r="60100" b="56776"/>
          <a:stretch/>
        </p:blipFill>
        <p:spPr>
          <a:xfrm>
            <a:off x="5955626" y="789527"/>
            <a:ext cx="3150077" cy="221791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333B58A-748D-6EBC-6275-593818CDF328}"/>
              </a:ext>
            </a:extLst>
          </p:cNvPr>
          <p:cNvSpPr txBox="1"/>
          <p:nvPr/>
        </p:nvSpPr>
        <p:spPr>
          <a:xfrm>
            <a:off x="2566569" y="3229797"/>
            <a:ext cx="189538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58: www.claas .de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97EB00A-691F-2D60-9110-02C475DD7672}"/>
              </a:ext>
            </a:extLst>
          </p:cNvPr>
          <p:cNvSpPr txBox="1"/>
          <p:nvPr/>
        </p:nvSpPr>
        <p:spPr>
          <a:xfrm>
            <a:off x="5671821" y="3377580"/>
            <a:ext cx="1858844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59: www.claas.de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AD7C74B-B454-DF13-25FA-28CCCEB6D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0552" y="259629"/>
            <a:ext cx="1882962" cy="141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3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4167" y="99514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070667" y="1958026"/>
            <a:ext cx="6118762" cy="2891606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  <a:p>
            <a:pPr algn="l"/>
            <a:endParaRPr lang="de-DE" sz="1013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  <a:p>
            <a:pPr algn="l"/>
            <a:endParaRPr lang="de-DE" sz="1013" dirty="0"/>
          </a:p>
        </p:txBody>
      </p:sp>
      <p:sp>
        <p:nvSpPr>
          <p:cNvPr id="15" name="Textfeld 14"/>
          <p:cNvSpPr txBox="1"/>
          <p:nvPr/>
        </p:nvSpPr>
        <p:spPr>
          <a:xfrm>
            <a:off x="48883" y="467323"/>
            <a:ext cx="511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Varioschneidwerk</a:t>
            </a:r>
            <a:r>
              <a:rPr lang="de-DE" dirty="0"/>
              <a:t>: Claas </a:t>
            </a:r>
            <a:r>
              <a:rPr lang="de-DE" dirty="0" err="1"/>
              <a:t>Cemos</a:t>
            </a:r>
            <a:r>
              <a:rPr lang="de-DE" dirty="0"/>
              <a:t> Auto Header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C64B23-00AF-6A84-6884-8EB0D7394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19" y="2210535"/>
            <a:ext cx="4147224" cy="233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A8FEA43-210E-F562-5D1C-3B6B32CC0FF7}"/>
              </a:ext>
            </a:extLst>
          </p:cNvPr>
          <p:cNvSpPr txBox="1"/>
          <p:nvPr/>
        </p:nvSpPr>
        <p:spPr>
          <a:xfrm>
            <a:off x="137329" y="882797"/>
            <a:ext cx="81195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Problem:</a:t>
            </a:r>
          </a:p>
          <a:p>
            <a:r>
              <a:rPr lang="de-DE" sz="1050" dirty="0"/>
              <a:t>Schneidwerke mit variabler Tischlänge werden oft nicht optimal auf die </a:t>
            </a:r>
            <a:r>
              <a:rPr lang="de-DE" sz="1050" dirty="0" err="1"/>
              <a:t>Bestandesbedingungen</a:t>
            </a:r>
            <a:r>
              <a:rPr lang="de-DE" sz="1050" dirty="0"/>
              <a:t> und die Länge der Pflanzen eingestellt </a:t>
            </a:r>
          </a:p>
          <a:p>
            <a:endParaRPr lang="de-DE" sz="1050" dirty="0"/>
          </a:p>
          <a:p>
            <a:r>
              <a:rPr lang="de-DE" dirty="0"/>
              <a:t>Folge:</a:t>
            </a:r>
          </a:p>
          <a:p>
            <a:r>
              <a:rPr lang="de-DE" sz="1050" dirty="0"/>
              <a:t>Ungleichmäßiger Gutfluss, weniger Druschleistung, mehr Aufnahmeverluste </a:t>
            </a:r>
          </a:p>
          <a:p>
            <a:endParaRPr lang="de-DE" sz="105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027C671-AB56-876F-6341-BD48BD4EDE03}"/>
              </a:ext>
            </a:extLst>
          </p:cNvPr>
          <p:cNvSpPr txBox="1"/>
          <p:nvPr/>
        </p:nvSpPr>
        <p:spPr>
          <a:xfrm>
            <a:off x="196375" y="3404255"/>
            <a:ext cx="296530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Vorteile: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Gleichmäßigere Beschickung des Dreschwerks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Mehr Druschleistung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Weniger Belastung für die Dreschaggregate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Entlastung des Fahrers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9219F8F-7439-7DEB-AB95-C286AE2B8C19}"/>
              </a:ext>
            </a:extLst>
          </p:cNvPr>
          <p:cNvSpPr txBox="1"/>
          <p:nvPr/>
        </p:nvSpPr>
        <p:spPr>
          <a:xfrm>
            <a:off x="4911619" y="4543349"/>
            <a:ext cx="28575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60: www.claas.de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45A610F-56AD-74BD-466C-3C789B544D98}"/>
              </a:ext>
            </a:extLst>
          </p:cNvPr>
          <p:cNvSpPr txBox="1"/>
          <p:nvPr/>
        </p:nvSpPr>
        <p:spPr>
          <a:xfrm>
            <a:off x="196375" y="2113962"/>
            <a:ext cx="62924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Schneidwerksautomatik Claas </a:t>
            </a:r>
            <a:r>
              <a:rPr lang="de-DE" dirty="0" err="1"/>
              <a:t>Cemos</a:t>
            </a:r>
            <a:r>
              <a:rPr lang="de-DE" dirty="0"/>
              <a:t> </a:t>
            </a:r>
            <a:r>
              <a:rPr lang="de-DE"/>
              <a:t>Auto Header</a:t>
            </a:r>
          </a:p>
          <a:p>
            <a:r>
              <a:rPr lang="de-DE"/>
              <a:t> </a:t>
            </a:r>
            <a:endParaRPr lang="de-DE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Laserpilot Claas FIELD SCANNER erfasst </a:t>
            </a:r>
            <a:r>
              <a:rPr lang="de-DE" sz="1050" dirty="0" err="1"/>
              <a:t>Bestandeshöhe</a:t>
            </a:r>
            <a:r>
              <a:rPr lang="de-DE" sz="1050" dirty="0"/>
              <a:t>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Schichthöhensensor im Einzugskanal erfasst Schwingungsdaten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Auf Basis dieser Daten wird die Haspelposition und die Tischlänge optimal eingestellt </a:t>
            </a:r>
          </a:p>
        </p:txBody>
      </p:sp>
    </p:spTree>
    <p:extLst>
      <p:ext uri="{BB962C8B-B14F-4D97-AF65-F5344CB8AC3E}">
        <p14:creationId xmlns:p14="http://schemas.microsoft.com/office/powerpoint/2010/main" val="399129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247AF88-4449-57EF-092C-B76CDAC0A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332" y="670496"/>
            <a:ext cx="1499293" cy="112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6525" y="65487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3280" y="833875"/>
            <a:ext cx="4488719" cy="2590675"/>
          </a:xfrm>
        </p:spPr>
        <p:txBody>
          <a:bodyPr/>
          <a:lstStyle/>
          <a:p>
            <a:endParaRPr lang="de-DE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 dirty="0"/>
              <a:t>Bandschneidwerk verspricht </a:t>
            </a:r>
            <a:r>
              <a:rPr lang="de-DE" sz="1050" b="1"/>
              <a:t>optimalen Gutfluss</a:t>
            </a:r>
            <a:endParaRPr lang="de-DE" sz="105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/>
              <a:t>enthält </a:t>
            </a:r>
            <a:r>
              <a:rPr lang="de-DE" sz="1050" dirty="0"/>
              <a:t>eine integrierte Rapsausrüstung, somit ist </a:t>
            </a:r>
            <a:r>
              <a:rPr lang="de-DE" sz="1050" b="1" dirty="0"/>
              <a:t>kein separater Rapstisch </a:t>
            </a:r>
            <a:r>
              <a:rPr lang="de-DE" sz="1050" dirty="0"/>
              <a:t>mehr nötig, nur noch aufsteckbare Rapsmesser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Mit </a:t>
            </a:r>
            <a:r>
              <a:rPr lang="de-DE" sz="1050" b="1" dirty="0"/>
              <a:t>optionalen Rapsschnecken </a:t>
            </a:r>
            <a:r>
              <a:rPr lang="de-DE" sz="1050" dirty="0"/>
              <a:t>ausstattbar für einen besseren Gutfluss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Hersteller, die das Bandschneidwerk verwenden sind vorallem Fendt, Massey Ferguson und John Deere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28" y="457080"/>
            <a:ext cx="2487414" cy="139599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886" y="2722520"/>
            <a:ext cx="3549129" cy="1545018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5724074" y="2259398"/>
            <a:ext cx="144242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62: www.fendt.com</a:t>
            </a:r>
          </a:p>
        </p:txBody>
      </p:sp>
      <p:sp>
        <p:nvSpPr>
          <p:cNvPr id="13" name="Rechteck 12"/>
          <p:cNvSpPr/>
          <p:nvPr/>
        </p:nvSpPr>
        <p:spPr>
          <a:xfrm>
            <a:off x="326525" y="2340190"/>
            <a:ext cx="1128713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61: www.facebook.com. 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03684" y="575978"/>
            <a:ext cx="2764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Bandschneidwerk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23B451-F42A-3E1A-CACD-BC800EA38E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937" t="76603" r="18052" b="11724"/>
          <a:stretch/>
        </p:blipFill>
        <p:spPr>
          <a:xfrm>
            <a:off x="2255228" y="2340189"/>
            <a:ext cx="2329397" cy="132490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F9D70C6-BD1C-8076-CF49-4E67760B53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302" t="68465" r="32702" b="21949"/>
          <a:stretch/>
        </p:blipFill>
        <p:spPr>
          <a:xfrm>
            <a:off x="219713" y="2533735"/>
            <a:ext cx="1574498" cy="135026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F9EDD2-D297-3D34-A2B4-D615451318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2721" y="3139761"/>
            <a:ext cx="2718556" cy="1653739"/>
          </a:xfrm>
          <a:prstGeom prst="rect">
            <a:avLst/>
          </a:prstGeom>
        </p:spPr>
      </p:pic>
      <p:sp>
        <p:nvSpPr>
          <p:cNvPr id="6" name="Textfeld 5">
            <a:hlinkClick r:id="rId9"/>
            <a:extLst>
              <a:ext uri="{FF2B5EF4-FFF2-40B4-BE49-F238E27FC236}">
                <a16:creationId xmlns:a16="http://schemas.microsoft.com/office/drawing/2014/main" id="{EF149317-234C-2D10-C3EF-4DF7752F03CC}"/>
              </a:ext>
            </a:extLst>
          </p:cNvPr>
          <p:cNvSpPr txBox="1"/>
          <p:nvPr/>
        </p:nvSpPr>
        <p:spPr>
          <a:xfrm>
            <a:off x="685800" y="4216400"/>
            <a:ext cx="1569428" cy="44627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2300"/>
              <a:t>Video =)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231396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862" y="60128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Erntevorsatz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32861" y="507463"/>
            <a:ext cx="275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Flex Schneidwerk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DAD44ACF-CD90-B486-72DB-02455BE81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5033" y="3099068"/>
            <a:ext cx="5783445" cy="1241822"/>
          </a:xfrm>
        </p:spPr>
        <p:txBody>
          <a:bodyPr/>
          <a:lstStyle/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Mit </a:t>
            </a:r>
            <a:r>
              <a:rPr lang="de-DE" sz="1050" b="1" dirty="0"/>
              <a:t>flexiblen Messerbalken </a:t>
            </a:r>
            <a:r>
              <a:rPr lang="de-DE" sz="1050" dirty="0"/>
              <a:t>ausgerüstet für die Ernte von bodennahen Früchten wie Soja, Erbsen oder Linsen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Kann für den Getreideeinsatz </a:t>
            </a:r>
            <a:r>
              <a:rPr lang="de-DE" sz="1050" b="1" dirty="0"/>
              <a:t>elektrohydraulisch starr </a:t>
            </a:r>
            <a:r>
              <a:rPr lang="de-DE" sz="1050" dirty="0"/>
              <a:t>gestellt werden 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Claas verbaut einen </a:t>
            </a:r>
            <a:r>
              <a:rPr lang="de-DE" sz="1050" b="1" dirty="0"/>
              <a:t>speziellen Sojahalmteiler</a:t>
            </a:r>
            <a:r>
              <a:rPr lang="de-DE" sz="1050" dirty="0"/>
              <a:t>, welcher nach oben ausweichen kann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Messerklingen haben </a:t>
            </a:r>
            <a:r>
              <a:rPr lang="de-DE" sz="1050" b="1" dirty="0"/>
              <a:t>kürzere Finger, </a:t>
            </a:r>
            <a:r>
              <a:rPr lang="de-DE" sz="1050" dirty="0"/>
              <a:t>um auch bei feuchten Bedingungen und Unkraut einen sauberen verstopfungsfreien Schnitt zu erzielen </a:t>
            </a:r>
          </a:p>
          <a:p>
            <a:pPr marL="214313" indent="-214313" algn="l">
              <a:buFont typeface="Wingdings" panose="05000000000000000000" pitchFamily="2" charset="2"/>
              <a:buChar char="Ø"/>
            </a:pPr>
            <a:r>
              <a:rPr lang="de-DE" sz="1050" dirty="0"/>
              <a:t>Je nach Hersteller </a:t>
            </a:r>
            <a:r>
              <a:rPr lang="de-DE" sz="1050" b="1" dirty="0"/>
              <a:t>unterschiedliche Flexibilität </a:t>
            </a:r>
            <a:r>
              <a:rPr lang="de-DE" sz="1050" dirty="0"/>
              <a:t>des Messerbalkens (John Deere 152mm, Claas 180mm, Case 150mm)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F6814F5-3841-B195-011A-8A11BCB2E3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42" t="47476" r="30416" b="35436"/>
          <a:stretch/>
        </p:blipFill>
        <p:spPr>
          <a:xfrm>
            <a:off x="5787473" y="2913350"/>
            <a:ext cx="2725450" cy="1557400"/>
          </a:xfrm>
          <a:prstGeom prst="rect">
            <a:avLst/>
          </a:prstGeom>
        </p:spPr>
      </p:pic>
      <p:pic>
        <p:nvPicPr>
          <p:cNvPr id="3076" name="Picture 4" descr="Spezielle kurze Finger für den Schnitt nah am Boden">
            <a:extLst>
              <a:ext uri="{FF2B5EF4-FFF2-40B4-BE49-F238E27FC236}">
                <a16:creationId xmlns:a16="http://schemas.microsoft.com/office/drawing/2014/main" id="{C2836D97-85BA-2613-5E7C-FD9250237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110" y="464025"/>
            <a:ext cx="3470942" cy="19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1D0A13B8-FC3D-3ADB-01EB-6A26FC5329D5}"/>
              </a:ext>
            </a:extLst>
          </p:cNvPr>
          <p:cNvSpPr txBox="1"/>
          <p:nvPr/>
        </p:nvSpPr>
        <p:spPr>
          <a:xfrm>
            <a:off x="195536" y="2583843"/>
            <a:ext cx="358548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66: www.caseih.com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EEF9A9B-60A3-CE9C-C24F-A5715D343A2A}"/>
              </a:ext>
            </a:extLst>
          </p:cNvPr>
          <p:cNvSpPr txBox="1"/>
          <p:nvPr/>
        </p:nvSpPr>
        <p:spPr>
          <a:xfrm>
            <a:off x="5293519" y="2471769"/>
            <a:ext cx="254691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67: www.deere.de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4A14CB0-5A9A-79CA-718B-324C225CE12D}"/>
              </a:ext>
            </a:extLst>
          </p:cNvPr>
          <p:cNvSpPr txBox="1"/>
          <p:nvPr/>
        </p:nvSpPr>
        <p:spPr>
          <a:xfrm>
            <a:off x="6317525" y="4470750"/>
            <a:ext cx="219539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68: www.claas.de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E8E695-9815-1115-720E-FBA0B827A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536" y="978530"/>
            <a:ext cx="2336102" cy="15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6400" y="82871"/>
            <a:ext cx="6118762" cy="347354"/>
          </a:xfrm>
        </p:spPr>
        <p:txBody>
          <a:bodyPr/>
          <a:lstStyle/>
          <a:p>
            <a:pPr algn="l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5336" y="483034"/>
            <a:ext cx="235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Draper-Schneidwerk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9041DFB-D804-A573-3278-EF792704AF6B}"/>
              </a:ext>
            </a:extLst>
          </p:cNvPr>
          <p:cNvSpPr txBox="1"/>
          <p:nvPr/>
        </p:nvSpPr>
        <p:spPr>
          <a:xfrm>
            <a:off x="264404" y="3163508"/>
            <a:ext cx="80197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Ursprünglich aus Nordamerika und Australien</a:t>
            </a:r>
            <a:r>
              <a:rPr lang="de-DE" sz="1200" b="1" dirty="0"/>
              <a:t> 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Querförderband transportiert Material zur Mitte von dort wird es mit einem Längsförderband zum Schrägförderer transportiert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Erfreuen sich auch in Europa an immer größerer Beliebtheit 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Für Raps mit zusätzlicher Schnecke oberhalb des Förderbands ausgerüstet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Mit fruchtabhängigen Luftstromsystemen oder profilierten Bändern ausgerüstet, um Körnerverluste beim Raps zu vermeiden </a:t>
            </a:r>
          </a:p>
        </p:txBody>
      </p:sp>
      <p:pic>
        <p:nvPicPr>
          <p:cNvPr id="1026" name="Picture 2" descr="John Deere stellt neue Erntevorsätze vor | top agrar online">
            <a:extLst>
              <a:ext uri="{FF2B5EF4-FFF2-40B4-BE49-F238E27FC236}">
                <a16:creationId xmlns:a16="http://schemas.microsoft.com/office/drawing/2014/main" id="{3051C95E-B877-AC8D-9003-6164873D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504" y="829573"/>
            <a:ext cx="2872973" cy="190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cdon FD2 Flexdraper: Maisvorsatzgeräte | New Holland">
            <a:extLst>
              <a:ext uri="{FF2B5EF4-FFF2-40B4-BE49-F238E27FC236}">
                <a16:creationId xmlns:a16="http://schemas.microsoft.com/office/drawing/2014/main" id="{872018EA-F544-17CD-911D-4732D3D4B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5" y="784984"/>
            <a:ext cx="2944767" cy="199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E45F34F-AEA8-D5A5-1987-B8931EC16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6"/>
          <a:stretch/>
        </p:blipFill>
        <p:spPr bwMode="auto">
          <a:xfrm>
            <a:off x="6205798" y="822377"/>
            <a:ext cx="2460529" cy="19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484BCA8-48AB-5A0C-1774-05653D7FEEEB}"/>
              </a:ext>
            </a:extLst>
          </p:cNvPr>
          <p:cNvSpPr txBox="1"/>
          <p:nvPr/>
        </p:nvSpPr>
        <p:spPr>
          <a:xfrm>
            <a:off x="264404" y="2736571"/>
            <a:ext cx="2314786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69: www.agriculture.newholland.com 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32D16D2-C96A-A96C-B36D-891AF7FFE3C4}"/>
              </a:ext>
            </a:extLst>
          </p:cNvPr>
          <p:cNvSpPr txBox="1"/>
          <p:nvPr/>
        </p:nvSpPr>
        <p:spPr>
          <a:xfrm>
            <a:off x="3149504" y="2780882"/>
            <a:ext cx="1868621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70: www.agrarheute.com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10CCEC-38CC-6F0A-38C8-A4A5240FA176}"/>
              </a:ext>
            </a:extLst>
          </p:cNvPr>
          <p:cNvSpPr txBox="1"/>
          <p:nvPr/>
        </p:nvSpPr>
        <p:spPr>
          <a:xfrm>
            <a:off x="6158754" y="2742929"/>
            <a:ext cx="159528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71: www.geringhoff.com</a:t>
            </a:r>
          </a:p>
        </p:txBody>
      </p:sp>
    </p:spTree>
    <p:extLst>
      <p:ext uri="{BB962C8B-B14F-4D97-AF65-F5344CB8AC3E}">
        <p14:creationId xmlns:p14="http://schemas.microsoft.com/office/powerpoint/2010/main" val="281832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3187" y="25711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43187" y="494440"/>
            <a:ext cx="5527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Draper-Schneidwerk, Flex- und Gelenk-Draper </a:t>
            </a:r>
          </a:p>
        </p:txBody>
      </p:sp>
      <p:pic>
        <p:nvPicPr>
          <p:cNvPr id="2050" name="Picture 2" descr="Mähdrusch: Vor- und Nachteile des Draper-Schneidwerkes | agrarheute.com">
            <a:extLst>
              <a:ext uri="{FF2B5EF4-FFF2-40B4-BE49-F238E27FC236}">
                <a16:creationId xmlns:a16="http://schemas.microsoft.com/office/drawing/2014/main" id="{3C49C647-5DE5-51C0-AFBD-2D7618E80D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19257" r="9219" b="26184"/>
          <a:stretch/>
        </p:blipFill>
        <p:spPr bwMode="auto">
          <a:xfrm>
            <a:off x="275348" y="865308"/>
            <a:ext cx="4239088" cy="206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635FD | Serie 600FD | Schneidwerke | John Deere DE">
            <a:extLst>
              <a:ext uri="{FF2B5EF4-FFF2-40B4-BE49-F238E27FC236}">
                <a16:creationId xmlns:a16="http://schemas.microsoft.com/office/drawing/2014/main" id="{C29B0E21-3319-1C15-B062-69034F32E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713" y="863772"/>
            <a:ext cx="3708852" cy="208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3E212E1-271E-7067-481D-4271BDE3CD53}"/>
              </a:ext>
            </a:extLst>
          </p:cNvPr>
          <p:cNvSpPr txBox="1"/>
          <p:nvPr/>
        </p:nvSpPr>
        <p:spPr>
          <a:xfrm>
            <a:off x="179060" y="3184392"/>
            <a:ext cx="8746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Spezialisten für den tiefen Schnitt wichtig bei der Ernte von Soja oder Erbsen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Flex-Draper zeichnen sich durch einen flexiblen Messerbalken aus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Kann für die normale Getreideernte starr gestellt werden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Gelenk-(Flex)-Draper besitzen zusätzlich einen </a:t>
            </a:r>
            <a:r>
              <a:rPr lang="de-DE" sz="1400"/>
              <a:t>Gelenkrahmen vorallem </a:t>
            </a:r>
            <a:r>
              <a:rPr lang="de-DE" sz="1400" dirty="0"/>
              <a:t>im kupierten Gelände von Vorteil</a:t>
            </a:r>
          </a:p>
        </p:txBody>
      </p:sp>
      <p:pic>
        <p:nvPicPr>
          <p:cNvPr id="10" name="Grafik 9" descr="Filmstreifen Silhouette">
            <a:hlinkClick r:id="rId5"/>
            <a:extLst>
              <a:ext uri="{FF2B5EF4-FFF2-40B4-BE49-F238E27FC236}">
                <a16:creationId xmlns:a16="http://schemas.microsoft.com/office/drawing/2014/main" id="{0E14CC0C-F71B-6F41-15DA-D77E8AA190C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7686" y="177972"/>
            <a:ext cx="685800" cy="6858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EFFAD9B-2C2C-DB22-55DA-9A789CCA740C}"/>
              </a:ext>
            </a:extLst>
          </p:cNvPr>
          <p:cNvSpPr txBox="1"/>
          <p:nvPr/>
        </p:nvSpPr>
        <p:spPr>
          <a:xfrm>
            <a:off x="275348" y="2926670"/>
            <a:ext cx="275484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72: www.agrarheute.com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46DDFFC-10D5-3A01-4DE7-AA9E17E5582D}"/>
              </a:ext>
            </a:extLst>
          </p:cNvPr>
          <p:cNvSpPr txBox="1"/>
          <p:nvPr/>
        </p:nvSpPr>
        <p:spPr>
          <a:xfrm>
            <a:off x="4992217" y="2948715"/>
            <a:ext cx="2376616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73: www.deere.de</a:t>
            </a:r>
          </a:p>
        </p:txBody>
      </p:sp>
    </p:spTree>
    <p:extLst>
      <p:ext uri="{BB962C8B-B14F-4D97-AF65-F5344CB8AC3E}">
        <p14:creationId xmlns:p14="http://schemas.microsoft.com/office/powerpoint/2010/main" val="222968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985" y="148380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76073" y="2571750"/>
            <a:ext cx="2960745" cy="1890894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12" name="Textfeld 11"/>
          <p:cNvSpPr txBox="1"/>
          <p:nvPr/>
        </p:nvSpPr>
        <p:spPr>
          <a:xfrm>
            <a:off x="114985" y="639642"/>
            <a:ext cx="5970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Vergleich Getreideschneidwerke:</a:t>
            </a:r>
          </a:p>
          <a:p>
            <a:r>
              <a:rPr lang="de-DE" dirty="0"/>
              <a:t>Vor- und Nachteile des Draper-Schneidwerks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23E20BC-F9A6-D188-67FF-7232E7DDA65F}"/>
              </a:ext>
            </a:extLst>
          </p:cNvPr>
          <p:cNvSpPr txBox="1"/>
          <p:nvPr/>
        </p:nvSpPr>
        <p:spPr>
          <a:xfrm>
            <a:off x="4843618" y="2249510"/>
            <a:ext cx="4230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Nachteile: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Höhere Anschaffungskosten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Sehr viel Technik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Schwierigere Bedienung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Mehr Gewicht 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Sehr viele Quellen für Rieselverluste </a:t>
            </a:r>
          </a:p>
          <a:p>
            <a:pPr>
              <a:buClr>
                <a:srgbClr val="92D050"/>
              </a:buClr>
            </a:pPr>
            <a:endParaRPr lang="de-DE" dirty="0"/>
          </a:p>
          <a:p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18CB08BA-9E98-BEFD-D3C3-F1981DF4BD9B}"/>
              </a:ext>
            </a:extLst>
          </p:cNvPr>
          <p:cNvSpPr/>
          <p:nvPr/>
        </p:nvSpPr>
        <p:spPr bwMode="auto">
          <a:xfrm>
            <a:off x="1378744" y="3453646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30" name="Grafik 29" descr="Übertragen mit einfarbiger Füllung">
            <a:extLst>
              <a:ext uri="{FF2B5EF4-FFF2-40B4-BE49-F238E27FC236}">
                <a16:creationId xmlns:a16="http://schemas.microsoft.com/office/drawing/2014/main" id="{81281DAB-094E-15CB-87D9-B9A64A56997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425" y="2907086"/>
            <a:ext cx="514541" cy="514541"/>
          </a:xfrm>
          <a:prstGeom prst="rect">
            <a:avLst/>
          </a:prstGeom>
        </p:spPr>
      </p:pic>
      <p:pic>
        <p:nvPicPr>
          <p:cNvPr id="32" name="Grafik 31" descr="Daumen hoch-Zeichen mit einfarbiger Füllung">
            <a:extLst>
              <a:ext uri="{FF2B5EF4-FFF2-40B4-BE49-F238E27FC236}">
                <a16:creationId xmlns:a16="http://schemas.microsoft.com/office/drawing/2014/main" id="{2BE0F63D-AF94-1563-9751-E887074F255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1248" y="1438611"/>
            <a:ext cx="685800" cy="685800"/>
          </a:xfrm>
          <a:prstGeom prst="rect">
            <a:avLst/>
          </a:prstGeom>
        </p:spPr>
      </p:pic>
      <p:pic>
        <p:nvPicPr>
          <p:cNvPr id="34" name="Grafik 33" descr="Daumen runter mit einfarbiger Füllung">
            <a:extLst>
              <a:ext uri="{FF2B5EF4-FFF2-40B4-BE49-F238E27FC236}">
                <a16:creationId xmlns:a16="http://schemas.microsoft.com/office/drawing/2014/main" id="{B3026070-6C86-A7C9-6B3D-B294B30E624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85445" y="1563710"/>
            <a:ext cx="685800" cy="685800"/>
          </a:xfrm>
          <a:prstGeom prst="rect">
            <a:avLst/>
          </a:prstGeom>
        </p:spPr>
      </p:pic>
      <p:pic>
        <p:nvPicPr>
          <p:cNvPr id="38" name="Picture 4" descr="Macdon FD2 Flexdraper: Maisvorsatzgeräte | New Holland">
            <a:extLst>
              <a:ext uri="{FF2B5EF4-FFF2-40B4-BE49-F238E27FC236}">
                <a16:creationId xmlns:a16="http://schemas.microsoft.com/office/drawing/2014/main" id="{3033B655-9768-5E4B-0D6A-A3076C35B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947" y="-679044"/>
            <a:ext cx="3926048" cy="266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7F5C591A-C149-1B6E-5A9C-86086878B262}"/>
              </a:ext>
            </a:extLst>
          </p:cNvPr>
          <p:cNvSpPr txBox="1"/>
          <p:nvPr/>
        </p:nvSpPr>
        <p:spPr>
          <a:xfrm>
            <a:off x="7310130" y="1981944"/>
            <a:ext cx="34332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" dirty="0"/>
              <a:t>Abbildung 69: www.agriculture.newholland.com 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1870B7F-A421-3FA7-7ECE-97CB95F84B1D}"/>
              </a:ext>
            </a:extLst>
          </p:cNvPr>
          <p:cNvSpPr txBox="1"/>
          <p:nvPr/>
        </p:nvSpPr>
        <p:spPr>
          <a:xfrm>
            <a:off x="129278" y="2249510"/>
            <a:ext cx="41075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Vorteile: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Gleichmäßigere Beschickung des Dreschwerks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Mehr Einstellmöglichkeiten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Bessere Bodenanpassung (tiefer Schnitt)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Komplett reversierbar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235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4167" y="95103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60" y="1035470"/>
            <a:ext cx="8794690" cy="3807400"/>
          </a:xfrm>
        </p:spPr>
        <p:txBody>
          <a:bodyPr/>
          <a:lstStyle/>
          <a:p>
            <a:pPr algn="l"/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Beispiel: 100 t/h installierte Leistung bei Großmähdreschern (Getreide)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Ertrag Weizen 9,5 t = 10,53 ha/h – 10 % Verlustzeit = 9,45 ha/h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Bei einer Schnittbreite von 9 m muss eine Vorfahrtsgeschwindigkeit von 10,5 km/h eingehalten werden und den Mähdrescher vollständig auslasten zu können.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Bei einem Schneidwerk mit 14 m Schnittbreite reichen hingegen 6,75 km/h aus.</a:t>
            </a:r>
          </a:p>
          <a:p>
            <a:pPr algn="l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1200" b="1">
                <a:latin typeface="Arial" panose="020B0604020202020204" pitchFamily="34" charset="0"/>
                <a:cs typeface="Arial" panose="020B0604020202020204" pitchFamily="34" charset="0"/>
              </a:rPr>
              <a:t>Weitere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Vorteile: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Weniger Wendezeiten und Schneidwerksverluste an den Trennstellen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Weniger Fahrspuren und Bodendruck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Bessere Beschickung der Maschine mit Dreschgut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Genauere und gleichmäßigere Arbeit der Schneidwerk-Steuerung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Langsamere Arbeitsgeschwindigkeit und dadurch mehr Zeit, die Maschine einzustellen bzw. den Verhältnissen anzupassen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Weniger Strohschwaden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sz="1013" dirty="0"/>
          </a:p>
        </p:txBody>
      </p:sp>
      <p:sp>
        <p:nvSpPr>
          <p:cNvPr id="10" name="Textfeld 9"/>
          <p:cNvSpPr txBox="1"/>
          <p:nvPr/>
        </p:nvSpPr>
        <p:spPr>
          <a:xfrm>
            <a:off x="168315" y="622101"/>
            <a:ext cx="536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Warum eine Schnittbreite von 14 m und mehr??</a:t>
            </a:r>
          </a:p>
        </p:txBody>
      </p:sp>
      <p:pic>
        <p:nvPicPr>
          <p:cNvPr id="6" name="Grafik 5" descr="Ein Bild, das Maßstabsmodell, gelb, Boot, Platane Flugzeug Hobel enthält.&#10;&#10;Automatisch generierte Beschreibung">
            <a:extLst>
              <a:ext uri="{FF2B5EF4-FFF2-40B4-BE49-F238E27FC236}">
                <a16:creationId xmlns:a16="http://schemas.microsoft.com/office/drawing/2014/main" id="{B728A6CE-CC13-F068-F9C3-73C83E4FD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468" y="-942026"/>
            <a:ext cx="3787992" cy="256741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4F6AA7B-2DF4-1F51-FC55-EC669AE23E5F}"/>
              </a:ext>
            </a:extLst>
          </p:cNvPr>
          <p:cNvSpPr txBox="1"/>
          <p:nvPr/>
        </p:nvSpPr>
        <p:spPr>
          <a:xfrm>
            <a:off x="5933757" y="1098970"/>
            <a:ext cx="2541679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38: www.agriculture.newholland.com</a:t>
            </a:r>
          </a:p>
        </p:txBody>
      </p:sp>
    </p:spTree>
    <p:extLst>
      <p:ext uri="{BB962C8B-B14F-4D97-AF65-F5344CB8AC3E}">
        <p14:creationId xmlns:p14="http://schemas.microsoft.com/office/powerpoint/2010/main" val="125219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6871" y="112616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5998" y="706285"/>
            <a:ext cx="6118761" cy="1187985"/>
          </a:xfrm>
        </p:spPr>
        <p:txBody>
          <a:bodyPr/>
          <a:lstStyle/>
          <a:p>
            <a:endParaRPr lang="de-DE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Maispflücker für Körnermaisernte, bis zu 16 Reihen (12 Meter Arbeitsbreite) und bis zu 22 Reihen (14 Meter Arbeitsbreite) beim Systemfahrzeug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Nexat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zum Straßentransport klappbar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bei der Körnermaisernte werden nur die Kolben gedroschen und die Stängel bereits im Vorsatz gehäckselt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Auch für die Sonnenblumenernte geeignet 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2" r="19441"/>
          <a:stretch/>
        </p:blipFill>
        <p:spPr>
          <a:xfrm>
            <a:off x="6033878" y="153250"/>
            <a:ext cx="2481171" cy="1394416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5995799" y="1801585"/>
            <a:ext cx="1414463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74: www.agrarheute.com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96871" y="547506"/>
            <a:ext cx="1909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Maispflücker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45CAB60-47AC-9D41-F3C8-BFE23EC4E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629" y="2087244"/>
            <a:ext cx="2251762" cy="2471309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CF6AACED-A316-89C5-588F-8D25A3B02628}"/>
              </a:ext>
            </a:extLst>
          </p:cNvPr>
          <p:cNvSpPr/>
          <p:nvPr/>
        </p:nvSpPr>
        <p:spPr>
          <a:xfrm>
            <a:off x="6489629" y="4604835"/>
            <a:ext cx="14351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76: www.green-logistics.iff.fraunhofer.de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6618328-DC72-DE40-56AD-C1F36427DE4A}"/>
              </a:ext>
            </a:extLst>
          </p:cNvPr>
          <p:cNvSpPr txBox="1"/>
          <p:nvPr/>
        </p:nvSpPr>
        <p:spPr>
          <a:xfrm>
            <a:off x="4317592" y="2889281"/>
            <a:ext cx="3432572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050" dirty="0"/>
              <a:t>1) </a:t>
            </a:r>
            <a:r>
              <a:rPr lang="de-DE" sz="1050" dirty="0" err="1"/>
              <a:t>Teilerspitze</a:t>
            </a:r>
            <a:r>
              <a:rPr lang="de-DE" sz="1050" dirty="0"/>
              <a:t>/ Finger</a:t>
            </a:r>
          </a:p>
          <a:p>
            <a:pPr algn="l"/>
            <a:r>
              <a:rPr lang="de-DE" sz="1050" dirty="0"/>
              <a:t>2) Durchzieh(-Reiß)-walzen</a:t>
            </a:r>
          </a:p>
          <a:p>
            <a:pPr algn="l"/>
            <a:r>
              <a:rPr lang="de-DE" sz="1050" dirty="0"/>
              <a:t>3) Reinigungsmesser</a:t>
            </a:r>
          </a:p>
          <a:p>
            <a:pPr algn="l"/>
            <a:r>
              <a:rPr lang="de-DE" sz="1050" dirty="0"/>
              <a:t>4) rotierendes Messer</a:t>
            </a:r>
          </a:p>
          <a:p>
            <a:pPr algn="l"/>
            <a:r>
              <a:rPr lang="de-DE" sz="1050" dirty="0"/>
              <a:t>5) abgetrennter Maiskolben</a:t>
            </a:r>
          </a:p>
          <a:p>
            <a:pPr algn="l"/>
            <a:r>
              <a:rPr lang="de-DE" sz="1050" dirty="0"/>
              <a:t>6) Stängel mit Maiskolben</a:t>
            </a:r>
          </a:p>
          <a:p>
            <a:pPr algn="l"/>
            <a:r>
              <a:rPr lang="de-DE" sz="1050" dirty="0"/>
              <a:t>7) Pflückschiene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CA1B4F1-30C2-A993-02C7-5B80DDD0FB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54" t="32611" r="17396" b="23310"/>
          <a:stretch/>
        </p:blipFill>
        <p:spPr>
          <a:xfrm>
            <a:off x="35999" y="2279146"/>
            <a:ext cx="3701939" cy="214272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0BE53AA-3893-C927-552B-12F918C44583}"/>
              </a:ext>
            </a:extLst>
          </p:cNvPr>
          <p:cNvSpPr txBox="1"/>
          <p:nvPr/>
        </p:nvSpPr>
        <p:spPr>
          <a:xfrm>
            <a:off x="1548000" y="4475356"/>
            <a:ext cx="257691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75: www.claas.de</a:t>
            </a:r>
          </a:p>
        </p:txBody>
      </p:sp>
    </p:spTree>
    <p:extLst>
      <p:ext uri="{BB962C8B-B14F-4D97-AF65-F5344CB8AC3E}">
        <p14:creationId xmlns:p14="http://schemas.microsoft.com/office/powerpoint/2010/main" val="107451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2" grpId="0"/>
      <p:bldP spid="14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0210" y="6985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Gliederung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105401"/>
              </p:ext>
            </p:extLst>
          </p:nvPr>
        </p:nvGraphicFramePr>
        <p:xfrm>
          <a:off x="1637668" y="243527"/>
          <a:ext cx="5868664" cy="4452165"/>
        </p:xfrm>
        <a:graphic>
          <a:graphicData uri="http://schemas.openxmlformats.org/drawingml/2006/table">
            <a:tbl>
              <a:tblPr firstRow="1" firstCol="1" bandRow="1"/>
              <a:tblGrid>
                <a:gridCol w="3536468">
                  <a:extLst>
                    <a:ext uri="{9D8B030D-6E8A-4147-A177-3AD203B41FA5}">
                      <a16:colId xmlns:a16="http://schemas.microsoft.com/office/drawing/2014/main" val="2706941941"/>
                    </a:ext>
                  </a:extLst>
                </a:gridCol>
                <a:gridCol w="2332196">
                  <a:extLst>
                    <a:ext uri="{9D8B030D-6E8A-4147-A177-3AD203B41FA5}">
                      <a16:colId xmlns:a16="http://schemas.microsoft.com/office/drawing/2014/main" val="2285557805"/>
                    </a:ext>
                  </a:extLst>
                </a:gridCol>
              </a:tblGrid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Historische Entwicklung der Getreideernte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8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721552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Mähdrusch nach Klimazonen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974271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Aktueller Mähdreschermarkt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– 11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686764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Anforderungen an den Mähdrescher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15693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Verlustquellen rund um die Getreideernte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– 15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353744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Voraussetzungen für den praktischen Einsatz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722108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Grundlagen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– 20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301200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Erntevorsatz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– 38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998178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Schrägförderer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 – 41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249649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Dreschen und Abscheiden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 – 77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665676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Reinigungssystem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 – 84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30232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Kornbergung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 – 88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422572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Strohmanagement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 – 97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22203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Fahrwerk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 – 102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467037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Bedienzentrale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  <a:r>
                        <a:rPr lang="de-DE" sz="10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109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240798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eines Mähdreschers – Elektronische Bauteile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 – 114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572051"/>
                  </a:ext>
                </a:extLst>
              </a:tr>
              <a:tr h="2071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Einstellung eines Mähdreschers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 – 131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365156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Wartung eines Mähdreschers 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825659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Einwintern eines Mähdreschers 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055174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Ausblick in die Zukunft neue Mähdruschkonzepte 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51435" marR="5143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964343"/>
                  </a:ext>
                </a:extLst>
              </a:tr>
              <a:tr h="23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Abbildungsverzeichnis </a:t>
                      </a:r>
                    </a:p>
                  </a:txBody>
                  <a:tcPr marL="51435" marR="5143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78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 – 142</a:t>
                      </a:r>
                    </a:p>
                  </a:txBody>
                  <a:tcPr marL="51435" marR="5143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9441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715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FA606-9492-6518-D0AE-1030A02F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54C192-0482-4463-2F2D-DDCE90794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871" y="112616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Erntevorsatz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F088375-8B09-21AF-9C9B-B67FEA2EB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" y="825786"/>
            <a:ext cx="5211564" cy="1187985"/>
          </a:xfrm>
        </p:spPr>
        <p:txBody>
          <a:bodyPr/>
          <a:lstStyle/>
          <a:p>
            <a:endParaRPr lang="de-DE" dirty="0"/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 dirty="0"/>
              <a:t>Maispflücker für Körnermaisernte, bis zu 16 Reihen (12 Meter Arbeitsbreite) und bis zu 22 Reihen (14 Meter Arbeitsbreite) beim Systemfahrzeug </a:t>
            </a:r>
            <a:r>
              <a:rPr lang="de-DE" sz="1050" dirty="0" err="1"/>
              <a:t>Nexat</a:t>
            </a:r>
            <a:r>
              <a:rPr lang="de-DE" sz="1050" dirty="0"/>
              <a:t> 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 dirty="0"/>
              <a:t>zum Straßentransport klappbar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 dirty="0"/>
              <a:t>bei der Körnermaisernte werden nur die Kolben gedroschen und die Stängel bereits im Vorsatz gehäckselt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r>
              <a:rPr lang="de-DE" sz="1050" dirty="0"/>
              <a:t>Auch für die Sonnenblumenernte geeignet </a:t>
            </a:r>
          </a:p>
          <a:p>
            <a:pPr marL="192876" indent="-192876" algn="l"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0852FA9-D1CA-89A9-37AA-72E7522EF972}"/>
              </a:ext>
            </a:extLst>
          </p:cNvPr>
          <p:cNvSpPr txBox="1"/>
          <p:nvPr/>
        </p:nvSpPr>
        <p:spPr>
          <a:xfrm>
            <a:off x="196871" y="547506"/>
            <a:ext cx="1909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Maispflücker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DD8532-6583-581B-02C7-055250B0F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629" y="2087244"/>
            <a:ext cx="2251762" cy="2471309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92C28B21-9185-A7A1-1D60-AAF7CE58042D}"/>
              </a:ext>
            </a:extLst>
          </p:cNvPr>
          <p:cNvSpPr/>
          <p:nvPr/>
        </p:nvSpPr>
        <p:spPr>
          <a:xfrm>
            <a:off x="6489629" y="4604835"/>
            <a:ext cx="14351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76: www.green-logistics.iff.fraunhofer.de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561A259-C4B7-6375-9475-EAE8710B857C}"/>
              </a:ext>
            </a:extLst>
          </p:cNvPr>
          <p:cNvSpPr txBox="1"/>
          <p:nvPr/>
        </p:nvSpPr>
        <p:spPr>
          <a:xfrm>
            <a:off x="4317592" y="2889281"/>
            <a:ext cx="3432572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050" dirty="0"/>
              <a:t>1) </a:t>
            </a:r>
            <a:r>
              <a:rPr lang="de-DE" sz="1050" dirty="0" err="1"/>
              <a:t>Teilerspitze</a:t>
            </a:r>
            <a:r>
              <a:rPr lang="de-DE" sz="1050" dirty="0"/>
              <a:t>/ Finger</a:t>
            </a:r>
          </a:p>
          <a:p>
            <a:pPr algn="l"/>
            <a:r>
              <a:rPr lang="de-DE" sz="1050" dirty="0"/>
              <a:t>2) Durchzieh(-Reiß)-walzen</a:t>
            </a:r>
          </a:p>
          <a:p>
            <a:pPr algn="l"/>
            <a:r>
              <a:rPr lang="de-DE" sz="1050" dirty="0"/>
              <a:t>3) Reinigungsmesser</a:t>
            </a:r>
          </a:p>
          <a:p>
            <a:pPr algn="l"/>
            <a:r>
              <a:rPr lang="de-DE" sz="1050" dirty="0"/>
              <a:t>4) rotierendes Messer</a:t>
            </a:r>
          </a:p>
          <a:p>
            <a:pPr algn="l"/>
            <a:r>
              <a:rPr lang="de-DE" sz="1050" dirty="0"/>
              <a:t>5) abgetrennter Maiskolben</a:t>
            </a:r>
          </a:p>
          <a:p>
            <a:pPr algn="l"/>
            <a:r>
              <a:rPr lang="de-DE" sz="1050" dirty="0"/>
              <a:t>6) Stängel mit Maiskolben</a:t>
            </a:r>
          </a:p>
          <a:p>
            <a:pPr algn="l"/>
            <a:r>
              <a:rPr lang="de-DE" sz="1050" dirty="0"/>
              <a:t>7) Pflückschiene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01CE482-9FCF-B944-B541-4D4796FB75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354" t="32611" r="17396" b="23310"/>
          <a:stretch/>
        </p:blipFill>
        <p:spPr>
          <a:xfrm>
            <a:off x="35999" y="2279146"/>
            <a:ext cx="3701939" cy="214272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F5F018F-295C-AFCD-FCE6-601179BCED5E}"/>
              </a:ext>
            </a:extLst>
          </p:cNvPr>
          <p:cNvSpPr txBox="1"/>
          <p:nvPr/>
        </p:nvSpPr>
        <p:spPr>
          <a:xfrm>
            <a:off x="1548000" y="4475356"/>
            <a:ext cx="257691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75: www.claas.de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CC0E992-82FC-88B9-D206-9D61D583E7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40" t="24277" r="20395" b="22365"/>
          <a:stretch/>
        </p:blipFill>
        <p:spPr>
          <a:xfrm>
            <a:off x="5657859" y="112616"/>
            <a:ext cx="3226834" cy="1834656"/>
          </a:xfrm>
          <a:prstGeom prst="rect">
            <a:avLst/>
          </a:prstGeom>
        </p:spPr>
      </p:pic>
      <p:sp>
        <p:nvSpPr>
          <p:cNvPr id="4" name="Textfeld 3">
            <a:hlinkClick r:id="rId6"/>
            <a:extLst>
              <a:ext uri="{FF2B5EF4-FFF2-40B4-BE49-F238E27FC236}">
                <a16:creationId xmlns:a16="http://schemas.microsoft.com/office/drawing/2014/main" id="{EBC21C04-053F-D68F-8228-F5CAF2CC5C0E}"/>
              </a:ext>
            </a:extLst>
          </p:cNvPr>
          <p:cNvSpPr txBox="1"/>
          <p:nvPr/>
        </p:nvSpPr>
        <p:spPr>
          <a:xfrm>
            <a:off x="3898900" y="4279900"/>
            <a:ext cx="1348664" cy="446276"/>
          </a:xfrm>
          <a:prstGeom prst="rect">
            <a:avLst/>
          </a:prstGeom>
          <a:solidFill>
            <a:srgbClr val="79B800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2300"/>
              <a:t>Video =)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268617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4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9104" y="65317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–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08890" y="834786"/>
            <a:ext cx="7788697" cy="2145799"/>
          </a:xfrm>
        </p:spPr>
        <p:txBody>
          <a:bodyPr/>
          <a:lstStyle/>
          <a:p>
            <a:pPr marL="160731" indent="-160731" algn="l">
              <a:buFont typeface="Wingdings" panose="05000000000000000000" pitchFamily="2" charset="2"/>
              <a:buChar char="Ø"/>
            </a:pPr>
            <a:r>
              <a:rPr lang="de-DE" altLang="de-DE" sz="1013" dirty="0">
                <a:solidFill>
                  <a:srgbClr val="000000"/>
                </a:solidFill>
              </a:rPr>
              <a:t>Trennt nur die Köpfe der Sonnenblumen ab und lässt die Stängel auf der Fläche</a:t>
            </a:r>
          </a:p>
          <a:p>
            <a:pPr algn="l"/>
            <a:endParaRPr lang="de-DE" altLang="de-DE" sz="1013" dirty="0">
              <a:solidFill>
                <a:srgbClr val="000000"/>
              </a:solidFill>
            </a:endParaRPr>
          </a:p>
          <a:p>
            <a:pPr algn="l"/>
            <a:r>
              <a:rPr lang="de-DE" altLang="de-DE" sz="1013" b="1" dirty="0">
                <a:solidFill>
                  <a:srgbClr val="000000"/>
                </a:solidFill>
              </a:rPr>
              <a:t>Das Funktionsprinzip: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</a:rPr>
              <a:t>1. Sonnenblumen werden von den Schiffchen erfasst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</a:rPr>
              <a:t>2. verstellbares </a:t>
            </a:r>
            <a:r>
              <a:rPr lang="de-DE" altLang="de-DE" sz="1013" dirty="0" err="1">
                <a:solidFill>
                  <a:srgbClr val="000000"/>
                </a:solidFill>
              </a:rPr>
              <a:t>Einweisblech</a:t>
            </a:r>
            <a:r>
              <a:rPr lang="de-DE" altLang="de-DE" sz="1013" dirty="0">
                <a:solidFill>
                  <a:srgbClr val="000000"/>
                </a:solidFill>
              </a:rPr>
              <a:t> drückt Sonnenblumenköpfe nach unten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</a:rPr>
              <a:t>3. Gleichzeitig drückt die Reißwalze unterhalb des Messerbalkens den Stängel nach unten 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  <a:sym typeface="Wingdings" panose="05000000000000000000" pitchFamily="2" charset="2"/>
              </a:rPr>
              <a:t>    </a:t>
            </a:r>
            <a:r>
              <a:rPr lang="de-DE" altLang="de-DE" sz="1013" dirty="0">
                <a:solidFill>
                  <a:srgbClr val="000000"/>
                </a:solidFill>
              </a:rPr>
              <a:t> Stängel wird nicht vorzeitig geschnitten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</a:rPr>
              <a:t>4. Haspel erfasst nur den Sonnenblumenkopf und fördert ihn zur Einzugsschnecke 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  <a:sym typeface="Wingdings" panose="05000000000000000000" pitchFamily="2" charset="2"/>
              </a:rPr>
              <a:t>    </a:t>
            </a:r>
            <a:r>
              <a:rPr lang="de-DE" altLang="de-DE" sz="1013" dirty="0">
                <a:solidFill>
                  <a:srgbClr val="000000"/>
                </a:solidFill>
              </a:rPr>
              <a:t> jetzt erfolgt der Schnitt</a:t>
            </a:r>
          </a:p>
          <a:p>
            <a:pPr algn="l"/>
            <a:r>
              <a:rPr lang="de-DE" altLang="de-DE" sz="1013" dirty="0">
                <a:solidFill>
                  <a:srgbClr val="000000"/>
                </a:solidFill>
              </a:rPr>
              <a:t>5. Einzugsschnecke fördert Sonnenblumenköpfe zum Einzug</a:t>
            </a:r>
          </a:p>
          <a:p>
            <a:pPr algn="l"/>
            <a:endParaRPr lang="de-DE" altLang="de-DE" sz="900" b="1" u="sng" dirty="0">
              <a:solidFill>
                <a:srgbClr val="000000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03" y="2760788"/>
            <a:ext cx="4079879" cy="1808457"/>
          </a:xfrm>
          <a:prstGeom prst="rect">
            <a:avLst/>
          </a:prstGeom>
        </p:spPr>
      </p:pic>
      <p:pic>
        <p:nvPicPr>
          <p:cNvPr id="7" name="Picture 9" descr="ims_objectId=127685;ims_usageRefId=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559" y="2679996"/>
            <a:ext cx="4011753" cy="188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hteck 7"/>
          <p:cNvSpPr/>
          <p:nvPr/>
        </p:nvSpPr>
        <p:spPr>
          <a:xfrm>
            <a:off x="208890" y="4650037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77: www. claas.de</a:t>
            </a:r>
          </a:p>
        </p:txBody>
      </p:sp>
      <p:sp>
        <p:nvSpPr>
          <p:cNvPr id="9" name="Rechteck 8"/>
          <p:cNvSpPr/>
          <p:nvPr/>
        </p:nvSpPr>
        <p:spPr>
          <a:xfrm>
            <a:off x="4767487" y="4569246"/>
            <a:ext cx="288908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78: www.claas.de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08891" y="412671"/>
            <a:ext cx="321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Sonnenblumenschneidwerk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8B3F3B1-7314-3144-DE83-53BC28DBDA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605" b="22767"/>
          <a:stretch/>
        </p:blipFill>
        <p:spPr>
          <a:xfrm>
            <a:off x="5940811" y="65317"/>
            <a:ext cx="285387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0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2916" y="99651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959486" y="94128"/>
            <a:ext cx="3658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Schneidwerksexoten</a:t>
            </a:r>
            <a:r>
              <a:rPr lang="de-DE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C98EE3E-0A87-8A6D-04CB-DAEC19D4EF55}"/>
              </a:ext>
            </a:extLst>
          </p:cNvPr>
          <p:cNvSpPr txBox="1"/>
          <p:nvPr/>
        </p:nvSpPr>
        <p:spPr>
          <a:xfrm>
            <a:off x="61769" y="610949"/>
            <a:ext cx="6371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Klappschneidwerke:</a:t>
            </a:r>
            <a:endParaRPr lang="de-DE" dirty="0"/>
          </a:p>
        </p:txBody>
      </p:sp>
      <p:pic>
        <p:nvPicPr>
          <p:cNvPr id="1028" name="Picture 4" descr="Vorsatzgeräte - Mähdrescher | CLAAS">
            <a:extLst>
              <a:ext uri="{FF2B5EF4-FFF2-40B4-BE49-F238E27FC236}">
                <a16:creationId xmlns:a16="http://schemas.microsoft.com/office/drawing/2014/main" id="{199A4B3F-E78D-2BFB-5E33-AC2BD7DBE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53" y="674836"/>
            <a:ext cx="2627680" cy="147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arvest Star* | Getreideschneidwerke | Products | Geringhoff | Head of the  class - no matter the crop">
            <a:extLst>
              <a:ext uri="{FF2B5EF4-FFF2-40B4-BE49-F238E27FC236}">
                <a16:creationId xmlns:a16="http://schemas.microsoft.com/office/drawing/2014/main" id="{0C3E492E-0F40-C0D7-ED66-B4A391210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2428"/>
          <a:stretch/>
        </p:blipFill>
        <p:spPr bwMode="auto">
          <a:xfrm>
            <a:off x="2276207" y="688958"/>
            <a:ext cx="2107664" cy="138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FC824BFF-B724-EDAB-CEAF-C18CD8219FEF}"/>
              </a:ext>
            </a:extLst>
          </p:cNvPr>
          <p:cNvSpPr txBox="1"/>
          <p:nvPr/>
        </p:nvSpPr>
        <p:spPr>
          <a:xfrm>
            <a:off x="92916" y="2187719"/>
            <a:ext cx="602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Grainstripper</a:t>
            </a:r>
            <a:r>
              <a:rPr lang="de-DE" dirty="0"/>
              <a:t>:</a:t>
            </a:r>
          </a:p>
        </p:txBody>
      </p:sp>
      <p:pic>
        <p:nvPicPr>
          <p:cNvPr id="1026" name="Picture 2" descr="Raptor Stripper Header - K-Hart Industries">
            <a:extLst>
              <a:ext uri="{FF2B5EF4-FFF2-40B4-BE49-F238E27FC236}">
                <a16:creationId xmlns:a16="http://schemas.microsoft.com/office/drawing/2014/main" id="{81A4C484-19A3-3320-7494-2348C38508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9"/>
          <a:stretch/>
        </p:blipFill>
        <p:spPr bwMode="auto">
          <a:xfrm>
            <a:off x="183554" y="2586450"/>
            <a:ext cx="2013150" cy="145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ARMING THE PALOUSE: Shelbourne Stripper Header">
            <a:extLst>
              <a:ext uri="{FF2B5EF4-FFF2-40B4-BE49-F238E27FC236}">
                <a16:creationId xmlns:a16="http://schemas.microsoft.com/office/drawing/2014/main" id="{E20B9525-D90C-7E91-7E1E-0BB965A70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/>
          <a:stretch/>
        </p:blipFill>
        <p:spPr bwMode="auto">
          <a:xfrm>
            <a:off x="6000360" y="2408425"/>
            <a:ext cx="3147320" cy="197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diaTUM - Medien- und Publikationsserver">
            <a:extLst>
              <a:ext uri="{FF2B5EF4-FFF2-40B4-BE49-F238E27FC236}">
                <a16:creationId xmlns:a16="http://schemas.microsoft.com/office/drawing/2014/main" id="{39579306-2FAF-E4BC-8770-A6F8EE489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49" y="2208922"/>
            <a:ext cx="3260362" cy="23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3E6AE0D-2222-D871-8335-9B36DD5E9D63}"/>
              </a:ext>
            </a:extLst>
          </p:cNvPr>
          <p:cNvSpPr txBox="1"/>
          <p:nvPr/>
        </p:nvSpPr>
        <p:spPr>
          <a:xfrm>
            <a:off x="92916" y="4222447"/>
            <a:ext cx="898284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Der </a:t>
            </a:r>
            <a:r>
              <a:rPr lang="de-DE" sz="1050" dirty="0" err="1"/>
              <a:t>Grain</a:t>
            </a:r>
            <a:r>
              <a:rPr lang="de-DE" sz="1050" dirty="0"/>
              <a:t>-Stripper erntet nur die Ähren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Arbeitet vom Prinzip wie ein Maispflücker, jedoch ohne Unterflurhäcksler</a:t>
            </a:r>
          </a:p>
          <a:p>
            <a:pPr marL="192876" indent="-192876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Dadurch ist eine höhere Ernteleistung möglich, aber der Anteil von Bruchkorn steigt durch das fehlende Strohpolster im Dreschkorb auch an.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04B230C-BC20-7E74-3652-F92E860EB22A}"/>
              </a:ext>
            </a:extLst>
          </p:cNvPr>
          <p:cNvSpPr txBox="1"/>
          <p:nvPr/>
        </p:nvSpPr>
        <p:spPr>
          <a:xfrm>
            <a:off x="2196704" y="2093083"/>
            <a:ext cx="1964531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79 :www.geringhoff.com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AD34097-DA81-3214-F79D-9664F4A3665B}"/>
              </a:ext>
            </a:extLst>
          </p:cNvPr>
          <p:cNvSpPr txBox="1"/>
          <p:nvPr/>
        </p:nvSpPr>
        <p:spPr>
          <a:xfrm>
            <a:off x="4992653" y="2130527"/>
            <a:ext cx="21119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80 : www.claas.de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AAFD77A-F110-6458-35BA-EDAA08BD40F7}"/>
              </a:ext>
            </a:extLst>
          </p:cNvPr>
          <p:cNvSpPr txBox="1"/>
          <p:nvPr/>
        </p:nvSpPr>
        <p:spPr>
          <a:xfrm>
            <a:off x="230991" y="4060864"/>
            <a:ext cx="1837255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81:  khartindustries.com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BFACEB9-0FC1-862E-59AE-D02E05C28D84}"/>
              </a:ext>
            </a:extLst>
          </p:cNvPr>
          <p:cNvSpPr txBox="1"/>
          <p:nvPr/>
        </p:nvSpPr>
        <p:spPr>
          <a:xfrm>
            <a:off x="3643313" y="3996733"/>
            <a:ext cx="232171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82:  www.mediatum.ub.tum.de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6DF6C1-3ACC-2903-80D9-376F8648B51B}"/>
              </a:ext>
            </a:extLst>
          </p:cNvPr>
          <p:cNvSpPr txBox="1"/>
          <p:nvPr/>
        </p:nvSpPr>
        <p:spPr>
          <a:xfrm>
            <a:off x="5984432" y="4371930"/>
            <a:ext cx="2084859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83:  www.tracye2.blogspot.com</a:t>
            </a:r>
          </a:p>
        </p:txBody>
      </p:sp>
    </p:spTree>
    <p:extLst>
      <p:ext uri="{BB962C8B-B14F-4D97-AF65-F5344CB8AC3E}">
        <p14:creationId xmlns:p14="http://schemas.microsoft.com/office/powerpoint/2010/main" val="168709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8" grpId="0"/>
      <p:bldP spid="9" grpId="0"/>
      <p:bldP spid="11" grpId="0"/>
      <p:bldP spid="13" grpId="0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7689" y="99403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– Erntevorsatz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0224" y="3335757"/>
            <a:ext cx="8211387" cy="1542344"/>
          </a:xfrm>
        </p:spPr>
        <p:txBody>
          <a:bodyPr/>
          <a:lstStyle/>
          <a:p>
            <a:endParaRPr lang="de-DE" dirty="0"/>
          </a:p>
          <a:p>
            <a:pPr marL="160731" indent="-160731" algn="l">
              <a:buFont typeface="Wingdings" panose="05000000000000000000" pitchFamily="2" charset="2"/>
              <a:buChar char="Ø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Der Pick-Up Vorsatz wird häufig in Südamerika zum „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Schwaddrusch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“ verwendet, um durch die Notreife das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Abreifen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der Frucht zu vereinheitlichen und zu beschleunigen</a:t>
            </a:r>
          </a:p>
          <a:p>
            <a:pPr marL="160731" indent="-160731" algn="l">
              <a:buFont typeface="Wingdings" panose="05000000000000000000" pitchFamily="2" charset="2"/>
              <a:buChar char="Ø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Schwaddrusch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findet hauptsächlich Verwendung bei Raps, Gras und Bohnen</a:t>
            </a:r>
          </a:p>
        </p:txBody>
      </p:sp>
      <p:sp>
        <p:nvSpPr>
          <p:cNvPr id="9" name="Rechteck 8"/>
          <p:cNvSpPr/>
          <p:nvPr/>
        </p:nvSpPr>
        <p:spPr>
          <a:xfrm>
            <a:off x="4137807" y="2936224"/>
            <a:ext cx="2068644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84: www.equipmentsearch.com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84823" y="434769"/>
            <a:ext cx="3726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Schneidwerksexoten</a:t>
            </a:r>
          </a:p>
          <a:p>
            <a:r>
              <a:rPr lang="de-DE" dirty="0"/>
              <a:t>Pick-Up </a:t>
            </a:r>
          </a:p>
        </p:txBody>
      </p:sp>
      <p:pic>
        <p:nvPicPr>
          <p:cNvPr id="13" name="Picture 2" descr="Schwadaufnehmer für den Mähdrescher - Pfluglos">
            <a:extLst>
              <a:ext uri="{FF2B5EF4-FFF2-40B4-BE49-F238E27FC236}">
                <a16:creationId xmlns:a16="http://schemas.microsoft.com/office/drawing/2014/main" id="{1EEC1E53-8583-E422-F71D-4C0AE8DAB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83" y="1129758"/>
            <a:ext cx="2336886" cy="15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cDon D65 Windrower Draper Header 25 ft (7.6 m)">
            <a:extLst>
              <a:ext uri="{FF2B5EF4-FFF2-40B4-BE49-F238E27FC236}">
                <a16:creationId xmlns:a16="http://schemas.microsoft.com/office/drawing/2014/main" id="{0E1BF7AC-BE00-0715-8A39-B3ED4FFEF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" r="30219"/>
          <a:stretch/>
        </p:blipFill>
        <p:spPr bwMode="auto">
          <a:xfrm>
            <a:off x="0" y="1241231"/>
            <a:ext cx="3901418" cy="197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P15 | Serie BP15 | Erntevorsätze für Mähdrescher | John Deere DE">
            <a:extLst>
              <a:ext uri="{FF2B5EF4-FFF2-40B4-BE49-F238E27FC236}">
                <a16:creationId xmlns:a16="http://schemas.microsoft.com/office/drawing/2014/main" id="{EA4D9842-427A-9A9E-A6F4-EB64B1154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6" t="8811" r="16535" b="6142"/>
          <a:stretch/>
        </p:blipFill>
        <p:spPr bwMode="auto">
          <a:xfrm>
            <a:off x="6366862" y="321661"/>
            <a:ext cx="2777138" cy="205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6B6E161-0B4A-7D78-C683-D46701E344AC}"/>
              </a:ext>
            </a:extLst>
          </p:cNvPr>
          <p:cNvSpPr txBox="1"/>
          <p:nvPr/>
        </p:nvSpPr>
        <p:spPr>
          <a:xfrm>
            <a:off x="184823" y="3254966"/>
            <a:ext cx="1660339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Abbildung 43: www.pfluglos.de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2943401-4052-9B25-E130-3FF4D28ED906}"/>
              </a:ext>
            </a:extLst>
          </p:cNvPr>
          <p:cNvSpPr txBox="1"/>
          <p:nvPr/>
        </p:nvSpPr>
        <p:spPr>
          <a:xfrm>
            <a:off x="7027670" y="3079187"/>
            <a:ext cx="166733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85: :www.deere.de</a:t>
            </a:r>
          </a:p>
        </p:txBody>
      </p:sp>
    </p:spTree>
    <p:extLst>
      <p:ext uri="{BB962C8B-B14F-4D97-AF65-F5344CB8AC3E}">
        <p14:creationId xmlns:p14="http://schemas.microsoft.com/office/powerpoint/2010/main" val="299348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FDC4E8F4-D61A-CF18-A834-48B6B577C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756" y="855383"/>
            <a:ext cx="6858000" cy="3858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Aufbau eines Mähdreschers - Schrägförderer</a:t>
            </a:r>
          </a:p>
        </p:txBody>
      </p:sp>
      <p:sp>
        <p:nvSpPr>
          <p:cNvPr id="6" name="Ellipse 5"/>
          <p:cNvSpPr/>
          <p:nvPr/>
        </p:nvSpPr>
        <p:spPr bwMode="auto">
          <a:xfrm rot="19675553">
            <a:off x="3195151" y="2320536"/>
            <a:ext cx="1287578" cy="8612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9E4543F-AAEC-8A94-5F0F-88F04616877E}"/>
              </a:ext>
            </a:extLst>
          </p:cNvPr>
          <p:cNvSpPr txBox="1"/>
          <p:nvPr/>
        </p:nvSpPr>
        <p:spPr>
          <a:xfrm>
            <a:off x="1979525" y="4034246"/>
            <a:ext cx="3692769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Abbildung 37: www.claas.de</a:t>
            </a:r>
          </a:p>
        </p:txBody>
      </p:sp>
    </p:spTree>
    <p:extLst>
      <p:ext uri="{BB962C8B-B14F-4D97-AF65-F5344CB8AC3E}">
        <p14:creationId xmlns:p14="http://schemas.microsoft.com/office/powerpoint/2010/main" val="188211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785" y="1685044"/>
            <a:ext cx="964406" cy="96440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0" y="202714"/>
            <a:ext cx="9188449" cy="563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1013" dirty="0"/>
          </a:p>
          <a:p>
            <a:endParaRPr lang="de-DE" dirty="0"/>
          </a:p>
          <a:p>
            <a:pPr marL="214313" indent="-214313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Der Schrägförderer übernimmt das Erntegut vom Schneidwerk und führt es der Dreschtrommel gleichmäßig zu. Fremdkörper werden durch die Steinfangmulde heraus separiert.</a:t>
            </a:r>
          </a:p>
          <a:p>
            <a:pPr marL="214313" indent="-214313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Aufgebaut aus 2, 3 oder 4 Einzugsketten mit gleichmäßig </a:t>
            </a:r>
            <a:r>
              <a:rPr lang="de-DE" sz="1400" kern="0">
                <a:solidFill>
                  <a:srgbClr val="000000"/>
                </a:solidFill>
              </a:rPr>
              <a:t>aufgeschraubten Verbindungsleisten</a:t>
            </a:r>
            <a:endParaRPr lang="de-DE" sz="1400" kern="0" dirty="0">
              <a:solidFill>
                <a:srgbClr val="000000"/>
              </a:solidFill>
            </a:endParaRP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Der Förderkanal besitzt dieselbe Breite wie die Hauptdreschtrommel</a:t>
            </a: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Teilweise mit Übergabetrommel zwischen Schneidwerk und Einzugskette für eine zuverlässigere und kontinuierlichere Übergabe des Erntegutes, beispielsweise bei Fendt, MF, </a:t>
            </a:r>
            <a:r>
              <a:rPr lang="de-DE" sz="1400" kern="0" dirty="0" err="1">
                <a:solidFill>
                  <a:srgbClr val="000000"/>
                </a:solidFill>
              </a:rPr>
              <a:t>Rostselmash</a:t>
            </a:r>
            <a:endParaRPr lang="de-DE" sz="1400" kern="0" dirty="0">
              <a:solidFill>
                <a:srgbClr val="000000"/>
              </a:solidFill>
            </a:endParaRP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Integrierte hydraulische Reversiereinrichtung für Schrägförderer und Schneidwerk</a:t>
            </a: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Staubabsaugung für bessere Sicht auf den Erntevorsatz bei sehr trockenen Bedingungen</a:t>
            </a: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400" kern="0" dirty="0">
                <a:solidFill>
                  <a:srgbClr val="000000"/>
                </a:solidFill>
              </a:rPr>
              <a:t>Hydraulisch schwenkbarer Aufnahmerahmen zur Anpassung des Schneidwerks an jede Bodenkontur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20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13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13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13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962" y="103010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Schrägförderer</a:t>
            </a:r>
          </a:p>
        </p:txBody>
      </p:sp>
      <p:sp>
        <p:nvSpPr>
          <p:cNvPr id="9" name="Ellipse 8"/>
          <p:cNvSpPr/>
          <p:nvPr/>
        </p:nvSpPr>
        <p:spPr bwMode="auto">
          <a:xfrm>
            <a:off x="5935626" y="3654693"/>
            <a:ext cx="462517" cy="41226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4718930" y="-61145"/>
            <a:ext cx="3302471" cy="2710595"/>
            <a:chOff x="5406323" y="3951668"/>
            <a:chExt cx="3125972" cy="2238419"/>
          </a:xfrm>
        </p:grpSpPr>
        <p:pic>
          <p:nvPicPr>
            <p:cNvPr id="12292" name="Picture 4" descr="http://www.fendt.com/cms2-content/pages/images/5591304e0237fb1516574dd0_1435578446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6323" y="3951668"/>
              <a:ext cx="3125972" cy="2165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Ellipse 9"/>
            <p:cNvSpPr/>
            <p:nvPr/>
          </p:nvSpPr>
          <p:spPr bwMode="auto">
            <a:xfrm>
              <a:off x="5475772" y="4655122"/>
              <a:ext cx="2073350" cy="153496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de-DE" sz="3300">
                <a:solidFill>
                  <a:schemeClr val="bg2"/>
                </a:solidFill>
                <a:latin typeface="Arial" pitchFamily="34" charset="0"/>
              </a:endParaRPr>
            </a:p>
          </p:txBody>
        </p:sp>
      </p:grpSp>
      <p:sp>
        <p:nvSpPr>
          <p:cNvPr id="3" name="Rechteck 2"/>
          <p:cNvSpPr/>
          <p:nvPr/>
        </p:nvSpPr>
        <p:spPr>
          <a:xfrm>
            <a:off x="3790078" y="2398422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88: www.fendt.com</a:t>
            </a:r>
          </a:p>
        </p:txBody>
      </p:sp>
      <p:sp>
        <p:nvSpPr>
          <p:cNvPr id="7" name="Rechteck 6"/>
          <p:cNvSpPr/>
          <p:nvPr/>
        </p:nvSpPr>
        <p:spPr>
          <a:xfrm>
            <a:off x="2682587" y="2343876"/>
            <a:ext cx="10929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87: www.fz-agritechnik.de</a:t>
            </a:r>
          </a:p>
        </p:txBody>
      </p:sp>
      <p:pic>
        <p:nvPicPr>
          <p:cNvPr id="11" name="Picture 2" descr="http://rostselmash.eu/wp-content/uploads/2015/11/Schr%C3%A4gf%C3%B6rderer-mit-hohem-Durchsatz-02.png">
            <a:extLst>
              <a:ext uri="{FF2B5EF4-FFF2-40B4-BE49-F238E27FC236}">
                <a16:creationId xmlns:a16="http://schemas.microsoft.com/office/drawing/2014/main" id="{D900EDC9-0BA6-7DF6-C383-7962C32E0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65" y="409198"/>
            <a:ext cx="2576622" cy="196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463EDE3-F71B-2CC3-BD82-01D0694C0FAA}"/>
              </a:ext>
            </a:extLst>
          </p:cNvPr>
          <p:cNvSpPr/>
          <p:nvPr/>
        </p:nvSpPr>
        <p:spPr>
          <a:xfrm>
            <a:off x="853797" y="2291561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86: www.rostselmash.eu</a:t>
            </a:r>
          </a:p>
        </p:txBody>
      </p:sp>
    </p:spTree>
    <p:extLst>
      <p:ext uri="{BB962C8B-B14F-4D97-AF65-F5344CB8AC3E}">
        <p14:creationId xmlns:p14="http://schemas.microsoft.com/office/powerpoint/2010/main" val="357214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5465" y="133267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Schrägförderer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" y="405867"/>
            <a:ext cx="9143999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876" indent="-192876" defTabSz="257169">
              <a:spcBef>
                <a:spcPct val="20000"/>
              </a:spcBef>
              <a:spcAft>
                <a:spcPts val="450"/>
              </a:spcAft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Hydraulische oder mechanische Verstellung des Aufnahmerahmens des Schneidwerks für die Anpassung des Schnittwinkels. Bei Lagergetreide enorme Erleichterung der Aufnahme.</a:t>
            </a: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Schneidwerksbremse zum schnellen Abbremsen von Schneidwerk und Schrägförderer bei Betätigen des Not-Aus-Schalter</a:t>
            </a:r>
          </a:p>
          <a:p>
            <a:pPr defTabSz="257169">
              <a:spcBef>
                <a:spcPct val="20000"/>
              </a:spcBef>
              <a:buClr>
                <a:srgbClr val="71AD2A"/>
              </a:buClr>
            </a:pPr>
            <a:endParaRPr lang="de-DE" sz="1200" kern="0" dirty="0">
              <a:solidFill>
                <a:srgbClr val="000000"/>
              </a:solidFill>
            </a:endParaRPr>
          </a:p>
          <a:p>
            <a:pPr marL="192876" indent="-192876" defTabSz="257169">
              <a:spcBef>
                <a:spcPct val="20000"/>
              </a:spcBef>
              <a:spcAft>
                <a:spcPts val="450"/>
              </a:spcAft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Die Steinfangmulde dient als Schutz vor Fremdkörpern</a:t>
            </a:r>
          </a:p>
          <a:p>
            <a:pPr marL="192876" indent="-192876" defTabSz="257169">
              <a:spcBef>
                <a:spcPct val="20000"/>
              </a:spcBef>
              <a:spcAft>
                <a:spcPts val="450"/>
              </a:spcAft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Steinfangmulde sollte täglich einmal entleert werden </a:t>
            </a: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Betätigung der Steinfangmulde meist </a:t>
            </a:r>
            <a:r>
              <a:rPr lang="de-DE" sz="1200" kern="0">
                <a:solidFill>
                  <a:srgbClr val="000000"/>
                </a:solidFill>
              </a:rPr>
              <a:t>per Hand</a:t>
            </a:r>
            <a:endParaRPr lang="de-DE" sz="1200" kern="0" dirty="0">
              <a:solidFill>
                <a:srgbClr val="000000"/>
              </a:solidFill>
            </a:endParaRPr>
          </a:p>
          <a:p>
            <a:pPr marL="192876" indent="-192876" defTabSz="257169">
              <a:spcBef>
                <a:spcPct val="20000"/>
              </a:spcBef>
              <a:buClr>
                <a:srgbClr val="71AD2A"/>
              </a:buClr>
              <a:buFont typeface="Wingdings" panose="05000000000000000000" pitchFamily="2" charset="2"/>
              <a:buChar char="Ø"/>
            </a:pPr>
            <a:r>
              <a:rPr lang="de-DE" sz="1200" kern="0" dirty="0">
                <a:solidFill>
                  <a:srgbClr val="000000"/>
                </a:solidFill>
              </a:rPr>
              <a:t>New Holland Mähdrescher der CR Serie besitzen das ASP-System. Die Steinfangklappe wird automatisch über Klopfsensoren in der vorderen Umlenkwalze und im Kanalboden angesteuert. Wird ein Stein bzw. Fremdkörper erkannt, öffnet sich diese sofort hydraulisch. Kein tägliches Entleeren mehr notwendig.</a:t>
            </a:r>
            <a:endParaRPr lang="de-DE" sz="2800" dirty="0"/>
          </a:p>
        </p:txBody>
      </p:sp>
      <p:pic>
        <p:nvPicPr>
          <p:cNvPr id="2050" name="Picture 2" descr="https://www.landwirt.com/ez/ezdiaartikel/admin/diashow/art_JohnDeere_Maehdrescher_Serie_T/IMG_037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3"/>
          <a:stretch/>
        </p:blipFill>
        <p:spPr bwMode="auto">
          <a:xfrm>
            <a:off x="6374227" y="2900567"/>
            <a:ext cx="2548778" cy="155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griculture.newholland.com/PublishingImages/2V031_we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46" y="3075859"/>
            <a:ext cx="2291899" cy="171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7078873" y="4481933"/>
            <a:ext cx="1042988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89: www.landwirt.com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C36EA15-98C5-9F80-037B-981FC1FF24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559" t="9493" r="7225" b="8361"/>
          <a:stretch/>
        </p:blipFill>
        <p:spPr>
          <a:xfrm>
            <a:off x="220995" y="2900567"/>
            <a:ext cx="3055605" cy="202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5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66C54BFF-4747-FD3A-B26E-5598E47E2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61" y="715020"/>
            <a:ext cx="6859836" cy="38594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6713" y="-10641"/>
            <a:ext cx="6118762" cy="445020"/>
          </a:xfrm>
        </p:spPr>
        <p:txBody>
          <a:bodyPr/>
          <a:lstStyle/>
          <a:p>
            <a:pPr algn="l"/>
            <a:r>
              <a:rPr lang="de-DE" sz="1800" b="1" dirty="0"/>
              <a:t>Aufbau eines Mähdreschers – Dreschen </a:t>
            </a:r>
            <a:r>
              <a:rPr lang="de-DE" sz="1800" b="1"/>
              <a:t>und Abscheiden</a:t>
            </a:r>
            <a:endParaRPr lang="de-DE" sz="1800" b="1" dirty="0"/>
          </a:p>
        </p:txBody>
      </p:sp>
      <p:sp>
        <p:nvSpPr>
          <p:cNvPr id="3" name="Ellipse 2"/>
          <p:cNvSpPr/>
          <p:nvPr/>
        </p:nvSpPr>
        <p:spPr bwMode="auto">
          <a:xfrm rot="19937243">
            <a:off x="4197719" y="1852206"/>
            <a:ext cx="1341679" cy="6742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568A15E-12AD-0FE1-3C84-13C8E745C117}"/>
              </a:ext>
            </a:extLst>
          </p:cNvPr>
          <p:cNvSpPr txBox="1"/>
          <p:nvPr/>
        </p:nvSpPr>
        <p:spPr>
          <a:xfrm>
            <a:off x="4794213" y="3361072"/>
            <a:ext cx="343653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 sz="600" dirty="0">
                <a:solidFill>
                  <a:srgbClr val="000000"/>
                </a:solidFill>
              </a:rPr>
              <a:t>Abbildung 37 :www.claas.de</a:t>
            </a:r>
          </a:p>
        </p:txBody>
      </p:sp>
    </p:spTree>
    <p:extLst>
      <p:ext uri="{BB962C8B-B14F-4D97-AF65-F5344CB8AC3E}">
        <p14:creationId xmlns:p14="http://schemas.microsoft.com/office/powerpoint/2010/main" val="383642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Aufbau eines Mähdreschers – Dreschen und Abscheiden</a:t>
            </a:r>
          </a:p>
        </p:txBody>
      </p:sp>
      <p:pic>
        <p:nvPicPr>
          <p:cNvPr id="3074" name="Picture 2" descr="https://www.austrodiesel.at/typo3temp/pics/5d762715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139" y="996553"/>
            <a:ext cx="2464594" cy="246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548000" y="4050000"/>
            <a:ext cx="492962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Das Dreschwerk hat die Aufgabe das Korn vom Stroh zu trennen.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29742" flipH="1">
            <a:off x="4768200" y="1391992"/>
            <a:ext cx="2433308" cy="1634482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099679" y="3130504"/>
            <a:ext cx="1179652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91: www.austrodiesel.at</a:t>
            </a:r>
          </a:p>
        </p:txBody>
      </p:sp>
      <p:sp>
        <p:nvSpPr>
          <p:cNvPr id="8" name="Rechteck 7"/>
          <p:cNvSpPr/>
          <p:nvPr/>
        </p:nvSpPr>
        <p:spPr>
          <a:xfrm>
            <a:off x="4835644" y="3273817"/>
            <a:ext cx="1707356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92: www.beredandready.com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ABF94EB3-1155-DA90-9D70-FE554729A331}"/>
              </a:ext>
            </a:extLst>
          </p:cNvPr>
          <p:cNvCxnSpPr>
            <a:cxnSpLocks/>
          </p:cNvCxnSpPr>
          <p:nvPr/>
        </p:nvCxnSpPr>
        <p:spPr bwMode="auto">
          <a:xfrm flipV="1">
            <a:off x="1899139" y="1209650"/>
            <a:ext cx="2760384" cy="20383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6C9C46C1-96C2-2C31-F7B3-C66D91424CAA}"/>
              </a:ext>
            </a:extLst>
          </p:cNvPr>
          <p:cNvCxnSpPr>
            <a:cxnSpLocks/>
          </p:cNvCxnSpPr>
          <p:nvPr/>
        </p:nvCxnSpPr>
        <p:spPr bwMode="auto">
          <a:xfrm flipV="1">
            <a:off x="4694219" y="1203175"/>
            <a:ext cx="2477048" cy="2065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F5815EFB-F8FF-7AC2-8D60-09A701A80A0C}"/>
              </a:ext>
            </a:extLst>
          </p:cNvPr>
          <p:cNvSpPr txBox="1"/>
          <p:nvPr/>
        </p:nvSpPr>
        <p:spPr>
          <a:xfrm>
            <a:off x="1693743" y="3446624"/>
            <a:ext cx="3433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tangentialer Gutfluss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CC591ED-483E-7035-DB20-3078F1684D50}"/>
              </a:ext>
            </a:extLst>
          </p:cNvPr>
          <p:cNvSpPr txBox="1"/>
          <p:nvPr/>
        </p:nvSpPr>
        <p:spPr>
          <a:xfrm>
            <a:off x="4694219" y="3461147"/>
            <a:ext cx="3433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axialer Gutfluss</a:t>
            </a:r>
          </a:p>
        </p:txBody>
      </p:sp>
    </p:spTree>
    <p:extLst>
      <p:ext uri="{BB962C8B-B14F-4D97-AF65-F5344CB8AC3E}">
        <p14:creationId xmlns:p14="http://schemas.microsoft.com/office/powerpoint/2010/main" val="173449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6" grpId="0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topagrar.com/imgs/4/4/7/0/7/6/bee87669aef5609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7924">
            <a:off x="-43972" y="3672616"/>
            <a:ext cx="1982042" cy="107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beredandready.com/wp-content/uploads/AFX-rotor-for-Case-IH-axial-flow-combin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1608">
            <a:off x="6227389" y="3032081"/>
            <a:ext cx="1843888" cy="15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agrall.cz/upload/12816868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" t="2097" r="904" b="2051"/>
          <a:stretch/>
        </p:blipFill>
        <p:spPr bwMode="auto">
          <a:xfrm>
            <a:off x="4014033" y="3665483"/>
            <a:ext cx="1686627" cy="109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435" y="92355"/>
            <a:ext cx="6907881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1669500" y="439709"/>
            <a:ext cx="6639936" cy="6754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kumimoji="0" 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Dresch- und Abscheidesysteme in </a:t>
            </a:r>
            <a:r>
              <a:rPr kumimoji="0" lang="de-DE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aktuell</a:t>
            </a:r>
            <a:r>
              <a:rPr kumimoji="0" 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vermarkteten Mähdreschern nach dem Gutfluss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1726577" y="1178096"/>
            <a:ext cx="2069189" cy="568777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Tangentialfluss-System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„Schüttler-Mähdrescher</a:t>
            </a:r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867258" y="1180113"/>
            <a:ext cx="2069189" cy="56877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Tangential-Axialfluss-System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„Hybrid-Mähdrescher</a:t>
            </a:r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6058844" y="1178096"/>
            <a:ext cx="2069189" cy="568777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Axialfluss-System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„Axial-Mähdrescher“</a:t>
            </a:r>
          </a:p>
        </p:txBody>
      </p:sp>
      <p:cxnSp>
        <p:nvCxnSpPr>
          <p:cNvPr id="10" name="Gerader Verbinder 9"/>
          <p:cNvCxnSpPr>
            <a:cxnSpLocks/>
            <a:stCxn id="7" idx="0"/>
            <a:endCxn id="7" idx="0"/>
          </p:cNvCxnSpPr>
          <p:nvPr/>
        </p:nvCxnSpPr>
        <p:spPr bwMode="auto">
          <a:xfrm>
            <a:off x="4901853" y="1180113"/>
            <a:ext cx="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/>
        </p:nvSpPr>
        <p:spPr bwMode="auto">
          <a:xfrm>
            <a:off x="1726577" y="2441580"/>
            <a:ext cx="2069189" cy="568777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Zentrifugalabscheider Dreschwerk</a:t>
            </a:r>
          </a:p>
        </p:txBody>
      </p:sp>
      <p:sp>
        <p:nvSpPr>
          <p:cNvPr id="19" name="Rechteck 18"/>
          <p:cNvSpPr/>
          <p:nvPr/>
        </p:nvSpPr>
        <p:spPr bwMode="auto">
          <a:xfrm>
            <a:off x="1726577" y="1809838"/>
            <a:ext cx="2069189" cy="568777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Konventionelles Dreschwerk</a:t>
            </a:r>
          </a:p>
        </p:txBody>
      </p:sp>
      <p:sp>
        <p:nvSpPr>
          <p:cNvPr id="20" name="Rechteck 19"/>
          <p:cNvSpPr/>
          <p:nvPr/>
        </p:nvSpPr>
        <p:spPr bwMode="auto">
          <a:xfrm>
            <a:off x="1726577" y="3120281"/>
            <a:ext cx="2069189" cy="568777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</a:t>
            </a:r>
          </a:p>
        </p:txBody>
      </p:sp>
      <p:sp>
        <p:nvSpPr>
          <p:cNvPr id="31" name="Rechteck 30"/>
          <p:cNvSpPr/>
          <p:nvPr/>
        </p:nvSpPr>
        <p:spPr bwMode="auto">
          <a:xfrm>
            <a:off x="3867258" y="1825171"/>
            <a:ext cx="2069189" cy="56877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Konventionelles Dreschwerk mit zwei Abscheiderotoren</a:t>
            </a:r>
          </a:p>
        </p:txBody>
      </p:sp>
      <p:sp>
        <p:nvSpPr>
          <p:cNvPr id="32" name="Rechteck 31"/>
          <p:cNvSpPr/>
          <p:nvPr/>
        </p:nvSpPr>
        <p:spPr bwMode="auto">
          <a:xfrm>
            <a:off x="3870574" y="3120282"/>
            <a:ext cx="2069189" cy="56877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zwei Abscheiderotoren</a:t>
            </a:r>
          </a:p>
        </p:txBody>
      </p:sp>
      <p:sp>
        <p:nvSpPr>
          <p:cNvPr id="33" name="Rechteck 32"/>
          <p:cNvSpPr/>
          <p:nvPr/>
        </p:nvSpPr>
        <p:spPr bwMode="auto">
          <a:xfrm>
            <a:off x="6062158" y="2575367"/>
            <a:ext cx="2069189" cy="568777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Zwei Dresch- und Abscheiderotoren</a:t>
            </a:r>
          </a:p>
        </p:txBody>
      </p:sp>
      <p:sp>
        <p:nvSpPr>
          <p:cNvPr id="34" name="Rechteck 33"/>
          <p:cNvSpPr/>
          <p:nvPr/>
        </p:nvSpPr>
        <p:spPr bwMode="auto">
          <a:xfrm>
            <a:off x="6058843" y="1893209"/>
            <a:ext cx="2069189" cy="568777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Ein Dresch- und Abscheiderotor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D6F7827-F9C5-7379-2B75-E7A0A6E83E8C}"/>
              </a:ext>
            </a:extLst>
          </p:cNvPr>
          <p:cNvSpPr/>
          <p:nvPr/>
        </p:nvSpPr>
        <p:spPr bwMode="auto">
          <a:xfrm>
            <a:off x="1737514" y="3794221"/>
            <a:ext cx="2069189" cy="568777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Zentrifugalabscheider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4C92DBA-1647-509E-34EF-F8E0548782DD}"/>
              </a:ext>
            </a:extLst>
          </p:cNvPr>
          <p:cNvSpPr/>
          <p:nvPr/>
        </p:nvSpPr>
        <p:spPr bwMode="auto">
          <a:xfrm>
            <a:off x="3867259" y="2461986"/>
            <a:ext cx="2069189" cy="56877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einem Abscheiderotor</a:t>
            </a:r>
          </a:p>
        </p:txBody>
      </p:sp>
    </p:spTree>
    <p:extLst>
      <p:ext uri="{BB962C8B-B14F-4D97-AF65-F5344CB8AC3E}">
        <p14:creationId xmlns:p14="http://schemas.microsoft.com/office/powerpoint/2010/main" val="17679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21" grpId="0" animBg="1"/>
      <p:bldP spid="19" grpId="0" animBg="1"/>
      <p:bldP spid="20" grpId="0" animBg="1"/>
      <p:bldP spid="31" grpId="0" animBg="1"/>
      <p:bldP spid="32" grpId="0" animBg="1"/>
      <p:bldP spid="33" grpId="0" animBg="1"/>
      <p:bldP spid="34" grpId="0" animBg="1"/>
      <p:bldP spid="22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Historische Entwicklung der Getreideernte</a:t>
            </a:r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1548000" y="810000"/>
            <a:ext cx="4855940" cy="648906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57169">
              <a:buClr>
                <a:srgbClr val="99CB38"/>
              </a:buClr>
              <a:buFont typeface="Wingdings" panose="05000000000000000000" pitchFamily="2" charset="2"/>
              <a:buChar char="Ø"/>
              <a:defRPr/>
            </a:pPr>
            <a:r>
              <a:rPr lang="de-DE" sz="1013" dirty="0">
                <a:solidFill>
                  <a:schemeClr val="tx1"/>
                </a:solidFill>
              </a:rPr>
              <a:t>Bis etwa </a:t>
            </a:r>
            <a:r>
              <a:rPr lang="de-DE" sz="1013" b="1" dirty="0">
                <a:solidFill>
                  <a:schemeClr val="tx1"/>
                </a:solidFill>
              </a:rPr>
              <a:t>1930</a:t>
            </a:r>
            <a:r>
              <a:rPr lang="de-DE" sz="1013" dirty="0">
                <a:solidFill>
                  <a:schemeClr val="tx1"/>
                </a:solidFill>
              </a:rPr>
              <a:t> war die Getreideernte wenig mechanisiert</a:t>
            </a:r>
          </a:p>
          <a:p>
            <a:pPr marL="385756" lvl="1" indent="-128588" defTabSz="257169">
              <a:buClr>
                <a:srgbClr val="99CB38"/>
              </a:buClr>
              <a:buFont typeface="Wingdings" panose="05000000000000000000" pitchFamily="2" charset="2"/>
              <a:buChar char="Ø"/>
              <a:defRPr/>
            </a:pPr>
            <a:r>
              <a:rPr lang="de-DE" sz="1013" dirty="0">
                <a:solidFill>
                  <a:schemeClr val="tx1"/>
                </a:solidFill>
              </a:rPr>
              <a:t>Ein Kleinbetrieb in Süddeutschland benötigte 150 </a:t>
            </a:r>
            <a:r>
              <a:rPr lang="de-DE" sz="1013" dirty="0" err="1">
                <a:solidFill>
                  <a:schemeClr val="tx1"/>
                </a:solidFill>
              </a:rPr>
              <a:t>Akh</a:t>
            </a:r>
            <a:r>
              <a:rPr lang="de-DE" sz="1013" dirty="0">
                <a:solidFill>
                  <a:schemeClr val="tx1"/>
                </a:solidFill>
              </a:rPr>
              <a:t>/ha</a:t>
            </a:r>
          </a:p>
          <a:p>
            <a:pPr marL="417899" lvl="1" indent="-160731" defTabSz="257169">
              <a:buClr>
                <a:srgbClr val="99CB38"/>
              </a:buClr>
              <a:defRPr/>
            </a:pPr>
            <a:endParaRPr lang="de-DE" sz="1013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  <a:p>
            <a:pPr marL="257169" lvl="1" indent="0" defTabSz="257169">
              <a:buClr>
                <a:srgbClr val="99CB38"/>
              </a:buClr>
              <a:buNone/>
              <a:defRPr/>
            </a:pPr>
            <a:endParaRPr lang="de-DE" sz="900" dirty="0">
              <a:solidFill>
                <a:sysClr val="windowText" lastClr="000000">
                  <a:lumMod val="75000"/>
                  <a:lumOff val="25000"/>
                </a:sysClr>
              </a:solidFill>
              <a:latin typeface="Trebuchet MS" panose="020B0603020202020204"/>
            </a:endParaRPr>
          </a:p>
        </p:txBody>
      </p:sp>
      <p:sp>
        <p:nvSpPr>
          <p:cNvPr id="9" name="Pfeil nach rechts 8"/>
          <p:cNvSpPr/>
          <p:nvPr/>
        </p:nvSpPr>
        <p:spPr>
          <a:xfrm>
            <a:off x="4069274" y="2311657"/>
            <a:ext cx="678852" cy="433619"/>
          </a:xfrm>
          <a:prstGeom prst="rightArrow">
            <a:avLst/>
          </a:prstGeom>
          <a:solidFill>
            <a:srgbClr val="99CB38"/>
          </a:solidFill>
          <a:ln w="19050" cap="rnd" cmpd="sng" algn="ctr">
            <a:solidFill>
              <a:srgbClr val="99CB3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14337">
              <a:defRPr/>
            </a:pPr>
            <a:endParaRPr lang="de-DE" sz="1013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548000" y="3586829"/>
            <a:ext cx="1985963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0" indent="-8100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13" dirty="0">
                <a:solidFill>
                  <a:prstClr val="black"/>
                </a:solidFill>
              </a:rPr>
              <a:t>Abmähen der Getreidehalme mit Sichel oder Sense</a:t>
            </a:r>
          </a:p>
          <a:p>
            <a:pPr marL="81000" indent="-8100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13" dirty="0">
                <a:solidFill>
                  <a:prstClr val="black"/>
                </a:solidFill>
              </a:rPr>
              <a:t>Binden zu Garben per Hand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390870" y="3586828"/>
            <a:ext cx="2206143" cy="715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0" indent="-8100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13" dirty="0">
                <a:solidFill>
                  <a:prstClr val="black"/>
                </a:solidFill>
              </a:rPr>
              <a:t>Ausdreschen der Bündel mit Hilfe des Dreschflegels - ab </a:t>
            </a:r>
            <a:r>
              <a:rPr lang="de-DE" sz="1013" b="1" dirty="0">
                <a:solidFill>
                  <a:prstClr val="black"/>
                </a:solidFill>
              </a:rPr>
              <a:t>1786</a:t>
            </a:r>
            <a:r>
              <a:rPr lang="de-DE" sz="1013" dirty="0">
                <a:solidFill>
                  <a:prstClr val="black"/>
                </a:solidFill>
              </a:rPr>
              <a:t> kamen die ersten stationären Dreschmaschinen zum Einsatz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654943" y="3586829"/>
            <a:ext cx="1718175" cy="715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0" indent="-8100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13" dirty="0"/>
              <a:t>Heimfahren der noch nicht ausgedroschenen Garben mit dem Leiterwagen</a:t>
            </a:r>
          </a:p>
        </p:txBody>
      </p:sp>
      <p:sp>
        <p:nvSpPr>
          <p:cNvPr id="14" name="Rechteck 13"/>
          <p:cNvSpPr/>
          <p:nvPr/>
        </p:nvSpPr>
        <p:spPr>
          <a:xfrm>
            <a:off x="4912474" y="3407193"/>
            <a:ext cx="124502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6: www.altershausen.com</a:t>
            </a:r>
          </a:p>
        </p:txBody>
      </p:sp>
      <p:pic>
        <p:nvPicPr>
          <p:cNvPr id="5122" name="Picture 2" descr="http://www.lehrer.uni-karlsruhe.de/~za295/heckfeld/getreideern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382">
            <a:off x="1548000" y="1736690"/>
            <a:ext cx="2356927" cy="162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1548000" y="3407409"/>
            <a:ext cx="1786271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5: www.lehrer.uni-karlsruhe.de</a:t>
            </a:r>
          </a:p>
        </p:txBody>
      </p:sp>
      <p:sp>
        <p:nvSpPr>
          <p:cNvPr id="15" name="AutoShape 6" descr="blank"/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5132" name="Picture 12" descr="http://www.altershausen.com/geschichte/20jh-Dateien/image0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474" y="1931662"/>
            <a:ext cx="2829844" cy="142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6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/>
      <p:bldP spid="14" grpId="0"/>
      <p:bldP spid="12" grpId="0"/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fendt.com/cms2-content/pages/images/5591550b0237fbbb3e574ddb_14355878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118" y="1005292"/>
            <a:ext cx="3155765" cy="236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563" y="72085"/>
            <a:ext cx="6118762" cy="347354"/>
          </a:xfrm>
        </p:spPr>
        <p:txBody>
          <a:bodyPr/>
          <a:lstStyle/>
          <a:p>
            <a:pPr algn="l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02205" y="603102"/>
            <a:ext cx="351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Parameter eines Dreschwerks</a:t>
            </a:r>
          </a:p>
        </p:txBody>
      </p:sp>
      <p:cxnSp>
        <p:nvCxnSpPr>
          <p:cNvPr id="10" name="Gerade Verbindung mit Pfeil 9"/>
          <p:cNvCxnSpPr/>
          <p:nvPr/>
        </p:nvCxnSpPr>
        <p:spPr bwMode="auto">
          <a:xfrm>
            <a:off x="4528601" y="1323714"/>
            <a:ext cx="231259" cy="1741769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r Verbinder 13"/>
          <p:cNvCxnSpPr/>
          <p:nvPr/>
        </p:nvCxnSpPr>
        <p:spPr bwMode="auto">
          <a:xfrm flipV="1">
            <a:off x="4600371" y="891220"/>
            <a:ext cx="1267933" cy="8649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5868304" y="712988"/>
            <a:ext cx="21976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Dreschtrommeldurchmesser</a:t>
            </a:r>
          </a:p>
        </p:txBody>
      </p:sp>
      <p:cxnSp>
        <p:nvCxnSpPr>
          <p:cNvPr id="18" name="Gerade Verbindung mit Pfeil 17"/>
          <p:cNvCxnSpPr/>
          <p:nvPr/>
        </p:nvCxnSpPr>
        <p:spPr bwMode="auto">
          <a:xfrm>
            <a:off x="4106585" y="2854801"/>
            <a:ext cx="0" cy="239233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Gerader Verbinder 19"/>
          <p:cNvCxnSpPr/>
          <p:nvPr/>
        </p:nvCxnSpPr>
        <p:spPr bwMode="auto">
          <a:xfrm flipH="1" flipV="1">
            <a:off x="2894473" y="2950495"/>
            <a:ext cx="1212112" cy="318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2200071" y="2783981"/>
            <a:ext cx="7814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Eingang 13 mm</a:t>
            </a:r>
          </a:p>
        </p:txBody>
      </p:sp>
      <p:cxnSp>
        <p:nvCxnSpPr>
          <p:cNvPr id="23" name="Gerade Verbindung mit Pfeil 22"/>
          <p:cNvCxnSpPr/>
          <p:nvPr/>
        </p:nvCxnSpPr>
        <p:spPr bwMode="auto">
          <a:xfrm>
            <a:off x="5533377" y="2081284"/>
            <a:ext cx="127591" cy="10742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92" name="Gerader Verbinder 8191"/>
          <p:cNvCxnSpPr/>
          <p:nvPr/>
        </p:nvCxnSpPr>
        <p:spPr bwMode="auto">
          <a:xfrm flipV="1">
            <a:off x="5597173" y="1756209"/>
            <a:ext cx="606056" cy="3787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93" name="Textfeld 8192"/>
          <p:cNvSpPr txBox="1"/>
          <p:nvPr/>
        </p:nvSpPr>
        <p:spPr>
          <a:xfrm>
            <a:off x="6203160" y="1555054"/>
            <a:ext cx="1248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Ausgang </a:t>
            </a:r>
          </a:p>
          <a:p>
            <a:r>
              <a:rPr lang="de-DE" sz="1050" dirty="0"/>
              <a:t>6 mm</a:t>
            </a:r>
          </a:p>
        </p:txBody>
      </p:sp>
      <p:cxnSp>
        <p:nvCxnSpPr>
          <p:cNvPr id="8196" name="Gerader Verbinder 8195"/>
          <p:cNvCxnSpPr/>
          <p:nvPr/>
        </p:nvCxnSpPr>
        <p:spPr bwMode="auto">
          <a:xfrm flipH="1" flipV="1">
            <a:off x="2755224" y="1674589"/>
            <a:ext cx="1207193" cy="79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97" name="Textfeld 8196"/>
          <p:cNvSpPr txBox="1"/>
          <p:nvPr/>
        </p:nvSpPr>
        <p:spPr>
          <a:xfrm>
            <a:off x="1721675" y="1547165"/>
            <a:ext cx="10685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Schlagleiste</a:t>
            </a:r>
          </a:p>
        </p:txBody>
      </p:sp>
      <p:cxnSp>
        <p:nvCxnSpPr>
          <p:cNvPr id="8199" name="Gerader Verbinder 8198"/>
          <p:cNvCxnSpPr/>
          <p:nvPr/>
        </p:nvCxnSpPr>
        <p:spPr bwMode="auto">
          <a:xfrm>
            <a:off x="5621095" y="2861395"/>
            <a:ext cx="677826" cy="2941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200" name="Textfeld 8199"/>
          <p:cNvSpPr txBox="1"/>
          <p:nvPr/>
        </p:nvSpPr>
        <p:spPr>
          <a:xfrm>
            <a:off x="6259048" y="3065483"/>
            <a:ext cx="9170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Korbleiste</a:t>
            </a:r>
          </a:p>
        </p:txBody>
      </p:sp>
      <p:sp>
        <p:nvSpPr>
          <p:cNvPr id="8203" name="Bogen 8202"/>
          <p:cNvSpPr/>
          <p:nvPr/>
        </p:nvSpPr>
        <p:spPr bwMode="auto">
          <a:xfrm rot="6027799">
            <a:off x="3873715" y="1516414"/>
            <a:ext cx="1659389" cy="1786876"/>
          </a:xfrm>
          <a:prstGeom prst="arc">
            <a:avLst>
              <a:gd name="adj1" fmla="val 15008609"/>
              <a:gd name="adj2" fmla="val 185119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1050">
              <a:solidFill>
                <a:schemeClr val="bg2"/>
              </a:solidFill>
              <a:latin typeface="Arial" pitchFamily="34" charset="0"/>
            </a:endParaRPr>
          </a:p>
        </p:txBody>
      </p:sp>
      <p:cxnSp>
        <p:nvCxnSpPr>
          <p:cNvPr id="8205" name="Gerader Verbinder 8204"/>
          <p:cNvCxnSpPr/>
          <p:nvPr/>
        </p:nvCxnSpPr>
        <p:spPr bwMode="auto">
          <a:xfrm>
            <a:off x="4863526" y="3178014"/>
            <a:ext cx="6858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7" name="Gerader Verbinder 8206"/>
          <p:cNvCxnSpPr/>
          <p:nvPr/>
        </p:nvCxnSpPr>
        <p:spPr bwMode="auto">
          <a:xfrm>
            <a:off x="4644230" y="3230983"/>
            <a:ext cx="0" cy="6328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210" name="Textfeld 8209"/>
          <p:cNvSpPr txBox="1"/>
          <p:nvPr/>
        </p:nvSpPr>
        <p:spPr>
          <a:xfrm>
            <a:off x="3962417" y="3895623"/>
            <a:ext cx="15869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Umschlingungswinkel</a:t>
            </a:r>
          </a:p>
        </p:txBody>
      </p:sp>
      <p:sp>
        <p:nvSpPr>
          <p:cNvPr id="3" name="Rechteck 2"/>
          <p:cNvSpPr/>
          <p:nvPr/>
        </p:nvSpPr>
        <p:spPr>
          <a:xfrm>
            <a:off x="5051806" y="3455784"/>
            <a:ext cx="947695" cy="161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50" dirty="0"/>
              <a:t>Abbildung 96: www.fendt.com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547" y="3498613"/>
            <a:ext cx="1634063" cy="91871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451408" y="4262084"/>
            <a:ext cx="12638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/>
              <a:t>Schlagleisten</a:t>
            </a:r>
          </a:p>
        </p:txBody>
      </p:sp>
    </p:spTree>
    <p:extLst>
      <p:ext uri="{BB962C8B-B14F-4D97-AF65-F5344CB8AC3E}">
        <p14:creationId xmlns:p14="http://schemas.microsoft.com/office/powerpoint/2010/main" val="310806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21" grpId="0"/>
      <p:bldP spid="8193" grpId="0"/>
      <p:bldP spid="8197" grpId="0"/>
      <p:bldP spid="8200" grpId="0"/>
      <p:bldP spid="8203" grpId="0" animBg="1"/>
      <p:bldP spid="8210" grpId="0"/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Text Box 2"/>
          <p:cNvSpPr txBox="1">
            <a:spLocks noChangeArrowheads="1"/>
          </p:cNvSpPr>
          <p:nvPr/>
        </p:nvSpPr>
        <p:spPr bwMode="auto">
          <a:xfrm>
            <a:off x="1207492" y="4336069"/>
            <a:ext cx="1554956" cy="44648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900" b="1"/>
              <a:t>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de-DE" altLang="de-DE" sz="900" b="1"/>
          </a:p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de-DE" sz="750"/>
              <a:t>Agrarwirtschaft Bingen</a:t>
            </a:r>
          </a:p>
        </p:txBody>
      </p:sp>
      <p:graphicFrame>
        <p:nvGraphicFramePr>
          <p:cNvPr id="93189" name="Object 3"/>
          <p:cNvGraphicFramePr>
            <a:graphicFrameLocks noChangeAspect="1"/>
          </p:cNvGraphicFramePr>
          <p:nvPr/>
        </p:nvGraphicFramePr>
        <p:xfrm>
          <a:off x="1245394" y="4336069"/>
          <a:ext cx="440531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1897" imgH="586507" progId="Word.Document.8">
                  <p:embed/>
                </p:oleObj>
              </mc:Choice>
              <mc:Fallback>
                <p:oleObj name="Document" r:id="rId3" imgW="571897" imgH="586507" progId="Word.Document.8">
                  <p:embed/>
                  <p:pic>
                    <p:nvPicPr>
                      <p:cNvPr id="9318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5394" y="4336069"/>
                        <a:ext cx="440531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0" name="Text Box 4"/>
          <p:cNvSpPr txBox="1">
            <a:spLocks noChangeArrowheads="1"/>
          </p:cNvSpPr>
          <p:nvPr/>
        </p:nvSpPr>
        <p:spPr bwMode="auto">
          <a:xfrm>
            <a:off x="1873018" y="4425094"/>
            <a:ext cx="822722" cy="2059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900"/>
              <a:t>Agrartechnik</a:t>
            </a:r>
          </a:p>
        </p:txBody>
      </p:sp>
      <p:sp>
        <p:nvSpPr>
          <p:cNvPr id="93191" name="Text Box 5"/>
          <p:cNvSpPr txBox="1">
            <a:spLocks noChangeArrowheads="1"/>
          </p:cNvSpPr>
          <p:nvPr/>
        </p:nvSpPr>
        <p:spPr bwMode="auto">
          <a:xfrm>
            <a:off x="2781433" y="4337849"/>
            <a:ext cx="3543300" cy="44648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de-DE" sz="1050" b="1" dirty="0"/>
              <a:t>Definition - konventionelles Dreschwerk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de-DE" altLang="de-DE" sz="750" dirty="0"/>
          </a:p>
        </p:txBody>
      </p:sp>
      <p:sp>
        <p:nvSpPr>
          <p:cNvPr id="93192" name="Text Box 6"/>
          <p:cNvSpPr txBox="1">
            <a:spLocks noChangeArrowheads="1"/>
          </p:cNvSpPr>
          <p:nvPr/>
        </p:nvSpPr>
        <p:spPr bwMode="auto">
          <a:xfrm>
            <a:off x="6324733" y="4336069"/>
            <a:ext cx="1554956" cy="44648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750"/>
              <a:t>Prof. Dr. Rademacher, 2004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750"/>
              <a:t>Quelle: nach: Wieneke, Caspers 1964, Caspers 1969, Deutz</a:t>
            </a:r>
          </a:p>
        </p:txBody>
      </p:sp>
      <p:graphicFrame>
        <p:nvGraphicFramePr>
          <p:cNvPr id="93193" name="Object 7"/>
          <p:cNvGraphicFramePr>
            <a:graphicFrameLocks noChangeAspect="1"/>
          </p:cNvGraphicFramePr>
          <p:nvPr/>
        </p:nvGraphicFramePr>
        <p:xfrm>
          <a:off x="3600450" y="342900"/>
          <a:ext cx="4343400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8" r:id="rId5" imgW="4464951" imgH="3124206" progId="CorelPhotoPaint.Image.8">
                  <p:embed/>
                </p:oleObj>
              </mc:Choice>
              <mc:Fallback>
                <p:oleObj name="CorelPhotoPaint.Image.8" r:id="rId5" imgW="4464951" imgH="3124206" progId="CorelPhotoPaint.Image.8">
                  <p:embed/>
                  <p:pic>
                    <p:nvPicPr>
                      <p:cNvPr id="9319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342900"/>
                        <a:ext cx="4343400" cy="303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4" name="Text Box 8"/>
          <p:cNvSpPr txBox="1">
            <a:spLocks noChangeArrowheads="1"/>
          </p:cNvSpPr>
          <p:nvPr/>
        </p:nvSpPr>
        <p:spPr bwMode="auto">
          <a:xfrm>
            <a:off x="1657350" y="1085850"/>
            <a:ext cx="1544012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Dreschtrommel </a:t>
            </a:r>
          </a:p>
        </p:txBody>
      </p:sp>
      <p:sp>
        <p:nvSpPr>
          <p:cNvPr id="93195" name="Text Box 9"/>
          <p:cNvSpPr txBox="1">
            <a:spLocks noChangeArrowheads="1"/>
          </p:cNvSpPr>
          <p:nvPr/>
        </p:nvSpPr>
        <p:spPr bwMode="auto">
          <a:xfrm>
            <a:off x="1657350" y="342900"/>
            <a:ext cx="1715534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Wendetrommel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(Strohleittrommel)</a:t>
            </a:r>
          </a:p>
        </p:txBody>
      </p:sp>
      <p:sp>
        <p:nvSpPr>
          <p:cNvPr id="93196" name="Text Box 10"/>
          <p:cNvSpPr txBox="1">
            <a:spLocks noChangeArrowheads="1"/>
          </p:cNvSpPr>
          <p:nvPr/>
        </p:nvSpPr>
        <p:spPr bwMode="auto">
          <a:xfrm>
            <a:off x="3086100" y="3657600"/>
            <a:ext cx="1170513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Dreschkorb</a:t>
            </a:r>
          </a:p>
        </p:txBody>
      </p:sp>
      <p:sp>
        <p:nvSpPr>
          <p:cNvPr id="93197" name="Text Box 11"/>
          <p:cNvSpPr txBox="1">
            <a:spLocks noChangeArrowheads="1"/>
          </p:cNvSpPr>
          <p:nvPr/>
        </p:nvSpPr>
        <p:spPr bwMode="auto">
          <a:xfrm>
            <a:off x="6400800" y="3657600"/>
            <a:ext cx="849913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Rechen</a:t>
            </a:r>
          </a:p>
        </p:txBody>
      </p:sp>
      <p:sp>
        <p:nvSpPr>
          <p:cNvPr id="93198" name="Text Box 12"/>
          <p:cNvSpPr txBox="1">
            <a:spLocks noChangeArrowheads="1"/>
          </p:cNvSpPr>
          <p:nvPr/>
        </p:nvSpPr>
        <p:spPr bwMode="auto">
          <a:xfrm>
            <a:off x="1657350" y="2857500"/>
            <a:ext cx="1255472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Dreschspalt </a:t>
            </a:r>
          </a:p>
        </p:txBody>
      </p:sp>
      <p:sp>
        <p:nvSpPr>
          <p:cNvPr id="93199" name="Text Box 13"/>
          <p:cNvSpPr txBox="1">
            <a:spLocks noChangeArrowheads="1"/>
          </p:cNvSpPr>
          <p:nvPr/>
        </p:nvSpPr>
        <p:spPr bwMode="auto">
          <a:xfrm>
            <a:off x="1657350" y="2171700"/>
            <a:ext cx="1741182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Dreschkorb-Um-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schlingungswinkel</a:t>
            </a:r>
          </a:p>
        </p:txBody>
      </p:sp>
      <p:sp>
        <p:nvSpPr>
          <p:cNvPr id="93200" name="Line 14"/>
          <p:cNvSpPr>
            <a:spLocks noChangeShapeType="1"/>
          </p:cNvSpPr>
          <p:nvPr/>
        </p:nvSpPr>
        <p:spPr bwMode="auto">
          <a:xfrm flipV="1">
            <a:off x="4686300" y="1771650"/>
            <a:ext cx="1143000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3201" name="Line 15"/>
          <p:cNvSpPr>
            <a:spLocks noChangeShapeType="1"/>
          </p:cNvSpPr>
          <p:nvPr/>
        </p:nvSpPr>
        <p:spPr bwMode="auto">
          <a:xfrm flipH="1">
            <a:off x="4229100" y="1943100"/>
            <a:ext cx="457200" cy="1028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3202" name="Line 16"/>
          <p:cNvSpPr>
            <a:spLocks noChangeShapeType="1"/>
          </p:cNvSpPr>
          <p:nvPr/>
        </p:nvSpPr>
        <p:spPr bwMode="auto">
          <a:xfrm flipV="1">
            <a:off x="3314700" y="628650"/>
            <a:ext cx="2286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3" name="Line 17"/>
          <p:cNvSpPr>
            <a:spLocks noChangeShapeType="1"/>
          </p:cNvSpPr>
          <p:nvPr/>
        </p:nvSpPr>
        <p:spPr bwMode="auto">
          <a:xfrm flipV="1">
            <a:off x="3371850" y="1943100"/>
            <a:ext cx="131445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4" name="Line 18"/>
          <p:cNvSpPr>
            <a:spLocks noChangeShapeType="1"/>
          </p:cNvSpPr>
          <p:nvPr/>
        </p:nvSpPr>
        <p:spPr bwMode="auto">
          <a:xfrm flipV="1">
            <a:off x="3086100" y="1943100"/>
            <a:ext cx="571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5" name="Line 19"/>
          <p:cNvSpPr>
            <a:spLocks noChangeShapeType="1"/>
          </p:cNvSpPr>
          <p:nvPr/>
        </p:nvSpPr>
        <p:spPr bwMode="auto">
          <a:xfrm flipV="1">
            <a:off x="3143250" y="1257300"/>
            <a:ext cx="1028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6" name="Text Box 20"/>
          <p:cNvSpPr txBox="1">
            <a:spLocks noChangeArrowheads="1"/>
          </p:cNvSpPr>
          <p:nvPr/>
        </p:nvSpPr>
        <p:spPr bwMode="auto">
          <a:xfrm>
            <a:off x="1657350" y="1543050"/>
            <a:ext cx="1460656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Dreschleisten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(Schlagleisten)</a:t>
            </a:r>
          </a:p>
        </p:txBody>
      </p:sp>
      <p:sp>
        <p:nvSpPr>
          <p:cNvPr id="93207" name="Line 21"/>
          <p:cNvSpPr>
            <a:spLocks noChangeShapeType="1"/>
          </p:cNvSpPr>
          <p:nvPr/>
        </p:nvSpPr>
        <p:spPr bwMode="auto">
          <a:xfrm flipV="1">
            <a:off x="2857500" y="3028950"/>
            <a:ext cx="1828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8" name="Line 22"/>
          <p:cNvSpPr>
            <a:spLocks noChangeShapeType="1"/>
          </p:cNvSpPr>
          <p:nvPr/>
        </p:nvSpPr>
        <p:spPr bwMode="auto">
          <a:xfrm flipV="1">
            <a:off x="4171950" y="3200400"/>
            <a:ext cx="17145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09" name="Line 23"/>
          <p:cNvSpPr>
            <a:spLocks noChangeShapeType="1"/>
          </p:cNvSpPr>
          <p:nvPr/>
        </p:nvSpPr>
        <p:spPr bwMode="auto">
          <a:xfrm flipV="1">
            <a:off x="6515100" y="1828800"/>
            <a:ext cx="0" cy="1828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10" name="Text Box 24"/>
          <p:cNvSpPr txBox="1">
            <a:spLocks noChangeArrowheads="1"/>
          </p:cNvSpPr>
          <p:nvPr/>
        </p:nvSpPr>
        <p:spPr bwMode="auto">
          <a:xfrm>
            <a:off x="5372100" y="3657600"/>
            <a:ext cx="1040670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Spritztuch</a:t>
            </a:r>
          </a:p>
        </p:txBody>
      </p:sp>
      <p:sp>
        <p:nvSpPr>
          <p:cNvPr id="93211" name="Line 25"/>
          <p:cNvSpPr>
            <a:spLocks noChangeShapeType="1"/>
          </p:cNvSpPr>
          <p:nvPr/>
        </p:nvSpPr>
        <p:spPr bwMode="auto">
          <a:xfrm flipV="1">
            <a:off x="6115050" y="2800350"/>
            <a:ext cx="0" cy="857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212" name="Text Box 26"/>
          <p:cNvSpPr txBox="1">
            <a:spLocks noChangeArrowheads="1"/>
          </p:cNvSpPr>
          <p:nvPr/>
        </p:nvSpPr>
        <p:spPr bwMode="auto">
          <a:xfrm>
            <a:off x="4229100" y="3657600"/>
            <a:ext cx="1149674" cy="3231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»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71AD2A"/>
              </a:buClr>
              <a:buFont typeface="Univers" pitchFamily="34" charset="0"/>
              <a:buChar char="›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1AD2A"/>
              </a:buClr>
              <a:buFont typeface="Arial Unicode MS" pitchFamily="34" charset="-128"/>
              <a:buChar char="›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de-DE" sz="1500"/>
              <a:t>Korbleisten</a:t>
            </a:r>
          </a:p>
        </p:txBody>
      </p:sp>
      <p:sp>
        <p:nvSpPr>
          <p:cNvPr id="93213" name="Line 27"/>
          <p:cNvSpPr>
            <a:spLocks noChangeShapeType="1"/>
          </p:cNvSpPr>
          <p:nvPr/>
        </p:nvSpPr>
        <p:spPr bwMode="auto">
          <a:xfrm flipV="1">
            <a:off x="4743450" y="3143250"/>
            <a:ext cx="0" cy="514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16813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8587" y="76786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99457" y="514226"/>
            <a:ext cx="8855165" cy="380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Einstellmöglichkeiten: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Drehzahl [U/min] (Drehzahl x Umfang = Umfangsgeschwindigkeit [m/s]) </a:t>
            </a:r>
          </a:p>
          <a:p>
            <a:pPr marL="557213" lvl="1" indent="-214313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50" dirty="0"/>
              <a:t>Umfangsgeschwindigkeit direkt an die Druschkultur angepasst unabhängig vom Dreschtrommeldurchmesser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Dreschspalt [mm]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 err="1"/>
              <a:t>Entgranner</a:t>
            </a:r>
            <a:r>
              <a:rPr lang="de-DE" sz="1050" dirty="0"/>
              <a:t> (ein/aus)</a:t>
            </a:r>
          </a:p>
          <a:p>
            <a:pPr>
              <a:buClr>
                <a:srgbClr val="92D050"/>
              </a:buClr>
            </a:pPr>
            <a:endParaRPr lang="de-DE" sz="1050" dirty="0"/>
          </a:p>
          <a:p>
            <a:pPr>
              <a:buClr>
                <a:srgbClr val="92D050"/>
              </a:buClr>
            </a:pPr>
            <a:r>
              <a:rPr lang="de-DE" sz="1050" b="1" dirty="0"/>
              <a:t>Dreschkorbfläche: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Korbbreite [m] x Korblänge [m] = Korbfläche in [m²]</a:t>
            </a:r>
          </a:p>
          <a:p>
            <a:pPr marL="557213" lvl="1" indent="-214313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50" dirty="0"/>
              <a:t>Korblänge = </a:t>
            </a:r>
            <a:r>
              <a:rPr lang="de-DE" sz="1050" dirty="0" err="1"/>
              <a:t>Dd</a:t>
            </a:r>
            <a:r>
              <a:rPr lang="de-DE" sz="1050" dirty="0"/>
              <a:t> x 3,14 x </a:t>
            </a:r>
            <a:r>
              <a:rPr lang="de-DE" sz="1050" dirty="0" err="1"/>
              <a:t>Dku</a:t>
            </a:r>
            <a:r>
              <a:rPr lang="de-DE" sz="1050" dirty="0"/>
              <a:t> / 360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50" dirty="0"/>
          </a:p>
          <a:p>
            <a:pPr>
              <a:buClr>
                <a:srgbClr val="92D050"/>
              </a:buClr>
            </a:pPr>
            <a:r>
              <a:rPr lang="de-DE" sz="1050" b="1" dirty="0"/>
              <a:t>Schlagpunktzahl: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Dreschleistenfrequenz x Korbleistenzahl</a:t>
            </a:r>
          </a:p>
          <a:p>
            <a:pPr marL="557213" lvl="1" indent="-214313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050" dirty="0"/>
              <a:t>Dreschleistenfrequenz = Drehzahl [U/min] x Dreschleistenzahl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50" dirty="0"/>
          </a:p>
          <a:p>
            <a:pPr>
              <a:buClr>
                <a:srgbClr val="92D050"/>
              </a:buClr>
            </a:pPr>
            <a:r>
              <a:rPr lang="de-DE" sz="1050" b="1" dirty="0"/>
              <a:t>Prinzipielle Zusammenhänge: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Nimmt z. B. der Durchmesser einer Dreschtrommel zu, so nehmen gleichzeitig – von der Tendenz – die Komponenten Schlag und Reiben zu. Die Komponente Zentrifugieren nimmt ab – folglich nimmt die Abscheidung am Korb bei zunehmendem Trommeldurchmesser ab.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b="1" dirty="0"/>
              <a:t>Die Komponenten des Dreschwerks müssen aufeinander abgestimmt und optimiert werden.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50" b="1" dirty="0"/>
          </a:p>
          <a:p>
            <a:pPr>
              <a:buClr>
                <a:srgbClr val="92D050"/>
              </a:buClr>
            </a:pPr>
            <a:r>
              <a:rPr lang="de-DE" sz="1050" b="1" dirty="0"/>
              <a:t>Grundsätzlicher besteht ein Zielkonflikt:</a:t>
            </a:r>
          </a:p>
          <a:p>
            <a:pPr>
              <a:buClr>
                <a:srgbClr val="92D050"/>
              </a:buClr>
            </a:pPr>
            <a:r>
              <a:rPr lang="de-DE" sz="1050" b="1" dirty="0"/>
              <a:t>Arbeitsleistung und Arbeitsqualität von rotierenden Dresch- und Trennelementen korrelieren negativ.</a:t>
            </a:r>
            <a:r>
              <a:rPr lang="de-DE" sz="1050" dirty="0"/>
              <a:t> Je intensiver das Druschgut mit Kräften beaufschlagt wird, desto größer wird die Gefahr der Zerstörung des Kornes – der Bruchkornanteil nimmt zu.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sz="1013" dirty="0"/>
          </a:p>
        </p:txBody>
      </p:sp>
    </p:spTree>
    <p:extLst>
      <p:ext uri="{BB962C8B-B14F-4D97-AF65-F5344CB8AC3E}">
        <p14:creationId xmlns:p14="http://schemas.microsoft.com/office/powerpoint/2010/main" val="307062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cDs27QWrRQ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73906" y="1595330"/>
            <a:ext cx="3471715" cy="19528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5124" y="82455"/>
            <a:ext cx="692223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85124" y="603485"/>
            <a:ext cx="6118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 err="1"/>
              <a:t>Variator</a:t>
            </a:r>
            <a:r>
              <a:rPr lang="de-DE" sz="1200" dirty="0"/>
              <a:t> zur stufenlosen Drehzahlveränderung</a:t>
            </a:r>
          </a:p>
          <a:p>
            <a:pPr marL="557213" lvl="1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aufgebaut aus zwei </a:t>
            </a:r>
            <a:r>
              <a:rPr lang="de-DE" sz="1200" dirty="0" err="1"/>
              <a:t>Variatorscheiben</a:t>
            </a:r>
            <a:r>
              <a:rPr lang="de-DE" sz="1200" dirty="0"/>
              <a:t> und einen Keilriemen</a:t>
            </a:r>
          </a:p>
          <a:p>
            <a:pPr marL="557213" lvl="1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zur Drehzahlverstellung an Dreschtrommel, Gebläse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803693" y="4018177"/>
            <a:ext cx="167857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97: rosdok.uni-rostock.de</a:t>
            </a:r>
          </a:p>
        </p:txBody>
      </p:sp>
      <p:pic>
        <p:nvPicPr>
          <p:cNvPr id="3074" name="Picture 2" descr="Untersuchung des dynamischen Betriebsverhaltens eines stufenlosen  Breitkeilriemengetriebes von Reisfeldtraktoren">
            <a:extLst>
              <a:ext uri="{FF2B5EF4-FFF2-40B4-BE49-F238E27FC236}">
                <a16:creationId xmlns:a16="http://schemas.microsoft.com/office/drawing/2014/main" id="{08420F1C-287F-C4A4-0CE0-F6C11D808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69" y="1210345"/>
            <a:ext cx="4036403" cy="264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 descr="Filmstreifen Silhouette">
            <a:hlinkClick r:id="rId6"/>
            <a:extLst>
              <a:ext uri="{FF2B5EF4-FFF2-40B4-BE49-F238E27FC236}">
                <a16:creationId xmlns:a16="http://schemas.microsoft.com/office/drawing/2014/main" id="{F474D054-5095-EBE3-081E-7269F5833E3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6114" y="80923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6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12" descr="~AUT0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1221278"/>
            <a:ext cx="6310509" cy="317545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7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389928"/>
            <a:ext cx="9144000" cy="647700"/>
          </a:xfrm>
        </p:spPr>
        <p:txBody>
          <a:bodyPr/>
          <a:lstStyle/>
          <a:p>
            <a:pPr eaLnBrk="1" hangingPunct="1"/>
            <a:r>
              <a:rPr lang="de-DE" altLang="de-DE" sz="2400" b="0" dirty="0"/>
              <a:t>Günstige Drehzahl und </a:t>
            </a:r>
            <a:r>
              <a:rPr lang="de-DE" altLang="de-DE" sz="2400" b="0" dirty="0">
                <a:solidFill>
                  <a:srgbClr val="FF0000"/>
                </a:solidFill>
              </a:rPr>
              <a:t>Umfangsgeschwindigkeiten</a:t>
            </a:r>
            <a:r>
              <a:rPr lang="de-DE" altLang="de-DE" sz="2400" b="0" dirty="0"/>
              <a:t> beim Drusch unterschiedlicher Fruchtarten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651896-95C6-259B-8C6D-665801095B57}"/>
              </a:ext>
            </a:extLst>
          </p:cNvPr>
          <p:cNvSpPr txBox="1">
            <a:spLocks/>
          </p:cNvSpPr>
          <p:nvPr/>
        </p:nvSpPr>
        <p:spPr bwMode="auto">
          <a:xfrm>
            <a:off x="167257" y="91470"/>
            <a:ext cx="6118762" cy="34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342892"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685783"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1028675"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1371566" algn="l" defTabSz="342892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de-DE" sz="1575" kern="0"/>
              <a:t>Aufbau eines Mähdreschers - Dreschen und Abscheiden</a:t>
            </a:r>
            <a:endParaRPr lang="de-DE" sz="1575" kern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0BDB03E-F12A-BD24-A74F-542B47B23441}"/>
              </a:ext>
            </a:extLst>
          </p:cNvPr>
          <p:cNvSpPr txBox="1"/>
          <p:nvPr/>
        </p:nvSpPr>
        <p:spPr>
          <a:xfrm>
            <a:off x="121533" y="4468341"/>
            <a:ext cx="8976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Die Dreschtrommel wird nicht nach der Drehzahl sondern nach der Umfangsgeschwindigkeit eingestellt </a:t>
            </a:r>
          </a:p>
        </p:txBody>
      </p:sp>
    </p:spTree>
    <p:extLst>
      <p:ext uri="{BB962C8B-B14F-4D97-AF65-F5344CB8AC3E}">
        <p14:creationId xmlns:p14="http://schemas.microsoft.com/office/powerpoint/2010/main" val="3705344331"/>
      </p:ext>
    </p:extLst>
  </p:cSld>
  <p:clrMapOvr>
    <a:masterClrMapping/>
  </p:clrMapOvr>
  <p:transition spd="med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F4600C6A-A5B1-30DA-CC8B-004212DD8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41" y="835774"/>
            <a:ext cx="5837275" cy="316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2181" y="142631"/>
            <a:ext cx="6118762" cy="347354"/>
          </a:xfrm>
        </p:spPr>
        <p:txBody>
          <a:bodyPr/>
          <a:lstStyle/>
          <a:p>
            <a:pPr algn="l"/>
            <a:r>
              <a:rPr lang="de-DE" sz="1800" b="1" dirty="0"/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82318" y="546069"/>
            <a:ext cx="583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konventionelles</a:t>
            </a:r>
            <a:r>
              <a:rPr lang="de-DE" b="1" dirty="0"/>
              <a:t> </a:t>
            </a:r>
            <a:r>
              <a:rPr lang="de-DE" dirty="0"/>
              <a:t>Dreschwerk</a:t>
            </a:r>
            <a:r>
              <a:rPr lang="de-DE" b="1" dirty="0"/>
              <a:t> </a:t>
            </a:r>
            <a:r>
              <a:rPr lang="de-DE" sz="1050" dirty="0"/>
              <a:t>am Beispiel eines Claas </a:t>
            </a:r>
            <a:r>
              <a:rPr lang="de-DE" sz="1050" dirty="0" err="1"/>
              <a:t>Evion</a:t>
            </a:r>
            <a:r>
              <a:rPr lang="de-DE" sz="1050" dirty="0"/>
              <a:t> 430</a:t>
            </a:r>
          </a:p>
        </p:txBody>
      </p:sp>
      <p:cxnSp>
        <p:nvCxnSpPr>
          <p:cNvPr id="7" name="Gerader Verbinder 6"/>
          <p:cNvCxnSpPr/>
          <p:nvPr/>
        </p:nvCxnSpPr>
        <p:spPr bwMode="auto">
          <a:xfrm>
            <a:off x="3681415" y="2587061"/>
            <a:ext cx="677825" cy="5496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 bwMode="auto">
          <a:xfrm flipH="1">
            <a:off x="2923602" y="2587060"/>
            <a:ext cx="502741" cy="8793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 bwMode="auto">
          <a:xfrm>
            <a:off x="3726304" y="2276296"/>
            <a:ext cx="1416788" cy="6055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 bwMode="auto">
          <a:xfrm>
            <a:off x="5169503" y="1971483"/>
            <a:ext cx="693774" cy="4993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443915" y="3466443"/>
            <a:ext cx="10924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</a:t>
            </a:r>
          </a:p>
        </p:txBody>
      </p:sp>
      <p:sp>
        <p:nvSpPr>
          <p:cNvPr id="17" name="Rechteck 16"/>
          <p:cNvSpPr/>
          <p:nvPr/>
        </p:nvSpPr>
        <p:spPr>
          <a:xfrm>
            <a:off x="5649895" y="2510105"/>
            <a:ext cx="113845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 err="1"/>
              <a:t>Hordenschüttler</a:t>
            </a:r>
            <a:endParaRPr lang="de-DE" sz="1050" dirty="0"/>
          </a:p>
        </p:txBody>
      </p:sp>
      <p:sp>
        <p:nvSpPr>
          <p:cNvPr id="18" name="Rechteck 17"/>
          <p:cNvSpPr/>
          <p:nvPr/>
        </p:nvSpPr>
        <p:spPr>
          <a:xfrm>
            <a:off x="5009570" y="2940473"/>
            <a:ext cx="151195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/>
              <a:t>Wendetrommel</a:t>
            </a:r>
          </a:p>
          <a:p>
            <a:r>
              <a:rPr lang="de-DE" sz="1050" dirty="0"/>
              <a:t>Durchmesser 380 mm</a:t>
            </a:r>
          </a:p>
        </p:txBody>
      </p:sp>
      <p:sp>
        <p:nvSpPr>
          <p:cNvPr id="19" name="Rechteck 18"/>
          <p:cNvSpPr/>
          <p:nvPr/>
        </p:nvSpPr>
        <p:spPr>
          <a:xfrm>
            <a:off x="4159507" y="3181223"/>
            <a:ext cx="87556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/>
              <a:t>Dreschkorb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79836" y="3894013"/>
            <a:ext cx="7784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Dreschtrommeldurchmesser: 600 mm	Dreschtrommelbreite: 1420 mm</a:t>
            </a:r>
          </a:p>
          <a:p>
            <a:r>
              <a:rPr lang="de-DE" sz="1050" dirty="0"/>
              <a:t>Umschlingungswinkel: 121 Grad		Dreschtrommelgeschwindigkeit: 480 – 1150 U/min </a:t>
            </a:r>
          </a:p>
          <a:p>
            <a:r>
              <a:rPr lang="de-DE" sz="1050" dirty="0"/>
              <a:t>Korbfläche: 0,95 m²			Anzahl Schlagleisten: 8</a:t>
            </a:r>
          </a:p>
          <a:p>
            <a:r>
              <a:rPr lang="de-DE" sz="1050" dirty="0"/>
              <a:t>Anzahl </a:t>
            </a:r>
            <a:r>
              <a:rPr lang="de-DE" sz="1050" dirty="0" err="1"/>
              <a:t>Hordenschüttler</a:t>
            </a:r>
            <a:r>
              <a:rPr lang="de-DE" sz="1050" dirty="0"/>
              <a:t>: 5		</a:t>
            </a:r>
            <a:r>
              <a:rPr lang="de-DE" sz="1050" dirty="0" err="1"/>
              <a:t>Schüttlerfläche</a:t>
            </a:r>
            <a:r>
              <a:rPr lang="de-DE" sz="1050" dirty="0"/>
              <a:t>: 6,25 m²</a:t>
            </a:r>
          </a:p>
        </p:txBody>
      </p:sp>
      <p:sp>
        <p:nvSpPr>
          <p:cNvPr id="6" name="Rechteck 5"/>
          <p:cNvSpPr/>
          <p:nvPr/>
        </p:nvSpPr>
        <p:spPr>
          <a:xfrm>
            <a:off x="3117359" y="3219065"/>
            <a:ext cx="1264610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98: www.flm.profi.de</a:t>
            </a:r>
          </a:p>
        </p:txBody>
      </p:sp>
      <p:pic>
        <p:nvPicPr>
          <p:cNvPr id="10" name="Grafik 9" descr="Filmstreifen Silhouette">
            <a:hlinkClick r:id="rId4"/>
            <a:extLst>
              <a:ext uri="{FF2B5EF4-FFF2-40B4-BE49-F238E27FC236}">
                <a16:creationId xmlns:a16="http://schemas.microsoft.com/office/drawing/2014/main" id="{71CA5FF9-430B-6151-289A-7F33355404D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7261" y="135142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5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19" grpId="0"/>
      <p:bldP spid="22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22614BAD-3F22-D2FB-6086-B502B343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58" y="0"/>
            <a:ext cx="2492562" cy="13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8799" y="52490"/>
            <a:ext cx="7343377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52198" y="495429"/>
            <a:ext cx="561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Spezifikationen des konventionellen Dreschwerks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D9F6932B-4BA5-80CB-99C2-06AFABE9E2A2}"/>
              </a:ext>
            </a:extLst>
          </p:cNvPr>
          <p:cNvSpPr txBox="1">
            <a:spLocks/>
          </p:cNvSpPr>
          <p:nvPr/>
        </p:nvSpPr>
        <p:spPr bwMode="auto">
          <a:xfrm>
            <a:off x="4868972" y="1805735"/>
            <a:ext cx="4211417" cy="3031147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altLang="de-DE" sz="1013" kern="0" dirty="0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6BE84B38-E1AF-B95A-A2C7-0C4348A3F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5831" y="1805735"/>
            <a:ext cx="3008030" cy="3031147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42F5F85-D055-9623-4074-988FF30041CC}"/>
              </a:ext>
            </a:extLst>
          </p:cNvPr>
          <p:cNvSpPr txBox="1"/>
          <p:nvPr/>
        </p:nvSpPr>
        <p:spPr>
          <a:xfrm>
            <a:off x="311330" y="1748112"/>
            <a:ext cx="352495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Vorteile: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Universeller</a:t>
            </a:r>
            <a:r>
              <a:rPr lang="de-DE" sz="1600" baseline="0" dirty="0"/>
              <a:t> Einsatz, daher weltweit gut verwendbar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E</a:t>
            </a:r>
            <a:r>
              <a:rPr lang="de-DE" sz="1600" baseline="0" dirty="0"/>
              <a:t>infache Bauweise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E</a:t>
            </a:r>
            <a:r>
              <a:rPr lang="de-DE" sz="1600" baseline="0" dirty="0"/>
              <a:t>infache Einstellung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S</a:t>
            </a:r>
            <a:r>
              <a:rPr lang="de-DE" sz="1600" baseline="0" dirty="0"/>
              <a:t>chonende Strohbehandlung – langes Stroh trocknet im </a:t>
            </a:r>
            <a:r>
              <a:rPr lang="de-DE" sz="1600" baseline="0" dirty="0" err="1"/>
              <a:t>Schwad</a:t>
            </a:r>
            <a:r>
              <a:rPr lang="de-DE" sz="1600" baseline="0" dirty="0"/>
              <a:t> rasch nach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baseline="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baseline="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51F2525-0C33-CD1E-2894-6D427C1F9184}"/>
              </a:ext>
            </a:extLst>
          </p:cNvPr>
          <p:cNvSpPr txBox="1"/>
          <p:nvPr/>
        </p:nvSpPr>
        <p:spPr>
          <a:xfrm>
            <a:off x="4829527" y="1748112"/>
            <a:ext cx="431447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Nachteile: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Gefahr des Körnerbruches bei intensivem</a:t>
            </a:r>
            <a:r>
              <a:rPr lang="de-DE" sz="1600" baseline="0" dirty="0"/>
              <a:t> Drusch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baseline="0" dirty="0"/>
              <a:t>mehr schlagender als reibender Drusch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baseline="0" dirty="0"/>
              <a:t>Druschleistung durch Bauvolumen beschränkt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baseline="0" dirty="0"/>
              <a:t>Schwerkraftabscheidung durch Schüttler erfordert hohes Bauvolumen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baseline="0" dirty="0"/>
              <a:t>Leistungsabnahme bei hohem feuchtem, zähem Stroh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600" dirty="0"/>
              <a:t>A</a:t>
            </a:r>
            <a:r>
              <a:rPr lang="de-DE" sz="1600" baseline="0" dirty="0"/>
              <a:t>ufwendige Umrüstung zur Ernte von Mais</a:t>
            </a:r>
            <a:endParaRPr lang="de-DE" sz="1600" dirty="0"/>
          </a:p>
          <a:p>
            <a:pPr>
              <a:buClr>
                <a:srgbClr val="92D050"/>
              </a:buClr>
            </a:pPr>
            <a:endParaRPr lang="de-DE" baseline="0" dirty="0"/>
          </a:p>
          <a:p>
            <a:pPr>
              <a:buClr>
                <a:srgbClr val="92D050"/>
              </a:buClr>
            </a:pPr>
            <a:endParaRPr lang="de-DE" baseline="0" dirty="0"/>
          </a:p>
          <a:p>
            <a:pPr>
              <a:buClr>
                <a:srgbClr val="92D050"/>
              </a:buClr>
            </a:pPr>
            <a:endParaRPr lang="de-DE" baseline="0" dirty="0"/>
          </a:p>
          <a:p>
            <a:pPr>
              <a:buClr>
                <a:srgbClr val="92D050"/>
              </a:buClr>
            </a:pPr>
            <a:endParaRPr lang="de-DE" baseline="0" dirty="0"/>
          </a:p>
          <a:p>
            <a:pPr>
              <a:buClr>
                <a:srgbClr val="92D050"/>
              </a:buClr>
            </a:pPr>
            <a:endParaRPr lang="de-DE" baseline="0" dirty="0"/>
          </a:p>
          <a:p>
            <a:pPr>
              <a:buClr>
                <a:srgbClr val="92D050"/>
              </a:buClr>
            </a:pPr>
            <a:endParaRPr lang="de-DE" dirty="0"/>
          </a:p>
          <a:p>
            <a:endParaRPr lang="de-DE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60D05332-2B28-1156-B635-67371A24C2B9}"/>
              </a:ext>
            </a:extLst>
          </p:cNvPr>
          <p:cNvSpPr/>
          <p:nvPr/>
        </p:nvSpPr>
        <p:spPr bwMode="auto">
          <a:xfrm>
            <a:off x="1378744" y="3981048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12" name="Grafik 11" descr="Übertragen mit einfarbiger Füllung">
            <a:extLst>
              <a:ext uri="{FF2B5EF4-FFF2-40B4-BE49-F238E27FC236}">
                <a16:creationId xmlns:a16="http://schemas.microsoft.com/office/drawing/2014/main" id="{18002DC9-E7BD-040D-20C7-23C40E4D5FD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6875" y="2822313"/>
            <a:ext cx="514541" cy="514541"/>
          </a:xfrm>
          <a:prstGeom prst="rect">
            <a:avLst/>
          </a:prstGeom>
        </p:spPr>
      </p:pic>
      <p:pic>
        <p:nvPicPr>
          <p:cNvPr id="13" name="Grafik 12" descr="Daumen hoch-Zeichen mit einfarbiger Füllung">
            <a:extLst>
              <a:ext uri="{FF2B5EF4-FFF2-40B4-BE49-F238E27FC236}">
                <a16:creationId xmlns:a16="http://schemas.microsoft.com/office/drawing/2014/main" id="{8E4B55E1-7ED0-F036-B499-626C4C8117F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93525" y="1080867"/>
            <a:ext cx="685800" cy="685800"/>
          </a:xfrm>
          <a:prstGeom prst="rect">
            <a:avLst/>
          </a:prstGeom>
        </p:spPr>
      </p:pic>
      <p:pic>
        <p:nvPicPr>
          <p:cNvPr id="14" name="Grafik 13" descr="Daumen runter mit einfarbiger Füllung">
            <a:extLst>
              <a:ext uri="{FF2B5EF4-FFF2-40B4-BE49-F238E27FC236}">
                <a16:creationId xmlns:a16="http://schemas.microsoft.com/office/drawing/2014/main" id="{628EAE4D-2F66-8F88-E1EB-4BAB992DE9D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4676" y="1080867"/>
            <a:ext cx="685800" cy="685800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9715DF08-7D92-DCDF-63E7-AC57D13243CD}"/>
              </a:ext>
            </a:extLst>
          </p:cNvPr>
          <p:cNvSpPr/>
          <p:nvPr/>
        </p:nvSpPr>
        <p:spPr>
          <a:xfrm>
            <a:off x="7698465" y="1403868"/>
            <a:ext cx="1264610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98: www.flm.profi.de</a:t>
            </a:r>
          </a:p>
        </p:txBody>
      </p:sp>
    </p:spTree>
    <p:extLst>
      <p:ext uri="{BB962C8B-B14F-4D97-AF65-F5344CB8AC3E}">
        <p14:creationId xmlns:p14="http://schemas.microsoft.com/office/powerpoint/2010/main" val="150557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80826" y="20662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453657" y="687794"/>
            <a:ext cx="5973098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Zentrifugalabscheider Dreschwerk </a:t>
            </a:r>
            <a:r>
              <a:rPr lang="de-DE" sz="1050" dirty="0"/>
              <a:t>am Beispiel eines New Holland CX 8.90</a:t>
            </a:r>
          </a:p>
        </p:txBody>
      </p:sp>
      <p:pic>
        <p:nvPicPr>
          <p:cNvPr id="13" name="Picture 4" descr="http://assets.cnhindustrial.com/nhag/eu/assets/Combine/cx7-cx8-tier-4b/features/threshing/cx7-and-cx8-tier-4b-threshing-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5" r="16990"/>
          <a:stretch/>
        </p:blipFill>
        <p:spPr bwMode="auto">
          <a:xfrm>
            <a:off x="3162640" y="1233010"/>
            <a:ext cx="2805330" cy="17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Gerader Verbinder 13"/>
          <p:cNvCxnSpPr/>
          <p:nvPr/>
        </p:nvCxnSpPr>
        <p:spPr bwMode="auto">
          <a:xfrm flipV="1">
            <a:off x="2616392" y="2291438"/>
            <a:ext cx="1092496" cy="12759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/>
        </p:nvCxnSpPr>
        <p:spPr bwMode="auto">
          <a:xfrm>
            <a:off x="2868033" y="1361666"/>
            <a:ext cx="1411373" cy="3323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Gerader Verbinder 17"/>
          <p:cNvCxnSpPr>
            <a:cxnSpLocks/>
          </p:cNvCxnSpPr>
          <p:nvPr/>
        </p:nvCxnSpPr>
        <p:spPr bwMode="auto">
          <a:xfrm>
            <a:off x="5291572" y="2061146"/>
            <a:ext cx="904725" cy="6233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 bwMode="auto">
          <a:xfrm flipV="1">
            <a:off x="5703538" y="1230866"/>
            <a:ext cx="699884" cy="2963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1175644" y="2151589"/>
            <a:ext cx="217466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</a:t>
            </a:r>
          </a:p>
          <a:p>
            <a:r>
              <a:rPr lang="de-DE" sz="1050" dirty="0"/>
              <a:t>Durchmesser 750 mm</a:t>
            </a:r>
          </a:p>
          <a:p>
            <a:r>
              <a:rPr lang="de-DE" sz="1050" dirty="0">
                <a:solidFill>
                  <a:srgbClr val="000000"/>
                </a:solidFill>
              </a:rPr>
              <a:t>Dreschtrommelbreite: 1560 mm </a:t>
            </a:r>
            <a:endParaRPr lang="de-DE" sz="1050" dirty="0"/>
          </a:p>
          <a:p>
            <a:r>
              <a:rPr lang="de-DE" sz="1050" dirty="0">
                <a:solidFill>
                  <a:srgbClr val="000000"/>
                </a:solidFill>
              </a:rPr>
              <a:t>Dreschtrommelgeschwindigkeit: 305 – 905 U/min</a:t>
            </a:r>
          </a:p>
          <a:p>
            <a:r>
              <a:rPr lang="de-DE" sz="1050" dirty="0">
                <a:solidFill>
                  <a:srgbClr val="000000"/>
                </a:solidFill>
              </a:rPr>
              <a:t>Anzahl Schlagleisten: 10	</a:t>
            </a:r>
            <a:endParaRPr lang="de-DE" sz="1050" dirty="0"/>
          </a:p>
          <a:p>
            <a:endParaRPr lang="de-DE" sz="1050" dirty="0"/>
          </a:p>
        </p:txBody>
      </p:sp>
      <p:sp>
        <p:nvSpPr>
          <p:cNvPr id="25" name="Textfeld 24"/>
          <p:cNvSpPr txBox="1"/>
          <p:nvPr/>
        </p:nvSpPr>
        <p:spPr>
          <a:xfrm>
            <a:off x="1504819" y="1163395"/>
            <a:ext cx="14294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Wendetrommel</a:t>
            </a:r>
          </a:p>
          <a:p>
            <a:r>
              <a:rPr lang="de-DE" sz="1050" dirty="0"/>
              <a:t>Durchmesser 475 mm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415984" y="1093323"/>
            <a:ext cx="1411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Quattrotrommel</a:t>
            </a:r>
            <a:endParaRPr lang="de-DE" sz="1050" dirty="0"/>
          </a:p>
          <a:p>
            <a:r>
              <a:rPr lang="de-DE" sz="1050" dirty="0"/>
              <a:t>Durchmesser 315 mm</a:t>
            </a:r>
          </a:p>
          <a:p>
            <a:endParaRPr lang="de-DE" sz="1050" dirty="0"/>
          </a:p>
        </p:txBody>
      </p:sp>
      <p:sp>
        <p:nvSpPr>
          <p:cNvPr id="28" name="Textfeld 27"/>
          <p:cNvSpPr txBox="1"/>
          <p:nvPr/>
        </p:nvSpPr>
        <p:spPr>
          <a:xfrm>
            <a:off x="6098521" y="2686636"/>
            <a:ext cx="1618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Zentrifugalabscheider</a:t>
            </a:r>
          </a:p>
          <a:p>
            <a:r>
              <a:rPr lang="de-DE" sz="1050" dirty="0"/>
              <a:t>Durchmesser 720 mm</a:t>
            </a:r>
          </a:p>
          <a:p>
            <a:r>
              <a:rPr lang="de-DE" sz="1050" dirty="0"/>
              <a:t>Drehzahl 387/700 U/min</a:t>
            </a:r>
          </a:p>
        </p:txBody>
      </p:sp>
      <p:cxnSp>
        <p:nvCxnSpPr>
          <p:cNvPr id="20" name="Gerader Verbinder 19"/>
          <p:cNvCxnSpPr/>
          <p:nvPr/>
        </p:nvCxnSpPr>
        <p:spPr bwMode="auto">
          <a:xfrm flipH="1">
            <a:off x="4211822" y="2241381"/>
            <a:ext cx="526312" cy="111365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3542711" y="3292614"/>
            <a:ext cx="13295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Siebbrücke</a:t>
            </a:r>
          </a:p>
          <a:p>
            <a:r>
              <a:rPr lang="de-DE" sz="1050" dirty="0"/>
              <a:t>Fläche 0,29 m²</a:t>
            </a:r>
          </a:p>
        </p:txBody>
      </p:sp>
      <p:cxnSp>
        <p:nvCxnSpPr>
          <p:cNvPr id="23" name="Gerader Verbinder 22"/>
          <p:cNvCxnSpPr/>
          <p:nvPr/>
        </p:nvCxnSpPr>
        <p:spPr bwMode="auto">
          <a:xfrm flipV="1">
            <a:off x="3063233" y="2846253"/>
            <a:ext cx="980854" cy="5166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 bwMode="auto">
          <a:xfrm>
            <a:off x="5082510" y="2373499"/>
            <a:ext cx="49612" cy="8830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2109580" y="3206566"/>
            <a:ext cx="1639112" cy="871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Dreschkorb</a:t>
            </a:r>
          </a:p>
          <a:p>
            <a:r>
              <a:rPr lang="de-DE" sz="1013" dirty="0"/>
              <a:t>Fläche 1,18 m²</a:t>
            </a:r>
          </a:p>
          <a:p>
            <a:r>
              <a:rPr lang="de-DE" sz="1013" dirty="0">
                <a:solidFill>
                  <a:srgbClr val="000000"/>
                </a:solidFill>
              </a:rPr>
              <a:t>Umschlingungswinkel Dreschkorb: 111 Grad		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565305" y="3225465"/>
            <a:ext cx="12897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Abscheidekorb</a:t>
            </a:r>
          </a:p>
          <a:p>
            <a:r>
              <a:rPr lang="de-DE" sz="1050" dirty="0"/>
              <a:t>Fläche 0,93 m² inkl. Rechen</a:t>
            </a:r>
          </a:p>
        </p:txBody>
      </p:sp>
      <p:cxnSp>
        <p:nvCxnSpPr>
          <p:cNvPr id="31" name="Gerader Verbinder 30"/>
          <p:cNvCxnSpPr>
            <a:cxnSpLocks/>
          </p:cNvCxnSpPr>
          <p:nvPr/>
        </p:nvCxnSpPr>
        <p:spPr bwMode="auto">
          <a:xfrm>
            <a:off x="5375656" y="2208871"/>
            <a:ext cx="638781" cy="12011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5855051" y="3455043"/>
            <a:ext cx="10967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Rechen</a:t>
            </a:r>
          </a:p>
        </p:txBody>
      </p:sp>
      <p:sp>
        <p:nvSpPr>
          <p:cNvPr id="29" name="Rechteck 28"/>
          <p:cNvSpPr/>
          <p:nvPr/>
        </p:nvSpPr>
        <p:spPr>
          <a:xfrm>
            <a:off x="3099100" y="3016402"/>
            <a:ext cx="1508006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99: www.agriculture1.newholland.com</a:t>
            </a:r>
          </a:p>
        </p:txBody>
      </p:sp>
      <p:pic>
        <p:nvPicPr>
          <p:cNvPr id="6" name="Grafik 5" descr="Filmstreifen Silhouette">
            <a:hlinkClick r:id="rId4"/>
            <a:extLst>
              <a:ext uri="{FF2B5EF4-FFF2-40B4-BE49-F238E27FC236}">
                <a16:creationId xmlns:a16="http://schemas.microsoft.com/office/drawing/2014/main" id="{D61A41BA-3821-A3E7-E125-6CFD6E6EB85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7356" y="297947"/>
            <a:ext cx="685800" cy="685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87F1AC4-13C4-C209-BDF9-B87D94901253}"/>
              </a:ext>
            </a:extLst>
          </p:cNvPr>
          <p:cNvSpPr txBox="1"/>
          <p:nvPr/>
        </p:nvSpPr>
        <p:spPr>
          <a:xfrm>
            <a:off x="1304554" y="3932626"/>
            <a:ext cx="64886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Das Zentrifugalabscheider Dreschwerk gibt es in zwei verschiedenen Ausführungen mit 3 oder 4 Trommel-Dreschorgan.</a:t>
            </a:r>
          </a:p>
        </p:txBody>
      </p:sp>
    </p:spTree>
    <p:extLst>
      <p:ext uri="{BB962C8B-B14F-4D97-AF65-F5344CB8AC3E}">
        <p14:creationId xmlns:p14="http://schemas.microsoft.com/office/powerpoint/2010/main" val="105779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5" grpId="0"/>
      <p:bldP spid="27" grpId="0"/>
      <p:bldP spid="28" grpId="0"/>
      <p:bldP spid="11" grpId="0"/>
      <p:bldP spid="21" grpId="0"/>
      <p:bldP spid="24" grpId="0"/>
      <p:bldP spid="34" grpId="0"/>
      <p:bldP spid="2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88E49843-179B-9DDA-D355-2D849389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038" y="2133950"/>
            <a:ext cx="4449947" cy="250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738" y="80105"/>
            <a:ext cx="7366611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32739" y="826699"/>
            <a:ext cx="61187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/>
              <a:t>John Deere T Serie mit eigenen Abscheidekonzept – der Trick ohne Knick.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 err="1"/>
              <a:t>Abstreiferwalze</a:t>
            </a:r>
            <a:r>
              <a:rPr lang="de-DE" sz="1050" dirty="0"/>
              <a:t> und Zuführtrommel führen das Erntegut ohne Knick zum Zinkenseparator mit Abscheidekorb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Strohleittrommel (vierte Abscheidetrommel) sorgt für einen flüssigen Übergang auf die Schüttler</a:t>
            </a:r>
          </a:p>
        </p:txBody>
      </p:sp>
      <p:cxnSp>
        <p:nvCxnSpPr>
          <p:cNvPr id="9" name="Gerader Verbinder 8"/>
          <p:cNvCxnSpPr/>
          <p:nvPr/>
        </p:nvCxnSpPr>
        <p:spPr bwMode="auto">
          <a:xfrm flipV="1">
            <a:off x="2402653" y="3254371"/>
            <a:ext cx="606055" cy="134757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feld 10"/>
          <p:cNvSpPr txBox="1"/>
          <p:nvPr/>
        </p:nvSpPr>
        <p:spPr>
          <a:xfrm>
            <a:off x="1376952" y="3299795"/>
            <a:ext cx="1408853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Dreschtrommel</a:t>
            </a:r>
          </a:p>
          <a:p>
            <a:r>
              <a:rPr lang="de-DE" sz="1013" dirty="0"/>
              <a:t>Durchmesser 660 mm</a:t>
            </a:r>
          </a:p>
        </p:txBody>
      </p:sp>
      <p:cxnSp>
        <p:nvCxnSpPr>
          <p:cNvPr id="13" name="Gerader Verbinder 12"/>
          <p:cNvCxnSpPr/>
          <p:nvPr/>
        </p:nvCxnSpPr>
        <p:spPr bwMode="auto">
          <a:xfrm>
            <a:off x="2554832" y="2716627"/>
            <a:ext cx="1120785" cy="333635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feld 13"/>
          <p:cNvSpPr txBox="1"/>
          <p:nvPr/>
        </p:nvSpPr>
        <p:spPr>
          <a:xfrm>
            <a:off x="1554295" y="2573760"/>
            <a:ext cx="1125297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Abstreiferwalze</a:t>
            </a:r>
            <a:endParaRPr lang="de-DE" sz="1013" dirty="0"/>
          </a:p>
          <a:p>
            <a:endParaRPr lang="de-DE" sz="1013" dirty="0"/>
          </a:p>
        </p:txBody>
      </p:sp>
      <p:cxnSp>
        <p:nvCxnSpPr>
          <p:cNvPr id="16" name="Gerader Verbinder 15"/>
          <p:cNvCxnSpPr/>
          <p:nvPr/>
        </p:nvCxnSpPr>
        <p:spPr bwMode="auto">
          <a:xfrm flipH="1" flipV="1">
            <a:off x="3192120" y="2283870"/>
            <a:ext cx="603744" cy="50531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feld 19"/>
          <p:cNvSpPr txBox="1"/>
          <p:nvPr/>
        </p:nvSpPr>
        <p:spPr>
          <a:xfrm>
            <a:off x="2067728" y="1880284"/>
            <a:ext cx="1423779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Zuführtrommel</a:t>
            </a:r>
          </a:p>
          <a:p>
            <a:r>
              <a:rPr lang="de-DE" sz="1013" dirty="0"/>
              <a:t>Durchmesser 420 mm</a:t>
            </a:r>
          </a:p>
        </p:txBody>
      </p:sp>
      <p:cxnSp>
        <p:nvCxnSpPr>
          <p:cNvPr id="22" name="Gerader Verbinder 21"/>
          <p:cNvCxnSpPr/>
          <p:nvPr/>
        </p:nvCxnSpPr>
        <p:spPr bwMode="auto">
          <a:xfrm flipH="1" flipV="1">
            <a:off x="4429624" y="2003685"/>
            <a:ext cx="47264" cy="80076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feld 23"/>
          <p:cNvSpPr txBox="1"/>
          <p:nvPr/>
        </p:nvSpPr>
        <p:spPr>
          <a:xfrm>
            <a:off x="3795865" y="1646467"/>
            <a:ext cx="1565603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Zinkenseperator</a:t>
            </a:r>
            <a:endParaRPr lang="de-DE" sz="1013" dirty="0"/>
          </a:p>
          <a:p>
            <a:r>
              <a:rPr lang="de-DE" sz="1013" dirty="0"/>
              <a:t>Durchmesser 800 mm</a:t>
            </a:r>
          </a:p>
        </p:txBody>
      </p:sp>
      <p:cxnSp>
        <p:nvCxnSpPr>
          <p:cNvPr id="26" name="Gerader Verbinder 25"/>
          <p:cNvCxnSpPr/>
          <p:nvPr/>
        </p:nvCxnSpPr>
        <p:spPr bwMode="auto">
          <a:xfrm flipV="1">
            <a:off x="4993661" y="2066634"/>
            <a:ext cx="735315" cy="505117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feld 26"/>
          <p:cNvSpPr txBox="1"/>
          <p:nvPr/>
        </p:nvSpPr>
        <p:spPr>
          <a:xfrm>
            <a:off x="5665826" y="1755114"/>
            <a:ext cx="1413039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Strohleittrommel</a:t>
            </a:r>
          </a:p>
          <a:p>
            <a:r>
              <a:rPr lang="de-DE" sz="1013" dirty="0"/>
              <a:t>Durchmesser 400 mm</a:t>
            </a:r>
          </a:p>
        </p:txBody>
      </p:sp>
      <p:pic>
        <p:nvPicPr>
          <p:cNvPr id="7" name="Picture 2" descr="http://www.topagrar.com/imgs/4/4/7/0/7/6/bee87669aef5609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0" y="2893018"/>
            <a:ext cx="2874704" cy="155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4409141" y="4236009"/>
            <a:ext cx="116903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100: www.deere.de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B144A54-08AB-CCB0-D6BB-862CC9D78CCA}"/>
              </a:ext>
            </a:extLst>
          </p:cNvPr>
          <p:cNvSpPr txBox="1"/>
          <p:nvPr/>
        </p:nvSpPr>
        <p:spPr>
          <a:xfrm>
            <a:off x="132737" y="426243"/>
            <a:ext cx="3542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Beispiel: John Deere T 560i</a:t>
            </a:r>
          </a:p>
        </p:txBody>
      </p:sp>
      <p:pic>
        <p:nvPicPr>
          <p:cNvPr id="15" name="Grafik 14" descr="Filmstreifen Silhouette">
            <a:hlinkClick r:id="rId5"/>
            <a:extLst>
              <a:ext uri="{FF2B5EF4-FFF2-40B4-BE49-F238E27FC236}">
                <a16:creationId xmlns:a16="http://schemas.microsoft.com/office/drawing/2014/main" id="{3E3CA79F-EC5B-E5F0-C514-6F34B300C61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86756" y="610909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2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  <p:bldP spid="20" grpId="0"/>
      <p:bldP spid="24" grpId="0"/>
      <p:bldP spid="27" grpId="0"/>
      <p:bldP spid="3" grpId="0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ttp://www.topagrar.com/imgs/4/4/7/0/7/6/bee87669aef5609f.jpg">
            <a:extLst>
              <a:ext uri="{FF2B5EF4-FFF2-40B4-BE49-F238E27FC236}">
                <a16:creationId xmlns:a16="http://schemas.microsoft.com/office/drawing/2014/main" id="{E05656EE-6BF8-F4AA-F1C5-37AAC49CA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256" y="183864"/>
            <a:ext cx="1418540" cy="76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897" y="78372"/>
            <a:ext cx="683585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3896" y="398558"/>
            <a:ext cx="6391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Spezifikationen des Zentrifugalabscheider Dreschwerk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38050" y="767890"/>
            <a:ext cx="502202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Anbieter: New Holland CX, Fendt L und C, Deutz C, </a:t>
            </a:r>
            <a:r>
              <a:rPr lang="de-DE" sz="1050" dirty="0" err="1"/>
              <a:t>Laverda</a:t>
            </a:r>
            <a:r>
              <a:rPr lang="de-DE" sz="1050" dirty="0"/>
              <a:t> M, Claas </a:t>
            </a: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390F79EF-0330-DBED-B993-1E2F48994AD1}"/>
              </a:ext>
            </a:extLst>
          </p:cNvPr>
          <p:cNvSpPr txBox="1">
            <a:spLocks/>
          </p:cNvSpPr>
          <p:nvPr/>
        </p:nvSpPr>
        <p:spPr bwMode="auto">
          <a:xfrm>
            <a:off x="4572000" y="1633104"/>
            <a:ext cx="2970798" cy="3217410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92D050"/>
              </a:buClr>
            </a:pPr>
            <a:r>
              <a:rPr lang="de-DE" sz="1350" b="1" dirty="0"/>
              <a:t>Nachteile: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Hohe Schlagpunktzahl und dadurch Gefahr des Körnerbruches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Mehr schlagender als reibender Drusch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Brüchiges, trockenes Stroh wird stark zerstört, was die Abscheidung an den Schüttlern beeinträchtigt, evtl. sogar Minderleistung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Hoher Bauaufwand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Körnerverluste bei Raps durch ins </a:t>
            </a:r>
            <a:r>
              <a:rPr lang="de-DE" sz="1350" dirty="0" err="1"/>
              <a:t>Stengelmark</a:t>
            </a:r>
            <a:r>
              <a:rPr lang="de-DE" sz="1350" dirty="0"/>
              <a:t> gepresste Körner</a:t>
            </a: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76F66BF5-65E4-CDE3-659C-1856F7AB1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734" y="1760104"/>
            <a:ext cx="2960745" cy="3217410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de-DE" b="1" dirty="0"/>
              <a:t>Vorteile:</a:t>
            </a:r>
          </a:p>
          <a:p>
            <a:pPr algn="l"/>
            <a:endParaRPr lang="de-DE" dirty="0"/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baseline="0" dirty="0"/>
              <a:t>20 bis 30 % Mehrleistung im Vergleich zu konventionellen Dreschwerk vor allem bei feuchtem, zähem Stroh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H</a:t>
            </a:r>
            <a:r>
              <a:rPr lang="de-DE" baseline="0" dirty="0"/>
              <a:t>ohe Druschleistung bei Weizen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J</a:t>
            </a:r>
            <a:r>
              <a:rPr lang="de-DE" baseline="0" dirty="0"/>
              <a:t>e feuchter und zäher das Stroh, desto relativ höher die Druschleistung</a:t>
            </a:r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4F226C7-FC7E-501E-31AD-6EFE6225F9CD}"/>
              </a:ext>
            </a:extLst>
          </p:cNvPr>
          <p:cNvSpPr/>
          <p:nvPr/>
        </p:nvSpPr>
        <p:spPr bwMode="auto">
          <a:xfrm>
            <a:off x="2467268" y="3061173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21" name="Grafik 20" descr="Übertragen mit einfarbiger Füllung">
            <a:extLst>
              <a:ext uri="{FF2B5EF4-FFF2-40B4-BE49-F238E27FC236}">
                <a16:creationId xmlns:a16="http://schemas.microsoft.com/office/drawing/2014/main" id="{E5C2A68C-36C3-853A-535A-21481DA0F3F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3554" y="2984539"/>
            <a:ext cx="514541" cy="514541"/>
          </a:xfrm>
          <a:prstGeom prst="rect">
            <a:avLst/>
          </a:prstGeom>
        </p:spPr>
      </p:pic>
      <p:pic>
        <p:nvPicPr>
          <p:cNvPr id="22" name="Grafik 21" descr="Daumen runter mit einfarbiger Füllung">
            <a:extLst>
              <a:ext uri="{FF2B5EF4-FFF2-40B4-BE49-F238E27FC236}">
                <a16:creationId xmlns:a16="http://schemas.microsoft.com/office/drawing/2014/main" id="{1E492995-6C94-F911-FC68-C863229700F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1692" y="975639"/>
            <a:ext cx="685800" cy="685800"/>
          </a:xfrm>
          <a:prstGeom prst="rect">
            <a:avLst/>
          </a:prstGeom>
        </p:spPr>
      </p:pic>
      <p:pic>
        <p:nvPicPr>
          <p:cNvPr id="23" name="Grafik 22" descr="Daumen hoch-Zeichen mit einfarbiger Füllung">
            <a:extLst>
              <a:ext uri="{FF2B5EF4-FFF2-40B4-BE49-F238E27FC236}">
                <a16:creationId xmlns:a16="http://schemas.microsoft.com/office/drawing/2014/main" id="{68DC9C4C-FE0F-7485-782F-74F93CA1338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09919" y="1089724"/>
            <a:ext cx="685800" cy="685800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6ABA0AD3-F469-5B23-FED8-4E898BF39631}"/>
              </a:ext>
            </a:extLst>
          </p:cNvPr>
          <p:cNvSpPr txBox="1"/>
          <p:nvPr/>
        </p:nvSpPr>
        <p:spPr>
          <a:xfrm>
            <a:off x="7350529" y="894848"/>
            <a:ext cx="3432572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50" dirty="0"/>
              <a:t>Abbildung 93: www.topagrar.com</a:t>
            </a:r>
          </a:p>
        </p:txBody>
      </p:sp>
    </p:spTree>
    <p:extLst>
      <p:ext uri="{BB962C8B-B14F-4D97-AF65-F5344CB8AC3E}">
        <p14:creationId xmlns:p14="http://schemas.microsoft.com/office/powerpoint/2010/main" val="266605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48507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Historische Entwicklung der Getreideernte</a:t>
            </a:r>
          </a:p>
        </p:txBody>
      </p:sp>
      <p:sp>
        <p:nvSpPr>
          <p:cNvPr id="6" name="Rechteck 3"/>
          <p:cNvSpPr>
            <a:spLocks noGrp="1" noChangeArrowheads="1"/>
          </p:cNvSpPr>
          <p:nvPr>
            <p:ph type="subTitle" idx="1"/>
          </p:nvPr>
        </p:nvSpPr>
        <p:spPr>
          <a:xfrm>
            <a:off x="1396582" y="6242445"/>
            <a:ext cx="5902256" cy="820172"/>
          </a:xfrm>
        </p:spPr>
        <p:txBody>
          <a:bodyPr/>
          <a:lstStyle/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dirty="0"/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dirty="0"/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dirty="0"/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dirty="0"/>
          </a:p>
          <a:p>
            <a:pPr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de-DE" sz="1050" b="1" dirty="0">
              <a:latin typeface="+mj-lt"/>
            </a:endParaRP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b="1" dirty="0">
              <a:latin typeface="+mj-lt"/>
            </a:endParaRP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b="1" dirty="0">
              <a:latin typeface="+mj-lt"/>
            </a:endParaRP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b="1" dirty="0">
              <a:latin typeface="+mj-lt"/>
            </a:endParaRP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b="1" dirty="0">
              <a:latin typeface="+mj-lt"/>
            </a:endParaRP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13" dirty="0">
              <a:latin typeface="+mj-lt"/>
            </a:endParaRPr>
          </a:p>
          <a:p>
            <a:pPr marL="514338" lvl="2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de-DE" dirty="0">
              <a:latin typeface="+mj-lt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BF1511F-3911-BA18-41AD-34C519DFC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810" y="1004653"/>
            <a:ext cx="2135981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er Claas Mäh-Dresch-Binder, gezogen von einem MAN Ackerdiesel, Baujahr 1958, erntet wie in alten Zeiten.">
            <a:extLst>
              <a:ext uri="{FF2B5EF4-FFF2-40B4-BE49-F238E27FC236}">
                <a16:creationId xmlns:a16="http://schemas.microsoft.com/office/drawing/2014/main" id="{24190911-20FA-D735-ACCB-664D00645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3697357"/>
            <a:ext cx="1413116" cy="105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0C709F7-56CC-D16E-431A-29ED7FC42C3F}"/>
              </a:ext>
            </a:extLst>
          </p:cNvPr>
          <p:cNvSpPr txBox="1"/>
          <p:nvPr/>
        </p:nvSpPr>
        <p:spPr>
          <a:xfrm>
            <a:off x="1645810" y="2204803"/>
            <a:ext cx="2624809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7: www.profi.de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E6BE3A-4E1A-0DC9-A8D8-1B861313A2CC}"/>
              </a:ext>
            </a:extLst>
          </p:cNvPr>
          <p:cNvSpPr txBox="1"/>
          <p:nvPr/>
        </p:nvSpPr>
        <p:spPr>
          <a:xfrm>
            <a:off x="1548000" y="640436"/>
            <a:ext cx="55994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/>
              <a:t>1836</a:t>
            </a:r>
            <a:r>
              <a:rPr lang="de-DE" sz="1050" dirty="0"/>
              <a:t> erstes Patent auf einen Mähdrescher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1BB833B-06CF-F93A-5785-1548DE6CB28C}"/>
              </a:ext>
            </a:extLst>
          </p:cNvPr>
          <p:cNvSpPr txBox="1"/>
          <p:nvPr/>
        </p:nvSpPr>
        <p:spPr>
          <a:xfrm>
            <a:off x="1548000" y="2387337"/>
            <a:ext cx="535696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1857</a:t>
            </a:r>
            <a:r>
              <a:rPr lang="de-DE" sz="1050" dirty="0">
                <a:latin typeface="+mj-lt"/>
              </a:rPr>
              <a:t> wurde durch Erfindung des mechanischen </a:t>
            </a:r>
            <a:r>
              <a:rPr lang="de-DE" sz="1050" dirty="0" err="1">
                <a:latin typeface="+mj-lt"/>
              </a:rPr>
              <a:t>Knoters</a:t>
            </a:r>
            <a:r>
              <a:rPr lang="de-DE" sz="1050" dirty="0">
                <a:latin typeface="+mj-lt"/>
              </a:rPr>
              <a:t> der erste von Pferden gezogene Mähbinder gebaut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C383D09-52E3-95D8-EDC5-36C3EDD60ED8}"/>
              </a:ext>
            </a:extLst>
          </p:cNvPr>
          <p:cNvSpPr txBox="1"/>
          <p:nvPr/>
        </p:nvSpPr>
        <p:spPr>
          <a:xfrm>
            <a:off x="1548001" y="2751981"/>
            <a:ext cx="59022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1927</a:t>
            </a:r>
            <a:r>
              <a:rPr lang="de-DE" sz="1050" dirty="0">
                <a:latin typeface="+mj-lt"/>
              </a:rPr>
              <a:t> baute Krupp den ersten Mähbinder mit Antrieb über die Zapfwelle durch den Traktor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0275271-813C-9DF0-6C5D-0ED4F0E2FFE2}"/>
              </a:ext>
            </a:extLst>
          </p:cNvPr>
          <p:cNvSpPr txBox="1"/>
          <p:nvPr/>
        </p:nvSpPr>
        <p:spPr>
          <a:xfrm>
            <a:off x="1548000" y="2970233"/>
            <a:ext cx="575083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dirty="0">
                <a:latin typeface="+mj-lt"/>
              </a:rPr>
              <a:t>Ab </a:t>
            </a:r>
            <a:r>
              <a:rPr lang="de-DE" sz="1050" b="1" dirty="0">
                <a:latin typeface="+mj-lt"/>
              </a:rPr>
              <a:t>1930</a:t>
            </a:r>
            <a:r>
              <a:rPr lang="de-DE" sz="1050" dirty="0">
                <a:latin typeface="+mj-lt"/>
              </a:rPr>
              <a:t> hielt die Technisierung nach und nach immer mehr Einzug in die Landwirtschaft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DC55D47-72EB-814D-D316-5A83DA0A2DA3}"/>
              </a:ext>
            </a:extLst>
          </p:cNvPr>
          <p:cNvSpPr txBox="1"/>
          <p:nvPr/>
        </p:nvSpPr>
        <p:spPr>
          <a:xfrm>
            <a:off x="1551301" y="3219872"/>
            <a:ext cx="57508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1935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de-DE" sz="1050" dirty="0">
                <a:latin typeface="+mj-lt"/>
              </a:rPr>
              <a:t>führte Claas den Mäh-Dresch-Binder mit Querfluss-Verfahren ein</a:t>
            </a:r>
          </a:p>
          <a:p>
            <a:pPr marL="471482" lvl="1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dirty="0">
                <a:latin typeface="+mj-lt"/>
              </a:rPr>
              <a:t>Die Leistungsgrenze war schnell erreicht, die Entwicklung eines selbstfahrenden Mähdreschers wurde vorangetrieben</a:t>
            </a:r>
          </a:p>
          <a:p>
            <a:pPr marL="471482" lvl="1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50" dirty="0">
              <a:latin typeface="+mj-lt"/>
            </a:endParaRPr>
          </a:p>
        </p:txBody>
      </p:sp>
      <p:pic>
        <p:nvPicPr>
          <p:cNvPr id="8" name="Grafik 7" descr="Filmstreifen Silhouette">
            <a:hlinkClick r:id="rId5"/>
            <a:extLst>
              <a:ext uri="{FF2B5EF4-FFF2-40B4-BE49-F238E27FC236}">
                <a16:creationId xmlns:a16="http://schemas.microsoft.com/office/drawing/2014/main" id="{CCB65EC5-859C-19B4-EAF8-6584F2A41F7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0200" y="149903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6" grpId="0"/>
      <p:bldP spid="18" grpId="0"/>
      <p:bldP spid="20" grpId="0"/>
      <p:bldP spid="2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6712" y="54383"/>
            <a:ext cx="6760436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51539" y="426705"/>
            <a:ext cx="5889108" cy="6867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Beschleuniger Dreschwerk </a:t>
            </a:r>
            <a:r>
              <a:rPr lang="de-DE" sz="1050" dirty="0"/>
              <a:t>am Beispiel eines Claas </a:t>
            </a:r>
            <a:r>
              <a:rPr lang="de-DE" sz="1050" err="1"/>
              <a:t>Trion</a:t>
            </a:r>
            <a:r>
              <a:rPr lang="de-DE" sz="1050"/>
              <a:t> 530 (Fa. Claas/Sampo)</a:t>
            </a:r>
            <a:endParaRPr lang="de-DE" sz="1050" dirty="0"/>
          </a:p>
          <a:p>
            <a:r>
              <a:rPr lang="de-DE" sz="1050" dirty="0"/>
              <a:t>(Claas „APS Walker Dreschwerk“ - </a:t>
            </a:r>
            <a:r>
              <a:rPr lang="de-DE" sz="1050" b="1" dirty="0" err="1"/>
              <a:t>A</a:t>
            </a:r>
            <a:r>
              <a:rPr lang="de-DE" sz="1050" dirty="0" err="1"/>
              <a:t>ccelerated</a:t>
            </a:r>
            <a:r>
              <a:rPr lang="de-DE" sz="1050" dirty="0"/>
              <a:t>  </a:t>
            </a:r>
            <a:r>
              <a:rPr lang="de-DE" sz="1050" b="1" dirty="0" err="1"/>
              <a:t>P</a:t>
            </a:r>
            <a:r>
              <a:rPr lang="de-DE" sz="1050" dirty="0" err="1"/>
              <a:t>re</a:t>
            </a:r>
            <a:r>
              <a:rPr lang="de-DE" sz="1050" dirty="0"/>
              <a:t> </a:t>
            </a:r>
            <a:r>
              <a:rPr lang="de-DE" sz="1050" b="1" dirty="0"/>
              <a:t>S</a:t>
            </a:r>
            <a:r>
              <a:rPr lang="de-DE" sz="1050" dirty="0"/>
              <a:t>eparation / Beschleunigte Vorabscheidung)</a:t>
            </a:r>
          </a:p>
          <a:p>
            <a:endParaRPr lang="de-DE" sz="1013" dirty="0"/>
          </a:p>
        </p:txBody>
      </p:sp>
      <p:sp>
        <p:nvSpPr>
          <p:cNvPr id="7" name="Textfeld 6"/>
          <p:cNvSpPr txBox="1"/>
          <p:nvPr/>
        </p:nvSpPr>
        <p:spPr>
          <a:xfrm>
            <a:off x="1256200" y="3917175"/>
            <a:ext cx="5837275" cy="89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Dreschtrommeldurchmesser: 600 mm	</a:t>
            </a:r>
            <a:r>
              <a:rPr lang="de-DE" sz="1050"/>
              <a:t>		Dreschtrommelbreite</a:t>
            </a:r>
            <a:r>
              <a:rPr lang="de-DE" sz="1050" dirty="0"/>
              <a:t>: 1420 mm </a:t>
            </a:r>
          </a:p>
          <a:p>
            <a:r>
              <a:rPr lang="de-DE" sz="1050" dirty="0"/>
              <a:t>Umschlingungswinkel Dreschkorb: 142 Grad		Hauptdreschkorbfläche: 1,06 m²</a:t>
            </a:r>
          </a:p>
          <a:p>
            <a:pPr lvl="0"/>
            <a:r>
              <a:rPr lang="de-DE" sz="1050" dirty="0"/>
              <a:t>Dreschtrommelgeschwindigkeit: 400 – 1050 U/min	</a:t>
            </a:r>
            <a:r>
              <a:rPr lang="de-DE" sz="1050" dirty="0" err="1">
                <a:solidFill>
                  <a:srgbClr val="000000"/>
                </a:solidFill>
              </a:rPr>
              <a:t>Schüttlerfläche</a:t>
            </a:r>
            <a:r>
              <a:rPr lang="de-DE" sz="1050" dirty="0">
                <a:solidFill>
                  <a:srgbClr val="000000"/>
                </a:solidFill>
              </a:rPr>
              <a:t>: 6,25 m²</a:t>
            </a:r>
            <a:endParaRPr lang="de-DE" sz="1050" dirty="0"/>
          </a:p>
          <a:p>
            <a:r>
              <a:rPr lang="de-DE" sz="1050" dirty="0"/>
              <a:t>Anzahl Schlagleisten: 8		</a:t>
            </a:r>
            <a:r>
              <a:rPr lang="de-DE" sz="1050"/>
              <a:t>		</a:t>
            </a:r>
            <a:r>
              <a:rPr lang="de-DE" sz="1050">
                <a:solidFill>
                  <a:srgbClr val="000000"/>
                </a:solidFill>
              </a:rPr>
              <a:t>Anzahl </a:t>
            </a:r>
            <a:r>
              <a:rPr lang="de-DE" sz="1050" dirty="0" err="1">
                <a:solidFill>
                  <a:srgbClr val="000000"/>
                </a:solidFill>
              </a:rPr>
              <a:t>Hordenschüttler</a:t>
            </a:r>
            <a:r>
              <a:rPr lang="de-DE" sz="1050" dirty="0">
                <a:solidFill>
                  <a:srgbClr val="000000"/>
                </a:solidFill>
              </a:rPr>
              <a:t>: 5</a:t>
            </a:r>
          </a:p>
          <a:p>
            <a:endParaRPr lang="de-DE" sz="1013" dirty="0"/>
          </a:p>
        </p:txBody>
      </p:sp>
      <p:pic>
        <p:nvPicPr>
          <p:cNvPr id="11266" name="Picture 2" descr="http://app.claas.com/2012/lexion/images/lexion600/restkornabscheidu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11" y="1557836"/>
            <a:ext cx="5410268" cy="24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Gerader Verbinder 8"/>
          <p:cNvCxnSpPr/>
          <p:nvPr/>
        </p:nvCxnSpPr>
        <p:spPr bwMode="auto">
          <a:xfrm flipH="1">
            <a:off x="2825602" y="2806996"/>
            <a:ext cx="717698" cy="398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832440" y="2683345"/>
            <a:ext cx="1228061" cy="40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Beschleuniger </a:t>
            </a:r>
          </a:p>
          <a:p>
            <a:endParaRPr lang="de-DE" sz="1013" dirty="0"/>
          </a:p>
        </p:txBody>
      </p:sp>
      <p:cxnSp>
        <p:nvCxnSpPr>
          <p:cNvPr id="12" name="Gerader Verbinder 11"/>
          <p:cNvCxnSpPr>
            <a:cxnSpLocks/>
            <a:endCxn id="16" idx="3"/>
          </p:cNvCxnSpPr>
          <p:nvPr/>
        </p:nvCxnSpPr>
        <p:spPr bwMode="auto">
          <a:xfrm flipH="1" flipV="1">
            <a:off x="3251251" y="2220205"/>
            <a:ext cx="727849" cy="28367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r Verbinder 12"/>
          <p:cNvCxnSpPr>
            <a:cxnSpLocks/>
          </p:cNvCxnSpPr>
          <p:nvPr/>
        </p:nvCxnSpPr>
        <p:spPr bwMode="auto">
          <a:xfrm flipH="1" flipV="1">
            <a:off x="3576700" y="1822865"/>
            <a:ext cx="804800" cy="493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Gerader Verbinder 14"/>
          <p:cNvCxnSpPr>
            <a:cxnSpLocks/>
          </p:cNvCxnSpPr>
          <p:nvPr/>
        </p:nvCxnSpPr>
        <p:spPr bwMode="auto">
          <a:xfrm flipH="1" flipV="1">
            <a:off x="4474283" y="1475268"/>
            <a:ext cx="993067" cy="520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069360" y="2093247"/>
            <a:ext cx="11818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590008" y="1635652"/>
            <a:ext cx="1181891" cy="40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Wendetrommel</a:t>
            </a:r>
          </a:p>
          <a:p>
            <a:endParaRPr lang="de-DE" sz="1013" dirty="0"/>
          </a:p>
        </p:txBody>
      </p:sp>
      <p:sp>
        <p:nvSpPr>
          <p:cNvPr id="23" name="Textfeld 22"/>
          <p:cNvSpPr txBox="1"/>
          <p:nvPr/>
        </p:nvSpPr>
        <p:spPr>
          <a:xfrm>
            <a:off x="3060501" y="1297211"/>
            <a:ext cx="19365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Strohlockerungstrommel</a:t>
            </a:r>
          </a:p>
        </p:txBody>
      </p:sp>
      <p:sp>
        <p:nvSpPr>
          <p:cNvPr id="6" name="Pfeil: nach rechts 5"/>
          <p:cNvSpPr/>
          <p:nvPr/>
        </p:nvSpPr>
        <p:spPr bwMode="auto">
          <a:xfrm>
            <a:off x="3296093" y="1012751"/>
            <a:ext cx="733806" cy="363474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464101" y="3673682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101: www.claas.de</a:t>
            </a:r>
          </a:p>
        </p:txBody>
      </p:sp>
      <p:pic>
        <p:nvPicPr>
          <p:cNvPr id="14" name="Grafik 13" descr="Filmstreifen Silhouette">
            <a:hlinkClick r:id="rId4"/>
            <a:extLst>
              <a:ext uri="{FF2B5EF4-FFF2-40B4-BE49-F238E27FC236}">
                <a16:creationId xmlns:a16="http://schemas.microsoft.com/office/drawing/2014/main" id="{FF43C8CD-57EF-6D0D-EFC9-9F8D16F4CE9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7356" y="191849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9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6" grpId="0"/>
      <p:bldP spid="20" grpId="0"/>
      <p:bldP spid="23" grpId="0"/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laas.de/blueprint/servlet/image/816426/uncropped/800/0/16efc4c534cd9e2f6e18b1b25a87a6cb/XW/1054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1" b="11026"/>
          <a:stretch/>
        </p:blipFill>
        <p:spPr bwMode="auto">
          <a:xfrm>
            <a:off x="3289762" y="1818506"/>
            <a:ext cx="3488540" cy="275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erader Verbinder 6"/>
          <p:cNvCxnSpPr/>
          <p:nvPr/>
        </p:nvCxnSpPr>
        <p:spPr bwMode="auto">
          <a:xfrm>
            <a:off x="2746400" y="2764592"/>
            <a:ext cx="1418651" cy="119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 bwMode="auto">
          <a:xfrm>
            <a:off x="4676210" y="1767349"/>
            <a:ext cx="728330" cy="50080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 bwMode="auto">
          <a:xfrm>
            <a:off x="3535470" y="2074063"/>
            <a:ext cx="1360035" cy="7024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532761" y="2676053"/>
            <a:ext cx="169941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Beschleuniger</a:t>
            </a:r>
          </a:p>
          <a:p>
            <a:r>
              <a:rPr lang="de-DE" sz="1050" dirty="0"/>
              <a:t>80 % Drehzahl</a:t>
            </a:r>
          </a:p>
          <a:p>
            <a:r>
              <a:rPr lang="de-DE" sz="1050" dirty="0"/>
              <a:t>450 mm Durchmesser</a:t>
            </a:r>
          </a:p>
          <a:p>
            <a:r>
              <a:rPr lang="de-DE" sz="1050" dirty="0"/>
              <a:t>Gutgeschwindigkeit 12 m/s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073097" y="1671504"/>
            <a:ext cx="174729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</a:t>
            </a:r>
          </a:p>
          <a:p>
            <a:r>
              <a:rPr lang="de-DE" sz="1050" dirty="0"/>
              <a:t>100 % Drehzahl</a:t>
            </a:r>
          </a:p>
          <a:p>
            <a:r>
              <a:rPr lang="de-DE" sz="1050" dirty="0"/>
              <a:t>600 mm Durchmesser</a:t>
            </a:r>
          </a:p>
          <a:p>
            <a:r>
              <a:rPr lang="de-DE" sz="1050" dirty="0"/>
              <a:t>Gutgeschwindigkeit 20 m/s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833579" y="1241425"/>
            <a:ext cx="149919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Wendetrommel</a:t>
            </a:r>
          </a:p>
          <a:p>
            <a:r>
              <a:rPr lang="de-DE" sz="1050" dirty="0"/>
              <a:t>68 % Drehzahl</a:t>
            </a:r>
          </a:p>
          <a:p>
            <a:r>
              <a:rPr lang="de-DE" sz="1050" dirty="0"/>
              <a:t>380 mm Durchmesser</a:t>
            </a:r>
          </a:p>
        </p:txBody>
      </p:sp>
      <p:cxnSp>
        <p:nvCxnSpPr>
          <p:cNvPr id="19" name="Gerader Verbinder 18"/>
          <p:cNvCxnSpPr/>
          <p:nvPr/>
        </p:nvCxnSpPr>
        <p:spPr bwMode="auto">
          <a:xfrm flipV="1">
            <a:off x="2946745" y="3157775"/>
            <a:ext cx="556950" cy="6865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2004779" y="3844318"/>
            <a:ext cx="166572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Schrägförderer</a:t>
            </a:r>
          </a:p>
          <a:p>
            <a:r>
              <a:rPr lang="de-DE" sz="1050" dirty="0"/>
              <a:t>Gutgeschwindigkeit 3 m/s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7350" y="118651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47295" y="568571"/>
            <a:ext cx="6554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20 % höhere Druschleistung im Vergleich zum konventionellen Dreschwerk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Beschleuniger übernimmt das Erntegut vom Schrägförderer und beschleunigt es von 3 m/s auf 12 m/s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Gleichmäßiger Gutfluss an der Dreschtrommel wird gewährleistet und homogene Bestückung der Dreschtrommel sicher gestellt</a:t>
            </a:r>
          </a:p>
        </p:txBody>
      </p:sp>
    </p:spTree>
    <p:extLst>
      <p:ext uri="{BB962C8B-B14F-4D97-AF65-F5344CB8AC3E}">
        <p14:creationId xmlns:p14="http://schemas.microsoft.com/office/powerpoint/2010/main" val="242535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21" grpId="0"/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app.claas.com/2012/lexion/images/lexion600/restkornabscheidung.jpg">
            <a:extLst>
              <a:ext uri="{FF2B5EF4-FFF2-40B4-BE49-F238E27FC236}">
                <a16:creationId xmlns:a16="http://schemas.microsoft.com/office/drawing/2014/main" id="{40EB7F7F-EA11-FE90-D4D3-444D857F2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155" y="-21878"/>
            <a:ext cx="2940462" cy="130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4190" y="98414"/>
            <a:ext cx="7075609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9721" y="445768"/>
            <a:ext cx="576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Spezifikationen des Beschleuniger Dreschwerk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DDCAEAD1-E9AC-0936-ECAF-2CFEA6E5701C}"/>
              </a:ext>
            </a:extLst>
          </p:cNvPr>
          <p:cNvSpPr txBox="1">
            <a:spLocks/>
          </p:cNvSpPr>
          <p:nvPr/>
        </p:nvSpPr>
        <p:spPr bwMode="auto">
          <a:xfrm>
            <a:off x="4840811" y="1605136"/>
            <a:ext cx="3979339" cy="3085570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92D050"/>
              </a:buClr>
            </a:pPr>
            <a:r>
              <a:rPr lang="de-DE" sz="1350" b="1" dirty="0"/>
              <a:t>Nachteile: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Hohe Schlagpunktzahl und dadurch Gefahr des Körnerbruches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Mehr schlagender als reibender Drusch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Brüchiges Stroh wird stark zerstört, was die Abscheidung an Schüttlern beeinträchtigt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Hoher Bauaufwand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Beschleuniger nimmt Steine im höheren Maße an als Schlagleisten-Dreschtrommel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1E7E3B67-A6BA-EB89-BC41-5B61BA1D6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168" y="1749298"/>
            <a:ext cx="2960745" cy="3091775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A0135A4-0F4C-83FE-A798-F0260F213865}"/>
              </a:ext>
            </a:extLst>
          </p:cNvPr>
          <p:cNvSpPr txBox="1"/>
          <p:nvPr/>
        </p:nvSpPr>
        <p:spPr>
          <a:xfrm>
            <a:off x="123453" y="1562872"/>
            <a:ext cx="42770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2D050"/>
              </a:buClr>
            </a:pPr>
            <a:r>
              <a:rPr lang="de-DE" b="1" dirty="0"/>
              <a:t>Vorteile:</a:t>
            </a:r>
            <a:endParaRPr lang="de-DE" b="1" baseline="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baseline="0" dirty="0"/>
              <a:t>20 % Mehrleistung im Vergleich zum konventionellen Dreschwerk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R</a:t>
            </a:r>
            <a:r>
              <a:rPr lang="de-DE" sz="1400" baseline="0" dirty="0"/>
              <a:t>uhiger Lauf der Maschine, keine Annahmegeräusche der Trommel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H</a:t>
            </a:r>
            <a:r>
              <a:rPr lang="de-DE" sz="1400" baseline="0" dirty="0"/>
              <a:t>ohe Drehzahlstabilität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K</a:t>
            </a:r>
            <a:r>
              <a:rPr lang="de-DE" sz="1400" baseline="0" dirty="0"/>
              <a:t>eine Belastungsspitzen an den Dreschorganen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H</a:t>
            </a:r>
            <a:r>
              <a:rPr lang="de-DE" sz="1400" baseline="0" dirty="0"/>
              <a:t>ohe Druschleistung bei Raps durch Vorabscheidung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H</a:t>
            </a:r>
            <a:r>
              <a:rPr lang="de-DE" sz="1400" baseline="0" dirty="0"/>
              <a:t>ohe Druschleistung bei Mais durch große Korbfläche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400" dirty="0"/>
              <a:t>G</a:t>
            </a:r>
            <a:r>
              <a:rPr lang="de-DE" sz="1400" baseline="0" dirty="0"/>
              <a:t>eringerer Kraftstoffverbrauch pro </a:t>
            </a:r>
            <a:r>
              <a:rPr lang="de-DE" sz="1400" baseline="0"/>
              <a:t>Tonne Erntegut</a:t>
            </a:r>
            <a:endParaRPr lang="de-DE" sz="1400" baseline="0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E195D541-B946-E53F-267F-02CB0C623687}"/>
              </a:ext>
            </a:extLst>
          </p:cNvPr>
          <p:cNvSpPr/>
          <p:nvPr/>
        </p:nvSpPr>
        <p:spPr bwMode="auto">
          <a:xfrm>
            <a:off x="1456154" y="4437184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13" name="Grafik 12" descr="Übertragen mit einfarbiger Füllung">
            <a:extLst>
              <a:ext uri="{FF2B5EF4-FFF2-40B4-BE49-F238E27FC236}">
                <a16:creationId xmlns:a16="http://schemas.microsoft.com/office/drawing/2014/main" id="{04C5EEA0-8BAE-28DF-465F-C1898287F69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4496" y="2314479"/>
            <a:ext cx="514541" cy="514541"/>
          </a:xfrm>
          <a:prstGeom prst="rect">
            <a:avLst/>
          </a:prstGeom>
        </p:spPr>
      </p:pic>
      <p:pic>
        <p:nvPicPr>
          <p:cNvPr id="14" name="Grafik 13" descr="Daumen runter mit einfarbiger Füllung">
            <a:extLst>
              <a:ext uri="{FF2B5EF4-FFF2-40B4-BE49-F238E27FC236}">
                <a16:creationId xmlns:a16="http://schemas.microsoft.com/office/drawing/2014/main" id="{2D6F527F-9852-D314-C136-028E9C66B89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5349" y="3818938"/>
            <a:ext cx="685800" cy="685800"/>
          </a:xfrm>
          <a:prstGeom prst="rect">
            <a:avLst/>
          </a:prstGeom>
        </p:spPr>
      </p:pic>
      <p:pic>
        <p:nvPicPr>
          <p:cNvPr id="15" name="Grafik 14" descr="Daumen hoch-Zeichen mit einfarbiger Füllung">
            <a:extLst>
              <a:ext uri="{FF2B5EF4-FFF2-40B4-BE49-F238E27FC236}">
                <a16:creationId xmlns:a16="http://schemas.microsoft.com/office/drawing/2014/main" id="{6A40CA68-68BC-E09F-EB14-6BA12030A55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8046" y="1085640"/>
            <a:ext cx="685800" cy="6858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3D19C31-C399-2788-272B-DEA9BBF2026B}"/>
              </a:ext>
            </a:extLst>
          </p:cNvPr>
          <p:cNvSpPr txBox="1"/>
          <p:nvPr/>
        </p:nvSpPr>
        <p:spPr>
          <a:xfrm>
            <a:off x="4930300" y="1378206"/>
            <a:ext cx="34332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" dirty="0"/>
              <a:t>Abbildung 101: www.claas.de</a:t>
            </a:r>
          </a:p>
        </p:txBody>
      </p:sp>
    </p:spTree>
    <p:extLst>
      <p:ext uri="{BB962C8B-B14F-4D97-AF65-F5344CB8AC3E}">
        <p14:creationId xmlns:p14="http://schemas.microsoft.com/office/powerpoint/2010/main" val="174025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EXION 6000 und 5000: Eine neue Schüttler-Dimension - Pressemitteilungen |  CLAAS Gruppe">
            <a:extLst>
              <a:ext uri="{FF2B5EF4-FFF2-40B4-BE49-F238E27FC236}">
                <a16:creationId xmlns:a16="http://schemas.microsoft.com/office/drawing/2014/main" id="{1186CB25-C3E3-41A1-1D43-AE0CD171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7" y="1304786"/>
            <a:ext cx="4534233" cy="199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1221" y="109421"/>
            <a:ext cx="704355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0563" y="556667"/>
            <a:ext cx="6292437" cy="571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050" b="1" dirty="0"/>
              <a:t>Beschleuniger Dreschwerk mit Zentrifugalabscheider</a:t>
            </a:r>
            <a:r>
              <a:rPr lang="de-DE" sz="1050" dirty="0"/>
              <a:t> am Beispiel eines Claas </a:t>
            </a:r>
            <a:r>
              <a:rPr lang="de-DE" sz="1050" dirty="0" err="1"/>
              <a:t>Lexion</a:t>
            </a:r>
            <a:r>
              <a:rPr lang="de-DE" sz="1050" dirty="0"/>
              <a:t> 5400</a:t>
            </a:r>
          </a:p>
          <a:p>
            <a:r>
              <a:rPr lang="de-DE" sz="1050" dirty="0"/>
              <a:t>(Claas „APS SYNFLOW WALKER“)</a:t>
            </a:r>
          </a:p>
          <a:p>
            <a:endParaRPr lang="de-DE" sz="1013" dirty="0"/>
          </a:p>
        </p:txBody>
      </p:sp>
      <p:sp>
        <p:nvSpPr>
          <p:cNvPr id="7" name="Textfeld 6"/>
          <p:cNvSpPr txBox="1"/>
          <p:nvPr/>
        </p:nvSpPr>
        <p:spPr>
          <a:xfrm>
            <a:off x="793750" y="3538588"/>
            <a:ext cx="7046687" cy="10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Dreschtrommeldurchmesser: 755 mm 	</a:t>
            </a:r>
            <a:r>
              <a:rPr lang="de-DE" sz="1050"/>
              <a:t>		Dreschtrommelbreite</a:t>
            </a:r>
            <a:r>
              <a:rPr lang="de-DE" sz="1050" dirty="0"/>
              <a:t>: 1420 mm </a:t>
            </a:r>
          </a:p>
          <a:p>
            <a:r>
              <a:rPr lang="de-DE" sz="1050" dirty="0"/>
              <a:t>Vorbeschleunigertrommeldurchmesser 450mm	Abscheidetrommeldurchmesser: 600mm</a:t>
            </a:r>
          </a:p>
          <a:p>
            <a:r>
              <a:rPr lang="de-DE" sz="1050" dirty="0"/>
              <a:t>Umschlingungswinkel Dreschkorb: 132 Grad		Hauptdreschkorbfläche: 1,30 m²</a:t>
            </a:r>
          </a:p>
          <a:p>
            <a:pPr lvl="0"/>
            <a:r>
              <a:rPr lang="de-DE" sz="1050" dirty="0"/>
              <a:t>Dreschtrommelgeschwindigkeit: 330-930 U/min	</a:t>
            </a:r>
            <a:r>
              <a:rPr lang="de-DE" sz="1050" dirty="0">
                <a:solidFill>
                  <a:srgbClr val="000000"/>
                </a:solidFill>
              </a:rPr>
              <a:t>Gesamtfläche Sekundärabscheidung: 6,37 m²</a:t>
            </a:r>
            <a:endParaRPr lang="de-DE" sz="1050" dirty="0"/>
          </a:p>
          <a:p>
            <a:r>
              <a:rPr lang="de-DE" sz="1050" dirty="0"/>
              <a:t>Anzahl Schlagleisten: 10		</a:t>
            </a:r>
            <a:r>
              <a:rPr lang="de-DE" sz="1050"/>
              <a:t>		</a:t>
            </a:r>
            <a:r>
              <a:rPr lang="de-DE" sz="1050">
                <a:solidFill>
                  <a:srgbClr val="000000"/>
                </a:solidFill>
              </a:rPr>
              <a:t>Anzahl </a:t>
            </a:r>
            <a:r>
              <a:rPr lang="de-DE" sz="1050" dirty="0" err="1">
                <a:solidFill>
                  <a:srgbClr val="000000"/>
                </a:solidFill>
              </a:rPr>
              <a:t>Hordenschüttler</a:t>
            </a:r>
            <a:r>
              <a:rPr lang="de-DE" sz="1050" dirty="0">
                <a:solidFill>
                  <a:srgbClr val="000000"/>
                </a:solidFill>
              </a:rPr>
              <a:t>: 5</a:t>
            </a:r>
          </a:p>
          <a:p>
            <a:endParaRPr lang="de-DE" sz="1013" dirty="0"/>
          </a:p>
        </p:txBody>
      </p:sp>
      <p:cxnSp>
        <p:nvCxnSpPr>
          <p:cNvPr id="9" name="Gerader Verbinder 8"/>
          <p:cNvCxnSpPr>
            <a:cxnSpLocks/>
          </p:cNvCxnSpPr>
          <p:nvPr/>
        </p:nvCxnSpPr>
        <p:spPr bwMode="auto">
          <a:xfrm flipH="1">
            <a:off x="2444698" y="2421393"/>
            <a:ext cx="1066852" cy="1248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378281" y="2421393"/>
            <a:ext cx="1425266" cy="40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Beschleuniger</a:t>
            </a:r>
            <a:r>
              <a:rPr lang="de-DE" sz="1013" dirty="0"/>
              <a:t> </a:t>
            </a:r>
          </a:p>
          <a:p>
            <a:endParaRPr lang="de-DE" sz="1013" dirty="0"/>
          </a:p>
        </p:txBody>
      </p:sp>
      <p:cxnSp>
        <p:nvCxnSpPr>
          <p:cNvPr id="12" name="Gerader Verbinder 11"/>
          <p:cNvCxnSpPr>
            <a:cxnSpLocks/>
            <a:endCxn id="16" idx="3"/>
          </p:cNvCxnSpPr>
          <p:nvPr/>
        </p:nvCxnSpPr>
        <p:spPr bwMode="auto">
          <a:xfrm flipH="1" flipV="1">
            <a:off x="2595220" y="1925467"/>
            <a:ext cx="1434679" cy="1878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r Verbinder 12"/>
          <p:cNvCxnSpPr>
            <a:cxnSpLocks/>
          </p:cNvCxnSpPr>
          <p:nvPr/>
        </p:nvCxnSpPr>
        <p:spPr bwMode="auto">
          <a:xfrm flipH="1" flipV="1">
            <a:off x="2875895" y="1577753"/>
            <a:ext cx="1586601" cy="3884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Gerader Verbinder 14"/>
          <p:cNvCxnSpPr>
            <a:cxnSpLocks/>
          </p:cNvCxnSpPr>
          <p:nvPr/>
        </p:nvCxnSpPr>
        <p:spPr bwMode="auto">
          <a:xfrm flipH="1" flipV="1">
            <a:off x="3991265" y="1451212"/>
            <a:ext cx="942462" cy="3685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1368487" y="1798509"/>
            <a:ext cx="12267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Dreschtrommel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296093" y="1246316"/>
            <a:ext cx="1336358" cy="40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Wendetrommel</a:t>
            </a:r>
          </a:p>
          <a:p>
            <a:endParaRPr lang="de-DE" sz="1013" dirty="0"/>
          </a:p>
        </p:txBody>
      </p:sp>
      <p:sp>
        <p:nvSpPr>
          <p:cNvPr id="6" name="Pfeil: nach rechts 5"/>
          <p:cNvSpPr/>
          <p:nvPr/>
        </p:nvSpPr>
        <p:spPr bwMode="auto">
          <a:xfrm>
            <a:off x="3296093" y="1012751"/>
            <a:ext cx="733806" cy="363474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114000" y="3352360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103: www.claas-gruppe.com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A441A94-C85F-0B55-6C44-A9F1E465D6C1}"/>
              </a:ext>
            </a:extLst>
          </p:cNvPr>
          <p:cNvSpPr txBox="1"/>
          <p:nvPr/>
        </p:nvSpPr>
        <p:spPr>
          <a:xfrm>
            <a:off x="1635235" y="1444348"/>
            <a:ext cx="19315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Abscheidetrommel </a:t>
            </a:r>
          </a:p>
        </p:txBody>
      </p:sp>
      <p:pic>
        <p:nvPicPr>
          <p:cNvPr id="17" name="Grafik 16" descr="Filmstreifen Silhouette">
            <a:hlinkClick r:id="rId4"/>
            <a:extLst>
              <a:ext uri="{FF2B5EF4-FFF2-40B4-BE49-F238E27FC236}">
                <a16:creationId xmlns:a16="http://schemas.microsoft.com/office/drawing/2014/main" id="{7B53177F-DA38-96A4-7DD4-829B0906E28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7356" y="191849"/>
            <a:ext cx="685800" cy="6858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92B3577-ADB6-40F3-3E4E-E5D7AEBBA531}"/>
              </a:ext>
            </a:extLst>
          </p:cNvPr>
          <p:cNvSpPr txBox="1"/>
          <p:nvPr/>
        </p:nvSpPr>
        <p:spPr>
          <a:xfrm>
            <a:off x="1500721" y="4386599"/>
            <a:ext cx="6292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Claas verspricht </a:t>
            </a:r>
            <a:r>
              <a:rPr lang="de-DE" sz="1050" b="1" dirty="0"/>
              <a:t>25 % mehr Durchsatz</a:t>
            </a:r>
            <a:r>
              <a:rPr lang="de-DE" sz="1050" dirty="0"/>
              <a:t> im Vergleich zum normalen Beschleuniger Dreschwerk </a:t>
            </a:r>
          </a:p>
        </p:txBody>
      </p:sp>
    </p:spTree>
    <p:extLst>
      <p:ext uri="{BB962C8B-B14F-4D97-AF65-F5344CB8AC3E}">
        <p14:creationId xmlns:p14="http://schemas.microsoft.com/office/powerpoint/2010/main" val="19492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6" grpId="0"/>
      <p:bldP spid="20" grpId="0"/>
      <p:bldP spid="8" grpId="0"/>
      <p:bldP spid="1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6712" y="108418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sp>
        <p:nvSpPr>
          <p:cNvPr id="6" name="Pfeil: nach rechts 5"/>
          <p:cNvSpPr/>
          <p:nvPr/>
        </p:nvSpPr>
        <p:spPr bwMode="auto">
          <a:xfrm>
            <a:off x="3296093" y="1012751"/>
            <a:ext cx="733806" cy="363474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17" name="Grafik 16" descr="Filmstreifen Silhouette">
            <a:hlinkClick r:id="rId3"/>
            <a:extLst>
              <a:ext uri="{FF2B5EF4-FFF2-40B4-BE49-F238E27FC236}">
                <a16:creationId xmlns:a16="http://schemas.microsoft.com/office/drawing/2014/main" id="{7B53177F-DA38-96A4-7DD4-829B0906E28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9708" y="0"/>
            <a:ext cx="685800" cy="6858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B51EEB56-6D25-DBD0-612F-C331AA76E928}"/>
              </a:ext>
            </a:extLst>
          </p:cNvPr>
          <p:cNvSpPr txBox="1"/>
          <p:nvPr/>
        </p:nvSpPr>
        <p:spPr>
          <a:xfrm>
            <a:off x="288673" y="458550"/>
            <a:ext cx="555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New Holland Ultra Flow Dreschtrommel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43F2B9-67C8-3054-2EA1-A026C1649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" r="1295" b="7628"/>
          <a:stretch/>
        </p:blipFill>
        <p:spPr bwMode="auto">
          <a:xfrm>
            <a:off x="5336077" y="742484"/>
            <a:ext cx="3210427" cy="17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22532B6-299A-73C1-88F0-2486B9388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42"/>
          <a:stretch/>
        </p:blipFill>
        <p:spPr bwMode="auto">
          <a:xfrm>
            <a:off x="610308" y="867016"/>
            <a:ext cx="2241079" cy="110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69EFF8BA-0881-F680-D440-DB50EC8712A8}"/>
              </a:ext>
            </a:extLst>
          </p:cNvPr>
          <p:cNvSpPr txBox="1"/>
          <p:nvPr/>
        </p:nvSpPr>
        <p:spPr>
          <a:xfrm>
            <a:off x="597496" y="1980645"/>
            <a:ext cx="2241079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104: www.topagrar.com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C4C0858-6EC7-BA04-32D1-7F70BFCD41E0}"/>
              </a:ext>
            </a:extLst>
          </p:cNvPr>
          <p:cNvSpPr txBox="1"/>
          <p:nvPr/>
        </p:nvSpPr>
        <p:spPr>
          <a:xfrm>
            <a:off x="5545421" y="2467955"/>
            <a:ext cx="2064544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105: www.facebook.com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2712CF6-265A-1496-48D4-4DFC77A0230D}"/>
              </a:ext>
            </a:extLst>
          </p:cNvPr>
          <p:cNvSpPr txBox="1"/>
          <p:nvPr/>
        </p:nvSpPr>
        <p:spPr>
          <a:xfrm>
            <a:off x="378555" y="2359692"/>
            <a:ext cx="54343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Für alle kleinkörnigen Getreidearten geeignet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Dreschtrommel mit versetz angeordneten Schlagleisten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Höheres Gewicht dadurch höheres Trägheitsmoment </a:t>
            </a:r>
          </a:p>
          <a:p>
            <a:endParaRPr lang="de-DE" sz="1050" dirty="0"/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5A5F5AFF-6471-6199-012D-7326BB8954E0}"/>
              </a:ext>
            </a:extLst>
          </p:cNvPr>
          <p:cNvSpPr txBox="1">
            <a:spLocks/>
          </p:cNvSpPr>
          <p:nvPr/>
        </p:nvSpPr>
        <p:spPr bwMode="auto">
          <a:xfrm>
            <a:off x="5314950" y="3381451"/>
            <a:ext cx="2525487" cy="1455431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sz="1350" kern="0" dirty="0"/>
          </a:p>
          <a:p>
            <a:pPr algn="l"/>
            <a:endParaRPr lang="de-DE" altLang="de-DE" sz="1013" kern="0" dirty="0"/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FAF53E89-E16B-EBF0-6838-A8DB4C6B03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563" y="3381451"/>
            <a:ext cx="2950298" cy="1455431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FFA254FD-CB21-1A38-F9AF-83B8BCE88DCC}"/>
              </a:ext>
            </a:extLst>
          </p:cNvPr>
          <p:cNvSpPr/>
          <p:nvPr/>
        </p:nvSpPr>
        <p:spPr bwMode="auto">
          <a:xfrm>
            <a:off x="1378744" y="3981048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27" name="Grafik 26" descr="Übertragen mit einfarbiger Füllung">
            <a:extLst>
              <a:ext uri="{FF2B5EF4-FFF2-40B4-BE49-F238E27FC236}">
                <a16:creationId xmlns:a16="http://schemas.microsoft.com/office/drawing/2014/main" id="{D0350E11-243A-F5DD-645D-CB5E0DD589A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7135" y="3851896"/>
            <a:ext cx="514541" cy="514541"/>
          </a:xfrm>
          <a:prstGeom prst="rect">
            <a:avLst/>
          </a:prstGeom>
        </p:spPr>
      </p:pic>
      <p:pic>
        <p:nvPicPr>
          <p:cNvPr id="28" name="Grafik 27" descr="Daumen hoch-Zeichen mit einfarbiger Füllung">
            <a:extLst>
              <a:ext uri="{FF2B5EF4-FFF2-40B4-BE49-F238E27FC236}">
                <a16:creationId xmlns:a16="http://schemas.microsoft.com/office/drawing/2014/main" id="{54A1BCC1-E5CF-18BB-CE4A-B83F006116B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64581" y="2738270"/>
            <a:ext cx="685800" cy="685800"/>
          </a:xfrm>
          <a:prstGeom prst="rect">
            <a:avLst/>
          </a:prstGeom>
        </p:spPr>
      </p:pic>
      <p:pic>
        <p:nvPicPr>
          <p:cNvPr id="29" name="Grafik 28" descr="Daumen runter mit einfarbiger Füllung">
            <a:extLst>
              <a:ext uri="{FF2B5EF4-FFF2-40B4-BE49-F238E27FC236}">
                <a16:creationId xmlns:a16="http://schemas.microsoft.com/office/drawing/2014/main" id="{C1D8CD9A-C93B-D98F-A6D4-052E8BAAAD0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10828" y="2738270"/>
            <a:ext cx="685800" cy="6858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E5E1AB0-978E-A75B-439D-3A8A5A0590D5}"/>
              </a:ext>
            </a:extLst>
          </p:cNvPr>
          <p:cNvSpPr txBox="1"/>
          <p:nvPr/>
        </p:nvSpPr>
        <p:spPr>
          <a:xfrm>
            <a:off x="1303563" y="3352360"/>
            <a:ext cx="3433340" cy="1500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050" b="1" dirty="0"/>
              <a:t>Vorteile: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Gleichmäßigerer Gutfluss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Geringere Geräuschbelastung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Niedrigerer Kraftstoffverbrauch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Minimiertes Risiko für Materialstaus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Höhere Lebensdauer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Druschleistung um 10 % erhöht bei Raps </a:t>
            </a:r>
          </a:p>
          <a:p>
            <a:pPr algn="l"/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567F4FF-E22A-5B3D-6CD8-3DD40B5849A3}"/>
              </a:ext>
            </a:extLst>
          </p:cNvPr>
          <p:cNvSpPr txBox="1"/>
          <p:nvPr/>
        </p:nvSpPr>
        <p:spPr>
          <a:xfrm>
            <a:off x="5314951" y="3398154"/>
            <a:ext cx="247820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>
                <a:srgbClr val="92D050"/>
              </a:buClr>
            </a:pPr>
            <a:r>
              <a:rPr lang="de-DE" sz="1050" b="1" kern="0" dirty="0"/>
              <a:t>Nachteile: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kern="0" dirty="0"/>
              <a:t>Höhere Anschaffungskosten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kern="0" dirty="0"/>
              <a:t>Umrüsten auf Mais dauert länger</a:t>
            </a:r>
          </a:p>
        </p:txBody>
      </p:sp>
    </p:spTree>
    <p:extLst>
      <p:ext uri="{BB962C8B-B14F-4D97-AF65-F5344CB8AC3E}">
        <p14:creationId xmlns:p14="http://schemas.microsoft.com/office/powerpoint/2010/main" val="34903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 animBg="1"/>
      <p:bldP spid="24" grpId="0" uiExpand="1" build="p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AAE1F411-AA42-AB83-F38C-2237DF88A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95" y="779323"/>
            <a:ext cx="6858000" cy="3858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6034" y="108982"/>
            <a:ext cx="753239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27" name="Ellipse 26"/>
          <p:cNvSpPr/>
          <p:nvPr/>
        </p:nvSpPr>
        <p:spPr bwMode="auto">
          <a:xfrm rot="20820871">
            <a:off x="4770305" y="1648361"/>
            <a:ext cx="1656724" cy="66496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7E7D0BB-207A-BB71-BE53-A4F81200FA36}"/>
              </a:ext>
            </a:extLst>
          </p:cNvPr>
          <p:cNvSpPr txBox="1"/>
          <p:nvPr/>
        </p:nvSpPr>
        <p:spPr>
          <a:xfrm>
            <a:off x="4177395" y="3321952"/>
            <a:ext cx="3591029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5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Abbildung 37 :www.claas.de</a:t>
            </a:r>
          </a:p>
        </p:txBody>
      </p:sp>
    </p:spTree>
    <p:extLst>
      <p:ext uri="{BB962C8B-B14F-4D97-AF65-F5344CB8AC3E}">
        <p14:creationId xmlns:p14="http://schemas.microsoft.com/office/powerpoint/2010/main" val="27332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AF3CB6A-33A0-9E27-D3BE-6303A18CD57E}"/>
              </a:ext>
            </a:extLst>
          </p:cNvPr>
          <p:cNvSpPr txBox="1"/>
          <p:nvPr/>
        </p:nvSpPr>
        <p:spPr>
          <a:xfrm>
            <a:off x="142366" y="973175"/>
            <a:ext cx="838938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Folgt nach konventionellen, Beschleuniger, oder Zentrifugalabscheider Dreschwerk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Schütteln Restkörner aus dem Stroh, basiert auf dem Prinzip der Schwerkraft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Vorallem im kleinen bis mittleren Leistungssegment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Meist 5 oder 6 Schüttler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Teilweise mit Walzen oder Zinken über dem Schüttler zur Auflockerung der Strohmatte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hohen Strohertrag oder feuchten Stroh steigen Körnerverluste exponentiell an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„Berg auf“-Fahrt höheres Verlustniveau als bei „Berg ab“-Fahrt, bei gleicher Vorfahrtsgeschwindigkeit.</a:t>
            </a:r>
          </a:p>
          <a:p>
            <a:pPr>
              <a:buClr>
                <a:srgbClr val="92D050"/>
              </a:buClr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4202" y="122071"/>
            <a:ext cx="6995826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pic>
        <p:nvPicPr>
          <p:cNvPr id="14" name="Picture 5" descr="ims_objectId=118704;ims_usageRefId=-1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86" t="16258" r="2671" b="12961"/>
          <a:stretch/>
        </p:blipFill>
        <p:spPr bwMode="auto">
          <a:xfrm>
            <a:off x="4695599" y="2609022"/>
            <a:ext cx="3532598" cy="17702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11" name="Gerader Verbinder 10"/>
          <p:cNvCxnSpPr>
            <a:cxnSpLocks/>
          </p:cNvCxnSpPr>
          <p:nvPr/>
        </p:nvCxnSpPr>
        <p:spPr bwMode="auto">
          <a:xfrm>
            <a:off x="5522158" y="2646194"/>
            <a:ext cx="560590" cy="274507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feld 12"/>
          <p:cNvSpPr txBox="1"/>
          <p:nvPr/>
        </p:nvSpPr>
        <p:spPr>
          <a:xfrm>
            <a:off x="4713980" y="2431078"/>
            <a:ext cx="1397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Zinkentrommel</a:t>
            </a:r>
          </a:p>
        </p:txBody>
      </p:sp>
      <p:cxnSp>
        <p:nvCxnSpPr>
          <p:cNvPr id="15" name="Gerader Verbinder 14"/>
          <p:cNvCxnSpPr>
            <a:cxnSpLocks/>
          </p:cNvCxnSpPr>
          <p:nvPr/>
        </p:nvCxnSpPr>
        <p:spPr bwMode="auto">
          <a:xfrm>
            <a:off x="6853041" y="3516748"/>
            <a:ext cx="306161" cy="42711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feld 16"/>
          <p:cNvSpPr txBox="1"/>
          <p:nvPr/>
        </p:nvSpPr>
        <p:spPr>
          <a:xfrm>
            <a:off x="6853041" y="3884315"/>
            <a:ext cx="15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6-Hordenschüttler mit 4 Fallstufen</a:t>
            </a:r>
          </a:p>
        </p:txBody>
      </p:sp>
      <p:sp>
        <p:nvSpPr>
          <p:cNvPr id="9" name="Ellipse 8"/>
          <p:cNvSpPr/>
          <p:nvPr/>
        </p:nvSpPr>
        <p:spPr bwMode="auto">
          <a:xfrm>
            <a:off x="4688094" y="3126402"/>
            <a:ext cx="1297828" cy="13405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cxnSp>
        <p:nvCxnSpPr>
          <p:cNvPr id="12" name="Gerader Verbinder 11"/>
          <p:cNvCxnSpPr>
            <a:endCxn id="14" idx="1"/>
          </p:cNvCxnSpPr>
          <p:nvPr/>
        </p:nvCxnSpPr>
        <p:spPr bwMode="auto">
          <a:xfrm>
            <a:off x="4098627" y="3291539"/>
            <a:ext cx="596972" cy="20260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feld 15"/>
          <p:cNvSpPr txBox="1"/>
          <p:nvPr/>
        </p:nvSpPr>
        <p:spPr>
          <a:xfrm>
            <a:off x="3438913" y="3068398"/>
            <a:ext cx="1084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Dreschwerk</a:t>
            </a:r>
          </a:p>
        </p:txBody>
      </p:sp>
      <p:sp>
        <p:nvSpPr>
          <p:cNvPr id="22" name="Ellipse 21"/>
          <p:cNvSpPr/>
          <p:nvPr/>
        </p:nvSpPr>
        <p:spPr bwMode="auto">
          <a:xfrm rot="20707027">
            <a:off x="5139005" y="2648275"/>
            <a:ext cx="2833983" cy="12846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42367" y="558662"/>
            <a:ext cx="41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Restkornabscheidung durch Schüttler</a:t>
            </a:r>
          </a:p>
        </p:txBody>
      </p:sp>
      <p:sp>
        <p:nvSpPr>
          <p:cNvPr id="3" name="Rechteck 2"/>
          <p:cNvSpPr/>
          <p:nvPr/>
        </p:nvSpPr>
        <p:spPr>
          <a:xfrm>
            <a:off x="4656552" y="4492544"/>
            <a:ext cx="3536245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106: www.claas.de</a:t>
            </a:r>
          </a:p>
        </p:txBody>
      </p:sp>
    </p:spTree>
    <p:extLst>
      <p:ext uri="{BB962C8B-B14F-4D97-AF65-F5344CB8AC3E}">
        <p14:creationId xmlns:p14="http://schemas.microsoft.com/office/powerpoint/2010/main" val="14790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7" grpId="0"/>
      <p:bldP spid="9" grpId="0" animBg="1"/>
      <p:bldP spid="16" grpId="0"/>
      <p:bldP spid="22" grpId="0" animBg="1"/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203" y="119617"/>
            <a:ext cx="7198435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pic>
        <p:nvPicPr>
          <p:cNvPr id="1026" name="Picture 2" descr="http://www.kaufmann-landtechnik.at/joomla15/images/stories/ab10_11227_564x250_jpgpropertydatalangde_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10" y="445069"/>
            <a:ext cx="4230166" cy="18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671342" y="4003158"/>
            <a:ext cx="366620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13" dirty="0"/>
          </a:p>
        </p:txBody>
      </p:sp>
      <p:sp>
        <p:nvSpPr>
          <p:cNvPr id="6" name="Textfeld 5"/>
          <p:cNvSpPr txBox="1"/>
          <p:nvPr/>
        </p:nvSpPr>
        <p:spPr>
          <a:xfrm>
            <a:off x="243986" y="821883"/>
            <a:ext cx="35449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cs typeface="Arial" panose="020B0604020202020204" pitchFamily="34" charset="0"/>
              </a:rPr>
              <a:t>Die 5-Hordenschüttler beim MEDION 330 sind 4,40 m </a:t>
            </a:r>
            <a:r>
              <a:rPr lang="de-DE" sz="1400">
                <a:cs typeface="Arial" panose="020B0604020202020204" pitchFamily="34" charset="0"/>
              </a:rPr>
              <a:t>lang.</a:t>
            </a:r>
          </a:p>
          <a:p>
            <a:r>
              <a:rPr lang="de-DE" sz="1400">
                <a:cs typeface="Arial" panose="020B0604020202020204" pitchFamily="34" charset="0"/>
              </a:rPr>
              <a:t>Vier </a:t>
            </a:r>
            <a:r>
              <a:rPr lang="de-DE" sz="1400" dirty="0">
                <a:cs typeface="Arial" panose="020B0604020202020204" pitchFamily="34" charset="0"/>
              </a:rPr>
              <a:t>Fallstufen lockern die Strohmatte auf.</a:t>
            </a:r>
            <a:endParaRPr lang="de-DE" sz="1013" dirty="0">
              <a:cs typeface="Arial" panose="020B0604020202020204" pitchFamily="34" charset="0"/>
            </a:endParaRPr>
          </a:p>
        </p:txBody>
      </p:sp>
      <p:pic>
        <p:nvPicPr>
          <p:cNvPr id="1028" name="Picture 4" descr="http://www.kaufmann-landtechnik.at/joomla15/images/stories/ab11_55231-x564y250_jpgpropertydatalangde_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918" y="2585608"/>
            <a:ext cx="4230167" cy="18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65502" y="2655667"/>
            <a:ext cx="41600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cs typeface="Arial" panose="020B0604020202020204" pitchFamily="34" charset="0"/>
              </a:rPr>
              <a:t>Rafferzinken</a:t>
            </a:r>
            <a:r>
              <a:rPr lang="de-DE" sz="1400" dirty="0">
                <a:cs typeface="Arial" panose="020B0604020202020204" pitchFamily="34" charset="0"/>
              </a:rPr>
              <a:t> tauchen von oben in die Strohmatte ein, lockern sie auf und ziehen sie auseinander. Ein separater Rücklaufboden, für die abgeschiedenen Körner, ist unter den Schüttlern angeordnet.</a:t>
            </a:r>
          </a:p>
        </p:txBody>
      </p:sp>
      <p:sp>
        <p:nvSpPr>
          <p:cNvPr id="8" name="Rechteck 7"/>
          <p:cNvSpPr/>
          <p:nvPr/>
        </p:nvSpPr>
        <p:spPr>
          <a:xfrm>
            <a:off x="4883384" y="2333937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107: www.kaufmann-landtechnik.at</a:t>
            </a:r>
          </a:p>
        </p:txBody>
      </p:sp>
      <p:sp>
        <p:nvSpPr>
          <p:cNvPr id="11" name="Rechteck 10"/>
          <p:cNvSpPr/>
          <p:nvPr/>
        </p:nvSpPr>
        <p:spPr>
          <a:xfrm>
            <a:off x="4883384" y="4536848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108: Claas Produktpräsentation 2015</a:t>
            </a:r>
          </a:p>
        </p:txBody>
      </p:sp>
    </p:spTree>
    <p:extLst>
      <p:ext uri="{BB962C8B-B14F-4D97-AF65-F5344CB8AC3E}">
        <p14:creationId xmlns:p14="http://schemas.microsoft.com/office/powerpoint/2010/main" val="214093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E9E61-BAD0-9F4B-A498-0EE6296D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8115D-99BF-8A4E-C516-2CF33489F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03" y="119617"/>
            <a:ext cx="7198435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E353DBE-575E-3C57-9092-5BB2A27118DD}"/>
              </a:ext>
            </a:extLst>
          </p:cNvPr>
          <p:cNvSpPr txBox="1"/>
          <p:nvPr/>
        </p:nvSpPr>
        <p:spPr>
          <a:xfrm>
            <a:off x="1341143" y="3730108"/>
            <a:ext cx="163065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/>
              <a:t>Geschlossene Schüttler</a:t>
            </a:r>
            <a:endParaRPr lang="de-DE" sz="1013" dirty="0"/>
          </a:p>
        </p:txBody>
      </p:sp>
      <p:pic>
        <p:nvPicPr>
          <p:cNvPr id="1028" name="Picture 4" descr="http://www.kaufmann-landtechnik.at/joomla15/images/stories/ab11_55231-x564y250_jpgpropertydatalangde_de.jpg">
            <a:extLst>
              <a:ext uri="{FF2B5EF4-FFF2-40B4-BE49-F238E27FC236}">
                <a16:creationId xmlns:a16="http://schemas.microsoft.com/office/drawing/2014/main" id="{A2C51E1A-2A66-589B-08E9-560A567FA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800" y="1297527"/>
            <a:ext cx="4230167" cy="18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9331A7BE-CC36-6F04-4F9E-CB11B9931E98}"/>
              </a:ext>
            </a:extLst>
          </p:cNvPr>
          <p:cNvSpPr/>
          <p:nvPr/>
        </p:nvSpPr>
        <p:spPr>
          <a:xfrm>
            <a:off x="5073884" y="3247798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108: Claas Produktpräsentation 2015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262D45E-0140-B370-BACD-B49030CC5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" y="892133"/>
            <a:ext cx="3923763" cy="278587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D9D5FD3-AACC-F09E-FC19-646EDC245CFB}"/>
              </a:ext>
            </a:extLst>
          </p:cNvPr>
          <p:cNvSpPr txBox="1"/>
          <p:nvPr/>
        </p:nvSpPr>
        <p:spPr>
          <a:xfrm>
            <a:off x="5973055" y="3730107"/>
            <a:ext cx="163065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/>
              <a:t>Offene Schüttler</a:t>
            </a:r>
            <a:endParaRPr lang="de-DE" sz="1013" dirty="0"/>
          </a:p>
        </p:txBody>
      </p:sp>
    </p:spTree>
    <p:extLst>
      <p:ext uri="{BB962C8B-B14F-4D97-AF65-F5344CB8AC3E}">
        <p14:creationId xmlns:p14="http://schemas.microsoft.com/office/powerpoint/2010/main" val="428852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424" y="67599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71342" y="4003158"/>
            <a:ext cx="366620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13" dirty="0"/>
          </a:p>
        </p:txBody>
      </p:sp>
      <p:sp>
        <p:nvSpPr>
          <p:cNvPr id="9" name="Textfeld 8"/>
          <p:cNvSpPr txBox="1"/>
          <p:nvPr/>
        </p:nvSpPr>
        <p:spPr>
          <a:xfrm>
            <a:off x="267840" y="501335"/>
            <a:ext cx="377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New Holland OPTI-SPEED</a:t>
            </a:r>
          </a:p>
        </p:txBody>
      </p:sp>
      <p:sp>
        <p:nvSpPr>
          <p:cNvPr id="6" name="Rechteck 5"/>
          <p:cNvSpPr/>
          <p:nvPr/>
        </p:nvSpPr>
        <p:spPr>
          <a:xfrm>
            <a:off x="4364156" y="4461062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109: www.agritek.fi</a:t>
            </a:r>
          </a:p>
        </p:txBody>
      </p:sp>
      <p:pic>
        <p:nvPicPr>
          <p:cNvPr id="12290" name="Picture 2" descr="http://www.agritek.fi/files/agritek/CX7_8/CX_15_G_OptiSpeed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9" b="8100"/>
          <a:stretch/>
        </p:blipFill>
        <p:spPr bwMode="auto">
          <a:xfrm>
            <a:off x="3774076" y="1118320"/>
            <a:ext cx="5369924" cy="331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Filmstreifen Silhouette">
            <a:hlinkClick r:id="rId4"/>
            <a:extLst>
              <a:ext uri="{FF2B5EF4-FFF2-40B4-BE49-F238E27FC236}">
                <a16:creationId xmlns:a16="http://schemas.microsoft.com/office/drawing/2014/main" id="{3407DBCA-B016-6692-F91F-489F6C21C90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7356" y="191849"/>
            <a:ext cx="685800" cy="6858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" y="1078943"/>
            <a:ext cx="4037875" cy="3105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New Holland passt seine </a:t>
            </a:r>
            <a:r>
              <a:rPr lang="de-DE" sz="1200" dirty="0" err="1"/>
              <a:t>Schüttlergeschwindigkeit</a:t>
            </a:r>
            <a:r>
              <a:rPr lang="de-DE" sz="1200" dirty="0"/>
              <a:t> der Bodenkontur an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Bergauffahrt geringere </a:t>
            </a:r>
            <a:r>
              <a:rPr lang="de-DE" sz="1200" dirty="0" err="1"/>
              <a:t>Schüttlerdrehzahl</a:t>
            </a:r>
            <a:r>
              <a:rPr lang="de-DE" sz="1200" dirty="0"/>
              <a:t> (</a:t>
            </a:r>
            <a:r>
              <a:rPr lang="de-DE" sz="1200" dirty="0" err="1"/>
              <a:t>Könerveluste</a:t>
            </a:r>
            <a:r>
              <a:rPr lang="de-DE" sz="1200" dirty="0"/>
              <a:t> sollen vermieden werden)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Bergabfahrt höhere </a:t>
            </a:r>
            <a:r>
              <a:rPr lang="de-DE" sz="1200" dirty="0" err="1"/>
              <a:t>Schüttlerdrehzahl</a:t>
            </a:r>
            <a:r>
              <a:rPr lang="de-DE" sz="1200" dirty="0"/>
              <a:t> (Verstopfung und ineffiziente Abscheidung soll vermieden werden)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 err="1"/>
              <a:t>Schüttlerdrehzahl</a:t>
            </a:r>
            <a:r>
              <a:rPr lang="de-DE" sz="1200" dirty="0"/>
              <a:t> variiert je nach Fruchtart und Hangneigung zwischen </a:t>
            </a:r>
            <a:r>
              <a:rPr lang="de-DE" sz="1200" dirty="0">
                <a:solidFill>
                  <a:srgbClr val="000000"/>
                </a:solidFill>
              </a:rPr>
              <a:t>170-240 U/min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>
                <a:solidFill>
                  <a:srgbClr val="000000"/>
                </a:solidFill>
              </a:rPr>
              <a:t>Die OPTI-SPEED Technik arbeitet nach dem gleichen Prinzip wie OPTI-FAN (Anpassung der </a:t>
            </a:r>
            <a:r>
              <a:rPr lang="de-DE" sz="1200" dirty="0" err="1">
                <a:solidFill>
                  <a:srgbClr val="000000"/>
                </a:solidFill>
              </a:rPr>
              <a:t>Gebläsedrehzahl</a:t>
            </a:r>
            <a:r>
              <a:rPr lang="de-DE" sz="1200" dirty="0">
                <a:solidFill>
                  <a:srgbClr val="000000"/>
                </a:solidFill>
              </a:rPr>
              <a:t>)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17499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Historische Entwicklung der Getreideernte</a:t>
            </a:r>
          </a:p>
        </p:txBody>
      </p:sp>
      <p:sp>
        <p:nvSpPr>
          <p:cNvPr id="6" name="Rechteck 3"/>
          <p:cNvSpPr>
            <a:spLocks noGrp="1" noChangeArrowheads="1"/>
          </p:cNvSpPr>
          <p:nvPr>
            <p:ph type="subTitle" idx="1"/>
          </p:nvPr>
        </p:nvSpPr>
        <p:spPr>
          <a:xfrm>
            <a:off x="1421277" y="2526770"/>
            <a:ext cx="5902256" cy="1588470"/>
          </a:xfrm>
        </p:spPr>
        <p:txBody>
          <a:bodyPr/>
          <a:lstStyle/>
          <a:p>
            <a:pPr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de-DE" sz="1013" dirty="0">
              <a:latin typeface="+mj-lt"/>
            </a:endParaRPr>
          </a:p>
          <a:p>
            <a:pPr marL="214313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b="1" dirty="0"/>
              <a:t>1953</a:t>
            </a:r>
            <a:r>
              <a:rPr lang="de-DE" sz="1013" dirty="0"/>
              <a:t> beginnt die Generation der selbstfahrenden Mähdrescher in den Produktionshallen der Firma Claas mit dem Claas SF 55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56 PS Benzin- oder wahlweise 60 PS Dieselmotor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3 Vorwärtsgänge mit </a:t>
            </a:r>
            <a:r>
              <a:rPr lang="de-DE" sz="1013" dirty="0" err="1"/>
              <a:t>Variator</a:t>
            </a:r>
            <a:r>
              <a:rPr lang="de-DE" sz="1013" dirty="0"/>
              <a:t>, 19 km/h Höchstgeschwindigkeit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1,250 m breite Dreschtrommel mit 450 mm Durchmesser 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4-facher </a:t>
            </a:r>
            <a:r>
              <a:rPr lang="de-DE" sz="1013" dirty="0" err="1"/>
              <a:t>Hordenschüttler</a:t>
            </a:r>
            <a:r>
              <a:rPr lang="de-DE" sz="1013" dirty="0"/>
              <a:t>, 2-facher Reinigung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Eingebaute Strohpresse 2 x bindend, </a:t>
            </a:r>
          </a:p>
          <a:p>
            <a:pPr marL="471482" lvl="1" indent="-214313" algn="l" fontAlgn="auto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13" dirty="0"/>
              <a:t>Kornabsackung auf dem Dach</a:t>
            </a: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13" dirty="0">
              <a:latin typeface="+mj-lt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A87EC2CC-B1B9-FD69-2C28-219984F9D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467" y="1062344"/>
            <a:ext cx="2214563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D3E62D0-05CF-F62F-F41A-D7D2C34061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64" y="3176660"/>
            <a:ext cx="2146098" cy="132650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8CC66C4-19F9-2E3E-DB85-4919C2065384}"/>
              </a:ext>
            </a:extLst>
          </p:cNvPr>
          <p:cNvSpPr txBox="1"/>
          <p:nvPr/>
        </p:nvSpPr>
        <p:spPr>
          <a:xfrm>
            <a:off x="1820467" y="2219632"/>
            <a:ext cx="2214563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9: www.profi.de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DF54783-C886-1D74-0845-7049A25A7F2E}"/>
              </a:ext>
            </a:extLst>
          </p:cNvPr>
          <p:cNvSpPr txBox="1"/>
          <p:nvPr/>
        </p:nvSpPr>
        <p:spPr>
          <a:xfrm>
            <a:off x="5460724" y="4534297"/>
            <a:ext cx="2164553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10: www.upload.wikimedia.org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069C17C-3E60-07DE-286F-2426E57716CB}"/>
              </a:ext>
            </a:extLst>
          </p:cNvPr>
          <p:cNvSpPr txBox="1"/>
          <p:nvPr/>
        </p:nvSpPr>
        <p:spPr>
          <a:xfrm>
            <a:off x="1421276" y="640334"/>
            <a:ext cx="567689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1938</a:t>
            </a:r>
            <a:r>
              <a:rPr lang="de-DE" sz="1050" dirty="0">
                <a:latin typeface="+mj-lt"/>
              </a:rPr>
              <a:t> erster Selbstfahrender Mähdrescher hergestellt durch die Firma Massey Harris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7A070F4-9740-58E1-EF28-F788E7103CCF}"/>
              </a:ext>
            </a:extLst>
          </p:cNvPr>
          <p:cNvSpPr txBox="1"/>
          <p:nvPr/>
        </p:nvSpPr>
        <p:spPr>
          <a:xfrm>
            <a:off x="1421276" y="2388270"/>
            <a:ext cx="629243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dirty="0"/>
              <a:t>Die Maschinenfabrik Fahr präsentierte </a:t>
            </a:r>
            <a:r>
              <a:rPr lang="de-DE" sz="1050" b="1" dirty="0"/>
              <a:t>1951</a:t>
            </a:r>
            <a:r>
              <a:rPr lang="de-DE" sz="1050" dirty="0"/>
              <a:t> den ersten deutschen selbstfahrenden Mähdrescher</a:t>
            </a:r>
            <a:endParaRPr lang="de-DE" sz="10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47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  <p:bldP spid="10" grpId="0"/>
      <p:bldP spid="8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358" y="8712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Reinigungssystem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6842" y="686954"/>
            <a:ext cx="4012841" cy="421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„Opti-Fan“ Technik variiert die </a:t>
            </a:r>
            <a:r>
              <a:rPr lang="de-DE" sz="1200" dirty="0" err="1"/>
              <a:t>Gebläsedrehzahl</a:t>
            </a:r>
            <a:r>
              <a:rPr lang="de-DE" sz="1200" dirty="0"/>
              <a:t> selbstständig.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„bergauf“-Fahrt wird die Drehzahl nach unten korrigiert, so werden Siebverluste vermieden.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„bergab“-Fahrt korrigiert das System die Drehzahl nach oben, damit keine Materialanhäufung auf den Sieben entsteht.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„Opti-Fan“ gleicht die Wirkung der Schwerkraft auf den Erntestrom aus.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Auf Wunsch des Landwirts verbauen Hersteller einen Siebkastenhangausgleich, dadurch können Seitenhänge bis zu 17 % kompensiert werden. Die gleichmäßige Gutverteilung und die gewünschte Reinigungsleistung werden somit auch an Seitenhängen gewährleistet.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72656" y="415625"/>
            <a:ext cx="227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New Holland OPTI-FAN</a:t>
            </a:r>
          </a:p>
        </p:txBody>
      </p:sp>
      <p:pic>
        <p:nvPicPr>
          <p:cNvPr id="7" name="Grafik 6" descr="Filmstreifen Silhouette">
            <a:hlinkClick r:id="rId3"/>
            <a:extLst>
              <a:ext uri="{FF2B5EF4-FFF2-40B4-BE49-F238E27FC236}">
                <a16:creationId xmlns:a16="http://schemas.microsoft.com/office/drawing/2014/main" id="{50835263-5C7E-DF89-9C0D-58B7272DB4A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4778" y="4042075"/>
            <a:ext cx="685800" cy="685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21532B8-1C50-32DB-84A6-BFB3579944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79" t="4456" r="3768" b="5017"/>
          <a:stretch/>
        </p:blipFill>
        <p:spPr>
          <a:xfrm>
            <a:off x="4209981" y="415625"/>
            <a:ext cx="4788990" cy="336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8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2389A-7B65-0917-14A9-47C4C458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A479C-E073-0092-C11D-48B384AD3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58" y="87120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Reinigungssystem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8CD42FD-75F7-BF19-5AEA-88EB7AA214F3}"/>
              </a:ext>
            </a:extLst>
          </p:cNvPr>
          <p:cNvSpPr txBox="1"/>
          <p:nvPr/>
        </p:nvSpPr>
        <p:spPr>
          <a:xfrm>
            <a:off x="56842" y="686954"/>
            <a:ext cx="4012841" cy="421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„Opti-Fan“ Technik variiert die </a:t>
            </a:r>
            <a:r>
              <a:rPr lang="de-DE" sz="1200" dirty="0" err="1"/>
              <a:t>Gebläsedrehzahl</a:t>
            </a:r>
            <a:r>
              <a:rPr lang="de-DE" sz="1200" dirty="0"/>
              <a:t> selbstständig.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„bergauf“-Fahrt wird die Drehzahl nach unten korrigiert, so werden Siebverluste vermieden.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Bei „bergab“-Fahrt korrigiert das System die Drehzahl nach oben, damit keine Materialanhäufung auf den Sieben entsteht. 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„Opti-Fan“ gleicht die Wirkung der Schwerkraft auf den Erntestrom aus.</a:t>
            </a:r>
          </a:p>
          <a:p>
            <a:pPr marL="214313" indent="-214313">
              <a:lnSpc>
                <a:spcPct val="150000"/>
              </a:lnSpc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Auf Wunsch des Landwirts verbauen Hersteller einen Siebkastenhangausgleich, dadurch können Seitenhänge bis zu 17 % kompensiert werden. Die gleichmäßige Gutverteilung und die gewünschte Reinigungsleistung werden somit auch an Seitenhängen gewährleistet.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011D123-DF70-596E-8620-87D6F0201A50}"/>
              </a:ext>
            </a:extLst>
          </p:cNvPr>
          <p:cNvSpPr txBox="1"/>
          <p:nvPr/>
        </p:nvSpPr>
        <p:spPr>
          <a:xfrm>
            <a:off x="272656" y="415625"/>
            <a:ext cx="227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New Holland OPTI-FAN</a:t>
            </a:r>
          </a:p>
        </p:txBody>
      </p:sp>
      <p:pic>
        <p:nvPicPr>
          <p:cNvPr id="7" name="Grafik 6" descr="Filmstreifen Silhouette">
            <a:hlinkClick r:id="rId3"/>
            <a:extLst>
              <a:ext uri="{FF2B5EF4-FFF2-40B4-BE49-F238E27FC236}">
                <a16:creationId xmlns:a16="http://schemas.microsoft.com/office/drawing/2014/main" id="{476CF792-31FF-B989-B128-70000B42017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4778" y="4042075"/>
            <a:ext cx="685800" cy="6858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5B537EE-5C40-E8D0-DF52-C96FE323D5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62" t="15755" r="16522" b="19999"/>
          <a:stretch/>
        </p:blipFill>
        <p:spPr>
          <a:xfrm>
            <a:off x="4364219" y="569513"/>
            <a:ext cx="4507125" cy="31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4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laas Lexion 7000 und 8000: Neue Hochleistungsdrescher | agrarheute.com">
            <a:extLst>
              <a:ext uri="{FF2B5EF4-FFF2-40B4-BE49-F238E27FC236}">
                <a16:creationId xmlns:a16="http://schemas.microsoft.com/office/drawing/2014/main" id="{11EAA934-8B71-10E4-FC8C-7A7BC5764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590" y="1451843"/>
            <a:ext cx="571500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7020" y="121752"/>
            <a:ext cx="677908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89055" y="963088"/>
            <a:ext cx="86200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In Hochleistungsmähdreschern werden zur Abscheidung ein bzw. zwei Abscheiderotoren eingesetzt.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Abscheiderotoren benötigen weniger Bauvolumen als </a:t>
            </a:r>
            <a:r>
              <a:rPr lang="de-DE" sz="1050" dirty="0" err="1"/>
              <a:t>Hordenschüttler</a:t>
            </a:r>
            <a:r>
              <a:rPr lang="de-DE" sz="1050" dirty="0"/>
              <a:t> und erzielen höhere Abscheideleistungen als Schüttler unter feuchten Bedingungen.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787170" y="1767604"/>
            <a:ext cx="5504300" cy="2670602"/>
            <a:chOff x="280515" y="1764432"/>
            <a:chExt cx="7339066" cy="3560802"/>
          </a:xfrm>
        </p:grpSpPr>
        <p:sp>
          <p:nvSpPr>
            <p:cNvPr id="8" name="Ellipse 7"/>
            <p:cNvSpPr/>
            <p:nvPr/>
          </p:nvSpPr>
          <p:spPr bwMode="auto">
            <a:xfrm>
              <a:off x="449889" y="2806514"/>
              <a:ext cx="3784152" cy="2518720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de-DE" sz="3300" dirty="0">
                <a:solidFill>
                  <a:schemeClr val="bg2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 bwMode="auto">
            <a:xfrm rot="20720698">
              <a:off x="2379933" y="1786074"/>
              <a:ext cx="5239648" cy="2877290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de-DE" sz="3300" dirty="0">
                <a:solidFill>
                  <a:schemeClr val="bg2"/>
                </a:solidFill>
              </a:endParaRPr>
            </a:p>
          </p:txBody>
        </p:sp>
        <p:cxnSp>
          <p:nvCxnSpPr>
            <p:cNvPr id="11" name="Gerader Verbinder 10"/>
            <p:cNvCxnSpPr/>
            <p:nvPr/>
          </p:nvCxnSpPr>
          <p:spPr bwMode="auto">
            <a:xfrm>
              <a:off x="945769" y="2076546"/>
              <a:ext cx="428177" cy="90196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Textfeld 12"/>
            <p:cNvSpPr txBox="1"/>
            <p:nvPr/>
          </p:nvSpPr>
          <p:spPr>
            <a:xfrm>
              <a:off x="280515" y="1764432"/>
              <a:ext cx="1575888" cy="33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13" dirty="0"/>
                <a:t>Dreschwerk</a:t>
              </a:r>
            </a:p>
          </p:txBody>
        </p:sp>
      </p:grpSp>
      <p:sp>
        <p:nvSpPr>
          <p:cNvPr id="10" name="Textfeld 9"/>
          <p:cNvSpPr txBox="1"/>
          <p:nvPr/>
        </p:nvSpPr>
        <p:spPr>
          <a:xfrm>
            <a:off x="274732" y="531431"/>
            <a:ext cx="626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Restkornabscheidung durch Rotoren (Hybrid Mähdrescher) 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1332BCAF-34B4-907D-0E73-E1809EEFDF1E}"/>
              </a:ext>
            </a:extLst>
          </p:cNvPr>
          <p:cNvCxnSpPr/>
          <p:nvPr/>
        </p:nvCxnSpPr>
        <p:spPr bwMode="auto">
          <a:xfrm>
            <a:off x="5166946" y="3354621"/>
            <a:ext cx="1036343" cy="710925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13F70DAE-0D5B-2E32-C1E3-F596C75FA975}"/>
              </a:ext>
            </a:extLst>
          </p:cNvPr>
          <p:cNvCxnSpPr/>
          <p:nvPr/>
        </p:nvCxnSpPr>
        <p:spPr bwMode="auto">
          <a:xfrm>
            <a:off x="5957834" y="2844485"/>
            <a:ext cx="835788" cy="827094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C7684E57-35DD-FA4C-243D-005509A7EBDE}"/>
              </a:ext>
            </a:extLst>
          </p:cNvPr>
          <p:cNvSpPr txBox="1"/>
          <p:nvPr/>
        </p:nvSpPr>
        <p:spPr>
          <a:xfrm>
            <a:off x="6104455" y="3634657"/>
            <a:ext cx="1939717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zwei Abscheiderotoren</a:t>
            </a:r>
          </a:p>
          <a:p>
            <a:r>
              <a:rPr lang="de-DE" sz="1013" dirty="0"/>
              <a:t>Durchmesser jeweils 445 mm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ADC77F0-1A35-B528-5AE8-21B7A8887E57}"/>
              </a:ext>
            </a:extLst>
          </p:cNvPr>
          <p:cNvSpPr txBox="1"/>
          <p:nvPr/>
        </p:nvSpPr>
        <p:spPr>
          <a:xfrm>
            <a:off x="5985734" y="4078558"/>
            <a:ext cx="122540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Rücklaufboden</a:t>
            </a:r>
          </a:p>
        </p:txBody>
      </p:sp>
      <p:pic>
        <p:nvPicPr>
          <p:cNvPr id="27" name="Grafik 26" descr="Filmstreifen Silhouette">
            <a:hlinkClick r:id="rId4"/>
            <a:extLst>
              <a:ext uri="{FF2B5EF4-FFF2-40B4-BE49-F238E27FC236}">
                <a16:creationId xmlns:a16="http://schemas.microsoft.com/office/drawing/2014/main" id="{F4698912-61B3-A2BD-F251-A03544CC925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9442" y="12620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7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13944-D07A-F813-2369-0E6FE6AC3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E7822F-978F-8E9A-DD10-88A6D851E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20" y="121752"/>
            <a:ext cx="677908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pic>
        <p:nvPicPr>
          <p:cNvPr id="27" name="Grafik 26" descr="Filmstreifen Silhouette">
            <a:hlinkClick r:id="rId3"/>
            <a:extLst>
              <a:ext uri="{FF2B5EF4-FFF2-40B4-BE49-F238E27FC236}">
                <a16:creationId xmlns:a16="http://schemas.microsoft.com/office/drawing/2014/main" id="{5F2F3C89-9647-503D-F288-40DC42AB9CA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9442" y="126206"/>
            <a:ext cx="685800" cy="6858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B1BCD72-480B-39AC-89F9-AA04819EE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879" y="1265804"/>
            <a:ext cx="3536962" cy="236639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89B24BB-F42D-E579-2220-A5CF112278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58" y="399256"/>
            <a:ext cx="3648075" cy="243205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592876-F813-4CAF-6008-7EE6062049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875" y="2273186"/>
            <a:ext cx="38576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045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laas Lexion 7000 und 8000: Neue Hochleistungsdrescher | agrarheute.com">
            <a:extLst>
              <a:ext uri="{FF2B5EF4-FFF2-40B4-BE49-F238E27FC236}">
                <a16:creationId xmlns:a16="http://schemas.microsoft.com/office/drawing/2014/main" id="{F14DFDDC-A8FB-87AE-0B99-2B00CB2FB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77139"/>
            <a:ext cx="4383066" cy="238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042" y="109775"/>
            <a:ext cx="6590357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44036" y="529287"/>
            <a:ext cx="473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Restkornabscheidung durch Rotoren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6CABE065-516D-8D34-A573-B83CDA11092E}"/>
              </a:ext>
            </a:extLst>
          </p:cNvPr>
          <p:cNvSpPr txBox="1">
            <a:spLocks/>
          </p:cNvSpPr>
          <p:nvPr/>
        </p:nvSpPr>
        <p:spPr bwMode="auto">
          <a:xfrm>
            <a:off x="5416007" y="2111632"/>
            <a:ext cx="2970798" cy="2568708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92D050"/>
              </a:buClr>
            </a:pPr>
            <a:r>
              <a:rPr lang="de-DE" sz="1350" b="1" dirty="0"/>
              <a:t>Nachteile: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Trockenes, brüchiges Stroh wird stark zerstört, kann an der Siebreinigung Probleme bereiten 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H</a:t>
            </a:r>
            <a:r>
              <a:rPr lang="de-DE" sz="1350"/>
              <a:t>oher </a:t>
            </a:r>
            <a:r>
              <a:rPr lang="de-DE" sz="1350" dirty="0"/>
              <a:t>Bauaufwand 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Höherer Kraftstoffaufwand pro Tonne Erntegut bei schwachen Beständen 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D327D125-821E-B9A8-0537-24BDA2FA9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92" y="2111632"/>
            <a:ext cx="3505951" cy="2584879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de-DE" b="1" dirty="0"/>
              <a:t>Vorteile:</a:t>
            </a:r>
            <a:endParaRPr lang="de-DE" dirty="0"/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H</a:t>
            </a:r>
            <a:r>
              <a:rPr lang="de-DE" baseline="0" dirty="0"/>
              <a:t>ohe Druschleistung durch leistungsstarke Abscheiderotoren anstatt Schüttler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B</a:t>
            </a:r>
            <a:r>
              <a:rPr lang="de-DE" baseline="0" dirty="0"/>
              <a:t>ei hohen Strohertrag und feuchten Stroh sind Rotoren leistungsfähiger als Schüttler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B</a:t>
            </a:r>
            <a:r>
              <a:rPr lang="de-DE" baseline="0" dirty="0"/>
              <a:t>enötigen weniger Bauvolumen als Schüttler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R</a:t>
            </a:r>
            <a:r>
              <a:rPr lang="de-DE" baseline="0" dirty="0"/>
              <a:t>eibende Abscheidung ist besser für das Korn</a:t>
            </a:r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altLang="de-DE" sz="1013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1BFC2C7-2274-7DE9-F404-42A33A5687DD}"/>
              </a:ext>
            </a:extLst>
          </p:cNvPr>
          <p:cNvSpPr/>
          <p:nvPr/>
        </p:nvSpPr>
        <p:spPr bwMode="auto">
          <a:xfrm>
            <a:off x="2467268" y="3061173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17" name="Grafik 16" descr="Übertragen mit einfarbiger Füllung">
            <a:extLst>
              <a:ext uri="{FF2B5EF4-FFF2-40B4-BE49-F238E27FC236}">
                <a16:creationId xmlns:a16="http://schemas.microsoft.com/office/drawing/2014/main" id="{31C3E678-92DE-CABB-0632-A5954AEDCCA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7459" y="2597074"/>
            <a:ext cx="514541" cy="514541"/>
          </a:xfrm>
          <a:prstGeom prst="rect">
            <a:avLst/>
          </a:prstGeom>
        </p:spPr>
      </p:pic>
      <p:pic>
        <p:nvPicPr>
          <p:cNvPr id="18" name="Grafik 17" descr="Daumen runter mit einfarbiger Füllung">
            <a:extLst>
              <a:ext uri="{FF2B5EF4-FFF2-40B4-BE49-F238E27FC236}">
                <a16:creationId xmlns:a16="http://schemas.microsoft.com/office/drawing/2014/main" id="{2108E8F6-51FD-5A37-2A7F-3223D99BF57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2224" y="3856308"/>
            <a:ext cx="685800" cy="685800"/>
          </a:xfrm>
          <a:prstGeom prst="rect">
            <a:avLst/>
          </a:prstGeom>
        </p:spPr>
      </p:pic>
      <p:pic>
        <p:nvPicPr>
          <p:cNvPr id="19" name="Grafik 18" descr="Daumen hoch-Zeichen mit einfarbiger Füllung">
            <a:extLst>
              <a:ext uri="{FF2B5EF4-FFF2-40B4-BE49-F238E27FC236}">
                <a16:creationId xmlns:a16="http://schemas.microsoft.com/office/drawing/2014/main" id="{E770FDF4-AD55-F75E-172A-71EC1D4B1BF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5976" y="4010711"/>
            <a:ext cx="685800" cy="685800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70FA5B35-5784-EF61-E549-E69D6DD92E63}"/>
              </a:ext>
            </a:extLst>
          </p:cNvPr>
          <p:cNvSpPr/>
          <p:nvPr/>
        </p:nvSpPr>
        <p:spPr>
          <a:xfrm>
            <a:off x="7750483" y="1416251"/>
            <a:ext cx="1272644" cy="160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111: www.agrarheute.com </a:t>
            </a:r>
          </a:p>
        </p:txBody>
      </p:sp>
    </p:spTree>
    <p:extLst>
      <p:ext uri="{BB962C8B-B14F-4D97-AF65-F5344CB8AC3E}">
        <p14:creationId xmlns:p14="http://schemas.microsoft.com/office/powerpoint/2010/main" val="122773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63" y="111357"/>
            <a:ext cx="6118762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1B58EF0-ED9A-F9EE-E81D-2F425FC4F880}"/>
              </a:ext>
            </a:extLst>
          </p:cNvPr>
          <p:cNvSpPr txBox="1"/>
          <p:nvPr/>
        </p:nvSpPr>
        <p:spPr>
          <a:xfrm>
            <a:off x="139163" y="498608"/>
            <a:ext cx="6045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Exkurs Reisernte</a:t>
            </a:r>
          </a:p>
          <a:p>
            <a:r>
              <a:rPr lang="de-DE" dirty="0"/>
              <a:t>Ernte mit dem Standardmähdrescher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19B8A0A-B9A2-F74B-05F3-D75B0CE94FC6}"/>
              </a:ext>
            </a:extLst>
          </p:cNvPr>
          <p:cNvSpPr txBox="1"/>
          <p:nvPr/>
        </p:nvSpPr>
        <p:spPr>
          <a:xfrm>
            <a:off x="193555" y="3523381"/>
            <a:ext cx="8756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Standard Mähdrescher besitzen teilweise eine spezielle Reisausstattung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 err="1"/>
              <a:t>Stiftendreschtrommel</a:t>
            </a:r>
            <a:r>
              <a:rPr lang="de-DE" sz="1200" dirty="0"/>
              <a:t> und gezahnter Dreschkorb reiben Rispen aus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Besonders abgedichtete Achsen für feuchte Bedingungen zusätzlich Raupenlaufwerk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 err="1"/>
              <a:t>Korntank</a:t>
            </a:r>
            <a:r>
              <a:rPr lang="de-DE" sz="1200" dirty="0"/>
              <a:t> und Schnecken mit besonders verschleißfester Ausführung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Hohe Robustheit notwendig, da Reispflanzen Siliziumkristalle anlagern, welche den Verschleiß erhöhen </a:t>
            </a:r>
            <a:endParaRPr lang="de-DE" sz="1050" dirty="0"/>
          </a:p>
        </p:txBody>
      </p:sp>
      <p:pic>
        <p:nvPicPr>
          <p:cNvPr id="4102" name="Picture 6" descr="Untitled">
            <a:extLst>
              <a:ext uri="{FF2B5EF4-FFF2-40B4-BE49-F238E27FC236}">
                <a16:creationId xmlns:a16="http://schemas.microsoft.com/office/drawing/2014/main" id="{D759AE84-AC22-1BC2-0200-3ACD14E73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065" y="1184836"/>
            <a:ext cx="2628041" cy="198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01CEF55-0949-F734-7F20-41B4A1534564}"/>
              </a:ext>
            </a:extLst>
          </p:cNvPr>
          <p:cNvSpPr txBox="1"/>
          <p:nvPr/>
        </p:nvSpPr>
        <p:spPr>
          <a:xfrm>
            <a:off x="6408416" y="3352443"/>
            <a:ext cx="254202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113 :www.fendt.com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54E335-D2D3-25D4-819D-D57B7BE822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828" b="15111"/>
          <a:stretch/>
        </p:blipFill>
        <p:spPr>
          <a:xfrm>
            <a:off x="193555" y="1184836"/>
            <a:ext cx="4702629" cy="194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1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echnik für Indien - Aktuelles &amp; Geschichten | CLAAS">
            <a:extLst>
              <a:ext uri="{FF2B5EF4-FFF2-40B4-BE49-F238E27FC236}">
                <a16:creationId xmlns:a16="http://schemas.microsoft.com/office/drawing/2014/main" id="{4E264686-D05A-2342-6778-411696015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9" y="849779"/>
            <a:ext cx="3384141" cy="338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0398" y="128747"/>
            <a:ext cx="7523639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1B58EF0-ED9A-F9EE-E81D-2F425FC4F880}"/>
              </a:ext>
            </a:extLst>
          </p:cNvPr>
          <p:cNvSpPr txBox="1"/>
          <p:nvPr/>
        </p:nvSpPr>
        <p:spPr>
          <a:xfrm>
            <a:off x="213061" y="476101"/>
            <a:ext cx="498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Exkurs Reisernte</a:t>
            </a:r>
          </a:p>
          <a:p>
            <a:r>
              <a:rPr lang="de-DE" dirty="0"/>
              <a:t>Reismähdrescher Claas </a:t>
            </a:r>
            <a:r>
              <a:rPr lang="de-DE" dirty="0" err="1"/>
              <a:t>Crop</a:t>
            </a:r>
            <a:r>
              <a:rPr lang="de-DE" dirty="0"/>
              <a:t> Tiger: </a:t>
            </a:r>
          </a:p>
        </p:txBody>
      </p:sp>
      <p:pic>
        <p:nvPicPr>
          <p:cNvPr id="3074" name="Picture 2" descr="Claas Crop Tiger 30 Terra Trac Technische Daten, Datenblätter (2022-2023) |  LECTURA Specs">
            <a:extLst>
              <a:ext uri="{FF2B5EF4-FFF2-40B4-BE49-F238E27FC236}">
                <a16:creationId xmlns:a16="http://schemas.microsoft.com/office/drawing/2014/main" id="{E2F7AE4E-47EA-6A98-D5F6-52214D928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26" y="616956"/>
            <a:ext cx="4532034" cy="301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F4CFA55-1CFA-9567-98E0-D5774580D783}"/>
              </a:ext>
            </a:extLst>
          </p:cNvPr>
          <p:cNvSpPr txBox="1"/>
          <p:nvPr/>
        </p:nvSpPr>
        <p:spPr>
          <a:xfrm>
            <a:off x="271940" y="3541156"/>
            <a:ext cx="8615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Einfacher, günstiger, leichter, robuster Mähdrescher für südliche Länder insbesondere Indien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Gebaut seit 1993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Besonderes Tangential-Axial-Flow (TAF) Dreschwerk für wenig Bruchkorn 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Zwei quer zur Fahrtrichtung angeordnete Dreschtrommeln mit Restkornabscheidung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 dirty="0"/>
              <a:t>2,10 Meter Arbeitsbreite, 1500 Liter Korntankvolumen, 76 PS Motorleistung  </a:t>
            </a:r>
          </a:p>
        </p:txBody>
      </p:sp>
      <p:pic>
        <p:nvPicPr>
          <p:cNvPr id="8" name="Grafik 7" descr="Filmstreifen Silhouette">
            <a:hlinkClick r:id="rId5"/>
            <a:extLst>
              <a:ext uri="{FF2B5EF4-FFF2-40B4-BE49-F238E27FC236}">
                <a16:creationId xmlns:a16="http://schemas.microsoft.com/office/drawing/2014/main" id="{5C2855DB-D97F-3A29-24C1-044FC0C08F3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2649" y="171983"/>
            <a:ext cx="685800" cy="6858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32F092C-7D54-54E0-CD63-AFED972E1B0F}"/>
              </a:ext>
            </a:extLst>
          </p:cNvPr>
          <p:cNvSpPr txBox="1"/>
          <p:nvPr/>
        </p:nvSpPr>
        <p:spPr>
          <a:xfrm>
            <a:off x="115543" y="3238717"/>
            <a:ext cx="212883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114: www.claas.de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9E62F6D-2570-5F8B-6ECF-1D6192C9B641}"/>
              </a:ext>
            </a:extLst>
          </p:cNvPr>
          <p:cNvSpPr txBox="1"/>
          <p:nvPr/>
        </p:nvSpPr>
        <p:spPr>
          <a:xfrm>
            <a:off x="7708459" y="3252046"/>
            <a:ext cx="235743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115: https:specs.lectura.de</a:t>
            </a:r>
          </a:p>
        </p:txBody>
      </p:sp>
      <p:pic>
        <p:nvPicPr>
          <p:cNvPr id="10" name="Grafik 9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327" y="3634628"/>
            <a:ext cx="685859" cy="6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4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CE1B-EA83-7213-6504-02C276732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9B6326C-7532-D0B7-295C-7DBD3C06A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71" y="128747"/>
            <a:ext cx="3429000" cy="25717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EAE619-D894-9FAA-6730-A9675D614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98" y="128747"/>
            <a:ext cx="7523639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82F7941-3D82-C43B-B625-823849D67DC8}"/>
              </a:ext>
            </a:extLst>
          </p:cNvPr>
          <p:cNvSpPr txBox="1"/>
          <p:nvPr/>
        </p:nvSpPr>
        <p:spPr>
          <a:xfrm>
            <a:off x="188009" y="476101"/>
            <a:ext cx="498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/>
              <a:t>Exkurs Feldversuchswesen</a:t>
            </a:r>
            <a:endParaRPr lang="de-DE" i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BB707FB-6EA8-09BA-BF38-D38E55374BE3}"/>
              </a:ext>
            </a:extLst>
          </p:cNvPr>
          <p:cNvSpPr txBox="1"/>
          <p:nvPr/>
        </p:nvSpPr>
        <p:spPr>
          <a:xfrm>
            <a:off x="264381" y="4390400"/>
            <a:ext cx="8615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/>
              <a:t>1,50 </a:t>
            </a:r>
            <a:r>
              <a:rPr lang="de-DE" sz="1200" dirty="0"/>
              <a:t>Meter Arbeitsbreite</a:t>
            </a:r>
            <a:r>
              <a:rPr lang="de-DE" sz="1200"/>
              <a:t>, 1100 </a:t>
            </a:r>
            <a:r>
              <a:rPr lang="de-DE" sz="1200" dirty="0"/>
              <a:t>Liter Korntankvolumen, 76 PS Motorleistung 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0058BC-916E-DBCF-1CA9-8E48B4195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15" y="1028930"/>
            <a:ext cx="4114185" cy="308563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B590ED-0723-DE17-7345-6DD36EE94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67632" y="1404679"/>
            <a:ext cx="3005987" cy="225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9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C8A3F-8D9B-4019-6BFD-88672A6C2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5D79F3-665D-131D-F262-10957DBB0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23" y="902374"/>
            <a:ext cx="4451668" cy="33387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C5BB215-4C8D-F269-151C-EA97A6BA3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98" y="128747"/>
            <a:ext cx="7523639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96201C5-3C75-45D8-3F6C-0E4F78B6C958}"/>
              </a:ext>
            </a:extLst>
          </p:cNvPr>
          <p:cNvSpPr txBox="1"/>
          <p:nvPr/>
        </p:nvSpPr>
        <p:spPr>
          <a:xfrm>
            <a:off x="188009" y="476101"/>
            <a:ext cx="498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/>
              <a:t>Exkurs Feldversuchswesen</a:t>
            </a:r>
            <a:endParaRPr lang="de-DE" i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FA6970-535B-C0B8-EA3F-16944938EB8A}"/>
              </a:ext>
            </a:extLst>
          </p:cNvPr>
          <p:cNvSpPr txBox="1"/>
          <p:nvPr/>
        </p:nvSpPr>
        <p:spPr>
          <a:xfrm>
            <a:off x="264381" y="4390400"/>
            <a:ext cx="8615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200"/>
              <a:t>1,50 </a:t>
            </a:r>
            <a:r>
              <a:rPr lang="de-DE" sz="1200" dirty="0"/>
              <a:t>Meter Arbeitsbreite</a:t>
            </a:r>
            <a:r>
              <a:rPr lang="de-DE" sz="1200"/>
              <a:t>, 1100 </a:t>
            </a:r>
            <a:r>
              <a:rPr lang="de-DE" sz="1200" dirty="0"/>
              <a:t>Liter Korntankvolumen, 76 PS Motorleistung 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F30FED9-9C60-2AB5-6771-391344273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134888" y="1083554"/>
            <a:ext cx="3665426" cy="27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0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871741E-A95F-F2FB-C76F-D2AD6D516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393" y="692078"/>
            <a:ext cx="5120682" cy="4033959"/>
          </a:xfrm>
          <a:prstGeom prst="rect">
            <a:avLst/>
          </a:prstGeom>
        </p:spPr>
      </p:pic>
      <p:pic>
        <p:nvPicPr>
          <p:cNvPr id="1026" name="Picture 2" descr="S780 | S-Serie | Mähdrescher | John Deere DE">
            <a:extLst>
              <a:ext uri="{FF2B5EF4-FFF2-40B4-BE49-F238E27FC236}">
                <a16:creationId xmlns:a16="http://schemas.microsoft.com/office/drawing/2014/main" id="{E8177751-0E53-EDC8-0178-829EE2381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" r="8265" b="-1"/>
          <a:stretch/>
        </p:blipFill>
        <p:spPr bwMode="auto">
          <a:xfrm>
            <a:off x="-319332" y="627702"/>
            <a:ext cx="4894987" cy="297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4929" y="200751"/>
            <a:ext cx="7467979" cy="552960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Rotormähdrescher</a:t>
            </a:r>
          </a:p>
        </p:txBody>
      </p:sp>
      <p:sp>
        <p:nvSpPr>
          <p:cNvPr id="3" name="Ellipse 2"/>
          <p:cNvSpPr/>
          <p:nvPr/>
        </p:nvSpPr>
        <p:spPr bwMode="auto">
          <a:xfrm rot="20216152">
            <a:off x="1719052" y="1765331"/>
            <a:ext cx="1634537" cy="6962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788272" y="3127968"/>
            <a:ext cx="1246094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116: www.deere.com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80E9F0D-B3DF-D638-FBEF-53534F75B140}"/>
              </a:ext>
            </a:extLst>
          </p:cNvPr>
          <p:cNvSpPr/>
          <p:nvPr/>
        </p:nvSpPr>
        <p:spPr bwMode="auto">
          <a:xfrm rot="20216152">
            <a:off x="5937315" y="1968531"/>
            <a:ext cx="1634537" cy="6962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E4DC48-FAAC-6152-22B1-AB1672C15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768" y="2921815"/>
            <a:ext cx="3503620" cy="186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Historische Entwicklung der Getreideernte</a:t>
            </a:r>
          </a:p>
        </p:txBody>
      </p:sp>
      <p:sp>
        <p:nvSpPr>
          <p:cNvPr id="6" name="Rechteck 3"/>
          <p:cNvSpPr>
            <a:spLocks noGrp="1" noChangeArrowheads="1"/>
          </p:cNvSpPr>
          <p:nvPr>
            <p:ph type="subTitle" idx="1"/>
          </p:nvPr>
        </p:nvSpPr>
        <p:spPr>
          <a:xfrm>
            <a:off x="1381744" y="4091169"/>
            <a:ext cx="5499272" cy="295444"/>
          </a:xfrm>
        </p:spPr>
        <p:txBody>
          <a:bodyPr/>
          <a:lstStyle/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2022 </a:t>
            </a:r>
            <a:r>
              <a:rPr lang="de-DE" sz="1050" dirty="0" err="1">
                <a:latin typeface="+mj-lt"/>
              </a:rPr>
              <a:t>NexCo</a:t>
            </a:r>
            <a:r>
              <a:rPr lang="de-DE" sz="1050" dirty="0">
                <a:latin typeface="+mj-lt"/>
              </a:rPr>
              <a:t>-Dreschmodul durch die Firma </a:t>
            </a:r>
            <a:r>
              <a:rPr lang="de-DE" sz="1050" dirty="0" err="1">
                <a:latin typeface="+mj-lt"/>
              </a:rPr>
              <a:t>Nexat</a:t>
            </a:r>
            <a:r>
              <a:rPr lang="de-DE" sz="1050" dirty="0">
                <a:latin typeface="+mj-lt"/>
              </a:rPr>
              <a:t>    							                                     wird vorgestellt </a:t>
            </a:r>
          </a:p>
          <a:p>
            <a:pPr marL="214313" indent="-214313"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de-DE" sz="1013" dirty="0">
              <a:latin typeface="+mj-lt"/>
            </a:endParaRPr>
          </a:p>
          <a:p>
            <a:pPr algn="l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de-DE" sz="1013" dirty="0">
              <a:latin typeface="+mj-lt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EFE2133A-A49B-F5A5-F3E1-6CC77203C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 t="24879" r="19239" b="5862"/>
          <a:stretch/>
        </p:blipFill>
        <p:spPr bwMode="auto">
          <a:xfrm>
            <a:off x="5599535" y="3523359"/>
            <a:ext cx="1850722" cy="96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35296BFF-6345-9A59-22D6-901CA37AE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8" t="7807" r="14719" b="10347"/>
          <a:stretch/>
        </p:blipFill>
        <p:spPr bwMode="auto">
          <a:xfrm>
            <a:off x="1749598" y="2302027"/>
            <a:ext cx="2086199" cy="86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9D224257-5C62-11F1-0904-883A00344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193" y="331122"/>
            <a:ext cx="2128838" cy="120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B686E41-14B7-F1CE-FEC8-6C806C0C42C0}"/>
              </a:ext>
            </a:extLst>
          </p:cNvPr>
          <p:cNvSpPr txBox="1"/>
          <p:nvPr/>
        </p:nvSpPr>
        <p:spPr>
          <a:xfrm>
            <a:off x="6439064" y="1472444"/>
            <a:ext cx="1693053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11: www.profi.de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A9FC71-9B27-14F9-FEB1-FD81FF13FE5D}"/>
              </a:ext>
            </a:extLst>
          </p:cNvPr>
          <p:cNvSpPr txBox="1"/>
          <p:nvPr/>
        </p:nvSpPr>
        <p:spPr>
          <a:xfrm>
            <a:off x="1748580" y="3190438"/>
            <a:ext cx="208721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12: www.claas.de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C0B0B09-1E91-F87E-6B26-E15623BBE6DC}"/>
              </a:ext>
            </a:extLst>
          </p:cNvPr>
          <p:cNvSpPr txBox="1"/>
          <p:nvPr/>
        </p:nvSpPr>
        <p:spPr>
          <a:xfrm>
            <a:off x="5599535" y="4465533"/>
            <a:ext cx="2181438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13: www.youtube.com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D4714DB-C57F-4C4D-252F-516B8CD910D8}"/>
              </a:ext>
            </a:extLst>
          </p:cNvPr>
          <p:cNvSpPr txBox="1"/>
          <p:nvPr/>
        </p:nvSpPr>
        <p:spPr>
          <a:xfrm>
            <a:off x="1381746" y="621950"/>
            <a:ext cx="42177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1967</a:t>
            </a:r>
            <a:r>
              <a:rPr lang="de-DE" sz="1050" dirty="0">
                <a:latin typeface="+mj-lt"/>
              </a:rPr>
              <a:t> Bereits 150.000 selbstfahrende Mähdrescher in Deutschland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14F64D9-64D4-B45D-5B30-B52A35F276CC}"/>
              </a:ext>
            </a:extLst>
          </p:cNvPr>
          <p:cNvSpPr txBox="1"/>
          <p:nvPr/>
        </p:nvSpPr>
        <p:spPr>
          <a:xfrm>
            <a:off x="1381747" y="938464"/>
            <a:ext cx="41293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1973</a:t>
            </a:r>
            <a:r>
              <a:rPr lang="de-DE" sz="1050" dirty="0">
                <a:latin typeface="+mj-lt"/>
              </a:rPr>
              <a:t> erster Mähdrescher mit Zentrifugal-Abscheider                                                                wird von New Holland vorgestellt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3AC224E-B392-A0F3-ED19-657202E90447}"/>
              </a:ext>
            </a:extLst>
          </p:cNvPr>
          <p:cNvSpPr txBox="1"/>
          <p:nvPr/>
        </p:nvSpPr>
        <p:spPr>
          <a:xfrm>
            <a:off x="1381746" y="1277291"/>
            <a:ext cx="39078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1974 </a:t>
            </a:r>
            <a:r>
              <a:rPr lang="de-DE" sz="1050" dirty="0">
                <a:latin typeface="+mj-lt"/>
              </a:rPr>
              <a:t>erster Mähdrescher mit Axialflussrotor wird von New Holland vorgestellt</a:t>
            </a:r>
            <a:endParaRPr lang="de-DE" sz="1050" b="1" dirty="0">
              <a:latin typeface="+mj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7734936-320D-DF51-3775-610F4E58D336}"/>
              </a:ext>
            </a:extLst>
          </p:cNvPr>
          <p:cNvSpPr txBox="1"/>
          <p:nvPr/>
        </p:nvSpPr>
        <p:spPr>
          <a:xfrm>
            <a:off x="1383424" y="1644395"/>
            <a:ext cx="601265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1990</a:t>
            </a:r>
            <a:r>
              <a:rPr lang="de-DE" sz="1050" dirty="0">
                <a:latin typeface="+mj-lt"/>
              </a:rPr>
              <a:t> </a:t>
            </a:r>
            <a:r>
              <a:rPr lang="de-DE" sz="1050" dirty="0" err="1">
                <a:latin typeface="+mj-lt"/>
              </a:rPr>
              <a:t>Dronnignborg</a:t>
            </a:r>
            <a:r>
              <a:rPr lang="de-DE" sz="1050" dirty="0">
                <a:latin typeface="+mj-lt"/>
              </a:rPr>
              <a:t> (dänischer Hersteller für Mähdrescher von Massey Ferguson) präsentiert die erste Ertragserfassung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B30E63D-FE02-F329-0215-9F4DD182519F}"/>
              </a:ext>
            </a:extLst>
          </p:cNvPr>
          <p:cNvSpPr txBox="1"/>
          <p:nvPr/>
        </p:nvSpPr>
        <p:spPr>
          <a:xfrm>
            <a:off x="1381746" y="1965215"/>
            <a:ext cx="665918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1995</a:t>
            </a:r>
            <a:r>
              <a:rPr lang="de-DE" sz="1050" dirty="0">
                <a:latin typeface="+mj-lt"/>
              </a:rPr>
              <a:t> Claas präsentiert mit dem </a:t>
            </a:r>
            <a:r>
              <a:rPr lang="de-DE" sz="1050" dirty="0" err="1">
                <a:latin typeface="+mj-lt"/>
              </a:rPr>
              <a:t>Lexion</a:t>
            </a:r>
            <a:r>
              <a:rPr lang="de-DE" sz="1050" dirty="0">
                <a:latin typeface="+mj-lt"/>
              </a:rPr>
              <a:t> das Hybrid-Dreschwerk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7B9F0D6-895B-FD09-E609-D5EBBAB95B80}"/>
              </a:ext>
            </a:extLst>
          </p:cNvPr>
          <p:cNvSpPr txBox="1"/>
          <p:nvPr/>
        </p:nvSpPr>
        <p:spPr>
          <a:xfrm>
            <a:off x="1381745" y="3356633"/>
            <a:ext cx="40062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2017 </a:t>
            </a:r>
            <a:r>
              <a:rPr lang="de-DE" sz="1050" dirty="0">
                <a:latin typeface="+mj-lt"/>
              </a:rPr>
              <a:t>AGCO stellt einen neuen Großmähdrescher mit bisher unerreichten Dimensionen vor den Ideal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B67E32E-E6A3-44FB-5387-F89CD06E9A02}"/>
              </a:ext>
            </a:extLst>
          </p:cNvPr>
          <p:cNvSpPr txBox="1"/>
          <p:nvPr/>
        </p:nvSpPr>
        <p:spPr>
          <a:xfrm>
            <a:off x="1381744" y="3749048"/>
            <a:ext cx="41293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1050" b="1" dirty="0">
                <a:latin typeface="+mj-lt"/>
              </a:rPr>
              <a:t>2019</a:t>
            </a:r>
            <a:r>
              <a:rPr lang="de-DE" sz="1050" dirty="0">
                <a:latin typeface="+mj-lt"/>
              </a:rPr>
              <a:t> AGCO präsentiert mit dem Idealdrive einen Mähdrescher ohne Lenkrad </a:t>
            </a:r>
          </a:p>
        </p:txBody>
      </p:sp>
    </p:spTree>
    <p:extLst>
      <p:ext uri="{BB962C8B-B14F-4D97-AF65-F5344CB8AC3E}">
        <p14:creationId xmlns:p14="http://schemas.microsoft.com/office/powerpoint/2010/main" val="168215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9" grpId="0"/>
      <p:bldP spid="10" grpId="0"/>
      <p:bldP spid="12" grpId="0"/>
      <p:bldP spid="1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13399-8984-0D95-1C0E-E35D11D4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67B21E-3B14-581E-0931-E7661874C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29" y="200751"/>
            <a:ext cx="7467979" cy="552960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Rotormähdrescher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D669A8-FE7B-9072-0B67-63C852489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12" y="828918"/>
            <a:ext cx="2251074" cy="143546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4CF4CDE-A604-97CA-5A62-F63BB1A4C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924" y="467471"/>
            <a:ext cx="2391327" cy="159421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A6E3367-BFED-9795-D4B8-EB825C332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950" y="2929915"/>
            <a:ext cx="2819400" cy="158591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2992957-D9EB-B87A-BB05-C5D6185AFA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4630" y="1499390"/>
            <a:ext cx="2143986" cy="137337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830A0C5-10BD-486E-FCC7-4D2E69E7B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9262" y="1641432"/>
            <a:ext cx="2251074" cy="108928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A33876A-B188-9DBD-4ACD-CE05C6135F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8500" y="2865353"/>
            <a:ext cx="2630427" cy="199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809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in Rotor. Viele Aufgaben: Dresch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188">
            <a:off x="1494216" y="1166624"/>
            <a:ext cx="5485713" cy="35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721" y="97046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76755" y="469773"/>
            <a:ext cx="48146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Ein </a:t>
            </a:r>
            <a:r>
              <a:rPr lang="de-DE" sz="1050" b="1" dirty="0"/>
              <a:t>Dresch- und Abscheiderotor </a:t>
            </a:r>
            <a:r>
              <a:rPr lang="de-DE" sz="1050" dirty="0"/>
              <a:t>am Beispiel eines John Deere S 790 </a:t>
            </a:r>
          </a:p>
        </p:txBody>
      </p:sp>
      <p:cxnSp>
        <p:nvCxnSpPr>
          <p:cNvPr id="6" name="Gerader Verbinder 5"/>
          <p:cNvCxnSpPr/>
          <p:nvPr/>
        </p:nvCxnSpPr>
        <p:spPr bwMode="auto">
          <a:xfrm>
            <a:off x="4100725" y="2313894"/>
            <a:ext cx="1087280" cy="1379778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r Verbinder 15"/>
          <p:cNvCxnSpPr/>
          <p:nvPr/>
        </p:nvCxnSpPr>
        <p:spPr bwMode="auto">
          <a:xfrm>
            <a:off x="6518586" y="2955879"/>
            <a:ext cx="506037" cy="743777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r Verbinder 16"/>
          <p:cNvCxnSpPr/>
          <p:nvPr/>
        </p:nvCxnSpPr>
        <p:spPr bwMode="auto">
          <a:xfrm flipH="1" flipV="1">
            <a:off x="4013710" y="2826251"/>
            <a:ext cx="188501" cy="743912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Gerader Verbinder 17"/>
          <p:cNvCxnSpPr/>
          <p:nvPr/>
        </p:nvCxnSpPr>
        <p:spPr bwMode="auto">
          <a:xfrm>
            <a:off x="854225" y="2107906"/>
            <a:ext cx="930125" cy="70125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feld 25"/>
          <p:cNvSpPr txBox="1"/>
          <p:nvPr/>
        </p:nvSpPr>
        <p:spPr>
          <a:xfrm>
            <a:off x="487285" y="1807500"/>
            <a:ext cx="10607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Zuführtrommel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6601241" y="3674456"/>
            <a:ext cx="114012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Auswurftrommel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4991443" y="3693672"/>
            <a:ext cx="10607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Rotor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731659" y="3550056"/>
            <a:ext cx="10607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Dreschkorb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1548000" y="4113372"/>
            <a:ext cx="67101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Rotordurchmesser: 762mm		Effektive Dreschfläche 2,75m²</a:t>
            </a:r>
          </a:p>
          <a:p>
            <a:r>
              <a:rPr lang="de-DE" sz="1050" dirty="0"/>
              <a:t>Rotorlänge: 3.124 mm			Abscheidefläche: 1,54 m²</a:t>
            </a:r>
          </a:p>
          <a:p>
            <a:r>
              <a:rPr lang="de-DE" sz="1050" dirty="0"/>
              <a:t>Rotordrehzahl: 210 – 1000 U/min</a:t>
            </a:r>
            <a:r>
              <a:rPr lang="de-DE" sz="1050"/>
              <a:t>	Abscheidefläche </a:t>
            </a:r>
            <a:r>
              <a:rPr lang="de-DE" sz="1050" dirty="0"/>
              <a:t>Auswurftrommel: 0,36 m²</a:t>
            </a:r>
          </a:p>
        </p:txBody>
      </p:sp>
      <p:cxnSp>
        <p:nvCxnSpPr>
          <p:cNvPr id="39" name="Gerader Verbinder 38"/>
          <p:cNvCxnSpPr/>
          <p:nvPr/>
        </p:nvCxnSpPr>
        <p:spPr bwMode="auto">
          <a:xfrm flipH="1" flipV="1">
            <a:off x="5304690" y="2626806"/>
            <a:ext cx="460785" cy="778084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Textfeld 43"/>
          <p:cNvSpPr txBox="1"/>
          <p:nvPr/>
        </p:nvSpPr>
        <p:spPr>
          <a:xfrm>
            <a:off x="5332843" y="3366088"/>
            <a:ext cx="10607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Abscheidekorb</a:t>
            </a:r>
          </a:p>
        </p:txBody>
      </p:sp>
      <p:sp>
        <p:nvSpPr>
          <p:cNvPr id="3" name="Rechteck 2"/>
          <p:cNvSpPr/>
          <p:nvPr/>
        </p:nvSpPr>
        <p:spPr>
          <a:xfrm>
            <a:off x="3212102" y="3903079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117: www.deere.de</a:t>
            </a:r>
          </a:p>
        </p:txBody>
      </p:sp>
      <p:sp>
        <p:nvSpPr>
          <p:cNvPr id="11" name="Geschweifte Klammer links 10">
            <a:extLst>
              <a:ext uri="{FF2B5EF4-FFF2-40B4-BE49-F238E27FC236}">
                <a16:creationId xmlns:a16="http://schemas.microsoft.com/office/drawing/2014/main" id="{64C77313-E068-4C21-2D79-5DF1EDAA95E8}"/>
              </a:ext>
            </a:extLst>
          </p:cNvPr>
          <p:cNvSpPr/>
          <p:nvPr/>
        </p:nvSpPr>
        <p:spPr bwMode="auto">
          <a:xfrm rot="4725335">
            <a:off x="2252309" y="1604805"/>
            <a:ext cx="327426" cy="713356"/>
          </a:xfrm>
          <a:prstGeom prst="leftBrace">
            <a:avLst>
              <a:gd name="adj1" fmla="val 46275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2" name="Geschweifte Klammer links 11">
            <a:extLst>
              <a:ext uri="{FF2B5EF4-FFF2-40B4-BE49-F238E27FC236}">
                <a16:creationId xmlns:a16="http://schemas.microsoft.com/office/drawing/2014/main" id="{F16FAB9C-830F-A094-B076-8565A942B294}"/>
              </a:ext>
            </a:extLst>
          </p:cNvPr>
          <p:cNvSpPr/>
          <p:nvPr/>
        </p:nvSpPr>
        <p:spPr bwMode="auto">
          <a:xfrm rot="4610273">
            <a:off x="3413605" y="1194602"/>
            <a:ext cx="278728" cy="1368264"/>
          </a:xfrm>
          <a:prstGeom prst="leftBrace">
            <a:avLst>
              <a:gd name="adj1" fmla="val 46275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3" name="Geschweifte Klammer links 12">
            <a:extLst>
              <a:ext uri="{FF2B5EF4-FFF2-40B4-BE49-F238E27FC236}">
                <a16:creationId xmlns:a16="http://schemas.microsoft.com/office/drawing/2014/main" id="{71D683FA-6AC1-7D94-2F20-64461BCF1AF6}"/>
              </a:ext>
            </a:extLst>
          </p:cNvPr>
          <p:cNvSpPr/>
          <p:nvPr/>
        </p:nvSpPr>
        <p:spPr bwMode="auto">
          <a:xfrm rot="5400000">
            <a:off x="4760342" y="897289"/>
            <a:ext cx="321540" cy="1227941"/>
          </a:xfrm>
          <a:prstGeom prst="leftBrace">
            <a:avLst>
              <a:gd name="adj1" fmla="val 46275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2969CA6-16FB-1C23-1232-15BE36D047C5}"/>
              </a:ext>
            </a:extLst>
          </p:cNvPr>
          <p:cNvSpPr txBox="1"/>
          <p:nvPr/>
        </p:nvSpPr>
        <p:spPr>
          <a:xfrm>
            <a:off x="1898357" y="1198706"/>
            <a:ext cx="13714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Annahmebereich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990BB5D-548A-9002-3DAE-036D38DE9174}"/>
              </a:ext>
            </a:extLst>
          </p:cNvPr>
          <p:cNvSpPr txBox="1"/>
          <p:nvPr/>
        </p:nvSpPr>
        <p:spPr>
          <a:xfrm>
            <a:off x="2999139" y="1418114"/>
            <a:ext cx="11455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Dreschbereich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7463B5E-B461-D1C8-18DA-C63C2A419DC4}"/>
              </a:ext>
            </a:extLst>
          </p:cNvPr>
          <p:cNvSpPr txBox="1"/>
          <p:nvPr/>
        </p:nvSpPr>
        <p:spPr>
          <a:xfrm>
            <a:off x="4243964" y="1066097"/>
            <a:ext cx="14048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Abscheidebereich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414DDD3-0DE8-EB54-A09E-D72F33C3B785}"/>
              </a:ext>
            </a:extLst>
          </p:cNvPr>
          <p:cNvSpPr txBox="1"/>
          <p:nvPr/>
        </p:nvSpPr>
        <p:spPr>
          <a:xfrm>
            <a:off x="265543" y="750109"/>
            <a:ext cx="525625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50" b="1" dirty="0"/>
              <a:t>John Deere 3-Stufen-Dresch- und Abscheidesystem </a:t>
            </a:r>
          </a:p>
        </p:txBody>
      </p:sp>
      <p:pic>
        <p:nvPicPr>
          <p:cNvPr id="25" name="Grafik 24" descr="Filmstreifen Silhouette">
            <a:hlinkClick r:id="rId4"/>
            <a:extLst>
              <a:ext uri="{FF2B5EF4-FFF2-40B4-BE49-F238E27FC236}">
                <a16:creationId xmlns:a16="http://schemas.microsoft.com/office/drawing/2014/main" id="{B7DB0117-FFD5-AE62-CD9A-64B1FD36DCF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9603" y="22647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5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1" grpId="0"/>
      <p:bldP spid="32" grpId="0"/>
      <p:bldP spid="36" grpId="0"/>
      <p:bldP spid="44" grpId="0"/>
      <p:bldP spid="3" grpId="0"/>
      <p:bldP spid="11" grpId="0" animBg="1"/>
      <p:bldP spid="12" grpId="0" animBg="1"/>
      <p:bldP spid="13" grpId="0" animBg="1"/>
      <p:bldP spid="14" grpId="0"/>
      <p:bldP spid="15" grpId="0"/>
      <p:bldP spid="1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AFA4386-587B-150E-FB7D-6B6D8E5E3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551" y="1070855"/>
            <a:ext cx="6277265" cy="353270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4650" y="105461"/>
            <a:ext cx="670065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78143" y="539940"/>
            <a:ext cx="5548332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Zwei Dresch- und </a:t>
            </a:r>
            <a:r>
              <a:rPr lang="de-DE"/>
              <a:t>Abscheiderotoren</a:t>
            </a:r>
            <a:r>
              <a:rPr lang="de-DE" sz="1013"/>
              <a:t> </a:t>
            </a:r>
          </a:p>
          <a:p>
            <a:r>
              <a:rPr lang="de-DE" sz="1050"/>
              <a:t>am </a:t>
            </a:r>
            <a:r>
              <a:rPr lang="de-DE" sz="1050" dirty="0"/>
              <a:t>Beispiel eines New Holland CR 10.90</a:t>
            </a:r>
          </a:p>
        </p:txBody>
      </p:sp>
      <p:cxnSp>
        <p:nvCxnSpPr>
          <p:cNvPr id="15" name="Gerader Verbinder 14"/>
          <p:cNvCxnSpPr/>
          <p:nvPr/>
        </p:nvCxnSpPr>
        <p:spPr bwMode="auto">
          <a:xfrm>
            <a:off x="4146478" y="1450393"/>
            <a:ext cx="527606" cy="38636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r Verbinder 15"/>
          <p:cNvCxnSpPr/>
          <p:nvPr/>
        </p:nvCxnSpPr>
        <p:spPr bwMode="auto">
          <a:xfrm flipH="1" flipV="1">
            <a:off x="7242396" y="1906394"/>
            <a:ext cx="590106" cy="838447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r Verbinder 16"/>
          <p:cNvCxnSpPr/>
          <p:nvPr/>
        </p:nvCxnSpPr>
        <p:spPr bwMode="auto">
          <a:xfrm>
            <a:off x="3432768" y="2187109"/>
            <a:ext cx="693775" cy="27701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feld 17"/>
          <p:cNvSpPr txBox="1"/>
          <p:nvPr/>
        </p:nvSpPr>
        <p:spPr>
          <a:xfrm>
            <a:off x="2411858" y="1933193"/>
            <a:ext cx="10607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Zuführtrommel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351656" y="2740238"/>
            <a:ext cx="13922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Auswurftrommel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432768" y="1196477"/>
            <a:ext cx="142742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>
                <a:solidFill>
                  <a:srgbClr val="000000"/>
                </a:solidFill>
              </a:rPr>
              <a:t>Twin</a:t>
            </a:r>
            <a:r>
              <a:rPr lang="de-DE" sz="1050" dirty="0">
                <a:solidFill>
                  <a:srgbClr val="000000"/>
                </a:solidFill>
              </a:rPr>
              <a:t> Pitch - Rotoren</a:t>
            </a:r>
            <a:endParaRPr lang="de-DE" sz="1050" dirty="0"/>
          </a:p>
        </p:txBody>
      </p:sp>
      <p:sp>
        <p:nvSpPr>
          <p:cNvPr id="23" name="Textfeld 22"/>
          <p:cNvSpPr txBox="1"/>
          <p:nvPr/>
        </p:nvSpPr>
        <p:spPr>
          <a:xfrm>
            <a:off x="208594" y="1103532"/>
            <a:ext cx="3074800" cy="577081"/>
          </a:xfrm>
          <a:prstGeom prst="rect">
            <a:avLst/>
          </a:prstGeom>
          <a:solidFill>
            <a:srgbClr val="79B800"/>
          </a:solidFill>
        </p:spPr>
        <p:txBody>
          <a:bodyPr wrap="square" rtlCol="0">
            <a:spAutoFit/>
          </a:bodyPr>
          <a:lstStyle/>
          <a:p>
            <a:r>
              <a:rPr lang="de-DE" sz="1050" dirty="0"/>
              <a:t>Rotordurchmesser: 559 mm	</a:t>
            </a:r>
          </a:p>
          <a:p>
            <a:r>
              <a:rPr lang="de-DE" sz="1050" dirty="0"/>
              <a:t>Rotorlänge: 2.638 mm			</a:t>
            </a:r>
          </a:p>
          <a:p>
            <a:r>
              <a:rPr lang="de-DE" sz="1050" dirty="0"/>
              <a:t>Gesamte Dresch- und Abscheidefläche: </a:t>
            </a:r>
            <a:r>
              <a:rPr lang="de-DE" sz="1050"/>
              <a:t>3,06 m²</a:t>
            </a:r>
            <a:endParaRPr lang="de-DE" sz="1050" dirty="0"/>
          </a:p>
        </p:txBody>
      </p:sp>
      <p:sp>
        <p:nvSpPr>
          <p:cNvPr id="3" name="Rechteck 2"/>
          <p:cNvSpPr/>
          <p:nvPr/>
        </p:nvSpPr>
        <p:spPr>
          <a:xfrm>
            <a:off x="6445694" y="4414224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118: www.agriculture.newholland.com</a:t>
            </a:r>
          </a:p>
        </p:txBody>
      </p:sp>
      <p:pic>
        <p:nvPicPr>
          <p:cNvPr id="8" name="Grafik 7" descr="Filmstreifen Silhouette">
            <a:hlinkClick r:id="rId4"/>
            <a:extLst>
              <a:ext uri="{FF2B5EF4-FFF2-40B4-BE49-F238E27FC236}">
                <a16:creationId xmlns:a16="http://schemas.microsoft.com/office/drawing/2014/main" id="{26029A98-868C-284C-AD7E-C938868A04F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96332" y="2627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0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  <p:bldP spid="23" grpId="0" animBg="1"/>
      <p:bldP spid="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550" y="75181"/>
            <a:ext cx="662445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26E7A30-147F-C62C-114E-75B338F5B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92" t="27281" r="28257" b="19321"/>
          <a:stretch/>
        </p:blipFill>
        <p:spPr>
          <a:xfrm>
            <a:off x="5014134" y="1066800"/>
            <a:ext cx="4129866" cy="266143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A5E009C-8221-AE15-5C61-FA07AF154A96}"/>
              </a:ext>
            </a:extLst>
          </p:cNvPr>
          <p:cNvSpPr txBox="1"/>
          <p:nvPr/>
        </p:nvSpPr>
        <p:spPr>
          <a:xfrm>
            <a:off x="182750" y="480236"/>
            <a:ext cx="80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New </a:t>
            </a:r>
            <a:r>
              <a:rPr lang="de-DE" dirty="0"/>
              <a:t>Holland CR 11 neuer Doppel Axial Rotor Mähdrescher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1903B02-8739-0786-3A41-1D31BFA06DC1}"/>
              </a:ext>
            </a:extLst>
          </p:cNvPr>
          <p:cNvSpPr txBox="1"/>
          <p:nvPr/>
        </p:nvSpPr>
        <p:spPr>
          <a:xfrm>
            <a:off x="106550" y="1301062"/>
            <a:ext cx="487045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Weiterentwicklung der Druschleistung zunehmend von der Größe beschränkt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Kernstück des neuen CR-Mähdreschers ist das neue Antriebskonzept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Antrieb zentral über Leistungsverzweigtes Getriebe und Kardanwelle, linker Rotor dient als Vorgelegewelle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Keine Antriebe zwischen Chassis und Fahrwerk dadurch ist </a:t>
            </a:r>
            <a:r>
              <a:rPr lang="de-DE" sz="1050" dirty="0" err="1"/>
              <a:t>Chassisbreite</a:t>
            </a:r>
            <a:r>
              <a:rPr lang="de-DE" sz="1050" dirty="0"/>
              <a:t> gestiegen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Der Freiraum dient zur Verbreiterung des Dreschkanals somit höhere installierte Leistung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Kann sich automatisch von Verstopfungen befreien.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Reinigung wurde ebenfalls um 13% verbreitert und kann durch Querschütteln Fehlstellen vermeiden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Strohverteilung ist für eine optimale Häcksellänge kameragesteuert </a:t>
            </a:r>
          </a:p>
        </p:txBody>
      </p:sp>
    </p:spTree>
    <p:extLst>
      <p:ext uri="{BB962C8B-B14F-4D97-AF65-F5344CB8AC3E}">
        <p14:creationId xmlns:p14="http://schemas.microsoft.com/office/powerpoint/2010/main" val="89436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n Rotor. Viele Aufgaben: Dreschen">
            <a:extLst>
              <a:ext uri="{FF2B5EF4-FFF2-40B4-BE49-F238E27FC236}">
                <a16:creationId xmlns:a16="http://schemas.microsoft.com/office/drawing/2014/main" id="{A81BF26E-87A4-8B1C-299D-608FCDC15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188">
            <a:off x="7134881" y="100983"/>
            <a:ext cx="1788870" cy="120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3005" y="98149"/>
            <a:ext cx="6118762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7100" y="456934"/>
            <a:ext cx="5548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bzw. zwei Dresch- und Abscheiderotoren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524E360-C501-835F-4925-31024F908231}"/>
              </a:ext>
            </a:extLst>
          </p:cNvPr>
          <p:cNvSpPr txBox="1">
            <a:spLocks/>
          </p:cNvSpPr>
          <p:nvPr/>
        </p:nvSpPr>
        <p:spPr bwMode="auto">
          <a:xfrm>
            <a:off x="4869639" y="1355146"/>
            <a:ext cx="2970798" cy="3504854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89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Univers" pitchFamily="34" charset="0"/>
              <a:buNone/>
              <a:defRPr sz="15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35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Arial Unicode MS" pitchFamily="34" charset="-128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342892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None/>
              <a:defRPr sz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92D050"/>
              </a:buClr>
            </a:pPr>
            <a:r>
              <a:rPr lang="de-DE" sz="1350" b="1" dirty="0"/>
              <a:t>Nachteile: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Trockenes, brüchiges Stroh wird stark zerstört, was die Abscheidung an der Reinigung beeinträchtigen kann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Probleme bei feuchtem und langem Stroh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Aggressive Strohbehandlung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Strohbergung kaum mehr möglich, Stroh stark zerrieben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Vollständige Rotorfüllung immer nötig, ansonsten steigende Verluste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350" dirty="0"/>
              <a:t>Höherer Treibstoffbedarf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AFCE8B4A-3998-A63A-4A1D-2CF5631B0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788" y="1355146"/>
            <a:ext cx="3511862" cy="3419837"/>
          </a:xfrm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>
              <a:buClr>
                <a:srgbClr val="92D050"/>
              </a:buClr>
            </a:pPr>
            <a:r>
              <a:rPr lang="de-DE" b="1" dirty="0"/>
              <a:t>Vorteile: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Sehr hohe Druschleistung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Schonenderer Drusch als bei Tangential-Dreschwerk, da reibender Drusch, anstatt schlagendem Drusch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Weniger Bruchkorn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Einfachere Bauweise als bei Tangential-Mähdrescher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Geringeres Verlustniveau bei hoher Druschleistung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Sehr kurze und kompakte Bauweise</a:t>
            </a:r>
          </a:p>
          <a:p>
            <a:pPr marL="214313" indent="-214313" algn="l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100 t/h Korndurchsatz bei trockenen Verhältnissen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BE0A3D98-CC81-38F2-D67D-7FF451480BBF}"/>
              </a:ext>
            </a:extLst>
          </p:cNvPr>
          <p:cNvSpPr/>
          <p:nvPr/>
        </p:nvSpPr>
        <p:spPr bwMode="auto">
          <a:xfrm>
            <a:off x="2467268" y="3061173"/>
            <a:ext cx="3343275" cy="47386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</a:endParaRPr>
          </a:p>
        </p:txBody>
      </p:sp>
      <p:pic>
        <p:nvPicPr>
          <p:cNvPr id="9" name="Grafik 8" descr="Übertragen mit einfarbiger Füllung">
            <a:extLst>
              <a:ext uri="{FF2B5EF4-FFF2-40B4-BE49-F238E27FC236}">
                <a16:creationId xmlns:a16="http://schemas.microsoft.com/office/drawing/2014/main" id="{9A4B3D18-CE9B-0FD8-DD17-97B79BF03A6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7091" y="2803902"/>
            <a:ext cx="514541" cy="514541"/>
          </a:xfrm>
          <a:prstGeom prst="rect">
            <a:avLst/>
          </a:prstGeom>
        </p:spPr>
      </p:pic>
      <p:pic>
        <p:nvPicPr>
          <p:cNvPr id="10" name="Grafik 9" descr="Daumen runter mit einfarbiger Füllung">
            <a:extLst>
              <a:ext uri="{FF2B5EF4-FFF2-40B4-BE49-F238E27FC236}">
                <a16:creationId xmlns:a16="http://schemas.microsoft.com/office/drawing/2014/main" id="{8D5A1081-DD9D-0171-BDE3-F274FBCE82E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0100" y="669347"/>
            <a:ext cx="685800" cy="685800"/>
          </a:xfrm>
          <a:prstGeom prst="rect">
            <a:avLst/>
          </a:prstGeom>
        </p:spPr>
      </p:pic>
      <p:pic>
        <p:nvPicPr>
          <p:cNvPr id="11" name="Grafik 10" descr="Daumen hoch-Zeichen mit einfarbiger Füllung">
            <a:extLst>
              <a:ext uri="{FF2B5EF4-FFF2-40B4-BE49-F238E27FC236}">
                <a16:creationId xmlns:a16="http://schemas.microsoft.com/office/drawing/2014/main" id="{45E5E9E6-5F1E-497D-D872-423FAA87735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5200" y="809584"/>
            <a:ext cx="685800" cy="6858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EEECE10-1052-E729-5C5E-B9C0FE2D40BA}"/>
              </a:ext>
            </a:extLst>
          </p:cNvPr>
          <p:cNvSpPr/>
          <p:nvPr/>
        </p:nvSpPr>
        <p:spPr>
          <a:xfrm>
            <a:off x="7716712" y="849493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117: www.deere.de</a:t>
            </a:r>
          </a:p>
        </p:txBody>
      </p:sp>
    </p:spTree>
    <p:extLst>
      <p:ext uri="{BB962C8B-B14F-4D97-AF65-F5344CB8AC3E}">
        <p14:creationId xmlns:p14="http://schemas.microsoft.com/office/powerpoint/2010/main" val="410352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575" dirty="0"/>
              <a:t>Aufbau eines Mähdreschers - Dreschen und Abscheiden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1690398" y="728602"/>
            <a:ext cx="5805000" cy="606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kumimoji="0" 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Dresch- und Abscheidesysteme in </a:t>
            </a:r>
            <a:r>
              <a:rPr kumimoji="0" lang="de-DE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aktuell</a:t>
            </a:r>
            <a:r>
              <a:rPr kumimoji="0" 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vermarkteten Mähdreschern nach dem Gutfluss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1691350" y="1387890"/>
            <a:ext cx="1809000" cy="510363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Tangentialfluss-System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„Schüttler-Mähdrescher</a:t>
            </a:r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675853" y="1387731"/>
            <a:ext cx="1809000" cy="510363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Tangential-Axialfluss-System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„Hybrid-Mähdrescher</a:t>
            </a:r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5660356" y="1395124"/>
            <a:ext cx="1809000" cy="510363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Axialfluss-System</a:t>
            </a:r>
          </a:p>
          <a:p>
            <a:pPr algn="ctr" defTabSz="685800" eaLnBrk="1" hangingPunct="1"/>
            <a:r>
              <a:rPr lang="de-DE" sz="1013" b="1" dirty="0">
                <a:solidFill>
                  <a:schemeClr val="tx1"/>
                </a:solidFill>
                <a:latin typeface="Arial" pitchFamily="34" charset="0"/>
              </a:rPr>
              <a:t>„Axial-Mähdrescher“</a:t>
            </a:r>
          </a:p>
        </p:txBody>
      </p:sp>
      <p:cxnSp>
        <p:nvCxnSpPr>
          <p:cNvPr id="10" name="Gerader Verbinder 9"/>
          <p:cNvCxnSpPr>
            <a:cxnSpLocks/>
            <a:stCxn id="7" idx="0"/>
            <a:endCxn id="7" idx="0"/>
          </p:cNvCxnSpPr>
          <p:nvPr/>
        </p:nvCxnSpPr>
        <p:spPr bwMode="auto">
          <a:xfrm>
            <a:off x="4580353" y="1387731"/>
            <a:ext cx="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/>
        </p:nvSpPr>
        <p:spPr bwMode="auto">
          <a:xfrm>
            <a:off x="1699889" y="2550452"/>
            <a:ext cx="1809000" cy="510363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Zentrifugalabscheider Dreschwerk</a:t>
            </a:r>
          </a:p>
        </p:txBody>
      </p:sp>
      <p:sp>
        <p:nvSpPr>
          <p:cNvPr id="19" name="Rechteck 18"/>
          <p:cNvSpPr/>
          <p:nvPr/>
        </p:nvSpPr>
        <p:spPr bwMode="auto">
          <a:xfrm>
            <a:off x="1699889" y="1970905"/>
            <a:ext cx="1809000" cy="510363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Konventionelles Dreschwerk</a:t>
            </a:r>
          </a:p>
        </p:txBody>
      </p:sp>
      <p:sp>
        <p:nvSpPr>
          <p:cNvPr id="20" name="Rechteck 19"/>
          <p:cNvSpPr/>
          <p:nvPr/>
        </p:nvSpPr>
        <p:spPr bwMode="auto">
          <a:xfrm>
            <a:off x="1699889" y="3124787"/>
            <a:ext cx="1809000" cy="510363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</a:t>
            </a:r>
          </a:p>
        </p:txBody>
      </p:sp>
      <p:sp>
        <p:nvSpPr>
          <p:cNvPr id="31" name="Rechteck 30"/>
          <p:cNvSpPr/>
          <p:nvPr/>
        </p:nvSpPr>
        <p:spPr bwMode="auto">
          <a:xfrm>
            <a:off x="3675853" y="1970905"/>
            <a:ext cx="1809000" cy="510363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Konventionelles Dreschwerk mit zwei Abscheiderotoren</a:t>
            </a:r>
          </a:p>
        </p:txBody>
      </p:sp>
      <p:sp>
        <p:nvSpPr>
          <p:cNvPr id="32" name="Rechteck 31"/>
          <p:cNvSpPr/>
          <p:nvPr/>
        </p:nvSpPr>
        <p:spPr bwMode="auto">
          <a:xfrm>
            <a:off x="3675853" y="3122891"/>
            <a:ext cx="1809000" cy="510363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zwei Abscheiderotoren</a:t>
            </a:r>
          </a:p>
        </p:txBody>
      </p:sp>
      <p:sp>
        <p:nvSpPr>
          <p:cNvPr id="33" name="Rechteck 32"/>
          <p:cNvSpPr/>
          <p:nvPr/>
        </p:nvSpPr>
        <p:spPr bwMode="auto">
          <a:xfrm>
            <a:off x="5660356" y="2546686"/>
            <a:ext cx="1809000" cy="510363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Zwei Dresch- und Abscheiderotoren</a:t>
            </a:r>
          </a:p>
        </p:txBody>
      </p:sp>
      <p:sp>
        <p:nvSpPr>
          <p:cNvPr id="34" name="Rechteck 33"/>
          <p:cNvSpPr/>
          <p:nvPr/>
        </p:nvSpPr>
        <p:spPr bwMode="auto">
          <a:xfrm>
            <a:off x="5660356" y="1970905"/>
            <a:ext cx="1809000" cy="510363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Ein Dresch- und Abscheiderotor</a:t>
            </a:r>
          </a:p>
        </p:txBody>
      </p:sp>
      <p:pic>
        <p:nvPicPr>
          <p:cNvPr id="5122" name="Picture 2" descr="http://www.topagrar.com/imgs/4/4/7/0/7/6/bee87669aef5609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287" y="4253008"/>
            <a:ext cx="1121030" cy="60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agrall.cz/upload/12816868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" t="2097" r="904" b="2051"/>
          <a:stretch/>
        </p:blipFill>
        <p:spPr bwMode="auto">
          <a:xfrm>
            <a:off x="4032773" y="3971056"/>
            <a:ext cx="1129685" cy="7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beredandready.com/wp-content/uploads/AFX-rotor-for-Case-IH-axial-flow-combin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914" y="3378072"/>
            <a:ext cx="976535" cy="80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DD6F7827-F9C5-7379-2B75-E7A0A6E83E8C}"/>
              </a:ext>
            </a:extLst>
          </p:cNvPr>
          <p:cNvSpPr/>
          <p:nvPr/>
        </p:nvSpPr>
        <p:spPr bwMode="auto">
          <a:xfrm>
            <a:off x="1699889" y="3687887"/>
            <a:ext cx="1809000" cy="510363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Zentrifugalabscheider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4C92DBA-1647-509E-34EF-F8E0548782DD}"/>
              </a:ext>
            </a:extLst>
          </p:cNvPr>
          <p:cNvSpPr/>
          <p:nvPr/>
        </p:nvSpPr>
        <p:spPr bwMode="auto">
          <a:xfrm>
            <a:off x="3675853" y="2550452"/>
            <a:ext cx="1809000" cy="510363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r>
              <a:rPr lang="de-DE" sz="1013" dirty="0">
                <a:solidFill>
                  <a:schemeClr val="tx1"/>
                </a:solidFill>
                <a:latin typeface="Arial" pitchFamily="34" charset="0"/>
              </a:rPr>
              <a:t>Beschleuniger Dreschwerk mit einem Abscheiderotor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5EE0D8-9441-C644-1E3E-DB14DFBB6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6332" y="3223342"/>
            <a:ext cx="1967668" cy="14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3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21" grpId="0" animBg="1"/>
      <p:bldP spid="19" grpId="0" animBg="1"/>
      <p:bldP spid="20" grpId="0" animBg="1"/>
      <p:bldP spid="31" grpId="0" animBg="1"/>
      <p:bldP spid="32" grpId="0" animBg="1"/>
      <p:bldP spid="33" grpId="0" animBg="1"/>
      <p:bldP spid="34" grpId="0" animBg="1"/>
      <p:bldP spid="22" grpId="0" animBg="1"/>
      <p:bldP spid="1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0269" y="135631"/>
            <a:ext cx="6118762" cy="347354"/>
          </a:xfrm>
        </p:spPr>
        <p:txBody>
          <a:bodyPr/>
          <a:lstStyle/>
          <a:p>
            <a:pPr algn="l"/>
            <a:r>
              <a:rPr lang="de-DE" sz="1575" b="1"/>
              <a:t>Aufbau eines Mähdreschers - Dreschen und Abscheiden</a:t>
            </a:r>
            <a:endParaRPr lang="de-DE" sz="1575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rcRect t="6589"/>
          <a:stretch/>
        </p:blipFill>
        <p:spPr>
          <a:xfrm>
            <a:off x="1084450" y="599495"/>
            <a:ext cx="7081649" cy="417753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1605150" y="4382422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120: FH Bingen</a:t>
            </a:r>
          </a:p>
        </p:txBody>
      </p:sp>
    </p:spTree>
    <p:extLst>
      <p:ext uri="{BB962C8B-B14F-4D97-AF65-F5344CB8AC3E}">
        <p14:creationId xmlns:p14="http://schemas.microsoft.com/office/powerpoint/2010/main" val="14306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4500" y="122102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Dreschen und Abscheiden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497593" y="-24057"/>
            <a:ext cx="8148815" cy="4383307"/>
            <a:chOff x="-872419" y="0"/>
            <a:chExt cx="10865086" cy="5844410"/>
          </a:xfrm>
        </p:grpSpPr>
        <p:sp>
          <p:nvSpPr>
            <p:cNvPr id="7" name="Bogen 6"/>
            <p:cNvSpPr/>
            <p:nvPr/>
          </p:nvSpPr>
          <p:spPr bwMode="auto">
            <a:xfrm rot="8032479">
              <a:off x="971016" y="997795"/>
              <a:ext cx="4796067" cy="2800477"/>
            </a:xfrm>
            <a:prstGeom prst="arc">
              <a:avLst>
                <a:gd name="adj1" fmla="val 12904093"/>
                <a:gd name="adj2" fmla="val 19694799"/>
              </a:avLst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de-DE" sz="3300">
                <a:solidFill>
                  <a:schemeClr val="bg2"/>
                </a:solidFill>
                <a:latin typeface="Arial" pitchFamily="34" charset="0"/>
              </a:endParaRPr>
            </a:p>
          </p:txBody>
        </p:sp>
        <p:sp>
          <p:nvSpPr>
            <p:cNvPr id="8" name="Bogen 7"/>
            <p:cNvSpPr/>
            <p:nvPr/>
          </p:nvSpPr>
          <p:spPr bwMode="auto">
            <a:xfrm rot="10490309">
              <a:off x="-872419" y="1814331"/>
              <a:ext cx="10865086" cy="2816657"/>
            </a:xfrm>
            <a:prstGeom prst="arc">
              <a:avLst>
                <a:gd name="adj1" fmla="val 12226717"/>
                <a:gd name="adj2" fmla="val 19324279"/>
              </a:avLst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de-DE" sz="3300">
                <a:solidFill>
                  <a:schemeClr val="bg2"/>
                </a:solidFill>
                <a:latin typeface="Arial" pitchFamily="34" charset="0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 rot="16200000">
              <a:off x="-116433" y="2461860"/>
              <a:ext cx="3834863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25" dirty="0"/>
                <a:t>Abscheideverluste in %   </a:t>
              </a:r>
              <a:r>
                <a:rPr lang="de-DE" sz="2250" dirty="0"/>
                <a:t>→</a:t>
              </a:r>
              <a:r>
                <a:rPr lang="de-DE" dirty="0"/>
                <a:t> 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3288985" y="5259634"/>
              <a:ext cx="251852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25" dirty="0"/>
                <a:t>Korndurchsatz in t/h   </a:t>
              </a:r>
              <a:r>
                <a:rPr lang="de-DE" sz="2250" dirty="0"/>
                <a:t>→</a:t>
              </a:r>
              <a:r>
                <a:rPr lang="de-DE" sz="1125" dirty="0"/>
                <a:t> </a:t>
              </a:r>
            </a:p>
          </p:txBody>
        </p:sp>
      </p:grpSp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950910"/>
              </p:ext>
            </p:extLst>
          </p:nvPr>
        </p:nvGraphicFramePr>
        <p:xfrm>
          <a:off x="2366300" y="535822"/>
          <a:ext cx="457200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404872078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Körnerverlustkennlinie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09909511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4968969" y="1783659"/>
            <a:ext cx="201645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Schüttler-Mähdrescher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6072597" y="3294750"/>
            <a:ext cx="2016457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Tangentialdreschwerk mit </a:t>
            </a:r>
          </a:p>
          <a:p>
            <a:r>
              <a:rPr lang="de-DE" sz="1013" dirty="0"/>
              <a:t>Abscheiderotoren</a:t>
            </a:r>
          </a:p>
        </p:txBody>
      </p:sp>
    </p:spTree>
    <p:extLst>
      <p:ext uri="{BB962C8B-B14F-4D97-AF65-F5344CB8AC3E}">
        <p14:creationId xmlns:p14="http://schemas.microsoft.com/office/powerpoint/2010/main" val="334935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5450" y="113030"/>
            <a:ext cx="6757800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Dreschen und Abscheiden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b="13238"/>
          <a:stretch/>
        </p:blipFill>
        <p:spPr>
          <a:xfrm>
            <a:off x="341702" y="536832"/>
            <a:ext cx="3616355" cy="218713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28396" y="2837472"/>
            <a:ext cx="1588106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Strohschwad</a:t>
            </a:r>
            <a:r>
              <a:rPr lang="de-DE" sz="1013" dirty="0"/>
              <a:t>: </a:t>
            </a:r>
            <a:r>
              <a:rPr lang="de-DE" sz="1013" dirty="0" err="1"/>
              <a:t>Schüttlermähdrescher</a:t>
            </a:r>
            <a:endParaRPr lang="de-DE" sz="1013" dirty="0"/>
          </a:p>
          <a:p>
            <a:r>
              <a:rPr lang="de-DE" sz="1013" dirty="0"/>
              <a:t>6,10 m Schnittbreite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285873" y="2800417"/>
            <a:ext cx="1510384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Strohschwad</a:t>
            </a:r>
            <a:r>
              <a:rPr lang="de-DE" sz="1013" dirty="0"/>
              <a:t>: Axialmähdrescher</a:t>
            </a:r>
          </a:p>
          <a:p>
            <a:r>
              <a:rPr lang="de-DE" sz="1013" dirty="0"/>
              <a:t>7,32 m Schnittbreite</a:t>
            </a:r>
          </a:p>
        </p:txBody>
      </p:sp>
      <p:sp>
        <p:nvSpPr>
          <p:cNvPr id="3" name="Rechteck 2"/>
          <p:cNvSpPr/>
          <p:nvPr/>
        </p:nvSpPr>
        <p:spPr>
          <a:xfrm>
            <a:off x="341702" y="2675889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121: www.agri-broker.de</a:t>
            </a:r>
          </a:p>
        </p:txBody>
      </p:sp>
      <p:pic>
        <p:nvPicPr>
          <p:cNvPr id="9" name="Picture 2" descr="http://www.topagrar.com/imgs/1/9/1/8/5/9/image009.png-3970b1addb41afb0.jpg">
            <a:extLst>
              <a:ext uri="{FF2B5EF4-FFF2-40B4-BE49-F238E27FC236}">
                <a16:creationId xmlns:a16="http://schemas.microsoft.com/office/drawing/2014/main" id="{19FC382B-54D6-1295-B119-7659B3960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196" y="773590"/>
            <a:ext cx="2189560" cy="290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6B1401B9-EACA-99C7-0D53-513E920E9BD3}"/>
              </a:ext>
            </a:extLst>
          </p:cNvPr>
          <p:cNvSpPr/>
          <p:nvPr/>
        </p:nvSpPr>
        <p:spPr>
          <a:xfrm>
            <a:off x="5332196" y="3723177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122: www.topagrar.com</a:t>
            </a:r>
          </a:p>
        </p:txBody>
      </p:sp>
    </p:spTree>
    <p:extLst>
      <p:ext uri="{BB962C8B-B14F-4D97-AF65-F5344CB8AC3E}">
        <p14:creationId xmlns:p14="http://schemas.microsoft.com/office/powerpoint/2010/main" val="273668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  <p:bldP spid="10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pielzeug, Maßstabsmodell, Spielzeugauto, Rad enthält.&#10;&#10;Automatisch generierte Beschreibung">
            <a:extLst>
              <a:ext uri="{FF2B5EF4-FFF2-40B4-BE49-F238E27FC236}">
                <a16:creationId xmlns:a16="http://schemas.microsoft.com/office/drawing/2014/main" id="{F338CC67-BDBD-F1F8-719B-230EAF0CA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697" y="1064127"/>
            <a:ext cx="6858000" cy="3858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8000" y="270000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sp>
        <p:nvSpPr>
          <p:cNvPr id="3" name="Ellipse 2"/>
          <p:cNvSpPr/>
          <p:nvPr/>
        </p:nvSpPr>
        <p:spPr bwMode="auto">
          <a:xfrm rot="20822745">
            <a:off x="4267504" y="2223472"/>
            <a:ext cx="1848710" cy="943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F012680-375C-09C3-FF65-D5E2724723E3}"/>
              </a:ext>
            </a:extLst>
          </p:cNvPr>
          <p:cNvSpPr txBox="1"/>
          <p:nvPr/>
        </p:nvSpPr>
        <p:spPr>
          <a:xfrm>
            <a:off x="1638509" y="4252526"/>
            <a:ext cx="355334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 sz="600" dirty="0">
                <a:solidFill>
                  <a:srgbClr val="000000"/>
                </a:solidFill>
              </a:rPr>
              <a:t>Abbildung 37: www.claas.de</a:t>
            </a:r>
          </a:p>
        </p:txBody>
      </p:sp>
    </p:spTree>
    <p:extLst>
      <p:ext uri="{BB962C8B-B14F-4D97-AF65-F5344CB8AC3E}">
        <p14:creationId xmlns:p14="http://schemas.microsoft.com/office/powerpoint/2010/main" val="131512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9987" y="66110"/>
            <a:ext cx="7565019" cy="347354"/>
          </a:xfrm>
        </p:spPr>
        <p:txBody>
          <a:bodyPr/>
          <a:lstStyle/>
          <a:p>
            <a:pPr algn="l"/>
            <a:r>
              <a:rPr lang="de-DE" sz="1575" dirty="0"/>
              <a:t>Historische Entwicklung der Getreideernte</a:t>
            </a:r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109606"/>
              </p:ext>
            </p:extLst>
          </p:nvPr>
        </p:nvGraphicFramePr>
        <p:xfrm>
          <a:off x="614934" y="1029984"/>
          <a:ext cx="7123247" cy="2195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348">
                  <a:extLst>
                    <a:ext uri="{9D8B030D-6E8A-4147-A177-3AD203B41FA5}">
                      <a16:colId xmlns:a16="http://schemas.microsoft.com/office/drawing/2014/main" val="70823017"/>
                    </a:ext>
                  </a:extLst>
                </a:gridCol>
                <a:gridCol w="531300">
                  <a:extLst>
                    <a:ext uri="{9D8B030D-6E8A-4147-A177-3AD203B41FA5}">
                      <a16:colId xmlns:a16="http://schemas.microsoft.com/office/drawing/2014/main" val="925440164"/>
                    </a:ext>
                  </a:extLst>
                </a:gridCol>
                <a:gridCol w="645149">
                  <a:extLst>
                    <a:ext uri="{9D8B030D-6E8A-4147-A177-3AD203B41FA5}">
                      <a16:colId xmlns:a16="http://schemas.microsoft.com/office/drawing/2014/main" val="870173133"/>
                    </a:ext>
                  </a:extLst>
                </a:gridCol>
                <a:gridCol w="597714">
                  <a:extLst>
                    <a:ext uri="{9D8B030D-6E8A-4147-A177-3AD203B41FA5}">
                      <a16:colId xmlns:a16="http://schemas.microsoft.com/office/drawing/2014/main" val="1811740322"/>
                    </a:ext>
                  </a:extLst>
                </a:gridCol>
                <a:gridCol w="569249">
                  <a:extLst>
                    <a:ext uri="{9D8B030D-6E8A-4147-A177-3AD203B41FA5}">
                      <a16:colId xmlns:a16="http://schemas.microsoft.com/office/drawing/2014/main" val="953961397"/>
                    </a:ext>
                  </a:extLst>
                </a:gridCol>
                <a:gridCol w="559764">
                  <a:extLst>
                    <a:ext uri="{9D8B030D-6E8A-4147-A177-3AD203B41FA5}">
                      <a16:colId xmlns:a16="http://schemas.microsoft.com/office/drawing/2014/main" val="4117433520"/>
                    </a:ext>
                  </a:extLst>
                </a:gridCol>
                <a:gridCol w="635661">
                  <a:extLst>
                    <a:ext uri="{9D8B030D-6E8A-4147-A177-3AD203B41FA5}">
                      <a16:colId xmlns:a16="http://schemas.microsoft.com/office/drawing/2014/main" val="3774489082"/>
                    </a:ext>
                  </a:extLst>
                </a:gridCol>
                <a:gridCol w="58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905">
                  <a:extLst>
                    <a:ext uri="{9D8B030D-6E8A-4147-A177-3AD203B41FA5}">
                      <a16:colId xmlns:a16="http://schemas.microsoft.com/office/drawing/2014/main" val="783121797"/>
                    </a:ext>
                  </a:extLst>
                </a:gridCol>
                <a:gridCol w="580905">
                  <a:extLst>
                    <a:ext uri="{9D8B030D-6E8A-4147-A177-3AD203B41FA5}">
                      <a16:colId xmlns:a16="http://schemas.microsoft.com/office/drawing/2014/main" val="2032141351"/>
                    </a:ext>
                  </a:extLst>
                </a:gridCol>
              </a:tblGrid>
              <a:tr h="267855">
                <a:tc>
                  <a:txBody>
                    <a:bodyPr/>
                    <a:lstStyle/>
                    <a:p>
                      <a:pPr algn="ctr"/>
                      <a:endParaRPr lang="de-DE" sz="11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rgbClr val="2EAC58">
                        <a:alpha val="80000"/>
                      </a:srgb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</a:rPr>
                        <a:t>Standard Mähdrescher (oberste Leistungsklasse) </a:t>
                      </a:r>
                    </a:p>
                  </a:txBody>
                  <a:tcPr marL="51435" marR="51435" marT="25718" marB="25718" anchor="ctr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2EAC58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5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2EAC58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rgbClr val="2EAC58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501"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Jahr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1985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1989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1995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1999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2004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2005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2010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2015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/>
                        <a:t>2023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/>
                        <a:t>2024</a:t>
                      </a:r>
                      <a:endParaRPr lang="de-DE" sz="1000" b="1" dirty="0"/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044"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Motorleistung</a:t>
                      </a:r>
                      <a:r>
                        <a:rPr lang="de-DE" sz="1000" baseline="0" dirty="0"/>
                        <a:t> (PS)</a:t>
                      </a:r>
                      <a:endParaRPr lang="de-DE" sz="1000" dirty="0"/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200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280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330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360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430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530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590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650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790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/>
                        <a:t>790</a:t>
                      </a:r>
                      <a:endParaRPr lang="de-DE" sz="1000" dirty="0"/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045"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Korntank-Kapazität</a:t>
                      </a:r>
                      <a:r>
                        <a:rPr lang="de-DE" sz="1000" baseline="0" dirty="0"/>
                        <a:t> (l)</a:t>
                      </a:r>
                      <a:endParaRPr lang="de-DE" sz="1000" dirty="0"/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6.300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9.100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9.500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9.700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11.500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12.000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12.500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14.500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18000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/>
                        <a:t>20000</a:t>
                      </a:r>
                      <a:endParaRPr lang="de-DE" sz="1000" dirty="0"/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044"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Schneidwerksbreite (m)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6,1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7,3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7,4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9,2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9,2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9,2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12,0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/>
                        <a:t>15,0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dirty="0">
                          <a:solidFill>
                            <a:srgbClr val="FF0000"/>
                          </a:solidFill>
                        </a:rPr>
                        <a:t>18,3</a:t>
                      </a: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>
                          <a:solidFill>
                            <a:srgbClr val="FF0000"/>
                          </a:solidFill>
                        </a:rPr>
                        <a:t>18,3</a:t>
                      </a:r>
                      <a:endParaRPr lang="de-DE" sz="1000" dirty="0">
                        <a:solidFill>
                          <a:srgbClr val="FF0000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74843" y="419686"/>
            <a:ext cx="714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Entwicklung der Mähdrescher-Spitzenklasse von 1985 bis 2023</a:t>
            </a:r>
          </a:p>
        </p:txBody>
      </p:sp>
      <p:pic>
        <p:nvPicPr>
          <p:cNvPr id="7" name="Grafik 6" descr="Ein Bild, das Himmel, Farm, draußen, Ernte enthält.&#10;&#10;Automatisch generierte Beschreibung">
            <a:extLst>
              <a:ext uri="{FF2B5EF4-FFF2-40B4-BE49-F238E27FC236}">
                <a16:creationId xmlns:a16="http://schemas.microsoft.com/office/drawing/2014/main" id="{E8EEC2FA-1085-5972-428B-1AAF1A9AE8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" b="6664"/>
          <a:stretch/>
        </p:blipFill>
        <p:spPr>
          <a:xfrm>
            <a:off x="7071738" y="3361258"/>
            <a:ext cx="1614772" cy="96146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DA6F1D3-0CBA-69BA-DF3F-4478E9B2C8D7}"/>
              </a:ext>
            </a:extLst>
          </p:cNvPr>
          <p:cNvSpPr txBox="1"/>
          <p:nvPr/>
        </p:nvSpPr>
        <p:spPr>
          <a:xfrm>
            <a:off x="7116495" y="4340289"/>
            <a:ext cx="121200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" dirty="0"/>
              <a:t>Abbildung 18 www.vereinigte-hagel.net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63CBBF28-DB36-B601-339F-F87154BC6223}"/>
              </a:ext>
            </a:extLst>
          </p:cNvPr>
          <p:cNvGrpSpPr/>
          <p:nvPr/>
        </p:nvGrpSpPr>
        <p:grpSpPr>
          <a:xfrm>
            <a:off x="1307700" y="3003558"/>
            <a:ext cx="7378810" cy="1422723"/>
            <a:chOff x="386640" y="3019018"/>
            <a:chExt cx="8497234" cy="1171952"/>
          </a:xfrm>
        </p:grpSpPr>
        <p:pic>
          <p:nvPicPr>
            <p:cNvPr id="8" name="Picture 4" descr="http://www.pottupellossa.fi/gallery/albums/userpics/normal_jd_1055_12.JPG">
              <a:extLst>
                <a:ext uri="{FF2B5EF4-FFF2-40B4-BE49-F238E27FC236}">
                  <a16:creationId xmlns:a16="http://schemas.microsoft.com/office/drawing/2014/main" id="{38541B73-433F-786C-10AE-C2DC67EB6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164" y="3302883"/>
              <a:ext cx="1044000" cy="78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47C520B3-98C8-A02C-672D-07D38D98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640" y="3329225"/>
              <a:ext cx="1440000" cy="767207"/>
            </a:xfrm>
            <a:prstGeom prst="rect">
              <a:avLst/>
            </a:prstGeom>
          </p:spPr>
        </p:pic>
        <p:pic>
          <p:nvPicPr>
            <p:cNvPr id="12" name="Picture 6" descr="http://i.skyrock.net/2489/28462489/pics/2055207665_small_1.jpg">
              <a:extLst>
                <a:ext uri="{FF2B5EF4-FFF2-40B4-BE49-F238E27FC236}">
                  <a16:creationId xmlns:a16="http://schemas.microsoft.com/office/drawing/2014/main" id="{80AAB3B3-58DB-3F5C-A75D-9038C73AF2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7689" y="3304432"/>
              <a:ext cx="1188384" cy="7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https://c7.staticflickr.com/4/3093/3236825414_bb75f4bea7.jpg">
              <a:extLst>
                <a:ext uri="{FF2B5EF4-FFF2-40B4-BE49-F238E27FC236}">
                  <a16:creationId xmlns:a16="http://schemas.microsoft.com/office/drawing/2014/main" id="{CF23434D-6A7A-53BD-9DE3-9451B8805A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9963" y="3276446"/>
              <a:ext cx="1440000" cy="914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F5A486D3-7CFD-0D62-E1B8-548EB6E3F733}"/>
                </a:ext>
              </a:extLst>
            </p:cNvPr>
            <p:cNvSpPr/>
            <p:nvPr/>
          </p:nvSpPr>
          <p:spPr>
            <a:xfrm>
              <a:off x="7851141" y="3019018"/>
              <a:ext cx="1032733" cy="276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de-DE" sz="750" dirty="0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74BA2D64-B9D4-1D85-139C-C1F1544BA927}"/>
              </a:ext>
            </a:extLst>
          </p:cNvPr>
          <p:cNvGrpSpPr/>
          <p:nvPr/>
        </p:nvGrpSpPr>
        <p:grpSpPr>
          <a:xfrm>
            <a:off x="2640800" y="3680875"/>
            <a:ext cx="203344" cy="237875"/>
            <a:chOff x="3110242" y="3606399"/>
            <a:chExt cx="271125" cy="317166"/>
          </a:xfrm>
        </p:grpSpPr>
        <p:sp>
          <p:nvSpPr>
            <p:cNvPr id="17" name="Pfeil: nach rechts 16">
              <a:extLst>
                <a:ext uri="{FF2B5EF4-FFF2-40B4-BE49-F238E27FC236}">
                  <a16:creationId xmlns:a16="http://schemas.microsoft.com/office/drawing/2014/main" id="{010B9CC2-03B5-8AC6-EFDE-2B79FF44FF2F}"/>
                </a:ext>
              </a:extLst>
            </p:cNvPr>
            <p:cNvSpPr/>
            <p:nvPr/>
          </p:nvSpPr>
          <p:spPr>
            <a:xfrm>
              <a:off x="3110242" y="3606399"/>
              <a:ext cx="271125" cy="3171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8" name="Pfeil: nach rechts 4">
              <a:extLst>
                <a:ext uri="{FF2B5EF4-FFF2-40B4-BE49-F238E27FC236}">
                  <a16:creationId xmlns:a16="http://schemas.microsoft.com/office/drawing/2014/main" id="{907D9B1A-6FFB-D525-6B69-5206EACCC1AD}"/>
                </a:ext>
              </a:extLst>
            </p:cNvPr>
            <p:cNvSpPr txBox="1"/>
            <p:nvPr/>
          </p:nvSpPr>
          <p:spPr>
            <a:xfrm>
              <a:off x="3110242" y="3669832"/>
              <a:ext cx="189788" cy="190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</a:pPr>
              <a:endParaRPr lang="de-DE" sz="1050"/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253866F-B720-CA67-0BCA-4671C664A92E}"/>
              </a:ext>
            </a:extLst>
          </p:cNvPr>
          <p:cNvGrpSpPr/>
          <p:nvPr/>
        </p:nvGrpSpPr>
        <p:grpSpPr>
          <a:xfrm>
            <a:off x="3834148" y="3689862"/>
            <a:ext cx="203344" cy="237875"/>
            <a:chOff x="3110242" y="3606399"/>
            <a:chExt cx="271125" cy="317166"/>
          </a:xfrm>
        </p:grpSpPr>
        <p:sp>
          <p:nvSpPr>
            <p:cNvPr id="20" name="Pfeil: nach rechts 19">
              <a:extLst>
                <a:ext uri="{FF2B5EF4-FFF2-40B4-BE49-F238E27FC236}">
                  <a16:creationId xmlns:a16="http://schemas.microsoft.com/office/drawing/2014/main" id="{822C9EA6-46E8-0B60-F866-20848D673F18}"/>
                </a:ext>
              </a:extLst>
            </p:cNvPr>
            <p:cNvSpPr/>
            <p:nvPr/>
          </p:nvSpPr>
          <p:spPr>
            <a:xfrm>
              <a:off x="3110242" y="3606399"/>
              <a:ext cx="271125" cy="3171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1" name="Pfeil: nach rechts 4">
              <a:extLst>
                <a:ext uri="{FF2B5EF4-FFF2-40B4-BE49-F238E27FC236}">
                  <a16:creationId xmlns:a16="http://schemas.microsoft.com/office/drawing/2014/main" id="{AAF2E79C-D339-082D-E2E8-435379D8B3E1}"/>
                </a:ext>
              </a:extLst>
            </p:cNvPr>
            <p:cNvSpPr txBox="1"/>
            <p:nvPr/>
          </p:nvSpPr>
          <p:spPr>
            <a:xfrm>
              <a:off x="3110242" y="3669832"/>
              <a:ext cx="189788" cy="190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</a:pPr>
              <a:endParaRPr lang="de-DE" sz="1050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41407189-08C5-E76F-F4CA-75224350A8C0}"/>
              </a:ext>
            </a:extLst>
          </p:cNvPr>
          <p:cNvGrpSpPr/>
          <p:nvPr/>
        </p:nvGrpSpPr>
        <p:grpSpPr>
          <a:xfrm>
            <a:off x="5273025" y="3711839"/>
            <a:ext cx="203344" cy="237875"/>
            <a:chOff x="3110242" y="3606399"/>
            <a:chExt cx="271125" cy="317166"/>
          </a:xfrm>
        </p:grpSpPr>
        <p:sp>
          <p:nvSpPr>
            <p:cNvPr id="23" name="Pfeil: nach rechts 22">
              <a:extLst>
                <a:ext uri="{FF2B5EF4-FFF2-40B4-BE49-F238E27FC236}">
                  <a16:creationId xmlns:a16="http://schemas.microsoft.com/office/drawing/2014/main" id="{DB7C01E6-639A-0643-D557-3C007C33C361}"/>
                </a:ext>
              </a:extLst>
            </p:cNvPr>
            <p:cNvSpPr/>
            <p:nvPr/>
          </p:nvSpPr>
          <p:spPr>
            <a:xfrm>
              <a:off x="3110242" y="3606399"/>
              <a:ext cx="271125" cy="3171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4" name="Pfeil: nach rechts 4">
              <a:extLst>
                <a:ext uri="{FF2B5EF4-FFF2-40B4-BE49-F238E27FC236}">
                  <a16:creationId xmlns:a16="http://schemas.microsoft.com/office/drawing/2014/main" id="{8E3E179A-203C-044A-1400-D58CD8378F76}"/>
                </a:ext>
              </a:extLst>
            </p:cNvPr>
            <p:cNvSpPr txBox="1"/>
            <p:nvPr/>
          </p:nvSpPr>
          <p:spPr>
            <a:xfrm>
              <a:off x="3110242" y="3669832"/>
              <a:ext cx="189788" cy="190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</a:pPr>
              <a:endParaRPr lang="de-DE" sz="105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A707261-CD86-4DC3-5857-524A8E4DF7E6}"/>
              </a:ext>
            </a:extLst>
          </p:cNvPr>
          <p:cNvGrpSpPr/>
          <p:nvPr/>
        </p:nvGrpSpPr>
        <p:grpSpPr>
          <a:xfrm>
            <a:off x="6812820" y="3711838"/>
            <a:ext cx="203344" cy="237875"/>
            <a:chOff x="3110242" y="3606399"/>
            <a:chExt cx="271125" cy="317166"/>
          </a:xfrm>
        </p:grpSpPr>
        <p:sp>
          <p:nvSpPr>
            <p:cNvPr id="26" name="Pfeil: nach rechts 25">
              <a:extLst>
                <a:ext uri="{FF2B5EF4-FFF2-40B4-BE49-F238E27FC236}">
                  <a16:creationId xmlns:a16="http://schemas.microsoft.com/office/drawing/2014/main" id="{DDB5B780-839D-C41F-E5D1-F1476D94C30E}"/>
                </a:ext>
              </a:extLst>
            </p:cNvPr>
            <p:cNvSpPr/>
            <p:nvPr/>
          </p:nvSpPr>
          <p:spPr>
            <a:xfrm>
              <a:off x="3110242" y="3606399"/>
              <a:ext cx="271125" cy="317166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Pfeil: nach rechts 4">
              <a:extLst>
                <a:ext uri="{FF2B5EF4-FFF2-40B4-BE49-F238E27FC236}">
                  <a16:creationId xmlns:a16="http://schemas.microsoft.com/office/drawing/2014/main" id="{1A9B82BE-FC38-D4F5-9DEB-E8C119652D10}"/>
                </a:ext>
              </a:extLst>
            </p:cNvPr>
            <p:cNvSpPr txBox="1"/>
            <p:nvPr/>
          </p:nvSpPr>
          <p:spPr>
            <a:xfrm>
              <a:off x="3110242" y="3669832"/>
              <a:ext cx="189788" cy="190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</a:pPr>
              <a:endParaRPr lang="de-DE" sz="1050"/>
            </a:p>
          </p:txBody>
        </p:sp>
      </p:grpSp>
      <p:sp>
        <p:nvSpPr>
          <p:cNvPr id="29" name="Textfeld 28">
            <a:extLst>
              <a:ext uri="{FF2B5EF4-FFF2-40B4-BE49-F238E27FC236}">
                <a16:creationId xmlns:a16="http://schemas.microsoft.com/office/drawing/2014/main" id="{9418A642-4B27-595F-2A54-96BB8E8AE26B}"/>
              </a:ext>
            </a:extLst>
          </p:cNvPr>
          <p:cNvSpPr txBox="1"/>
          <p:nvPr/>
        </p:nvSpPr>
        <p:spPr>
          <a:xfrm>
            <a:off x="1281129" y="4311514"/>
            <a:ext cx="130856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450" dirty="0"/>
              <a:t>Abbildung 14:</a:t>
            </a:r>
            <a:r>
              <a:rPr lang="de-DE" sz="450" dirty="0">
                <a:solidFill>
                  <a:srgbClr val="000000"/>
                </a:solidFill>
              </a:rPr>
              <a:t> www.schlepperfreunde-wol.de</a:t>
            </a:r>
          </a:p>
          <a:p>
            <a:r>
              <a:rPr lang="de-DE" dirty="0"/>
              <a:t> 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6703357-0AA5-AD82-A554-C0458EBEBA14}"/>
              </a:ext>
            </a:extLst>
          </p:cNvPr>
          <p:cNvSpPr txBox="1"/>
          <p:nvPr/>
        </p:nvSpPr>
        <p:spPr>
          <a:xfrm>
            <a:off x="2824188" y="4316156"/>
            <a:ext cx="10650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50" dirty="0"/>
              <a:t>Abbildung 15: www.pottupellossa.fi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683E7390-EFED-0A3D-8627-97A72FA8F2B4}"/>
              </a:ext>
            </a:extLst>
          </p:cNvPr>
          <p:cNvSpPr txBox="1"/>
          <p:nvPr/>
        </p:nvSpPr>
        <p:spPr>
          <a:xfrm>
            <a:off x="4065335" y="4322727"/>
            <a:ext cx="1356692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50" dirty="0"/>
              <a:t>Abbildung 16: www.i.skyrock.net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FC3707D-A5F6-AE6F-3F58-60FC7E9BD639}"/>
              </a:ext>
            </a:extLst>
          </p:cNvPr>
          <p:cNvSpPr txBox="1"/>
          <p:nvPr/>
        </p:nvSpPr>
        <p:spPr>
          <a:xfrm>
            <a:off x="5476369" y="4443843"/>
            <a:ext cx="1653760" cy="16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50" dirty="0"/>
              <a:t>Abbildung 17: www.c7.staticflickr.com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79CD3A5-F98C-6976-8E84-9FC068EA346D}"/>
              </a:ext>
            </a:extLst>
          </p:cNvPr>
          <p:cNvSpPr txBox="1"/>
          <p:nvPr/>
        </p:nvSpPr>
        <p:spPr>
          <a:xfrm>
            <a:off x="8404529" y="1621603"/>
            <a:ext cx="18223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50" dirty="0"/>
          </a:p>
        </p:txBody>
      </p:sp>
      <p:pic>
        <p:nvPicPr>
          <p:cNvPr id="30" name="Grafik 29" descr="Filmstreifen Silhouette">
            <a:hlinkClick r:id="rId8"/>
            <a:extLst>
              <a:ext uri="{FF2B5EF4-FFF2-40B4-BE49-F238E27FC236}">
                <a16:creationId xmlns:a16="http://schemas.microsoft.com/office/drawing/2014/main" id="{474E215C-042F-AD89-5B3D-25D249AA0F4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83357" y="239787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1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9" grpId="0"/>
      <p:bldP spid="31" grpId="0"/>
      <p:bldP spid="33" grpId="0"/>
      <p:bldP spid="35" grpId="0"/>
      <p:bldP spid="1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5450" y="85033"/>
            <a:ext cx="6118762" cy="347354"/>
          </a:xfrm>
        </p:spPr>
        <p:txBody>
          <a:bodyPr/>
          <a:lstStyle/>
          <a:p>
            <a:pPr algn="l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pic>
        <p:nvPicPr>
          <p:cNvPr id="6146" name="Picture 2" descr="http://www.bs-wiki.de/mediawiki/images/Gebl%C3%A4s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967" r="744" b="1363"/>
          <a:stretch/>
        </p:blipFill>
        <p:spPr bwMode="auto">
          <a:xfrm>
            <a:off x="2305826" y="1449752"/>
            <a:ext cx="4728831" cy="207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erader Verbinder 5"/>
          <p:cNvCxnSpPr/>
          <p:nvPr/>
        </p:nvCxnSpPr>
        <p:spPr bwMode="auto">
          <a:xfrm>
            <a:off x="2399490" y="1900756"/>
            <a:ext cx="414671" cy="59386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r Verbinder 8"/>
          <p:cNvCxnSpPr/>
          <p:nvPr/>
        </p:nvCxnSpPr>
        <p:spPr bwMode="auto">
          <a:xfrm>
            <a:off x="5615295" y="2947043"/>
            <a:ext cx="603010" cy="49111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Gerader Verbinder 9"/>
          <p:cNvCxnSpPr/>
          <p:nvPr/>
        </p:nvCxnSpPr>
        <p:spPr bwMode="auto">
          <a:xfrm flipH="1">
            <a:off x="6139456" y="1423218"/>
            <a:ext cx="554951" cy="128305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Gerader Verbinder 10"/>
          <p:cNvCxnSpPr/>
          <p:nvPr/>
        </p:nvCxnSpPr>
        <p:spPr bwMode="auto">
          <a:xfrm>
            <a:off x="5500796" y="1423218"/>
            <a:ext cx="106524" cy="1199941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r Verbinder 11"/>
          <p:cNvCxnSpPr/>
          <p:nvPr/>
        </p:nvCxnSpPr>
        <p:spPr bwMode="auto">
          <a:xfrm>
            <a:off x="4369834" y="1788074"/>
            <a:ext cx="143973" cy="88973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Gerader Verbinder 12"/>
          <p:cNvCxnSpPr/>
          <p:nvPr/>
        </p:nvCxnSpPr>
        <p:spPr bwMode="auto">
          <a:xfrm>
            <a:off x="3559527" y="2029299"/>
            <a:ext cx="344153" cy="523093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Gerader Verbinder 13"/>
          <p:cNvCxnSpPr/>
          <p:nvPr/>
        </p:nvCxnSpPr>
        <p:spPr bwMode="auto">
          <a:xfrm>
            <a:off x="2880605" y="3043780"/>
            <a:ext cx="66399" cy="822909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r Verbinder 14"/>
          <p:cNvCxnSpPr>
            <a:cxnSpLocks/>
            <a:endCxn id="26" idx="0"/>
          </p:cNvCxnSpPr>
          <p:nvPr/>
        </p:nvCxnSpPr>
        <p:spPr bwMode="auto">
          <a:xfrm flipH="1">
            <a:off x="4233154" y="3273233"/>
            <a:ext cx="193867" cy="593456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r Verbinder 15"/>
          <p:cNvCxnSpPr/>
          <p:nvPr/>
        </p:nvCxnSpPr>
        <p:spPr bwMode="auto">
          <a:xfrm>
            <a:off x="5154082" y="3358792"/>
            <a:ext cx="199562" cy="507695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feld 18"/>
          <p:cNvSpPr txBox="1"/>
          <p:nvPr/>
        </p:nvSpPr>
        <p:spPr>
          <a:xfrm>
            <a:off x="2690306" y="3869552"/>
            <a:ext cx="91003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Gebläse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594761" y="1675543"/>
            <a:ext cx="147505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Vorbereitungsboden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093373" y="1675543"/>
            <a:ext cx="910032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1. belüftete Fallstufe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998500" y="1338210"/>
            <a:ext cx="910032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2. belüftete</a:t>
            </a:r>
          </a:p>
          <a:p>
            <a:r>
              <a:rPr lang="de-DE" sz="1013" dirty="0"/>
              <a:t>Fallstufe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5924319" y="3422203"/>
            <a:ext cx="1139565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Rücklaufboden</a:t>
            </a:r>
          </a:p>
          <a:p>
            <a:r>
              <a:rPr lang="de-DE" sz="1013" dirty="0"/>
              <a:t>Korn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5004310" y="3866487"/>
            <a:ext cx="1206020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Körnerschnecke</a:t>
            </a:r>
          </a:p>
          <a:p>
            <a:r>
              <a:rPr lang="de-DE" sz="1013" dirty="0" err="1"/>
              <a:t>Überkehr</a:t>
            </a:r>
            <a:endParaRPr lang="de-DE" sz="1013" dirty="0"/>
          </a:p>
        </p:txBody>
      </p:sp>
      <p:sp>
        <p:nvSpPr>
          <p:cNvPr id="26" name="Textfeld 25"/>
          <p:cNvSpPr txBox="1"/>
          <p:nvPr/>
        </p:nvSpPr>
        <p:spPr>
          <a:xfrm>
            <a:off x="3630144" y="3866689"/>
            <a:ext cx="1206019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Körnerschnecke</a:t>
            </a:r>
          </a:p>
          <a:p>
            <a:r>
              <a:rPr lang="de-DE" sz="1013" dirty="0" err="1"/>
              <a:t>Korntank</a:t>
            </a:r>
            <a:endParaRPr lang="de-DE" sz="1013" dirty="0"/>
          </a:p>
        </p:txBody>
      </p:sp>
      <p:sp>
        <p:nvSpPr>
          <p:cNvPr id="39" name="Textfeld 38"/>
          <p:cNvSpPr txBox="1"/>
          <p:nvPr/>
        </p:nvSpPr>
        <p:spPr>
          <a:xfrm>
            <a:off x="6407144" y="1183123"/>
            <a:ext cx="91003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Untersieb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5154082" y="1166599"/>
            <a:ext cx="91003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 err="1"/>
              <a:t>Obersieb</a:t>
            </a:r>
            <a:endParaRPr lang="de-DE" sz="1013" dirty="0"/>
          </a:p>
        </p:txBody>
      </p:sp>
      <p:sp>
        <p:nvSpPr>
          <p:cNvPr id="43" name="Textfeld 42"/>
          <p:cNvSpPr txBox="1"/>
          <p:nvPr/>
        </p:nvSpPr>
        <p:spPr>
          <a:xfrm>
            <a:off x="6797569" y="3644803"/>
            <a:ext cx="1139565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Rücklaufboden</a:t>
            </a:r>
          </a:p>
          <a:p>
            <a:r>
              <a:rPr lang="de-DE" sz="1013" dirty="0" err="1"/>
              <a:t>Überkehr</a:t>
            </a:r>
            <a:endParaRPr lang="de-DE" sz="1013" dirty="0"/>
          </a:p>
        </p:txBody>
      </p:sp>
      <p:cxnSp>
        <p:nvCxnSpPr>
          <p:cNvPr id="46" name="Gerader Verbinder 45"/>
          <p:cNvCxnSpPr/>
          <p:nvPr/>
        </p:nvCxnSpPr>
        <p:spPr bwMode="auto">
          <a:xfrm>
            <a:off x="6210330" y="2918177"/>
            <a:ext cx="1106846" cy="736422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hteck 2"/>
          <p:cNvSpPr/>
          <p:nvPr/>
        </p:nvSpPr>
        <p:spPr>
          <a:xfrm>
            <a:off x="3083231" y="3575554"/>
            <a:ext cx="3429000" cy="1615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450" dirty="0"/>
              <a:t>Abbildung 123: www.bs-wiki.de</a:t>
            </a:r>
          </a:p>
        </p:txBody>
      </p:sp>
    </p:spTree>
    <p:extLst>
      <p:ext uri="{BB962C8B-B14F-4D97-AF65-F5344CB8AC3E}">
        <p14:creationId xmlns:p14="http://schemas.microsoft.com/office/powerpoint/2010/main" val="401046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24" grpId="0"/>
      <p:bldP spid="25" grpId="0"/>
      <p:bldP spid="26" grpId="0"/>
      <p:bldP spid="39" grpId="0"/>
      <p:bldP spid="40" grpId="0"/>
      <p:bldP spid="43" grpId="0"/>
      <p:bldP spid="3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bs-wiki.de/mediawiki/images/Gebl%C3%A4s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967" r="744" b="1363"/>
          <a:stretch/>
        </p:blipFill>
        <p:spPr bwMode="auto">
          <a:xfrm>
            <a:off x="527725" y="1926384"/>
            <a:ext cx="4728831" cy="207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7850" y="64946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Reinigungssystem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14619" y="623703"/>
            <a:ext cx="8091181" cy="1495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Über die Fallstufen wird das Erntegut zu den Sieben geführt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Das darunter verbaute Gebläse erzeugt einen Luftstrom (Wind), der über Windkanäle zu den Sieben gelangt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Die Strohmatte wird auf den Sieben aufgelockert, leichte Teile wie Spreu und Kurzstroh werden so aus der Maschine befördert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Körner fallen aufgrund ihres Gewichts durch die Siebe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Die Körner, die durch das </a:t>
            </a:r>
            <a:r>
              <a:rPr lang="de-DE" sz="1013" b="1" dirty="0"/>
              <a:t>Untersieb fallen</a:t>
            </a:r>
            <a:r>
              <a:rPr lang="de-DE" sz="1013" dirty="0"/>
              <a:t>, gelangen über die Sumpfschnecke in den Kornelevator und somit in den </a:t>
            </a:r>
            <a:r>
              <a:rPr lang="de-DE" sz="1013" dirty="0" err="1"/>
              <a:t>Korntank</a:t>
            </a:r>
            <a:r>
              <a:rPr lang="de-DE" sz="1013" dirty="0"/>
              <a:t>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13" dirty="0"/>
              <a:t>Material, welches nur das </a:t>
            </a:r>
            <a:r>
              <a:rPr lang="de-DE" sz="1013" b="1" dirty="0" err="1"/>
              <a:t>Obersieb</a:t>
            </a:r>
            <a:r>
              <a:rPr lang="de-DE" sz="1013" b="1" dirty="0"/>
              <a:t> passieren kann</a:t>
            </a:r>
            <a:r>
              <a:rPr lang="de-DE" sz="1013" dirty="0"/>
              <a:t>, wie nicht ausgedroschene Ähren, wird über den Überkehrelevator der Drescheinheit bzw. der Nachdrescheinrichtung zugeführt</a:t>
            </a:r>
          </a:p>
          <a:p>
            <a:endParaRPr lang="de-DE" sz="1013" dirty="0"/>
          </a:p>
          <a:p>
            <a:endParaRPr lang="de-DE" sz="1013" dirty="0"/>
          </a:p>
        </p:txBody>
      </p:sp>
      <p:pic>
        <p:nvPicPr>
          <p:cNvPr id="10" name="Grafik 9" descr="Filmstreifen Silhouette">
            <a:hlinkClick r:id="rId4"/>
            <a:extLst>
              <a:ext uri="{FF2B5EF4-FFF2-40B4-BE49-F238E27FC236}">
                <a16:creationId xmlns:a16="http://schemas.microsoft.com/office/drawing/2014/main" id="{97F41B0B-2C16-7FA0-8CC2-4575052F3F5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4637" y="64946"/>
            <a:ext cx="685800" cy="685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54A1E21-C30E-DEB2-8CF1-9FB836033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5821" y="2104199"/>
            <a:ext cx="3317631" cy="23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8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8775" y="100777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pic>
        <p:nvPicPr>
          <p:cNvPr id="7" name="Picture 7" descr="ims_objectId=100413;ims_usageRefId=-1"/>
          <p:cNvPicPr>
            <a:picLocks noChangeAspect="1" noChangeArrowheads="1"/>
          </p:cNvPicPr>
          <p:nvPr/>
        </p:nvPicPr>
        <p:blipFill rotWithShape="1">
          <a:blip r:embed="rId3"/>
          <a:srcRect l="14495"/>
          <a:stretch/>
        </p:blipFill>
        <p:spPr bwMode="gray">
          <a:xfrm>
            <a:off x="6708270" y="911146"/>
            <a:ext cx="1972180" cy="33856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2537186" y="443677"/>
            <a:ext cx="2806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Claas 3D-Reinigung</a:t>
            </a:r>
          </a:p>
        </p:txBody>
      </p:sp>
      <p:sp>
        <p:nvSpPr>
          <p:cNvPr id="8" name="Rechteck 7"/>
          <p:cNvSpPr/>
          <p:nvPr/>
        </p:nvSpPr>
        <p:spPr>
          <a:xfrm>
            <a:off x="337488" y="950970"/>
            <a:ext cx="380271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defTabSz="235744">
              <a:spcBef>
                <a:spcPts val="3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>
                <a:solidFill>
                  <a:prstClr val="black"/>
                </a:solidFill>
                <a:cs typeface="Arial" pitchFamily="34" charset="0"/>
              </a:rPr>
              <a:t>Dynamischer Hangausgleich durch aktive Steuerung des Obersiebes</a:t>
            </a:r>
          </a:p>
          <a:p>
            <a:pPr marL="214313" lvl="1" indent="-214313" defTabSz="235744">
              <a:spcBef>
                <a:spcPts val="3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>
                <a:solidFill>
                  <a:prstClr val="black"/>
                </a:solidFill>
                <a:cs typeface="Arial" pitchFamily="34" charset="0"/>
              </a:rPr>
              <a:t>Leistungsstabilität am Seitenhang bis zu 20 % Neigung</a:t>
            </a:r>
          </a:p>
          <a:p>
            <a:pPr marL="214313" lvl="1" indent="-214313" defTabSz="235744">
              <a:spcBef>
                <a:spcPts val="3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>
                <a:solidFill>
                  <a:prstClr val="black"/>
                </a:solidFill>
                <a:cs typeface="Arial" pitchFamily="34" charset="0"/>
              </a:rPr>
              <a:t>Wartungs- und verschleißfrei</a:t>
            </a:r>
          </a:p>
          <a:p>
            <a:pPr marL="214313" lvl="1" indent="-214313" defTabSz="235744">
              <a:spcBef>
                <a:spcPts val="3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>
                <a:solidFill>
                  <a:prstClr val="black"/>
                </a:solidFill>
                <a:cs typeface="Arial" pitchFamily="34" charset="0"/>
              </a:rPr>
              <a:t>Nachträgliche Montage möglich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15788" y="1530905"/>
            <a:ext cx="70174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ohne 3D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715788" y="2861888"/>
            <a:ext cx="70174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3" dirty="0"/>
              <a:t>mit 3D</a:t>
            </a:r>
          </a:p>
        </p:txBody>
      </p:sp>
      <p:sp>
        <p:nvSpPr>
          <p:cNvPr id="10" name="Rechteck 9"/>
          <p:cNvSpPr/>
          <p:nvPr/>
        </p:nvSpPr>
        <p:spPr>
          <a:xfrm>
            <a:off x="6857150" y="4421351"/>
            <a:ext cx="13733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124: Claas Produktpräsentation 2015</a:t>
            </a:r>
          </a:p>
        </p:txBody>
      </p:sp>
      <p:pic>
        <p:nvPicPr>
          <p:cNvPr id="12" name="Grafik 11" descr="Filmstreifen Silhouette">
            <a:hlinkClick r:id="rId4"/>
            <a:extLst>
              <a:ext uri="{FF2B5EF4-FFF2-40B4-BE49-F238E27FC236}">
                <a16:creationId xmlns:a16="http://schemas.microsoft.com/office/drawing/2014/main" id="{368EB5B2-814F-6DF5-528A-1C59D0F19C2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0" y="100777"/>
            <a:ext cx="685800" cy="6858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01ACD02-DA8C-2B8E-7C95-19CA8DBA677F}"/>
              </a:ext>
            </a:extLst>
          </p:cNvPr>
          <p:cNvSpPr txBox="1"/>
          <p:nvPr/>
        </p:nvSpPr>
        <p:spPr>
          <a:xfrm>
            <a:off x="312219" y="462377"/>
            <a:ext cx="375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Ausgleich am Hang:</a:t>
            </a:r>
          </a:p>
        </p:txBody>
      </p:sp>
    </p:spTree>
    <p:extLst>
      <p:ext uri="{BB962C8B-B14F-4D97-AF65-F5344CB8AC3E}">
        <p14:creationId xmlns:p14="http://schemas.microsoft.com/office/powerpoint/2010/main" val="241146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0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8E102-46F6-D21B-C7FA-7DBCA1935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18381-EB66-5C47-8A0C-A2D49F199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775" y="100777"/>
            <a:ext cx="6118762" cy="347354"/>
          </a:xfrm>
        </p:spPr>
        <p:txBody>
          <a:bodyPr/>
          <a:lstStyle/>
          <a:p>
            <a:pPr algn="l"/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CEA3668-3BDA-9DB8-8458-E56069DB8503}"/>
              </a:ext>
            </a:extLst>
          </p:cNvPr>
          <p:cNvSpPr txBox="1"/>
          <p:nvPr/>
        </p:nvSpPr>
        <p:spPr>
          <a:xfrm>
            <a:off x="183581" y="588541"/>
            <a:ext cx="393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New Holland Siebkasten mit automatischen Hangausgleich: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5FF27F-781B-A72C-FCA5-452A49B9988C}"/>
              </a:ext>
            </a:extLst>
          </p:cNvPr>
          <p:cNvSpPr txBox="1"/>
          <p:nvPr/>
        </p:nvSpPr>
        <p:spPr>
          <a:xfrm>
            <a:off x="107381" y="1315105"/>
            <a:ext cx="35081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Bei 6 Schüttler Modellen auf Wunsch erhältlich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Bei 5 Schüttler Modellen serienmäßig 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Kann von der Kabine aus gesteuert werden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Gleicht Seitenhangneigungen von bis zu 17 % aus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1B979BF-EDED-6ECC-DB5A-7CABBBFBB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481" y="-201511"/>
            <a:ext cx="2776938" cy="27578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F709087-2A75-BBAB-794C-169FA6107E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899" b="28899"/>
          <a:stretch/>
        </p:blipFill>
        <p:spPr>
          <a:xfrm>
            <a:off x="183581" y="2197502"/>
            <a:ext cx="8663651" cy="25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4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6D39AAD-CFFF-8C53-D894-16B8209114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" t="51111" r="680" b="1111"/>
          <a:stretch/>
        </p:blipFill>
        <p:spPr bwMode="auto">
          <a:xfrm>
            <a:off x="834575" y="1731092"/>
            <a:ext cx="7337297" cy="2758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0850" y="43891"/>
            <a:ext cx="6118762" cy="347354"/>
          </a:xfrm>
        </p:spPr>
        <p:txBody>
          <a:bodyPr/>
          <a:lstStyle/>
          <a:p>
            <a:pPr algn="l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78000" y="505512"/>
            <a:ext cx="229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Überkehr</a:t>
            </a:r>
            <a:r>
              <a:rPr lang="de-DE" dirty="0"/>
              <a:t>: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808350" y="545597"/>
            <a:ext cx="577562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 err="1"/>
              <a:t>Unausgedroschene</a:t>
            </a:r>
            <a:r>
              <a:rPr lang="de-DE" sz="1050" dirty="0"/>
              <a:t> Ähren werden über die </a:t>
            </a:r>
            <a:r>
              <a:rPr lang="de-DE" sz="1050" dirty="0" err="1"/>
              <a:t>Überkehr</a:t>
            </a:r>
            <a:r>
              <a:rPr lang="de-DE" sz="1050" dirty="0"/>
              <a:t> dem Dreschwerk erneut zugeführt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Material, was nicht durch das Untersieb bzw. im vorderen Teil des Obersiebs gereinigt werden kann, fällt in die </a:t>
            </a:r>
            <a:r>
              <a:rPr lang="de-DE" sz="1050" dirty="0" err="1"/>
              <a:t>Überkehr</a:t>
            </a:r>
            <a:endParaRPr lang="de-DE" sz="105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Es durchläuft dann den Dreschvorgang noch einmal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Die Menge kann durch ein Fenster in der Kabine überwacht werden</a:t>
            </a:r>
          </a:p>
        </p:txBody>
      </p:sp>
      <p:sp>
        <p:nvSpPr>
          <p:cNvPr id="9" name="Ellipse 8"/>
          <p:cNvSpPr/>
          <p:nvPr/>
        </p:nvSpPr>
        <p:spPr bwMode="auto">
          <a:xfrm rot="1825927">
            <a:off x="2677785" y="2867204"/>
            <a:ext cx="2227856" cy="757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E354E-04B7-32C7-BD26-79E0EBD76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7B83619-A697-9307-6F1A-644C39E7A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" t="51111" r="680" b="1111"/>
          <a:stretch/>
        </p:blipFill>
        <p:spPr bwMode="auto">
          <a:xfrm>
            <a:off x="834575" y="1731092"/>
            <a:ext cx="7337297" cy="2758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F0FB3E-CBDD-1980-6CA9-BD86287E9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50" y="43891"/>
            <a:ext cx="6118762" cy="347354"/>
          </a:xfrm>
        </p:spPr>
        <p:txBody>
          <a:bodyPr/>
          <a:lstStyle/>
          <a:p>
            <a:pPr algn="l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Aufbau eines Mähdreschers - Reinigungssystem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B45D70-37DB-5AF8-D968-569D2B1EACA6}"/>
              </a:ext>
            </a:extLst>
          </p:cNvPr>
          <p:cNvSpPr txBox="1"/>
          <p:nvPr/>
        </p:nvSpPr>
        <p:spPr>
          <a:xfrm>
            <a:off x="278000" y="505512"/>
            <a:ext cx="229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Überkehr</a:t>
            </a:r>
            <a:r>
              <a:rPr lang="de-DE" dirty="0"/>
              <a:t>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03BC44-311E-D520-37DE-CEE07FAAB200}"/>
              </a:ext>
            </a:extLst>
          </p:cNvPr>
          <p:cNvSpPr txBox="1"/>
          <p:nvPr/>
        </p:nvSpPr>
        <p:spPr>
          <a:xfrm>
            <a:off x="1808350" y="545597"/>
            <a:ext cx="577562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 err="1"/>
              <a:t>Unausgedroschene</a:t>
            </a:r>
            <a:r>
              <a:rPr lang="de-DE" sz="1050" dirty="0"/>
              <a:t> Ähren werden über die </a:t>
            </a:r>
            <a:r>
              <a:rPr lang="de-DE" sz="1050" dirty="0" err="1"/>
              <a:t>Überkehr</a:t>
            </a:r>
            <a:r>
              <a:rPr lang="de-DE" sz="1050" dirty="0"/>
              <a:t> dem Dreschwerk erneut zugeführt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Material, was nicht durch das Untersieb bzw. im vorderen Teil des Obersiebs gereinigt werden kann, fällt in die </a:t>
            </a:r>
            <a:r>
              <a:rPr lang="de-DE" sz="1050" dirty="0" err="1"/>
              <a:t>Überkehr</a:t>
            </a:r>
            <a:endParaRPr lang="de-DE" sz="1050" dirty="0"/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Es durchläuft dann den Dreschvorgang noch einmal 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Die Menge kann durch ein Fenster in der Kabine überwacht werden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FCC62A-FF33-EAE4-C975-512E36F91B80}"/>
              </a:ext>
            </a:extLst>
          </p:cNvPr>
          <p:cNvSpPr/>
          <p:nvPr/>
        </p:nvSpPr>
        <p:spPr bwMode="auto">
          <a:xfrm rot="1825927">
            <a:off x="2677785" y="2867204"/>
            <a:ext cx="2227856" cy="757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1" hangingPunct="1"/>
            <a:endParaRPr lang="de-DE" sz="3300">
              <a:solidFill>
                <a:schemeClr val="bg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09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F7DA378C-BABA-E95C-B01A-8DAB17B4DF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21" t="55243" r="15209" b="9600"/>
          <a:stretch/>
        </p:blipFill>
        <p:spPr>
          <a:xfrm>
            <a:off x="1044222" y="964728"/>
            <a:ext cx="1403393" cy="217486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3550" y="86096"/>
            <a:ext cx="6118762" cy="347354"/>
          </a:xfrm>
        </p:spPr>
        <p:txBody>
          <a:bodyPr/>
          <a:lstStyle/>
          <a:p>
            <a:pPr algn="l"/>
            <a:r>
              <a:rPr lang="de-DE" sz="1575" b="1" dirty="0"/>
              <a:t>Aufbau eines Mähdreschers - Reinigungssystem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418" y="1276131"/>
            <a:ext cx="3135260" cy="1621159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25651" y="483561"/>
            <a:ext cx="4001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Überkehr</a:t>
            </a:r>
            <a:r>
              <a:rPr lang="de-DE" dirty="0"/>
              <a:t> mit Nachdrescheinrichtung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80588" y="3612938"/>
            <a:ext cx="60479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Konstante Leistung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Keine Doppelbelastung der Dreschorgane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Bei Doppelüberkehrsystem gleichmäßige Verteilung auf den Vorbereitungsboden</a:t>
            </a:r>
          </a:p>
          <a:p>
            <a:pPr marL="214313" indent="-214313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de-DE" sz="1050" dirty="0"/>
              <a:t>z</a:t>
            </a:r>
            <a:r>
              <a:rPr lang="de-DE" sz="1050"/>
              <a:t>.</a:t>
            </a:r>
            <a:r>
              <a:rPr lang="de-DE" sz="1050" dirty="0"/>
              <a:t>B. bei John Deere verbaut </a:t>
            </a:r>
          </a:p>
        </p:txBody>
      </p:sp>
      <p:sp>
        <p:nvSpPr>
          <p:cNvPr id="6" name="Rechteck 5"/>
          <p:cNvSpPr/>
          <p:nvPr/>
        </p:nvSpPr>
        <p:spPr>
          <a:xfrm>
            <a:off x="1105508" y="3122010"/>
            <a:ext cx="1150144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127: www.deere.de </a:t>
            </a:r>
          </a:p>
        </p:txBody>
      </p:sp>
      <p:sp>
        <p:nvSpPr>
          <p:cNvPr id="10" name="Rechteck 9"/>
          <p:cNvSpPr/>
          <p:nvPr/>
        </p:nvSpPr>
        <p:spPr>
          <a:xfrm>
            <a:off x="6921059" y="2935546"/>
            <a:ext cx="1178719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50" dirty="0"/>
              <a:t>Abbildung 128: www.rostselmash.eu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E13841-7F8A-963A-E61C-2829C269D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643" y="1132772"/>
            <a:ext cx="2862811" cy="209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3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78CD92-4CD2-A749-9B77-D8F3F9EC08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Mähdrusch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E22F40-BA2B-FEF6-1D90-A7551A95A1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/>
              <a:t>Teil 2</a:t>
            </a:r>
          </a:p>
        </p:txBody>
      </p:sp>
    </p:spTree>
    <p:extLst>
      <p:ext uri="{BB962C8B-B14F-4D97-AF65-F5344CB8AC3E}">
        <p14:creationId xmlns:p14="http://schemas.microsoft.com/office/powerpoint/2010/main" val="377452151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SWT Praesentation" id="{5BA3272A-F917-F348-B7DD-F8D0F7F48FE5}" vid="{B91CD663-86C6-BF43-91FF-FDBBE35942C2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SWT Praesentation" id="{5BA3272A-F917-F348-B7DD-F8D0F7F48FE5}" vid="{E6AD0D03-CFAB-8943-8FB4-BD6007673668}"/>
    </a:ext>
  </a:extLst>
</a:theme>
</file>

<file path=ppt/theme/theme3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SWT Praesentation" id="{5BA3272A-F917-F348-B7DD-F8D0F7F48FE5}" vid="{5801A3E6-4283-144A-95B4-B49742BE2628}"/>
    </a:ext>
  </a:extLst>
</a:theme>
</file>

<file path=ppt/theme/theme4.xml><?xml version="1.0" encoding="utf-8"?>
<a:theme xmlns:a="http://schemas.openxmlformats.org/drawingml/2006/main" name="Design1">
  <a:themeElements>
    <a:clrScheme name="1_alleSeite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alleSeite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lleSeite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alleSeiten">
  <a:themeElements>
    <a:clrScheme name="1_alleSeite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alleSeite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alleSeite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6655</Words>
  <Application>Microsoft Office PowerPoint</Application>
  <PresentationFormat>Bildschirmpräsentation (16:9)</PresentationFormat>
  <Paragraphs>1228</Paragraphs>
  <Slides>97</Slides>
  <Notes>95</Notes>
  <HiddenSlides>0</HiddenSlides>
  <MMClips>1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5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97</vt:i4>
      </vt:variant>
    </vt:vector>
  </HeadingPairs>
  <TitlesOfParts>
    <vt:vector size="113" baseType="lpstr">
      <vt:lpstr>Arial</vt:lpstr>
      <vt:lpstr>Arial Unicode MS</vt:lpstr>
      <vt:lpstr>Calibri</vt:lpstr>
      <vt:lpstr>Georgia</vt:lpstr>
      <vt:lpstr>Lucida Grande</vt:lpstr>
      <vt:lpstr>Systemschrift</vt:lpstr>
      <vt:lpstr>Trebuchet MS</vt:lpstr>
      <vt:lpstr>Univers</vt:lpstr>
      <vt:lpstr>Wingdings</vt:lpstr>
      <vt:lpstr>Titel</vt:lpstr>
      <vt:lpstr>1_Inhalt</vt:lpstr>
      <vt:lpstr>Trennseite</vt:lpstr>
      <vt:lpstr>Design1</vt:lpstr>
      <vt:lpstr>1_alleSeiten</vt:lpstr>
      <vt:lpstr>Document</vt:lpstr>
      <vt:lpstr>CorelPhotoPaint.Image.8</vt:lpstr>
      <vt:lpstr>PowerPoint-Präsentation</vt:lpstr>
      <vt:lpstr>Mähdrescher</vt:lpstr>
      <vt:lpstr>Was ernten wir mit dem Mähdrescher?</vt:lpstr>
      <vt:lpstr>Gliederung</vt:lpstr>
      <vt:lpstr>Historische Entwicklung der Getreideernte</vt:lpstr>
      <vt:lpstr>Historische Entwicklung der Getreideernte</vt:lpstr>
      <vt:lpstr>Historische Entwicklung der Getreideernte</vt:lpstr>
      <vt:lpstr>Historische Entwicklung der Getreideernte</vt:lpstr>
      <vt:lpstr>Historische Entwicklung der Getreideernte</vt:lpstr>
      <vt:lpstr>Mähdrusch nach Klimazonen (altes System)</vt:lpstr>
      <vt:lpstr>Mähdrusch nach Klimazonen</vt:lpstr>
      <vt:lpstr>Aktueller Mähdreschermarkt</vt:lpstr>
      <vt:lpstr>Aktueller Mähdreschermarkt</vt:lpstr>
      <vt:lpstr>Anforderungen an den Mähdrescher</vt:lpstr>
      <vt:lpstr>Verlustquellen rund um die Getreideernte</vt:lpstr>
      <vt:lpstr>Verlustquellen rund um die Getreideernte</vt:lpstr>
      <vt:lpstr>Verlustquellen rund um die Getreideernte</vt:lpstr>
      <vt:lpstr>Voraussetzungen für den praktischen Einsatz</vt:lpstr>
      <vt:lpstr>Aufbau eines Mähdreschers - Grundlagen</vt:lpstr>
      <vt:lpstr>Aufbau eines Mähdreschers - Grundlagen</vt:lpstr>
      <vt:lpstr>Aufbau eines Mähdreschers - Grundlagen</vt:lpstr>
      <vt:lpstr>Aufbau eines Mähdreschers - Grundlagen</vt:lpstr>
      <vt:lpstr>Aufbau eines Mähdreschers - Erntevorsatz</vt:lpstr>
      <vt:lpstr>Aufbau eines Mähdreschers - Erntevorsatz</vt:lpstr>
      <vt:lpstr>Aufbau eines Mähdreschers - Erntevorsatz</vt:lpstr>
      <vt:lpstr>Aufbau eines Mähdreschers - Erntevorsatz</vt:lpstr>
      <vt:lpstr>Aufbau eines Mähdreschers - Erntevorsatz</vt:lpstr>
      <vt:lpstr>Aufbau eines Mähdreschers - Erntevorsatz</vt:lpstr>
      <vt:lpstr>Aufbau eines Mähdreschers - Erntevorsatz</vt:lpstr>
      <vt:lpstr>Aufbau eines Mähdreschers – Erntevorsatz</vt:lpstr>
      <vt:lpstr>Aufbau eines Mähdreschers - Erntevorsatz</vt:lpstr>
      <vt:lpstr>Aufbau eines Mähdreschers - Erntevorsatz</vt:lpstr>
      <vt:lpstr>Aufbau eines Mähdreschers - Erntevorsatz</vt:lpstr>
      <vt:lpstr>Aufbau eines Mähdreschers - Erntevorsatz</vt:lpstr>
      <vt:lpstr>Aufbau eines Mähdreschers – Erntevorsatz</vt:lpstr>
      <vt:lpstr>Aufbau eines Mähdreschers – Erntevorsatz</vt:lpstr>
      <vt:lpstr>Aufbau eines Mähdreschers – Erntevorsatz</vt:lpstr>
      <vt:lpstr>Aufbau eines Mähdreschers – Erntevorsatz</vt:lpstr>
      <vt:lpstr>Aufbau eines Mähdreschers - Erntevorsatz</vt:lpstr>
      <vt:lpstr>Aufbau eines Mähdreschers - Erntevorsatz</vt:lpstr>
      <vt:lpstr>Aufbau eines Mähdreschers – Erntevorsatz</vt:lpstr>
      <vt:lpstr>Aufbau eines Mähdreschers – Erntevorsatz</vt:lpstr>
      <vt:lpstr>Aufbau eines Mähdreschers – Erntevorsatz</vt:lpstr>
      <vt:lpstr>Aufbau eines Mähdreschers - Schrägförderer</vt:lpstr>
      <vt:lpstr>Aufbau eines Mähdreschers - Schrägförderer</vt:lpstr>
      <vt:lpstr>Aufbau eines Mähdreschers - Schrägförderer</vt:lpstr>
      <vt:lpstr>Aufbau eines Mähdreschers – Dreschen und Abscheiden</vt:lpstr>
      <vt:lpstr>Aufbau eines Mähdreschers – Dreschen und Abscheiden</vt:lpstr>
      <vt:lpstr>Aufbau eines Mähdreschers - Dreschen und Abscheiden</vt:lpstr>
      <vt:lpstr>Aufbau eines Mähdreschers - Dreschen und Abscheiden</vt:lpstr>
      <vt:lpstr>PowerPoint-Präsentation</vt:lpstr>
      <vt:lpstr>Aufbau eines Mähdreschers - Dreschen und Abscheiden</vt:lpstr>
      <vt:lpstr>Aufbau eines Mähdreschers - Dreschen und Abscheiden</vt:lpstr>
      <vt:lpstr>Günstige Drehzahl und Umfangsgeschwindigkeiten beim Drusch unterschiedlicher Fruchtarten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Reinigungssystem</vt:lpstr>
      <vt:lpstr>Aufbau eines Mähdreschers - Reinigungssystem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 Rotormähdrescher</vt:lpstr>
      <vt:lpstr>Aufbau eines Mähdreschers - Dreschen und Abscheiden Rotormähdrescher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Dreschen und Abscheiden</vt:lpstr>
      <vt:lpstr>Aufbau eines Mähdreschers - Reinigungssystem</vt:lpstr>
      <vt:lpstr>Aufbau eines Mähdreschers - Reinigungssystem</vt:lpstr>
      <vt:lpstr>Aufbau eines Mähdreschers - Reinigungssystem</vt:lpstr>
      <vt:lpstr>Aufbau eines Mähdreschers - Reinigungssystem</vt:lpstr>
      <vt:lpstr>Aufbau eines Mähdreschers - Reinigungssystem</vt:lpstr>
      <vt:lpstr>Aufbau eines Mähdreschers - Reinigungssystem</vt:lpstr>
      <vt:lpstr>Aufbau eines Mähdreschers - Reinigungssystem</vt:lpstr>
      <vt:lpstr>Aufbau eines Mähdreschers - Reinigungssystem</vt:lpstr>
      <vt:lpstr>PowerPoint-Präsentation</vt:lpstr>
    </vt:vector>
  </TitlesOfParts>
  <Company>HS Weihenstephan-Triesdorf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Rechenzentrum</dc:creator>
  <cp:lastModifiedBy>hswt</cp:lastModifiedBy>
  <cp:revision>140</cp:revision>
  <cp:lastPrinted>2019-07-30T12:26:49Z</cp:lastPrinted>
  <dcterms:created xsi:type="dcterms:W3CDTF">2020-12-10T18:21:29Z</dcterms:created>
  <dcterms:modified xsi:type="dcterms:W3CDTF">2026-07-03T06:24:11Z</dcterms:modified>
</cp:coreProperties>
</file>