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9"/>
  </p:notesMasterIdLst>
  <p:handoutMasterIdLst>
    <p:handoutMasterId r:id="rId10"/>
  </p:handoutMasterIdLst>
  <p:sldIdLst>
    <p:sldId id="316" r:id="rId2"/>
    <p:sldId id="323" r:id="rId3"/>
    <p:sldId id="384" r:id="rId4"/>
    <p:sldId id="385" r:id="rId5"/>
    <p:sldId id="386" r:id="rId6"/>
    <p:sldId id="387" r:id="rId7"/>
    <p:sldId id="388" r:id="rId8"/>
  </p:sldIdLst>
  <p:sldSz cx="9144000" cy="6858000" type="screen4x3"/>
  <p:notesSz cx="6669088" cy="9926638"/>
  <p:defaultTextStyle>
    <a:defPPr>
      <a:defRPr lang="de-DE"/>
    </a:defPPr>
    <a:lvl1pPr algn="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 Neue" charset="0"/>
        <a:ea typeface="+mn-ea"/>
        <a:cs typeface="+mn-cs"/>
      </a:defRPr>
    </a:lvl1pPr>
    <a:lvl2pPr marL="457200" algn="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 Neue" charset="0"/>
        <a:ea typeface="+mn-ea"/>
        <a:cs typeface="+mn-cs"/>
      </a:defRPr>
    </a:lvl2pPr>
    <a:lvl3pPr marL="914400" algn="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 Neue" charset="0"/>
        <a:ea typeface="+mn-ea"/>
        <a:cs typeface="+mn-cs"/>
      </a:defRPr>
    </a:lvl3pPr>
    <a:lvl4pPr marL="1371600" algn="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 Neue" charset="0"/>
        <a:ea typeface="+mn-ea"/>
        <a:cs typeface="+mn-cs"/>
      </a:defRPr>
    </a:lvl4pPr>
    <a:lvl5pPr marL="1828800" algn="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 Neue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Helvetica Neue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Helvetica Neue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Helvetica Neue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Helvetica Neue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6600"/>
    <a:srgbClr val="FBF121"/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890" autoAdjust="0"/>
  </p:normalViewPr>
  <p:slideViewPr>
    <p:cSldViewPr>
      <p:cViewPr>
        <p:scale>
          <a:sx n="75" d="100"/>
          <a:sy n="75" d="100"/>
        </p:scale>
        <p:origin x="-1014" y="-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00" d="100"/>
          <a:sy n="100" d="100"/>
        </p:scale>
        <p:origin x="-1692" y="-72"/>
      </p:cViewPr>
      <p:guideLst>
        <p:guide orient="horz" pos="3127"/>
        <p:guide pos="210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fld id="{F967C69A-B5FE-4F4E-9BAB-96A6CF52C64C}" type="datetimeFigureOut">
              <a:rPr lang="de-DE" altLang="de-DE"/>
              <a:pPr>
                <a:defRPr/>
              </a:pPr>
              <a:t>01.12.2015</a:t>
            </a:fld>
            <a:endParaRPr lang="de-DE" alt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fld id="{A197A5BB-BB0F-41E4-8B56-E226AC89868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137857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6663" y="0"/>
            <a:ext cx="2890837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2488" y="744538"/>
            <a:ext cx="4964112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4875"/>
            <a:ext cx="5335588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890838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663" y="9428163"/>
            <a:ext cx="2890837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CAEDEFAD-9E08-4145-9054-C8971AD2638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101077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Helvetica Neue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Helvetica Neue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Helvetica Neue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Helvetica Neue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Helvetica Neue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 Neue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 Neue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 Neue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 Neue" charset="0"/>
              </a:defRPr>
            </a:lvl9pPr>
          </a:lstStyle>
          <a:p>
            <a:fld id="{7F9505D0-8026-48FC-A8C4-C1088AA87001}" type="slidenum">
              <a:rPr lang="de-DE" altLang="de-DE" smtClean="0">
                <a:latin typeface="Arial" pitchFamily="34" charset="0"/>
              </a:rPr>
              <a:pPr/>
              <a:t>1</a:t>
            </a:fld>
            <a:endParaRPr lang="de-DE" altLang="de-DE" smtClean="0">
              <a:latin typeface="Arial" pitchFamily="34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44538"/>
            <a:ext cx="4964112" cy="3724275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2488" y="744538"/>
            <a:ext cx="4964112" cy="3724275"/>
          </a:xfrm>
          <a:ln/>
        </p:spPr>
      </p:sp>
      <p:sp>
        <p:nvSpPr>
          <p:cNvPr id="43011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 smtClean="0">
              <a:latin typeface="Arial" pitchFamily="34" charset="0"/>
            </a:endParaRPr>
          </a:p>
        </p:txBody>
      </p:sp>
      <p:sp>
        <p:nvSpPr>
          <p:cNvPr id="4301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Helvetica Neue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Helvetica Neue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Helvetica Neue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Helvetica Neue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Helvetica Neue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 Neue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 Neue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 Neue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 Neue" charset="0"/>
              </a:defRPr>
            </a:lvl9pPr>
          </a:lstStyle>
          <a:p>
            <a:fld id="{2D5CE5DB-8767-437E-83B0-D23541019108}" type="slidenum">
              <a:rPr lang="de-DE" altLang="de-DE" smtClean="0">
                <a:latin typeface="Arial" pitchFamily="34" charset="0"/>
              </a:rPr>
              <a:pPr/>
              <a:t>2</a:t>
            </a:fld>
            <a:endParaRPr lang="de-DE" altLang="de-DE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2488" y="744538"/>
            <a:ext cx="4964112" cy="3724275"/>
          </a:xfrm>
          <a:ln/>
        </p:spPr>
      </p:sp>
      <p:sp>
        <p:nvSpPr>
          <p:cNvPr id="43011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 smtClean="0">
              <a:latin typeface="Arial" pitchFamily="34" charset="0"/>
            </a:endParaRPr>
          </a:p>
        </p:txBody>
      </p:sp>
      <p:sp>
        <p:nvSpPr>
          <p:cNvPr id="4301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Helvetica Neue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Helvetica Neue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Helvetica Neue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Helvetica Neue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Helvetica Neue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 Neue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 Neue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 Neue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 Neue" charset="0"/>
              </a:defRPr>
            </a:lvl9pPr>
          </a:lstStyle>
          <a:p>
            <a:fld id="{2D5CE5DB-8767-437E-83B0-D23541019108}" type="slidenum">
              <a:rPr lang="de-DE" altLang="de-DE" smtClean="0">
                <a:latin typeface="Arial" pitchFamily="34" charset="0"/>
              </a:rPr>
              <a:pPr/>
              <a:t>3</a:t>
            </a:fld>
            <a:endParaRPr lang="de-DE" altLang="de-DE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Relativer Marktanteil = eigener</a:t>
            </a:r>
            <a:r>
              <a:rPr lang="de-DE" baseline="0" dirty="0" smtClean="0"/>
              <a:t> absoluter Marktanteil / absoluter Marktanteil des größten Konkurrenten</a:t>
            </a:r>
          </a:p>
          <a:p>
            <a:endParaRPr lang="de-DE" baseline="0" dirty="0" smtClean="0"/>
          </a:p>
          <a:p>
            <a:r>
              <a:rPr lang="de-DE" baseline="0" dirty="0" smtClean="0"/>
              <a:t>Marktwachstum = zusätzliches Marktvolumen / Marktvolumen </a:t>
            </a:r>
            <a:r>
              <a:rPr lang="de-DE" baseline="0" smtClean="0"/>
              <a:t>der Vorperiode</a:t>
            </a: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EDEFAD-9E08-4145-9054-C8971AD26385}" type="slidenum">
              <a:rPr lang="de-DE" altLang="de-DE" smtClean="0"/>
              <a:pPr>
                <a:defRPr/>
              </a:pPr>
              <a:t>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5530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0" y="620713"/>
            <a:ext cx="914400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0" y="6308725"/>
            <a:ext cx="914400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8000" y="1828800"/>
            <a:ext cx="8128000" cy="1295400"/>
          </a:xfrm>
        </p:spPr>
        <p:txBody>
          <a:bodyPr/>
          <a:lstStyle>
            <a:lvl1pPr algn="ctr">
              <a:defRPr sz="32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noProof="0" smtClean="0"/>
              <a:t>Mastertitelformat bearbeiten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08000" y="3429000"/>
            <a:ext cx="81280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 noProof="0" smtClean="0"/>
              <a:t>Master-Untertitelformat bearbeiten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508000" y="6400800"/>
            <a:ext cx="8128000" cy="304800"/>
          </a:xfrm>
        </p:spPr>
        <p:txBody>
          <a:bodyPr anchor="t"/>
          <a:lstStyle>
            <a:lvl1pPr>
              <a:defRPr>
                <a:solidFill>
                  <a:schemeClr val="tx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de-DE" altLang="de-DE" smtClean="0"/>
              <a:t>BWL 1. Semester ME</a:t>
            </a: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16288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 smtClean="0"/>
              <a:t>BWL 1. Semester ME</a:t>
            </a: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0439C-F6B7-4922-99BB-014C8A9A27BA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05605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04000" y="914400"/>
            <a:ext cx="2032000" cy="52578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8000" y="914400"/>
            <a:ext cx="5943600" cy="525780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 smtClean="0"/>
              <a:t>BWL 1. Semester ME</a:t>
            </a: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05012-1040-4A75-A714-E723045C07F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023592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8128000" cy="6096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508000" y="1828800"/>
            <a:ext cx="8128000" cy="4343400"/>
          </a:xfrm>
        </p:spPr>
        <p:txBody>
          <a:bodyPr/>
          <a:lstStyle/>
          <a:p>
            <a:pPr lvl="0"/>
            <a:endParaRPr lang="de-DE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 smtClean="0"/>
              <a:t>BWL 1. Semester ME</a:t>
            </a: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CB4F12-B497-450D-B27E-28C01F3A795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75980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8128000" cy="6096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508000" y="1828800"/>
            <a:ext cx="3987800" cy="43434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3987800" cy="43434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 smtClean="0"/>
              <a:t>BWL 1. Semester ME</a:t>
            </a:r>
            <a:endParaRPr lang="de-DE" alt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854D7E-DA84-4DB6-AC6E-59CB6FAC36C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432202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8128000" cy="6096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508000" y="1828800"/>
            <a:ext cx="3987800" cy="43434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828800"/>
            <a:ext cx="3987800" cy="20955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4076700"/>
            <a:ext cx="3987800" cy="20955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 smtClean="0"/>
              <a:t>BWL 1. Semester ME</a:t>
            </a:r>
            <a:endParaRPr lang="de-DE" altLang="de-D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5D7AE3-6371-4F6C-8978-AD552B446A3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5762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 smtClean="0"/>
              <a:t>BWL 1. Semester ME</a:t>
            </a: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997A6A-1E66-4785-9884-33C3886F86C9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23913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 smtClean="0"/>
              <a:t>BWL 1. Semester ME</a:t>
            </a: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816F7-8782-43E6-9302-2D2DC377319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07248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8000" y="1828800"/>
            <a:ext cx="39878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39878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 smtClean="0"/>
              <a:t>BWL 1. Semester ME</a:t>
            </a:r>
            <a:endParaRPr lang="de-DE" alt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5C9A8F-7EA9-42CF-AABF-405A1C05BBF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98456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 smtClean="0"/>
              <a:t>BWL 1. Semester ME</a:t>
            </a:r>
            <a:endParaRPr lang="de-DE" alt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F4070-19B2-4AE2-81CB-999F6C8F962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5401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 smtClean="0"/>
              <a:t>BWL 1. Semester ME</a:t>
            </a:r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9B5229-6AC2-4D7F-B3E9-DC67F47F3B30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44989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 smtClean="0"/>
              <a:t>BWL 1. Semester ME</a:t>
            </a:r>
            <a:endParaRPr lang="de-DE" alt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D2B340-06FD-42AD-AE2B-891774B081A0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74109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 smtClean="0"/>
              <a:t>BWL 1. Semester ME</a:t>
            </a:r>
            <a:endParaRPr lang="de-DE" alt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547C59-5BCE-4E60-B55D-0DAAD5E1604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64381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 smtClean="0"/>
              <a:t>BWL 1. Semester ME</a:t>
            </a:r>
            <a:endParaRPr lang="de-DE" alt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DD23B-77B8-4047-ACE6-181795359DF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6301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8000" y="914400"/>
            <a:ext cx="8128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Mastertitelformat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8000" y="1828800"/>
            <a:ext cx="81280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Mastertextformat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8000" y="6400800"/>
            <a:ext cx="1905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UM Neue Helvetica 55 Regular" pitchFamily="34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90800" y="6400800"/>
            <a:ext cx="3962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UM Neue Helvetica 55 Regular" pitchFamily="34" charset="0"/>
              </a:defRPr>
            </a:lvl1pPr>
          </a:lstStyle>
          <a:p>
            <a:pPr>
              <a:defRPr/>
            </a:pPr>
            <a:r>
              <a:rPr lang="de-DE" altLang="de-DE" smtClean="0"/>
              <a:t>BWL 1. Semester ME</a:t>
            </a:r>
            <a:endParaRPr lang="de-DE" altLang="de-DE"/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31000" y="6400800"/>
            <a:ext cx="1905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latin typeface="TUM Neue Helvetica 55 Regular" pitchFamily="34" charset="0"/>
              </a:defRPr>
            </a:lvl1pPr>
          </a:lstStyle>
          <a:p>
            <a:pPr>
              <a:defRPr/>
            </a:pPr>
            <a:fld id="{631BAD7F-58AB-4EDD-B743-540A7303414C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0" y="620713"/>
            <a:ext cx="914400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0" y="6308725"/>
            <a:ext cx="914400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chemeClr val="tx2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2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2"/>
          </a:solidFill>
          <a:latin typeface="+mn-lt"/>
        </a:defRPr>
      </a:lvl5pPr>
      <a:lvl6pPr marL="24384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2"/>
          </a:solidFill>
          <a:latin typeface="+mn-lt"/>
        </a:defRPr>
      </a:lvl6pPr>
      <a:lvl7pPr marL="2895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2"/>
          </a:solidFill>
          <a:latin typeface="+mn-lt"/>
        </a:defRPr>
      </a:lvl7pPr>
      <a:lvl8pPr marL="3352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2"/>
          </a:solidFill>
          <a:latin typeface="+mn-lt"/>
        </a:defRPr>
      </a:lvl8pPr>
      <a:lvl9pPr marL="3810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2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algn="l">
              <a:spcBef>
                <a:spcPct val="20000"/>
              </a:spcBef>
              <a:buChar char="•"/>
              <a:defRPr>
                <a:solidFill>
                  <a:schemeClr val="tx2"/>
                </a:solidFill>
                <a:latin typeface="Arial" pitchFamily="34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pitchFamily="34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1400">
                <a:solidFill>
                  <a:schemeClr val="tx2"/>
                </a:solidFill>
                <a:latin typeface="Arial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mtClean="0"/>
              <a:t>BWL 1. Semester ME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1800" y="1916113"/>
            <a:ext cx="8128000" cy="1295400"/>
          </a:xfrm>
        </p:spPr>
        <p:txBody>
          <a:bodyPr/>
          <a:lstStyle/>
          <a:p>
            <a:pPr eaLnBrk="1" hangingPunct="1"/>
            <a:r>
              <a:rPr lang="de-DE" altLang="de-DE" dirty="0"/>
              <a:t>Grundlagen der BWL und Buchführung</a:t>
            </a:r>
            <a:br>
              <a:rPr lang="de-DE" altLang="de-DE" dirty="0"/>
            </a:br>
            <a:r>
              <a:rPr lang="de-DE" altLang="de-DE" dirty="0"/>
              <a:t>(Allg. BWL)</a:t>
            </a:r>
            <a:endParaRPr lang="de-DE" altLang="de-DE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ußzeilenplatzhalt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algn="l">
              <a:spcBef>
                <a:spcPct val="20000"/>
              </a:spcBef>
              <a:buChar char="•"/>
              <a:defRPr>
                <a:solidFill>
                  <a:schemeClr val="tx2"/>
                </a:solidFill>
                <a:latin typeface="Arial" pitchFamily="34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pitchFamily="34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1400">
                <a:solidFill>
                  <a:schemeClr val="tx2"/>
                </a:solidFill>
                <a:latin typeface="Arial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mtClean="0">
                <a:solidFill>
                  <a:schemeClr val="tx1"/>
                </a:solidFill>
                <a:latin typeface="TUM Neue Helvetica 55 Regular" pitchFamily="34" charset="0"/>
              </a:rPr>
              <a:t>BWL 1. Semester ME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508000" y="731838"/>
            <a:ext cx="8636000" cy="609600"/>
          </a:xfrm>
        </p:spPr>
        <p:txBody>
          <a:bodyPr/>
          <a:lstStyle/>
          <a:p>
            <a:pPr eaLnBrk="1" hangingPunct="1"/>
            <a:r>
              <a:rPr lang="de-DE" altLang="de-DE" sz="2000" dirty="0" smtClean="0"/>
              <a:t>Strategien sollen Antworten liefern auf die Fragen …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de-DE" dirty="0" smtClean="0"/>
              <a:t>…</a:t>
            </a:r>
          </a:p>
          <a:p>
            <a:pPr lvl="0"/>
            <a:r>
              <a:rPr lang="de-DE" dirty="0" smtClean="0"/>
              <a:t>in </a:t>
            </a:r>
            <a:r>
              <a:rPr lang="de-DE" dirty="0"/>
              <a:t>welchen Produktfeldern,</a:t>
            </a:r>
          </a:p>
          <a:p>
            <a:pPr lvl="0"/>
            <a:r>
              <a:rPr lang="de-DE" dirty="0"/>
              <a:t>auf welchen Märkten und</a:t>
            </a:r>
          </a:p>
          <a:p>
            <a:pPr lvl="0"/>
            <a:r>
              <a:rPr lang="de-DE" dirty="0"/>
              <a:t>mit welchen Wertschöpfungsaktivitäten </a:t>
            </a:r>
          </a:p>
          <a:p>
            <a:pPr marL="0" indent="0">
              <a:buNone/>
            </a:pPr>
            <a:r>
              <a:rPr lang="de-DE" dirty="0"/>
              <a:t>möchte es aktiv werden.</a:t>
            </a:r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0" y="1"/>
            <a:ext cx="9340851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har char="•"/>
              <a:defRPr>
                <a:solidFill>
                  <a:schemeClr val="tx2"/>
                </a:solidFill>
                <a:latin typeface="Arial" pitchFamily="34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pitchFamily="34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1400">
                <a:solidFill>
                  <a:schemeClr val="tx2"/>
                </a:solidFill>
                <a:latin typeface="Arial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1200" dirty="0" smtClean="0"/>
              <a:t>4 Strategien</a:t>
            </a:r>
            <a:endParaRPr lang="de-DE" altLang="de-DE" sz="1200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997A6A-1E66-4785-9884-33C3886F86C9}" type="slidenum">
              <a:rPr lang="de-DE" altLang="de-DE" smtClean="0"/>
              <a:pPr>
                <a:defRPr/>
              </a:pPr>
              <a:t>2</a:t>
            </a:fld>
            <a:endParaRPr lang="de-DE" alt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ußzeilenplatzhalt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algn="l">
              <a:spcBef>
                <a:spcPct val="20000"/>
              </a:spcBef>
              <a:buChar char="•"/>
              <a:defRPr>
                <a:solidFill>
                  <a:schemeClr val="tx2"/>
                </a:solidFill>
                <a:latin typeface="Arial" pitchFamily="34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pitchFamily="34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1400">
                <a:solidFill>
                  <a:schemeClr val="tx2"/>
                </a:solidFill>
                <a:latin typeface="Arial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mtClean="0">
                <a:solidFill>
                  <a:schemeClr val="tx1"/>
                </a:solidFill>
                <a:latin typeface="TUM Neue Helvetica 55 Regular" pitchFamily="34" charset="0"/>
              </a:rPr>
              <a:t>BWL 1. Semester ME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508000" y="731838"/>
            <a:ext cx="8636000" cy="609600"/>
          </a:xfrm>
        </p:spPr>
        <p:txBody>
          <a:bodyPr/>
          <a:lstStyle/>
          <a:p>
            <a:pPr eaLnBrk="1" hangingPunct="1"/>
            <a:r>
              <a:rPr lang="de-DE" altLang="de-DE" sz="2000" dirty="0" smtClean="0"/>
              <a:t>Prozess des strategischen Managements</a:t>
            </a:r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0" y="1"/>
            <a:ext cx="9340851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har char="•"/>
              <a:defRPr>
                <a:solidFill>
                  <a:schemeClr val="tx2"/>
                </a:solidFill>
                <a:latin typeface="Arial" pitchFamily="34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pitchFamily="34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1400">
                <a:solidFill>
                  <a:schemeClr val="tx2"/>
                </a:solidFill>
                <a:latin typeface="Arial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1200" dirty="0" smtClean="0"/>
              <a:t>4 Strategien – Strategisches Management</a:t>
            </a:r>
            <a:endParaRPr lang="de-DE" altLang="de-DE" sz="1200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997A6A-1E66-4785-9884-33C3886F86C9}" type="slidenum">
              <a:rPr lang="de-DE" altLang="de-DE" smtClean="0"/>
              <a:pPr>
                <a:defRPr/>
              </a:pPr>
              <a:t>3</a:t>
            </a:fld>
            <a:endParaRPr lang="de-DE" altLang="de-DE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942981"/>
              </p:ext>
            </p:extLst>
          </p:nvPr>
        </p:nvGraphicFramePr>
        <p:xfrm>
          <a:off x="431540" y="1592796"/>
          <a:ext cx="8496944" cy="30702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4216"/>
                <a:gridCol w="540060"/>
                <a:gridCol w="2188122"/>
                <a:gridCol w="1958115"/>
                <a:gridCol w="1866431"/>
              </a:tblGrid>
              <a:tr h="1727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de-DE" sz="11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48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48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48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</a:rPr>
                        <a:t> </a:t>
                      </a:r>
                      <a:endParaRPr lang="de-DE" sz="1100" dirty="0" smtClean="0">
                        <a:effectLst/>
                      </a:endParaRPr>
                    </a:p>
                    <a:p>
                      <a:pPr marL="148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1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48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1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48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1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48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432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8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8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400" dirty="0">
                          <a:effectLst/>
                        </a:rPr>
                        <a:t>Zielsetzung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400" dirty="0">
                          <a:effectLst/>
                        </a:rPr>
                        <a:t>Problemidentifikation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400" dirty="0">
                          <a:effectLst/>
                        </a:rPr>
                        <a:t>Agenda-Setting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400" dirty="0" smtClean="0">
                          <a:effectLst/>
                        </a:rPr>
                        <a:t>Entscheidungspro-</a:t>
                      </a:r>
                      <a:r>
                        <a:rPr lang="de-DE" sz="1400" dirty="0" err="1" smtClean="0">
                          <a:effectLst/>
                        </a:rPr>
                        <a:t>zessformulierung</a:t>
                      </a:r>
                      <a:endParaRPr lang="de-DE" sz="14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400" dirty="0" err="1">
                          <a:effectLst/>
                        </a:rPr>
                        <a:t>Alternativensuche</a:t>
                      </a:r>
                      <a:endParaRPr lang="de-DE" sz="140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400" dirty="0" err="1" smtClean="0">
                          <a:effectLst/>
                        </a:rPr>
                        <a:t>Alternativenbeurt-eilung</a:t>
                      </a:r>
                      <a:endParaRPr lang="de-DE" sz="140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400" dirty="0" err="1" smtClean="0">
                          <a:effectLst/>
                        </a:rPr>
                        <a:t>Alternativenaus</a:t>
                      </a:r>
                      <a:r>
                        <a:rPr lang="de-DE" sz="1400" dirty="0" smtClean="0">
                          <a:effectLst/>
                        </a:rPr>
                        <a:t>-wahl </a:t>
                      </a:r>
                      <a:r>
                        <a:rPr lang="de-DE" sz="1400" dirty="0">
                          <a:effectLst/>
                        </a:rPr>
                        <a:t>(Entscheidung)</a:t>
                      </a:r>
                      <a:endParaRPr lang="de-DE" sz="14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400" dirty="0">
                          <a:effectLst/>
                        </a:rPr>
                        <a:t>interne Durchsetzung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400" dirty="0">
                          <a:effectLst/>
                        </a:rPr>
                        <a:t>externe Durchsetzung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de-DE" sz="1400" dirty="0">
                          <a:effectLst/>
                        </a:rPr>
                        <a:t>Kontrolle</a:t>
                      </a:r>
                      <a:endParaRPr lang="de-DE" sz="14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40965" name="Grafik 3" descr="BD18185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64" y="1924819"/>
            <a:ext cx="1447800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feld 4"/>
          <p:cNvSpPr txBox="1"/>
          <p:nvPr/>
        </p:nvSpPr>
        <p:spPr>
          <a:xfrm>
            <a:off x="2876550" y="7740650"/>
            <a:ext cx="885825" cy="285750"/>
          </a:xfrm>
          <a:prstGeom prst="rect">
            <a:avLst/>
          </a:prstGeom>
          <a:noFill/>
          <a:ln w="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de-DE" sz="1100">
                <a:effectLst/>
                <a:ea typeface="Calibri"/>
                <a:cs typeface="Times New Roman"/>
              </a:rPr>
              <a:t>Issues</a:t>
            </a:r>
          </a:p>
        </p:txBody>
      </p:sp>
      <p:sp>
        <p:nvSpPr>
          <p:cNvPr id="11" name="Gleichschenkliges Dreieck 10"/>
          <p:cNvSpPr/>
          <p:nvPr/>
        </p:nvSpPr>
        <p:spPr>
          <a:xfrm rot="5400000">
            <a:off x="4038600" y="7750175"/>
            <a:ext cx="361950" cy="3429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5" name="Pfeil nach rechts 6"/>
          <p:cNvSpPr>
            <a:spLocks noChangeArrowheads="1"/>
          </p:cNvSpPr>
          <p:nvPr/>
        </p:nvSpPr>
        <p:spPr bwMode="auto">
          <a:xfrm>
            <a:off x="2876550" y="1628800"/>
            <a:ext cx="2271514" cy="1656184"/>
          </a:xfrm>
          <a:prstGeom prst="rightArrow">
            <a:avLst>
              <a:gd name="adj1" fmla="val 50000"/>
              <a:gd name="adj2" fmla="val 50001"/>
            </a:avLst>
          </a:prstGeom>
          <a:solidFill>
            <a:srgbClr val="4F81BD"/>
          </a:solidFill>
          <a:ln w="25400">
            <a:solidFill>
              <a:srgbClr val="243F6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DE" dirty="0">
                <a:solidFill>
                  <a:schemeClr val="bg1"/>
                </a:solidFill>
              </a:rPr>
              <a:t>Initiierung </a:t>
            </a:r>
            <a:r>
              <a:rPr lang="de-DE" dirty="0" err="1" smtClean="0">
                <a:solidFill>
                  <a:schemeClr val="bg1"/>
                </a:solidFill>
              </a:rPr>
              <a:t>Stra-tegieprozess</a:t>
            </a:r>
            <a:endParaRPr lang="de-DE" sz="2800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6" name="Pfeil nach rechts 7"/>
          <p:cNvSpPr>
            <a:spLocks noChangeArrowheads="1"/>
          </p:cNvSpPr>
          <p:nvPr/>
        </p:nvSpPr>
        <p:spPr bwMode="auto">
          <a:xfrm>
            <a:off x="5148064" y="1628800"/>
            <a:ext cx="1938536" cy="1656184"/>
          </a:xfrm>
          <a:prstGeom prst="rightArrow">
            <a:avLst>
              <a:gd name="adj1" fmla="val 50000"/>
              <a:gd name="adj2" fmla="val 50001"/>
            </a:avLst>
          </a:prstGeom>
          <a:solidFill>
            <a:srgbClr val="4F81BD"/>
          </a:solidFill>
          <a:ln w="25400">
            <a:solidFill>
              <a:srgbClr val="243F6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Strategiefor-mulierung</a:t>
            </a:r>
            <a:endParaRPr kumimoji="0" lang="de-DE" altLang="de-DE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Pfeil nach rechts 13"/>
          <p:cNvSpPr/>
          <p:nvPr/>
        </p:nvSpPr>
        <p:spPr>
          <a:xfrm>
            <a:off x="7086600" y="7473950"/>
            <a:ext cx="1190625" cy="990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de-DE" sz="900">
                <a:effectLst/>
                <a:ea typeface="Calibri"/>
                <a:cs typeface="Times New Roman"/>
              </a:rPr>
              <a:t>Strategieim-plementierung</a:t>
            </a:r>
            <a:endParaRPr lang="de-DE" sz="1100">
              <a:effectLst/>
              <a:ea typeface="Calibri"/>
              <a:cs typeface="Times New Roman"/>
            </a:endParaRPr>
          </a:p>
        </p:txBody>
      </p:sp>
      <p:sp>
        <p:nvSpPr>
          <p:cNvPr id="15" name="Pfeil nach rechts 7"/>
          <p:cNvSpPr>
            <a:spLocks noChangeArrowheads="1"/>
          </p:cNvSpPr>
          <p:nvPr/>
        </p:nvSpPr>
        <p:spPr bwMode="auto">
          <a:xfrm>
            <a:off x="7086600" y="1642852"/>
            <a:ext cx="1845952" cy="1656184"/>
          </a:xfrm>
          <a:prstGeom prst="rightArrow">
            <a:avLst>
              <a:gd name="adj1" fmla="val 50000"/>
              <a:gd name="adj2" fmla="val 50001"/>
            </a:avLst>
          </a:prstGeom>
          <a:solidFill>
            <a:srgbClr val="4F81BD"/>
          </a:solidFill>
          <a:ln w="25400">
            <a:solidFill>
              <a:srgbClr val="243F6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Strategie-</a:t>
            </a:r>
            <a:r>
              <a:rPr kumimoji="0" lang="de-DE" altLang="de-DE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implemen</a:t>
            </a:r>
            <a:r>
              <a:rPr kumimoji="0" lang="de-DE" altLang="de-DE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- </a:t>
            </a:r>
            <a:r>
              <a:rPr kumimoji="0" lang="de-DE" altLang="de-DE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tierung</a:t>
            </a:r>
            <a:endParaRPr kumimoji="0" lang="de-DE" altLang="de-DE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431540" y="5121188"/>
            <a:ext cx="601266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(Quelle: Nach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Hutzschenreuther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2011, S. 375 ff.)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1043608" y="2240215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 smtClean="0"/>
              <a:t>Issues</a:t>
            </a:r>
            <a:endParaRPr lang="de-DE" dirty="0"/>
          </a:p>
        </p:txBody>
      </p:sp>
      <p:sp>
        <p:nvSpPr>
          <p:cNvPr id="18" name="Gleichschenkliges Dreieck 17"/>
          <p:cNvSpPr/>
          <p:nvPr/>
        </p:nvSpPr>
        <p:spPr>
          <a:xfrm rot="5400000">
            <a:off x="2402235" y="2285442"/>
            <a:ext cx="361950" cy="342900"/>
          </a:xfrm>
          <a:prstGeom prst="triangl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146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Exemplarische Ansätze </a:t>
            </a:r>
            <a:r>
              <a:rPr lang="de-DE" dirty="0"/>
              <a:t>zur Analyse und Strategieentwicklung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Branchenstrukturanalyse (</a:t>
            </a:r>
            <a:r>
              <a:rPr lang="de-DE" dirty="0" err="1" smtClean="0"/>
              <a:t>Five</a:t>
            </a:r>
            <a:r>
              <a:rPr lang="de-DE" dirty="0" smtClean="0"/>
              <a:t> Forces nach Porter) – vgl. auch Kapitel 2</a:t>
            </a:r>
          </a:p>
          <a:p>
            <a:r>
              <a:rPr lang="de-DE" dirty="0" smtClean="0"/>
              <a:t>BCG-Matrix (Boston-Consulting-Group)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altLang="de-DE" smtClean="0"/>
              <a:t>BWL 1. Semester ME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997A6A-1E66-4785-9884-33C3886F86C9}" type="slidenum">
              <a:rPr lang="de-DE" altLang="de-DE" smtClean="0"/>
              <a:pPr>
                <a:defRPr/>
              </a:pPr>
              <a:t>4</a:t>
            </a:fld>
            <a:endParaRPr lang="de-DE" altLang="de-DE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1"/>
            <a:ext cx="9340851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har char="•"/>
              <a:defRPr>
                <a:solidFill>
                  <a:schemeClr val="tx2"/>
                </a:solidFill>
                <a:latin typeface="Arial" pitchFamily="34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pitchFamily="34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1400">
                <a:solidFill>
                  <a:schemeClr val="tx2"/>
                </a:solidFill>
                <a:latin typeface="Arial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1200" dirty="0" smtClean="0"/>
              <a:t>4 Strategien – Strategisches Management</a:t>
            </a:r>
            <a:endParaRPr lang="de-DE" altLang="de-DE" sz="1200" dirty="0"/>
          </a:p>
        </p:txBody>
      </p:sp>
    </p:spTree>
    <p:extLst>
      <p:ext uri="{BB962C8B-B14F-4D97-AF65-F5344CB8AC3E}">
        <p14:creationId xmlns:p14="http://schemas.microsoft.com/office/powerpoint/2010/main" val="394790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Marktwachstums-/Marktanteil-Matrix nach BCG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altLang="de-DE" smtClean="0"/>
              <a:t>BWL 1. Semester ME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997A6A-1E66-4785-9884-33C3886F86C9}" type="slidenum">
              <a:rPr lang="de-DE" altLang="de-DE" smtClean="0"/>
              <a:pPr>
                <a:defRPr/>
              </a:pPr>
              <a:t>5</a:t>
            </a:fld>
            <a:endParaRPr lang="de-DE" altLang="de-DE"/>
          </a:p>
        </p:txBody>
      </p:sp>
      <p:pic>
        <p:nvPicPr>
          <p:cNvPr id="6" name="Grafik 5" descr="BCG Portfolio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75" b="8638"/>
          <a:stretch/>
        </p:blipFill>
        <p:spPr bwMode="auto">
          <a:xfrm>
            <a:off x="431540" y="1592796"/>
            <a:ext cx="8244916" cy="43564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1"/>
            <a:ext cx="9340851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har char="•"/>
              <a:defRPr>
                <a:solidFill>
                  <a:schemeClr val="tx2"/>
                </a:solidFill>
                <a:latin typeface="Arial" pitchFamily="34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pitchFamily="34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1400">
                <a:solidFill>
                  <a:schemeClr val="tx2"/>
                </a:solidFill>
                <a:latin typeface="Arial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1200" dirty="0" smtClean="0"/>
              <a:t>4 Strategien – Strategisches Management</a:t>
            </a:r>
            <a:endParaRPr lang="de-DE" altLang="de-DE" sz="1200" dirty="0"/>
          </a:p>
        </p:txBody>
      </p:sp>
    </p:spTree>
    <p:extLst>
      <p:ext uri="{BB962C8B-B14F-4D97-AF65-F5344CB8AC3E}">
        <p14:creationId xmlns:p14="http://schemas.microsoft.com/office/powerpoint/2010/main" val="49888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Normstrategien nach BCG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altLang="de-DE" smtClean="0"/>
              <a:t>BWL 1. Semester ME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997A6A-1E66-4785-9884-33C3886F86C9}" type="slidenum">
              <a:rPr lang="de-DE" altLang="de-DE" smtClean="0"/>
              <a:pPr>
                <a:defRPr/>
              </a:pPr>
              <a:t>6</a:t>
            </a:fld>
            <a:endParaRPr lang="de-DE" altLang="de-DE"/>
          </a:p>
        </p:txBody>
      </p:sp>
      <p:pic>
        <p:nvPicPr>
          <p:cNvPr id="6" name="Grafik 5" descr="BCG Normstrategien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05" b="9162"/>
          <a:stretch/>
        </p:blipFill>
        <p:spPr bwMode="auto">
          <a:xfrm>
            <a:off x="359532" y="1772816"/>
            <a:ext cx="7668852" cy="44644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1"/>
            <a:ext cx="9340851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har char="•"/>
              <a:defRPr>
                <a:solidFill>
                  <a:schemeClr val="tx2"/>
                </a:solidFill>
                <a:latin typeface="Arial" pitchFamily="34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pitchFamily="34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1400">
                <a:solidFill>
                  <a:schemeClr val="tx2"/>
                </a:solidFill>
                <a:latin typeface="Arial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1200" dirty="0" smtClean="0"/>
              <a:t>4 Strategien – Strategisches Management</a:t>
            </a:r>
            <a:endParaRPr lang="de-DE" altLang="de-DE" sz="1200" dirty="0"/>
          </a:p>
        </p:txBody>
      </p:sp>
    </p:spTree>
    <p:extLst>
      <p:ext uri="{BB962C8B-B14F-4D97-AF65-F5344CB8AC3E}">
        <p14:creationId xmlns:p14="http://schemas.microsoft.com/office/powerpoint/2010/main" val="409159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Innovationsmanagement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Wettbewerbsstärke durch Neuerung</a:t>
            </a:r>
          </a:p>
          <a:p>
            <a:r>
              <a:rPr lang="de-DE" dirty="0" smtClean="0"/>
              <a:t>Zwecke des Innovationsmanagements</a:t>
            </a:r>
          </a:p>
          <a:p>
            <a:pPr lvl="1"/>
            <a:r>
              <a:rPr lang="de-DE" dirty="0"/>
              <a:t>der Gestaltung eines neuen Produktes,</a:t>
            </a:r>
          </a:p>
          <a:p>
            <a:pPr lvl="1"/>
            <a:r>
              <a:rPr lang="de-DE" dirty="0"/>
              <a:t>der Gestaltung eines neuen Prozesses im Sinn eines technischen Verfahrens,</a:t>
            </a:r>
          </a:p>
          <a:p>
            <a:pPr lvl="1"/>
            <a:r>
              <a:rPr lang="de-DE" dirty="0"/>
              <a:t>der Gestaltung einer neuen Dienstleistung,</a:t>
            </a:r>
          </a:p>
          <a:p>
            <a:pPr lvl="1"/>
            <a:r>
              <a:rPr lang="de-DE" dirty="0"/>
              <a:t>der Gestaltung einer neuen internen wie externen Organisation, etwa eines Unternehmensnetzwerks sowie</a:t>
            </a:r>
          </a:p>
          <a:p>
            <a:pPr lvl="1"/>
            <a:r>
              <a:rPr lang="de-DE" dirty="0"/>
              <a:t>der Gestaltung einer Kombination aus dem Vorgenannten.</a:t>
            </a:r>
          </a:p>
          <a:p>
            <a:r>
              <a:rPr lang="de-DE" dirty="0" smtClean="0"/>
              <a:t>Technologiemanagement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altLang="de-DE" smtClean="0"/>
              <a:t>BWL 1. Semester ME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997A6A-1E66-4785-9884-33C3886F86C9}" type="slidenum">
              <a:rPr lang="de-DE" altLang="de-DE" smtClean="0"/>
              <a:pPr>
                <a:defRPr/>
              </a:pPr>
              <a:t>7</a:t>
            </a:fld>
            <a:endParaRPr lang="de-DE" altLang="de-DE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1"/>
            <a:ext cx="9340851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har char="•"/>
              <a:defRPr>
                <a:solidFill>
                  <a:schemeClr val="tx2"/>
                </a:solidFill>
                <a:latin typeface="Arial" pitchFamily="34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pitchFamily="34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1400">
                <a:solidFill>
                  <a:schemeClr val="tx2"/>
                </a:solidFill>
                <a:latin typeface="Arial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1400">
                <a:solidFill>
                  <a:schemeClr val="tx2"/>
                </a:solidFill>
                <a:latin typeface="Arial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de-DE" sz="1200" dirty="0" smtClean="0"/>
              <a:t>4 Strategien </a:t>
            </a:r>
            <a:r>
              <a:rPr lang="de-DE" altLang="de-DE" sz="1200" smtClean="0"/>
              <a:t>– Innovationsmanagement</a:t>
            </a:r>
            <a:endParaRPr lang="de-DE" altLang="de-DE" sz="1200" dirty="0"/>
          </a:p>
        </p:txBody>
      </p:sp>
    </p:spTree>
    <p:extLst>
      <p:ext uri="{BB962C8B-B14F-4D97-AF65-F5344CB8AC3E}">
        <p14:creationId xmlns:p14="http://schemas.microsoft.com/office/powerpoint/2010/main" val="100707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olienmaster FH">
  <a:themeElements>
    <a:clrScheme name="">
      <a:dk1>
        <a:srgbClr val="333333"/>
      </a:dk1>
      <a:lt1>
        <a:srgbClr val="FFFFFF"/>
      </a:lt1>
      <a:dk2>
        <a:srgbClr val="333333"/>
      </a:dk2>
      <a:lt2>
        <a:srgbClr val="808080"/>
      </a:lt2>
      <a:accent1>
        <a:srgbClr val="CCCCCC"/>
      </a:accent1>
      <a:accent2>
        <a:srgbClr val="074FB0"/>
      </a:accent2>
      <a:accent3>
        <a:srgbClr val="FFFFFF"/>
      </a:accent3>
      <a:accent4>
        <a:srgbClr val="2A2A2A"/>
      </a:accent4>
      <a:accent5>
        <a:srgbClr val="E2E2E2"/>
      </a:accent5>
      <a:accent6>
        <a:srgbClr val="06479F"/>
      </a:accent6>
      <a:hlink>
        <a:srgbClr val="E53418"/>
      </a:hlink>
      <a:folHlink>
        <a:srgbClr val="CA213F"/>
      </a:folHlink>
    </a:clrScheme>
    <a:fontScheme name="Folienmaster F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 Neu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 Neue" charset="0"/>
          </a:defRPr>
        </a:defPPr>
      </a:lstStyle>
    </a:lnDef>
  </a:objectDefaults>
  <a:extraClrSchemeLst>
    <a:extraClrScheme>
      <a:clrScheme name="Folienmaster F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master F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master F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master F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master F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master F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lienmaster F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lienmaster F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lienmaster F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lienmaster F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lienmaster F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lienmaster F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FH_Präsentation</Template>
  <TotalTime>0</TotalTime>
  <Words>244</Words>
  <Application>Microsoft Office PowerPoint</Application>
  <PresentationFormat>Bildschirmpräsentation (4:3)</PresentationFormat>
  <Paragraphs>73</Paragraphs>
  <Slides>7</Slides>
  <Notes>4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8" baseType="lpstr">
      <vt:lpstr>Folienmaster FH</vt:lpstr>
      <vt:lpstr>Grundlagen der BWL und Buchführung (Allg. BWL)</vt:lpstr>
      <vt:lpstr>Strategien sollen Antworten liefern auf die Fragen …</vt:lpstr>
      <vt:lpstr>Prozess des strategischen Managements</vt:lpstr>
      <vt:lpstr>Exemplarische Ansätze zur Analyse und Strategieentwicklung</vt:lpstr>
      <vt:lpstr>Marktwachstums-/Marktanteil-Matrix nach BCG</vt:lpstr>
      <vt:lpstr>Normstrategien nach BCG</vt:lpstr>
      <vt:lpstr>Innovationsmanagement</vt:lpstr>
    </vt:vector>
  </TitlesOfParts>
  <Company>TUM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Allgem. BWL</dc:title>
  <dc:creator>WAP</dc:creator>
  <cp:lastModifiedBy>${UNAME}</cp:lastModifiedBy>
  <cp:revision>155</cp:revision>
  <cp:lastPrinted>2011-10-03T14:51:05Z</cp:lastPrinted>
  <dcterms:created xsi:type="dcterms:W3CDTF">2008-10-28T09:33:08Z</dcterms:created>
  <dcterms:modified xsi:type="dcterms:W3CDTF">2015-12-01T14:35:20Z</dcterms:modified>
</cp:coreProperties>
</file>