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16" r:id="rId2"/>
    <p:sldId id="323" r:id="rId3"/>
    <p:sldId id="384" r:id="rId4"/>
    <p:sldId id="385" r:id="rId5"/>
    <p:sldId id="386" r:id="rId6"/>
    <p:sldId id="387" r:id="rId7"/>
    <p:sldId id="388" r:id="rId8"/>
  </p:sldIdLst>
  <p:sldSz cx="9144000" cy="6858000" type="screen4x3"/>
  <p:notesSz cx="6669088" cy="9926638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00"/>
    <a:srgbClr val="FBF121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90" autoAdjust="0"/>
  </p:normalViewPr>
  <p:slideViewPr>
    <p:cSldViewPr>
      <p:cViewPr>
        <p:scale>
          <a:sx n="75" d="100"/>
          <a:sy n="75" d="100"/>
        </p:scale>
        <p:origin x="-101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692" y="-72"/>
      </p:cViewPr>
      <p:guideLst>
        <p:guide orient="horz" pos="3127"/>
        <p:guide pos="210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967C69A-B5FE-4F4E-9BAB-96A6CF52C64C}" type="datetimeFigureOut">
              <a:rPr lang="de-DE" altLang="de-DE"/>
              <a:pPr>
                <a:defRPr/>
              </a:pPr>
              <a:t>01.12.2015</a:t>
            </a:fld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A197A5BB-BB0F-41E4-8B56-E226AC89868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3785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AEDEFAD-9E08-4145-9054-C8971AD2638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0107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 Neu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 Neue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7F9505D0-8026-48FC-A8C4-C1088AA87001}" type="slidenum">
              <a:rPr lang="de-DE" altLang="de-DE" smtClean="0">
                <a:latin typeface="Arial" pitchFamily="34" charset="0"/>
              </a:rPr>
              <a:pPr/>
              <a:t>1</a:t>
            </a:fld>
            <a:endParaRPr lang="de-DE" altLang="de-DE" smtClean="0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744538"/>
            <a:ext cx="4964112" cy="37242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52488" y="744538"/>
            <a:ext cx="4964112" cy="3724275"/>
          </a:xfrm>
          <a:ln/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itchFamily="34" charset="0"/>
            </a:endParaRPr>
          </a:p>
        </p:txBody>
      </p:sp>
      <p:sp>
        <p:nvSpPr>
          <p:cNvPr id="430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 Neu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 Neue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2D5CE5DB-8767-437E-83B0-D23541019108}" type="slidenum">
              <a:rPr lang="de-DE" altLang="de-DE" smtClean="0">
                <a:latin typeface="Arial" pitchFamily="34" charset="0"/>
              </a:rPr>
              <a:pPr/>
              <a:t>2</a:t>
            </a:fld>
            <a:endParaRPr lang="de-DE" alt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52488" y="744538"/>
            <a:ext cx="4964112" cy="3724275"/>
          </a:xfrm>
          <a:ln/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itchFamily="34" charset="0"/>
            </a:endParaRPr>
          </a:p>
        </p:txBody>
      </p:sp>
      <p:sp>
        <p:nvSpPr>
          <p:cNvPr id="430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 Neu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 Neue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2D5CE5DB-8767-437E-83B0-D23541019108}" type="slidenum">
              <a:rPr lang="de-DE" altLang="de-DE" smtClean="0">
                <a:latin typeface="Arial" pitchFamily="34" charset="0"/>
              </a:rPr>
              <a:pPr/>
              <a:t>3</a:t>
            </a:fld>
            <a:endParaRPr lang="de-DE" alt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Relativer Marktanteil = eigener</a:t>
            </a:r>
            <a:r>
              <a:rPr lang="de-DE" baseline="0" dirty="0" smtClean="0"/>
              <a:t> absoluter Marktanteil / absoluter Marktanteil des größten Konkurrenten</a:t>
            </a:r>
          </a:p>
          <a:p>
            <a:endParaRPr lang="de-DE" baseline="0" dirty="0" smtClean="0"/>
          </a:p>
          <a:p>
            <a:r>
              <a:rPr lang="de-DE" baseline="0" dirty="0" smtClean="0"/>
              <a:t>Marktwachstum = zusätzliches Marktvolumen / Marktvolumen </a:t>
            </a:r>
            <a:r>
              <a:rPr lang="de-DE" baseline="0" smtClean="0"/>
              <a:t>der Vorperiode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EDEFAD-9E08-4145-9054-C8971AD26385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553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20713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000" y="1828800"/>
            <a:ext cx="8128000" cy="1295400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noProof="0" smtClean="0"/>
              <a:t>Mastertitelformat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28000" cy="304800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1628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0439C-F6B7-4922-99BB-014C8A9A27B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0560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05012-1040-4A75-A714-E723045C07F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02359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8128000" cy="609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508000" y="1828800"/>
            <a:ext cx="8128000" cy="434340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B4F12-B497-450D-B27E-28C01F3A79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75980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8128000" cy="609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54D7E-DA84-4DB6-AC6E-59CB6FAC36C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3220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8128000" cy="609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3987800" cy="20955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4076700"/>
            <a:ext cx="3987800" cy="20955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D7AE3-6371-4F6C-8978-AD552B446A3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76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97A6A-1E66-4785-9884-33C3886F86C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2391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816F7-8782-43E6-9302-2D2DC37731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724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C9A8F-7EA9-42CF-AABF-405A1C05BBF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9845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F4070-19B2-4AE2-81CB-999F6C8F962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5401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B5229-6AC2-4D7F-B3E9-DC67F47F3B3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4498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2B340-06FD-42AD-AE2B-891774B081A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410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47C59-5BCE-4E60-B55D-0DAAD5E1604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6438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DD23B-77B8-4047-ACE6-181795359DF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630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UM Neue Helvetica 55 Regular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UM Neue Helvetica 55 Regular" pitchFamily="34" charset="0"/>
              </a:defRPr>
            </a:lvl1pPr>
          </a:lstStyle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UM Neue Helvetica 55 Regular" pitchFamily="34" charset="0"/>
              </a:defRPr>
            </a:lvl1pPr>
          </a:lstStyle>
          <a:p>
            <a:pPr>
              <a:defRPr/>
            </a:pPr>
            <a:fld id="{631BAD7F-58AB-4EDD-B743-540A7303414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620713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2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mtClean="0"/>
              <a:t>BWL 1. Semester ME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1916113"/>
            <a:ext cx="8128000" cy="1295400"/>
          </a:xfrm>
        </p:spPr>
        <p:txBody>
          <a:bodyPr/>
          <a:lstStyle/>
          <a:p>
            <a:pPr eaLnBrk="1" hangingPunct="1"/>
            <a:r>
              <a:rPr lang="de-DE" altLang="de-DE" dirty="0"/>
              <a:t>Grundlagen der BWL und Buchführung</a:t>
            </a:r>
            <a:br>
              <a:rPr lang="de-DE" altLang="de-DE" dirty="0"/>
            </a:br>
            <a:r>
              <a:rPr lang="de-DE" altLang="de-DE" dirty="0"/>
              <a:t>(Allg. BWL)</a:t>
            </a:r>
            <a:endParaRPr lang="de-DE" altLang="de-D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mtClean="0">
                <a:solidFill>
                  <a:schemeClr val="tx1"/>
                </a:solidFill>
                <a:latin typeface="TUM Neue Helvetica 55 Regular" pitchFamily="34" charset="0"/>
              </a:rPr>
              <a:t>BWL 1. Semester ME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731838"/>
            <a:ext cx="8636000" cy="609600"/>
          </a:xfrm>
        </p:spPr>
        <p:txBody>
          <a:bodyPr/>
          <a:lstStyle/>
          <a:p>
            <a:pPr eaLnBrk="1" hangingPunct="1"/>
            <a:r>
              <a:rPr lang="de-DE" altLang="de-DE" sz="2000" dirty="0" smtClean="0"/>
              <a:t>Strategien sollen Antworten liefern auf die Fragen …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de-DE" dirty="0" smtClean="0"/>
              <a:t>…</a:t>
            </a:r>
          </a:p>
          <a:p>
            <a:pPr lvl="0"/>
            <a:r>
              <a:rPr lang="de-DE" dirty="0" smtClean="0"/>
              <a:t>in </a:t>
            </a:r>
            <a:r>
              <a:rPr lang="de-DE" dirty="0"/>
              <a:t>welchen Produktfeldern,</a:t>
            </a:r>
          </a:p>
          <a:p>
            <a:pPr lvl="0"/>
            <a:r>
              <a:rPr lang="de-DE" dirty="0"/>
              <a:t>auf welchen Märkten und</a:t>
            </a:r>
          </a:p>
          <a:p>
            <a:pPr lvl="0"/>
            <a:r>
              <a:rPr lang="de-DE" dirty="0"/>
              <a:t>mit welchen Wertschöpfungsaktivitäten </a:t>
            </a:r>
          </a:p>
          <a:p>
            <a:pPr marL="0" indent="0">
              <a:buNone/>
            </a:pPr>
            <a:r>
              <a:rPr lang="de-DE" dirty="0"/>
              <a:t>möchte es aktiv werden.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</a:t>
            </a:r>
            <a:endParaRPr lang="de-DE" altLang="de-DE" sz="12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mtClean="0">
                <a:solidFill>
                  <a:schemeClr val="tx1"/>
                </a:solidFill>
                <a:latin typeface="TUM Neue Helvetica 55 Regular" pitchFamily="34" charset="0"/>
              </a:rPr>
              <a:t>BWL 1. Semester ME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731838"/>
            <a:ext cx="8636000" cy="609600"/>
          </a:xfrm>
        </p:spPr>
        <p:txBody>
          <a:bodyPr/>
          <a:lstStyle/>
          <a:p>
            <a:pPr eaLnBrk="1" hangingPunct="1"/>
            <a:r>
              <a:rPr lang="de-DE" altLang="de-DE" sz="2000" dirty="0" smtClean="0"/>
              <a:t>Prozess des strategischen Managements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 – Strategisches Management</a:t>
            </a:r>
            <a:endParaRPr lang="de-DE" altLang="de-DE" sz="12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942981"/>
              </p:ext>
            </p:extLst>
          </p:nvPr>
        </p:nvGraphicFramePr>
        <p:xfrm>
          <a:off x="431540" y="1592796"/>
          <a:ext cx="8496944" cy="3070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540060"/>
                <a:gridCol w="2188122"/>
                <a:gridCol w="1958115"/>
                <a:gridCol w="1866431"/>
              </a:tblGrid>
              <a:tr h="1727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 smtClean="0">
                        <a:effectLst/>
                      </a:endParaRPr>
                    </a:p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43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Zielsetzung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Problemidentifikation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Agenda-Setting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 smtClean="0">
                          <a:effectLst/>
                        </a:rPr>
                        <a:t>Entscheidungspro-</a:t>
                      </a:r>
                      <a:r>
                        <a:rPr lang="de-DE" sz="1400" dirty="0" err="1" smtClean="0">
                          <a:effectLst/>
                        </a:rPr>
                        <a:t>zessformulierung</a:t>
                      </a:r>
                      <a:endParaRPr lang="de-DE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 err="1">
                          <a:effectLst/>
                        </a:rPr>
                        <a:t>Alternativensuche</a:t>
                      </a:r>
                      <a:endParaRPr lang="de-DE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 err="1" smtClean="0">
                          <a:effectLst/>
                        </a:rPr>
                        <a:t>Alternativenbeurt-eilung</a:t>
                      </a:r>
                      <a:endParaRPr lang="de-DE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 err="1" smtClean="0">
                          <a:effectLst/>
                        </a:rPr>
                        <a:t>Alternativenaus</a:t>
                      </a:r>
                      <a:r>
                        <a:rPr lang="de-DE" sz="1400" dirty="0" smtClean="0">
                          <a:effectLst/>
                        </a:rPr>
                        <a:t>-wahl </a:t>
                      </a:r>
                      <a:r>
                        <a:rPr lang="de-DE" sz="1400" dirty="0">
                          <a:effectLst/>
                        </a:rPr>
                        <a:t>(Entscheidung)</a:t>
                      </a:r>
                      <a:endParaRPr lang="de-DE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interne Durchsetzung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externe Durchsetzung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e-DE" sz="1400" dirty="0">
                          <a:effectLst/>
                        </a:rPr>
                        <a:t>Kontrolle</a:t>
                      </a:r>
                      <a:endParaRPr lang="de-DE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0965" name="Grafik 3" descr="BD1818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64" y="1924819"/>
            <a:ext cx="14478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feld 4"/>
          <p:cNvSpPr txBox="1"/>
          <p:nvPr/>
        </p:nvSpPr>
        <p:spPr>
          <a:xfrm>
            <a:off x="2876550" y="7740650"/>
            <a:ext cx="885825" cy="285750"/>
          </a:xfrm>
          <a:prstGeom prst="rect">
            <a:avLst/>
          </a:prstGeom>
          <a:noFill/>
          <a:ln w="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1100">
                <a:effectLst/>
                <a:ea typeface="Calibri"/>
                <a:cs typeface="Times New Roman"/>
              </a:rPr>
              <a:t>Issues</a:t>
            </a:r>
          </a:p>
        </p:txBody>
      </p:sp>
      <p:sp>
        <p:nvSpPr>
          <p:cNvPr id="11" name="Gleichschenkliges Dreieck 10"/>
          <p:cNvSpPr/>
          <p:nvPr/>
        </p:nvSpPr>
        <p:spPr>
          <a:xfrm rot="5400000">
            <a:off x="4038600" y="7750175"/>
            <a:ext cx="361950" cy="3429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5" name="Pfeil nach rechts 6"/>
          <p:cNvSpPr>
            <a:spLocks noChangeArrowheads="1"/>
          </p:cNvSpPr>
          <p:nvPr/>
        </p:nvSpPr>
        <p:spPr bwMode="auto">
          <a:xfrm>
            <a:off x="2876550" y="1628800"/>
            <a:ext cx="2271514" cy="1656184"/>
          </a:xfrm>
          <a:prstGeom prst="rightArrow">
            <a:avLst>
              <a:gd name="adj1" fmla="val 50000"/>
              <a:gd name="adj2" fmla="val 50001"/>
            </a:avLst>
          </a:prstGeom>
          <a:solidFill>
            <a:srgbClr val="4F81BD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dirty="0">
                <a:solidFill>
                  <a:schemeClr val="bg1"/>
                </a:solidFill>
              </a:rPr>
              <a:t>Initiierung </a:t>
            </a:r>
            <a:r>
              <a:rPr lang="de-DE" dirty="0" err="1" smtClean="0">
                <a:solidFill>
                  <a:schemeClr val="bg1"/>
                </a:solidFill>
              </a:rPr>
              <a:t>Stra-tegieprozess</a:t>
            </a:r>
            <a:endParaRPr lang="de-DE" sz="2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6" name="Pfeil nach rechts 7"/>
          <p:cNvSpPr>
            <a:spLocks noChangeArrowheads="1"/>
          </p:cNvSpPr>
          <p:nvPr/>
        </p:nvSpPr>
        <p:spPr bwMode="auto">
          <a:xfrm>
            <a:off x="5148064" y="1628800"/>
            <a:ext cx="1938536" cy="1656184"/>
          </a:xfrm>
          <a:prstGeom prst="rightArrow">
            <a:avLst>
              <a:gd name="adj1" fmla="val 50000"/>
              <a:gd name="adj2" fmla="val 50001"/>
            </a:avLst>
          </a:prstGeom>
          <a:solidFill>
            <a:srgbClr val="4F81BD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Strategiefor-mulierung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Pfeil nach rechts 13"/>
          <p:cNvSpPr/>
          <p:nvPr/>
        </p:nvSpPr>
        <p:spPr>
          <a:xfrm>
            <a:off x="7086600" y="7473950"/>
            <a:ext cx="1190625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900">
                <a:effectLst/>
                <a:ea typeface="Calibri"/>
                <a:cs typeface="Times New Roman"/>
              </a:rPr>
              <a:t>Strategieim-plementierung</a:t>
            </a:r>
            <a:endParaRPr lang="de-DE" sz="1100">
              <a:effectLst/>
              <a:ea typeface="Calibri"/>
              <a:cs typeface="Times New Roman"/>
            </a:endParaRPr>
          </a:p>
        </p:txBody>
      </p:sp>
      <p:sp>
        <p:nvSpPr>
          <p:cNvPr id="15" name="Pfeil nach rechts 7"/>
          <p:cNvSpPr>
            <a:spLocks noChangeArrowheads="1"/>
          </p:cNvSpPr>
          <p:nvPr/>
        </p:nvSpPr>
        <p:spPr bwMode="auto">
          <a:xfrm>
            <a:off x="7086600" y="1642852"/>
            <a:ext cx="1845952" cy="1656184"/>
          </a:xfrm>
          <a:prstGeom prst="rightArrow">
            <a:avLst>
              <a:gd name="adj1" fmla="val 50000"/>
              <a:gd name="adj2" fmla="val 50001"/>
            </a:avLst>
          </a:prstGeom>
          <a:solidFill>
            <a:srgbClr val="4F81BD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Strategie-</a:t>
            </a:r>
            <a:r>
              <a:rPr kumimoji="0" lang="de-DE" alt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implemen</a:t>
            </a:r>
            <a:r>
              <a: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kumimoji="0" lang="de-DE" alt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tierung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31540" y="5121188"/>
            <a:ext cx="601266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(Quelle: Nach </a:t>
            </a:r>
            <a:r>
              <a:rPr lang="de-DE" sz="1000" dirty="0" err="1">
                <a:latin typeface="Arial" panose="020B0604020202020204" pitchFamily="34" charset="0"/>
                <a:cs typeface="Arial" panose="020B0604020202020204" pitchFamily="34" charset="0"/>
              </a:rPr>
              <a:t>Hutzschenreuther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, 2011, S. 375 ff.)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043608" y="224021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18" name="Gleichschenkliges Dreieck 17"/>
          <p:cNvSpPr/>
          <p:nvPr/>
        </p:nvSpPr>
        <p:spPr>
          <a:xfrm rot="5400000">
            <a:off x="2402235" y="2285442"/>
            <a:ext cx="361950" cy="34290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14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Exemplarische Ansätze </a:t>
            </a:r>
            <a:r>
              <a:rPr lang="de-DE" dirty="0"/>
              <a:t>zur Analyse und Strategieentwicklung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Branchenstrukturanalyse (</a:t>
            </a:r>
            <a:r>
              <a:rPr lang="de-DE" dirty="0" err="1" smtClean="0"/>
              <a:t>Five</a:t>
            </a:r>
            <a:r>
              <a:rPr lang="de-DE" dirty="0" smtClean="0"/>
              <a:t> Forces nach Porter) – vgl. auch Kapitel 2</a:t>
            </a:r>
          </a:p>
          <a:p>
            <a:r>
              <a:rPr lang="de-DE" dirty="0" smtClean="0"/>
              <a:t>BCG-Matrix (Boston-Consulting-Group)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 – Strategisches Management</a:t>
            </a: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39479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Marktwachstums-/Marktanteil-Matrix nach BCG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  <p:pic>
        <p:nvPicPr>
          <p:cNvPr id="6" name="Grafik 5" descr="BCG Portfolio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75" b="8638"/>
          <a:stretch/>
        </p:blipFill>
        <p:spPr bwMode="auto">
          <a:xfrm>
            <a:off x="431540" y="1592796"/>
            <a:ext cx="8244916" cy="43564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 – Strategisches Management</a:t>
            </a: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49888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Normstrategien nach BCG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  <p:pic>
        <p:nvPicPr>
          <p:cNvPr id="6" name="Grafik 5" descr="BCG Normstrategien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05" b="9162"/>
          <a:stretch/>
        </p:blipFill>
        <p:spPr bwMode="auto">
          <a:xfrm>
            <a:off x="359532" y="1772816"/>
            <a:ext cx="7668852" cy="44644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 – Strategisches Management</a:t>
            </a: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40915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Innovationsmanagement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Wettbewerbsstärke durch Neuerung</a:t>
            </a:r>
          </a:p>
          <a:p>
            <a:r>
              <a:rPr lang="de-DE" dirty="0" smtClean="0"/>
              <a:t>Zwecke des Innovationsmanagements</a:t>
            </a:r>
          </a:p>
          <a:p>
            <a:pPr lvl="1"/>
            <a:r>
              <a:rPr lang="de-DE" dirty="0"/>
              <a:t>der Gestaltung eines neuen Produktes,</a:t>
            </a:r>
          </a:p>
          <a:p>
            <a:pPr lvl="1"/>
            <a:r>
              <a:rPr lang="de-DE" dirty="0"/>
              <a:t>der Gestaltung eines neuen Prozesses im Sinn eines technischen Verfahrens,</a:t>
            </a:r>
          </a:p>
          <a:p>
            <a:pPr lvl="1"/>
            <a:r>
              <a:rPr lang="de-DE" dirty="0"/>
              <a:t>der Gestaltung einer neuen Dienstleistung,</a:t>
            </a:r>
          </a:p>
          <a:p>
            <a:pPr lvl="1"/>
            <a:r>
              <a:rPr lang="de-DE" dirty="0"/>
              <a:t>der Gestaltung einer neuen internen wie externen Organisation, etwa eines Unternehmensnetzwerks sowie</a:t>
            </a:r>
          </a:p>
          <a:p>
            <a:pPr lvl="1"/>
            <a:r>
              <a:rPr lang="de-DE" dirty="0"/>
              <a:t>der Gestaltung einer Kombination aus dem Vorgenannten.</a:t>
            </a:r>
          </a:p>
          <a:p>
            <a:r>
              <a:rPr lang="de-DE" dirty="0" smtClean="0"/>
              <a:t>Technologiemanagement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BWL 1. Semester ME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97A6A-1E66-4785-9884-33C3886F86C9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"/>
            <a:ext cx="9340851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1200" dirty="0" smtClean="0"/>
              <a:t>4 Strategien </a:t>
            </a:r>
            <a:r>
              <a:rPr lang="de-DE" altLang="de-DE" sz="1200" smtClean="0"/>
              <a:t>– Innovationsmanagement</a:t>
            </a: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0070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ienmaster FH">
  <a:themeElements>
    <a:clrScheme name="">
      <a:dk1>
        <a:srgbClr val="333333"/>
      </a:dk1>
      <a:lt1>
        <a:srgbClr val="FFFFFF"/>
      </a:lt1>
      <a:dk2>
        <a:srgbClr val="333333"/>
      </a:dk2>
      <a:lt2>
        <a:srgbClr val="808080"/>
      </a:lt2>
      <a:accent1>
        <a:srgbClr val="CCCCCC"/>
      </a:accent1>
      <a:accent2>
        <a:srgbClr val="074FB0"/>
      </a:accent2>
      <a:accent3>
        <a:srgbClr val="FFFFFF"/>
      </a:accent3>
      <a:accent4>
        <a:srgbClr val="2A2A2A"/>
      </a:accent4>
      <a:accent5>
        <a:srgbClr val="E2E2E2"/>
      </a:accent5>
      <a:accent6>
        <a:srgbClr val="06479F"/>
      </a:accent6>
      <a:hlink>
        <a:srgbClr val="E53418"/>
      </a:hlink>
      <a:folHlink>
        <a:srgbClr val="CA213F"/>
      </a:folHlink>
    </a:clrScheme>
    <a:fontScheme name="Folienmaster 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Neue" charset="0"/>
          </a:defRPr>
        </a:defPPr>
      </a:lstStyle>
    </a:lnDef>
  </a:objectDefaults>
  <a:extraClrSchemeLst>
    <a:extraClrScheme>
      <a:clrScheme name="Folienmaster F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FH_Präsentation</Template>
  <TotalTime>0</TotalTime>
  <Words>244</Words>
  <Application>Microsoft Office PowerPoint</Application>
  <PresentationFormat>Bildschirmpräsentation (4:3)</PresentationFormat>
  <Paragraphs>73</Paragraphs>
  <Slides>7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Folienmaster FH</vt:lpstr>
      <vt:lpstr>Grundlagen der BWL und Buchführung (Allg. BWL)</vt:lpstr>
      <vt:lpstr>Strategien sollen Antworten liefern auf die Fragen …</vt:lpstr>
      <vt:lpstr>Prozess des strategischen Managements</vt:lpstr>
      <vt:lpstr>Exemplarische Ansätze zur Analyse und Strategieentwicklung</vt:lpstr>
      <vt:lpstr>Marktwachstums-/Marktanteil-Matrix nach BCG</vt:lpstr>
      <vt:lpstr>Normstrategien nach BCG</vt:lpstr>
      <vt:lpstr>Innovationsmanagement</vt:lpstr>
    </vt:vector>
  </TitlesOfParts>
  <Company>TUM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Allgem. BWL</dc:title>
  <dc:creator>WAP</dc:creator>
  <cp:lastModifiedBy>${UNAME}</cp:lastModifiedBy>
  <cp:revision>155</cp:revision>
  <cp:lastPrinted>2011-10-03T14:51:05Z</cp:lastPrinted>
  <dcterms:created xsi:type="dcterms:W3CDTF">2008-10-28T09:33:08Z</dcterms:created>
  <dcterms:modified xsi:type="dcterms:W3CDTF">2015-12-01T14:35:20Z</dcterms:modified>
</cp:coreProperties>
</file>