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comments/comment3.xml" ContentType="application/vnd.openxmlformats-officedocument.presentationml.comment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4.xml" ContentType="application/vnd.openxmlformats-officedocument.presentationml.comments+xml"/>
  <Override PartName="/ppt/notesSlides/notesSlide4.xml" ContentType="application/vnd.openxmlformats-officedocument.presentationml.notesSlide+xml"/>
  <Override PartName="/ppt/comments/comment5.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6.xml" ContentType="application/vnd.openxmlformats-officedocument.presentationml.comments+xml"/>
  <Override PartName="/ppt/comments/comment7.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notesSlides/notesSlide10.xml" ContentType="application/vnd.openxmlformats-officedocument.presentationml.notesSlide+xml"/>
  <Override PartName="/ppt/comments/comment1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5" r:id="rId1"/>
  </p:sldMasterIdLst>
  <p:notesMasterIdLst>
    <p:notesMasterId r:id="rId47"/>
  </p:notesMasterIdLst>
  <p:handoutMasterIdLst>
    <p:handoutMasterId r:id="rId48"/>
  </p:handoutMasterIdLst>
  <p:sldIdLst>
    <p:sldId id="651" r:id="rId2"/>
    <p:sldId id="712" r:id="rId3"/>
    <p:sldId id="792" r:id="rId4"/>
    <p:sldId id="793" r:id="rId5"/>
    <p:sldId id="724" r:id="rId6"/>
    <p:sldId id="801" r:id="rId7"/>
    <p:sldId id="802" r:id="rId8"/>
    <p:sldId id="803" r:id="rId9"/>
    <p:sldId id="656" r:id="rId10"/>
    <p:sldId id="824" r:id="rId11"/>
    <p:sldId id="794" r:id="rId12"/>
    <p:sldId id="718" r:id="rId13"/>
    <p:sldId id="719" r:id="rId14"/>
    <p:sldId id="720" r:id="rId15"/>
    <p:sldId id="721" r:id="rId16"/>
    <p:sldId id="799" r:id="rId17"/>
    <p:sldId id="800" r:id="rId18"/>
    <p:sldId id="832" r:id="rId19"/>
    <p:sldId id="833" r:id="rId20"/>
    <p:sldId id="723" r:id="rId21"/>
    <p:sldId id="722" r:id="rId22"/>
    <p:sldId id="770" r:id="rId23"/>
    <p:sldId id="795" r:id="rId24"/>
    <p:sldId id="804" r:id="rId25"/>
    <p:sldId id="828" r:id="rId26"/>
    <p:sldId id="732" r:id="rId27"/>
    <p:sldId id="805" r:id="rId28"/>
    <p:sldId id="733" r:id="rId29"/>
    <p:sldId id="806" r:id="rId30"/>
    <p:sldId id="739" r:id="rId31"/>
    <p:sldId id="729" r:id="rId32"/>
    <p:sldId id="734" r:id="rId33"/>
    <p:sldId id="731" r:id="rId34"/>
    <p:sldId id="735" r:id="rId35"/>
    <p:sldId id="736" r:id="rId36"/>
    <p:sldId id="730" r:id="rId37"/>
    <p:sldId id="808" r:id="rId38"/>
    <p:sldId id="738" r:id="rId39"/>
    <p:sldId id="791" r:id="rId40"/>
    <p:sldId id="741" r:id="rId41"/>
    <p:sldId id="742" r:id="rId42"/>
    <p:sldId id="743" r:id="rId43"/>
    <p:sldId id="769" r:id="rId44"/>
    <p:sldId id="744" r:id="rId45"/>
    <p:sldId id="796" r:id="rId46"/>
  </p:sldIdLst>
  <p:sldSz cx="9906000" cy="6858000" type="A4"/>
  <p:notesSz cx="6858000" cy="9658350"/>
  <p:defaultTextStyle>
    <a:defPPr>
      <a:defRPr lang="de-DE"/>
    </a:defPPr>
    <a:lvl1pPr algn="ctr" rtl="0" eaLnBrk="0" fontAlgn="base" hangingPunct="0">
      <a:spcBef>
        <a:spcPct val="0"/>
      </a:spcBef>
      <a:spcAft>
        <a:spcPct val="0"/>
      </a:spcAft>
      <a:defRPr sz="2400" kern="1200">
        <a:solidFill>
          <a:schemeClr val="tx1"/>
        </a:solidFill>
        <a:latin typeface="Times New Roman" pitchFamily="18" charset="0"/>
        <a:ea typeface="ＭＳ Ｐゴシック" pitchFamily="34" charset="-128"/>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ＭＳ Ｐゴシック" pitchFamily="34" charset="-128"/>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ＭＳ Ｐゴシック" pitchFamily="34" charset="-128"/>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ＭＳ Ｐゴシック" pitchFamily="34" charset="-128"/>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ＭＳ Ｐゴシック" pitchFamily="34" charset="-128"/>
        <a:cs typeface="+mn-cs"/>
      </a:defRPr>
    </a:lvl5pPr>
    <a:lvl6pPr marL="2286000" algn="l" defTabSz="914400" rtl="0" eaLnBrk="1" latinLnBrk="0" hangingPunct="1">
      <a:defRPr sz="2400" kern="1200">
        <a:solidFill>
          <a:schemeClr val="tx1"/>
        </a:solidFill>
        <a:latin typeface="Times New Roman" pitchFamily="18" charset="0"/>
        <a:ea typeface="ＭＳ Ｐゴシック" pitchFamily="34" charset="-128"/>
        <a:cs typeface="+mn-cs"/>
      </a:defRPr>
    </a:lvl6pPr>
    <a:lvl7pPr marL="2743200" algn="l" defTabSz="914400" rtl="0" eaLnBrk="1" latinLnBrk="0" hangingPunct="1">
      <a:defRPr sz="2400" kern="1200">
        <a:solidFill>
          <a:schemeClr val="tx1"/>
        </a:solidFill>
        <a:latin typeface="Times New Roman" pitchFamily="18" charset="0"/>
        <a:ea typeface="ＭＳ Ｐゴシック" pitchFamily="34" charset="-128"/>
        <a:cs typeface="+mn-cs"/>
      </a:defRPr>
    </a:lvl7pPr>
    <a:lvl8pPr marL="3200400" algn="l" defTabSz="914400" rtl="0" eaLnBrk="1" latinLnBrk="0" hangingPunct="1">
      <a:defRPr sz="2400" kern="1200">
        <a:solidFill>
          <a:schemeClr val="tx1"/>
        </a:solidFill>
        <a:latin typeface="Times New Roman" pitchFamily="18" charset="0"/>
        <a:ea typeface="ＭＳ Ｐゴシック" pitchFamily="34" charset="-128"/>
        <a:cs typeface="+mn-cs"/>
      </a:defRPr>
    </a:lvl8pPr>
    <a:lvl9pPr marL="3657600" algn="l" defTabSz="914400" rtl="0" eaLnBrk="1" latinLnBrk="0" hangingPunct="1">
      <a:defRPr sz="2400" kern="1200">
        <a:solidFill>
          <a:schemeClr val="tx1"/>
        </a:solidFill>
        <a:latin typeface="Times New Roman" pitchFamily="18" charset="0"/>
        <a:ea typeface="ＭＳ Ｐゴシック" pitchFamily="34" charset="-128"/>
        <a:cs typeface="+mn-cs"/>
      </a:defRPr>
    </a:lvl9pPr>
  </p:defaultTextStyle>
  <p:extLst>
    <p:ext uri="{EFAFB233-063F-42B5-8137-9DF3F51BA10A}">
      <p15:sldGuideLst xmlns:p15="http://schemas.microsoft.com/office/powerpoint/2012/main">
        <p15:guide id="1" orient="horz" pos="480">
          <p15:clr>
            <a:srgbClr val="A4A3A4"/>
          </p15:clr>
        </p15:guide>
        <p15:guide id="2" pos="4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uhrer" initials="F" lastIdx="13" clrIdx="0">
    <p:extLst>
      <p:ext uri="{19B8F6BF-5375-455C-9EA6-DF929625EA0E}">
        <p15:presenceInfo xmlns:p15="http://schemas.microsoft.com/office/powerpoint/2012/main" userId="Fluhr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FF9933"/>
    <a:srgbClr val="FFCCFF"/>
    <a:srgbClr val="000000"/>
    <a:srgbClr val="99FF99"/>
    <a:srgbClr val="FFCC99"/>
    <a:srgbClr val="CCFFCC"/>
    <a:srgbClr val="FF3300"/>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03" autoAdjust="0"/>
    <p:restoredTop sz="86535" autoAdjust="0"/>
  </p:normalViewPr>
  <p:slideViewPr>
    <p:cSldViewPr>
      <p:cViewPr varScale="1">
        <p:scale>
          <a:sx n="72" d="100"/>
          <a:sy n="72" d="100"/>
        </p:scale>
        <p:origin x="1795" y="53"/>
      </p:cViewPr>
      <p:guideLst>
        <p:guide orient="horz" pos="480"/>
        <p:guide pos="4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3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5-25T11:36:02.571" idx="1">
    <p:pos x="10" y="10"/>
    <p:text>In dieser Präsentation werden wir die satellitengestützte Landwirtschaft näher betrachten und uns mit der Frage beschäftigen, ob es noch ein Griff nach den Sternen ist oder schon Realität und Normalität auf den landwirtschaftlichen   Betrieben ist. Ebenfalls wird der Weg bis zum Precision Farming, sowie weitere Möglichkeiten für die satellitengestützte Landwirtschaft aufgezeigt.</p:text>
    <p:extLst>
      <p:ext uri="{C676402C-5697-4E1C-873F-D02D1690AC5C}">
        <p15:threadingInfo xmlns:p15="http://schemas.microsoft.com/office/powerpoint/2012/main" timeZoneBias="-12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20-05-25T11:49:58.547" idx="12">
    <p:pos x="10" y="10"/>
    <p:text>Real Time Kinematic auch RTK genannt ist eine besondere Art von Korrektursignal Bereitstellung. Das RTK-System besteht aus mindestens zwei hochgenauen GNSS-Empfängern, von denen einer als Referenzstation und einer als mobiler Empfänger genutzt wird. Nach dem Prinzip von DGNSS werden von der Referenzstation Korrektursignale an den Empfänger übertragen, aber nicht per Satellit, sondern per Daten- oder Mobilfunk. Ein weiterer Unterschied zum DGNSS ist, dass nicht nur die Codemessung, sondern auch die Trägerphasenmessung korrigiert wird (Treiber-Niemann, Schwaiberger, Fröba, &amp; Kloepfer, 2013). 
Das sogenannte RTK gibt es in drei verschiedenen Ausführungen, nämlich als mobiles RTK, festes RTK und ein RTK Netzwerk. Diese RTK-Lösungen werden in den kommenden Folien dargestellt.</p:text>
    <p:extLst>
      <p:ext uri="{C676402C-5697-4E1C-873F-D02D1690AC5C}">
        <p15:threadingInfo xmlns:p15="http://schemas.microsoft.com/office/powerpoint/2012/main" timeZoneBias="-12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20-05-25T11:50:33.854" idx="13">
    <p:pos x="10" y="10"/>
    <p:text>Lenksysteme haben sich seit der Einführung enorm durchgesetzt und sind fast nicht mehr von einer Neuinvestition eines Traktors wegzudenken. Das liegt vor allem daran, dass sie weitgehend unabhängig von der Arbeitsbreite, Schlagform und Schlaggröße einen unmittelbaren Nutzen erzeugen. Dieser ist vor allem in der Vermeidung von Fehlstellen und Überlappungen bei der Aussaat, der Bodenbearbeitung, der Düngung und dem Pflanzenschutz zu realisieren. Des Weiteren bieten sie den Vorteil, dass die Äcker beetweise bearbeitet werden können und somit neue Wendestrategien durchgeführt werden, die weniger Wendezeit in Anspruch nehmen. Die Lenksysteme entlasten den Fahrer auch bei schlechten Sichtverhältnissen, der sich anderen Tätigkeiten oder der Überwachung von Anbaugeräten widmen kann. Diese Lenksysteme bieten Komfort und deswegen gelangen die Zusatzkosten für ein solches System immer weiter in den Hintergrund, genauso wie damals bei der Klimaanlage. Wer verzichtet heutzutage noch darauf? Deshalb wird in Zukunft mit System gelenkt und in Verbindung mit den zuerst besprochen GNSS-System ist das sogenannte Parallelfahrsystem der Einstieg in das Precision Farming. Lenksysteme werden in drei verschiedene Systeme unterteilt und diese unterschiedlichen Systeme werden in den nachfolgenden Folien genauer erklärt (Noack, 2019).</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5-25T11:45:09.950" idx="4">
    <p:pos x="10" y="10"/>
    <p:text>GNSS steht für Global Navigation Satellite System und meint die gleichzeitige Nutzung verschiedener Positionssysteme. Vielfach wird das GPS, auch Global Positioning System genannt, verallgemeinernd für Satellitennavigationssysteme benutzt, da es als erstes für die zivile Nutzung zur Verfügung stand. Denn eigentlich greifen alle modernen Empfänger längst nicht mehr nur auf das amerikanische GPS System zurück. Sie nutzen weitere Systeme wie das russische Glonass, das europäische Galileo oder das chinesische BeiDou. Die Vereinigten Staaten verpflichten sich, in 95% der Fälle die Verfügbarkeit von mindestens 24 betriebsbereiten GPS-Satelliten aufrechtzuerhalten, um dies zu garantieren sind aktuell 31 Satelliten im Einsatz. Deshalb variiert die Satellitenanzahl von jedem Positionsbestimmungssystem, da auch Satelliten für Ersatzteile oder zum Austausch für ältere Modelle bereit stehen. Da die vier großen Systeme die gleiche Art von Signale aussenden, kann jedes unterstützte GNSS-System genutzt werden. Ist zum Beispiel gerade kein guter GPS-Empfang möglich, kann das System auf Glonass ausweichen oder auf Galileo. Oder sogar die Satelliten verschiedener Systeme gleichzeitig nutzen. Das erhöht die Genauigkeit enorm (Vielmeier, 2017).</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5-25T11:46:25.824" idx="5">
    <p:pos x="10" y="10"/>
    <p:text>Mit GPS fing alles an. Oder genauer gesagt, als es im Mai 2000 durch das Ende der künstlichen Signalverschlechterung, durch das Militär, auch für zivile Nutzer eine Genauigkeit von unter 10 Metern erlaubte, setzte ein Boom von Navigationssystemen ein. Der offizielle Name von GPS ist eigentlich NAVSTAR-GPS und heißt Navigation System for Timing and Ranging. Das GPS-Signal wird jedem kostenlos zur Verfügung gestellt, der einen GPS-Empfänger besitzt und eine uneingeschränkte Sicht auf die Satelliten besitzt (Vielmeier, 2017).</p:text>
    <p:extLst>
      <p:ext uri="{C676402C-5697-4E1C-873F-D02D1690AC5C}">
        <p15:threadingInfo xmlns:p15="http://schemas.microsoft.com/office/powerpoint/2012/main" timeZoneBias="-1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05-25T11:46:45.667" idx="6">
    <p:pos x="10" y="10"/>
    <p:text>Ein GNSS-System ist in der Regel in drei Segmente aufgeteilt, nämlich in das Weltraumsegment, das Bodensegment und das Benutzersegment (Mischke, o. J.). 
In den folgenden drei Folien werden diese genauer erläutert.</p:text>
    <p:extLst>
      <p:ext uri="{C676402C-5697-4E1C-873F-D02D1690AC5C}">
        <p15:threadingInfo xmlns:p15="http://schemas.microsoft.com/office/powerpoint/2012/main" timeZoneBias="-1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0-05-25T11:47:10.445" idx="7">
    <p:pos x="10" y="10"/>
    <p:text>Die Satelliten senden Signale aus, welche einem Empfänger die Ortsbestimmung im Meterbereich ermöglichen. Um die Position zu bestimmen vergleicht der Empfänger die Zeit, zu der das Signal von einem bestimmten Satelliten ausgesandt wurde, mit der Zeit, zu der das Signal empfangen wurde. Wenn von mindestens drei Satelliten Signale empfangen werden, kann die aktuelle Position des Empfängers auf der Erde bestimmt werden. Dies bezeichnet man als Trilateration, die in der nachfolgenden Folie nochmals genauer dargestellt wird. Können die Signale von vier Satelliten ausgewertet werden, ist auch eine Höhenbestimmung möglich (Treiber-Niemann, Schwaiberger, Fröba, &amp; Kloepfer, 2013).</p:text>
    <p:extLst>
      <p:ext uri="{C676402C-5697-4E1C-873F-D02D1690AC5C}">
        <p15:threadingInfo xmlns:p15="http://schemas.microsoft.com/office/powerpoint/2012/main" timeZoneBias="-1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0-05-25T11:48:00" idx="8">
    <p:pos x="10" y="10"/>
    <p:text>Obwohl die Signalausbreitung nahezu mit Lichtgeschwindigkeit geschieht, können die Signale vom Satellit bis zu dem Empfänger gestört werden und somit die Genauigkeit negativ beeinflussen. Zuerst befassen wir uns mit den allgemeinen Signalfehlern die zwischen Satellit und Empfänger auftreten können. Es können jedoch noch viel mehr Genauigkeitsabweichungen bei der Anwendung von GNSS auftreten, aber diese werden erst später behandelt, bzw. können diese unter dem unten stehenden Link „Wovon ist die Genauigkeit auf dem Acker abhängig“ abgerufen werden. 
Die allgemeinen Signalfehler bestehen aus dem Satellitenfehler, dem atmosphärischen Fehler, dem Mehrwegeempfang, dem Fehler durch den Empfänger und durch eine ungünstige Satellitenkonstellation.
Fehler durch den Satelliten entstehen durch Ephemeriden und der Satellitenuhr. Ersteres entsteht durch Anomalien im Schwerefeld der Erde, durch Restatmosphäre und andere Faktoren ändern sich die Umlaufbahnen der Satelliten um die Erde. Diese Änderungen werden gemessen und regelmäßig in den Ephemeridendaten zum Satelliten hochgeladen. Aber zwischen den Intervallen der Updates schleichen sich wieder kleine Fehler ein, die zu einem Positionsfehler von bis zu 2 Metern führen können. Fehler entstehen auch bei einem Uhrenfehler der Satellitenuhr, der bei einer Ungenauigkeit von nur 1ns als Positionsfehler von 30 cm auswirken kann. Diese Fehler können durch die Schwerefelder von Sonne, Erde und Mond ausgelöst werden.
Der atmosphärische Fehler entsteht in der Ionosphäre und Troposphäre, in der die Ausbreitungsgeschwindigkeit verringert wird.
Der Mehrwegeempfang verursacht ebenfalls eine negative Beeinflussung der Genauigkeit. Denn normalerweise breiten sich Funkwellen im Allgemeinen immer geradlinig aus. Treffen sie auf leitfähige oder mineralische Hindernisse werden sie reflektiert. Diese reflektierten Funkwellen können sich den direkt am Empfänger eintreffenden Funkwellen überlagern. Neben einer möglichen gegenseitigen Auslöschung kann aber auch die Zeitmarke des reflektierten Signals, das ja einen "Umweg" gemacht hat und eine längere Laufzeit hat, die Positionsbestimmung erschweren. 
Fehler werden im Empfänger durch eine ganze Anzahl von Faktoren eingebracht. Neben dem Rauschen der Empfangsstufen und der Trägheit von Software wiegt die Ungenauigkeit der Empfängeruhr am meisten. Der Drift in der internen Uhr kann bis zu einer Millisekunde pro Sekunde betragen. Um den Uhrenfehler zu erkennen, ist der Empfang von mindestens drei bzw. vier Satelliten notwendig ( InfoTip Service GmbH, o. J.).
Wann eine schlechte Satellitenkonstellation zu Ungenauigkeiten führt und wie diese Geometrie aufgebaut ist wird in der nachfolgenden Folie beschrieben.</p:text>
    <p:extLst>
      <p:ext uri="{C676402C-5697-4E1C-873F-D02D1690AC5C}">
        <p15:threadingInfo xmlns:p15="http://schemas.microsoft.com/office/powerpoint/2012/main" timeZoneBias="-1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0-05-25T11:48:46.297" idx="9">
    <p:pos x="10" y="10"/>
    <p:text>Die Qualität des GNSS reicht nicht aus, aber die Landwirte nehmen es genauer. In den folgenden Folien wird erklärt, wie und mit was die Genauigkeit erhöht werden kann. Nämlich durch ein sogenanntes Korrektursignal, dass sich in der Korrektursignalübertragung, im Messverfahren der Laufzeitkorrektur, im Empfängertypus, in der Genauigkeit und in den Kosten unterscheidet. Wie funktionieren Korrektursignale? Im Allgemeinen messen Referenzstationen, deren Lage exakt bekannt ist, die Laufzeit der GNSS-Signale auf dem Weg zur Erde. Die Abweichungen zwischen der erwarteten Laufzeit und der tatsächlichen Laufzeit der Satellitensignale werden verglichen. Diese Laufzeitkorrekturen werden per Datenfunk, Mobilfunk oder per Satellit an den GNSS-Empfänger übertragen. Wie diese Korrekturen der Laufzeit genauer funktionieren und welche verschiedenen Korrektursysteme existieren werden in späteren Folien genauer erklärt. Denn zuerst beschäftigen wir uns, in den nachfolgenden Folien, mit den Unterschieden bei den Korrektursignalen.</p:text>
    <p:extLst>
      <p:ext uri="{C676402C-5697-4E1C-873F-D02D1690AC5C}">
        <p15:threadingInfo xmlns:p15="http://schemas.microsoft.com/office/powerpoint/2012/main" timeZoneBias="-12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0-05-25T11:49:14.482" idx="10">
    <p:pos x="10" y="10"/>
    <p:text>Wir haben jetzt die Unterschiede in den Korrektursignalen kennengelernt und daraus ergeben sich drei verschiedene Korrektursysteme. In Abhängigkeit vom Korrektursystem werden nur Korrekturen für die Laufzeiten, also über Codemessung, oder auch Korrekturen über die Trägerphasenmessung übermittelt. GNSS-Empfänger, die ausschließlich über der Codemessung die Position bestimmen, erreichen mit DGNSS maximal eine absolute Genauigkeit von 50 cm und eine Spur-zu-Spur-Genauigkeit von 10-30 cm. Wird die Trägerphasenmessung ebenfalls korrigiert, spricht man von RTK, bei dem die Genauigkeit deutlich ansteigt. Ein neueres Verfahren ist das Precise Point Positioning Verfahren. Dabei werden nur die Referenzstationen mittelbar genutzt. Stattdessen werden von einem weltumspannenden Verbund von Kontrollstationen unabhängig vom GNSS-System fortlaufend und hochgenau die Fehler der Satellitenumlaufbahnen und die Fehler der Satellitenuhren ermittelt. Teilweise werden auch die Fehler in der Atmosphäre berechnet und an die GNSS-Empfänger übertragen. In der Kombination mit der Trägerphasenmessung von zwei Frequenzen können so absolute Genauigkeiten bis zu 10 cm erzielt werden. Der Nachteil dieses Verfahrens ist, dass die Genauigkeit direkt nach dem Einschalten des Empfängers deutlich geringer ist und erst nach einiger Zeit von 10 bis 30 Minuten ihr Maximum erzielt. Ebenfalls ist das PPP-Verfahren anfälliger gegenüber Signalabrisse durch beispielsweise Abschattung. In den kommenden Folien werden wir uns mit den drei Korrektursystemen genauer auseinandersetzen (Noack, 2019).</p:text>
    <p:extLst>
      <p:ext uri="{C676402C-5697-4E1C-873F-D02D1690AC5C}">
        <p15:threadingInfo xmlns:p15="http://schemas.microsoft.com/office/powerpoint/2012/main" timeZoneBias="-12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0-05-25T11:49:35.228" idx="11">
    <p:pos x="10" y="10"/>
    <p:text>Die Genauigkeit von GNSS-Empfängern kann erheblich verbessert werden, wenn die Fehler, die durch die Satelliten und Atmosphäre entstehen, bei der Laufzeitmessung berücksichtigt werden und diese Fehler sind messbar. 
Für die Bestimmung dieser Fehler werden Referenzstationen benötigt. Referenzstationen stehen an einer bekannten Stelle und werden nicht bewegt. Im laufenden Betrieb vergleichen die Referenzstationen die erwartete Laufzeit mit der tatsächlichen Laufzeit der Satellitensignale. Die erwartete Laufzeit ergibt sich dabei aus der Position der Satelliten und dem Standort der Referenzstation. Aus dem Abstand der Positionen und der Lichtgeschwindigkeit kann die zu erwartende Laufzeit berechnet werden. Die tatsächliche Laufzeit weicht aufgrund der allgemeinen Störungen, vom Satellit bis zum Empfänger, von der erwartenden Laufzeit ab. Die Differenzen zwischen den erwarteten und den tatsächlichen Laufzeiten werden als Laufzeitkorrekturen bezeichnet. Die Laufzeitkorrekturen werden anschließend per Mobilfunk, Datenfunk oder per Satellit an den GNSS-Empfänger übertragen. Diese bestimmen die Laufzeiten aus den Satellitensignalen und korrigieren diese vor der Berechnung der Position um die von der Referenzstation ermittelten Differenzen. Die dadurch berechnete Position wird als differentiell korrigiert bezeichnet. Man bezeichnet dieses Verfahren als DGNSS (Noack, 2019).</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63DC30-78F8-4505-B253-3AFCCC443893}"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de-DE"/>
        </a:p>
      </dgm:t>
    </dgm:pt>
    <dgm:pt modelId="{14AF8E1B-F8EF-4DE7-96F9-B397BD7DF541}">
      <dgm:prSet phldrT="[Text]"/>
      <dgm:spPr/>
      <dgm:t>
        <a:bodyPr/>
        <a:lstStyle/>
        <a:p>
          <a:r>
            <a:rPr lang="de-DE" dirty="0" smtClean="0"/>
            <a:t>3 Segmente</a:t>
          </a:r>
          <a:endParaRPr lang="de-DE" dirty="0"/>
        </a:p>
      </dgm:t>
    </dgm:pt>
    <dgm:pt modelId="{CBA62381-72AA-4398-A769-A2BEB422EA32}" type="sibTrans" cxnId="{1D4EC9C8-E5A7-4DD8-89C6-51AA88DF4F4D}">
      <dgm:prSet/>
      <dgm:spPr/>
      <dgm:t>
        <a:bodyPr/>
        <a:lstStyle/>
        <a:p>
          <a:endParaRPr lang="de-DE"/>
        </a:p>
      </dgm:t>
    </dgm:pt>
    <dgm:pt modelId="{1ABC2BE9-F452-4AB1-8A35-291DCFC13EE5}" type="parTrans" cxnId="{1D4EC9C8-E5A7-4DD8-89C6-51AA88DF4F4D}">
      <dgm:prSet/>
      <dgm:spPr/>
      <dgm:t>
        <a:bodyPr/>
        <a:lstStyle/>
        <a:p>
          <a:endParaRPr lang="de-DE"/>
        </a:p>
      </dgm:t>
    </dgm:pt>
    <dgm:pt modelId="{4F2584EF-D513-4539-B4AE-9047FF67B1A3}" type="asst">
      <dgm:prSet phldrT="[Text]"/>
      <dgm:spPr/>
      <dgm:t>
        <a:bodyPr/>
        <a:lstStyle/>
        <a:p>
          <a:r>
            <a:rPr lang="de-DE" dirty="0" smtClean="0"/>
            <a:t>Weltraumsegment</a:t>
          </a:r>
        </a:p>
        <a:p>
          <a:r>
            <a:rPr lang="de-DE" dirty="0" smtClean="0"/>
            <a:t>(Satelliten)</a:t>
          </a:r>
        </a:p>
      </dgm:t>
    </dgm:pt>
    <dgm:pt modelId="{39A0FD51-DDD7-483D-B183-361D4A592916}" type="sibTrans" cxnId="{E87AB4C8-990C-4B08-98F1-EE8D34CF24DF}">
      <dgm:prSet/>
      <dgm:spPr/>
      <dgm:t>
        <a:bodyPr/>
        <a:lstStyle/>
        <a:p>
          <a:endParaRPr lang="de-DE"/>
        </a:p>
      </dgm:t>
    </dgm:pt>
    <dgm:pt modelId="{53714F6D-5B30-404A-84A5-186671AAD536}" type="parTrans" cxnId="{E87AB4C8-990C-4B08-98F1-EE8D34CF24DF}">
      <dgm:prSet/>
      <dgm:spPr/>
      <dgm:t>
        <a:bodyPr/>
        <a:lstStyle/>
        <a:p>
          <a:endParaRPr lang="de-DE"/>
        </a:p>
      </dgm:t>
    </dgm:pt>
    <dgm:pt modelId="{8491CDA9-7F78-4AF4-B19D-92F4B6412DC7}">
      <dgm:prSet phldrT="[Text]"/>
      <dgm:spPr/>
      <dgm:t>
        <a:bodyPr/>
        <a:lstStyle/>
        <a:p>
          <a:r>
            <a:rPr lang="de-DE" dirty="0" smtClean="0"/>
            <a:t>Benutzersegment</a:t>
          </a:r>
        </a:p>
        <a:p>
          <a:r>
            <a:rPr lang="de-DE" dirty="0" smtClean="0"/>
            <a:t>(Empfänger)</a:t>
          </a:r>
          <a:endParaRPr lang="de-DE" dirty="0"/>
        </a:p>
      </dgm:t>
    </dgm:pt>
    <dgm:pt modelId="{0FA286FC-25A2-435B-B93D-3D3143229E0E}" type="sibTrans" cxnId="{0AEAF7E7-4C79-42BD-959C-C524A405CEDE}">
      <dgm:prSet/>
      <dgm:spPr/>
      <dgm:t>
        <a:bodyPr/>
        <a:lstStyle/>
        <a:p>
          <a:endParaRPr lang="de-DE"/>
        </a:p>
      </dgm:t>
    </dgm:pt>
    <dgm:pt modelId="{44C3A4CC-FD7D-4DCC-82AA-6A13B6F3B90E}" type="parTrans" cxnId="{0AEAF7E7-4C79-42BD-959C-C524A405CEDE}">
      <dgm:prSet/>
      <dgm:spPr/>
      <dgm:t>
        <a:bodyPr/>
        <a:lstStyle/>
        <a:p>
          <a:endParaRPr lang="de-DE"/>
        </a:p>
      </dgm:t>
    </dgm:pt>
    <dgm:pt modelId="{19F8B93A-FCE2-43A7-B7D4-2D2F965E8E8E}">
      <dgm:prSet phldrT="[Text]"/>
      <dgm:spPr/>
      <dgm:t>
        <a:bodyPr/>
        <a:lstStyle/>
        <a:p>
          <a:r>
            <a:rPr lang="de-DE" dirty="0" smtClean="0"/>
            <a:t>Bodensegment</a:t>
          </a:r>
        </a:p>
        <a:p>
          <a:r>
            <a:rPr lang="de-DE" dirty="0" smtClean="0"/>
            <a:t>(Kontrollstation)</a:t>
          </a:r>
          <a:endParaRPr lang="de-DE" dirty="0"/>
        </a:p>
      </dgm:t>
    </dgm:pt>
    <dgm:pt modelId="{10669469-E928-41BD-A719-EF412A0A3A6A}" type="sibTrans" cxnId="{DB3592DA-AC9A-407F-A92D-2E303D9403D2}">
      <dgm:prSet/>
      <dgm:spPr/>
      <dgm:t>
        <a:bodyPr/>
        <a:lstStyle/>
        <a:p>
          <a:endParaRPr lang="de-DE"/>
        </a:p>
      </dgm:t>
    </dgm:pt>
    <dgm:pt modelId="{81E7CF1E-ACAA-42F9-91E3-196F443328CA}" type="parTrans" cxnId="{DB3592DA-AC9A-407F-A92D-2E303D9403D2}">
      <dgm:prSet/>
      <dgm:spPr/>
      <dgm:t>
        <a:bodyPr/>
        <a:lstStyle/>
        <a:p>
          <a:endParaRPr lang="de-DE"/>
        </a:p>
      </dgm:t>
    </dgm:pt>
    <dgm:pt modelId="{AEC8DF9D-11FE-45CD-A533-77C4E24D10AB}" type="pres">
      <dgm:prSet presAssocID="{8B63DC30-78F8-4505-B253-3AFCCC443893}" presName="mainComposite" presStyleCnt="0">
        <dgm:presLayoutVars>
          <dgm:chPref val="1"/>
          <dgm:dir/>
          <dgm:animOne val="branch"/>
          <dgm:animLvl val="lvl"/>
          <dgm:resizeHandles val="exact"/>
        </dgm:presLayoutVars>
      </dgm:prSet>
      <dgm:spPr/>
      <dgm:t>
        <a:bodyPr/>
        <a:lstStyle/>
        <a:p>
          <a:endParaRPr lang="de-DE"/>
        </a:p>
      </dgm:t>
    </dgm:pt>
    <dgm:pt modelId="{92FC0E9E-1836-4C1C-8F19-D4C9AA0FCE18}" type="pres">
      <dgm:prSet presAssocID="{8B63DC30-78F8-4505-B253-3AFCCC443893}" presName="hierFlow" presStyleCnt="0"/>
      <dgm:spPr/>
    </dgm:pt>
    <dgm:pt modelId="{DAC69B97-542B-4ADE-9F2E-7C531363F47C}" type="pres">
      <dgm:prSet presAssocID="{8B63DC30-78F8-4505-B253-3AFCCC443893}" presName="hierChild1" presStyleCnt="0">
        <dgm:presLayoutVars>
          <dgm:chPref val="1"/>
          <dgm:animOne val="branch"/>
          <dgm:animLvl val="lvl"/>
        </dgm:presLayoutVars>
      </dgm:prSet>
      <dgm:spPr/>
    </dgm:pt>
    <dgm:pt modelId="{B745B6AC-EF11-441D-A8BB-539DFB9BE326}" type="pres">
      <dgm:prSet presAssocID="{14AF8E1B-F8EF-4DE7-96F9-B397BD7DF541}" presName="Name14" presStyleCnt="0"/>
      <dgm:spPr/>
    </dgm:pt>
    <dgm:pt modelId="{F954E194-93F6-49E9-BD4E-E9F6AACB241B}" type="pres">
      <dgm:prSet presAssocID="{14AF8E1B-F8EF-4DE7-96F9-B397BD7DF541}" presName="level1Shape" presStyleLbl="node0" presStyleIdx="0" presStyleCnt="1" custScaleY="74732" custLinFactNeighborX="-201" custLinFactNeighborY="-31757">
        <dgm:presLayoutVars>
          <dgm:chPref val="3"/>
        </dgm:presLayoutVars>
      </dgm:prSet>
      <dgm:spPr/>
      <dgm:t>
        <a:bodyPr/>
        <a:lstStyle/>
        <a:p>
          <a:endParaRPr lang="de-DE"/>
        </a:p>
      </dgm:t>
    </dgm:pt>
    <dgm:pt modelId="{4F0AC4A2-98AE-4B18-B545-FD222C8ECD38}" type="pres">
      <dgm:prSet presAssocID="{14AF8E1B-F8EF-4DE7-96F9-B397BD7DF541}" presName="hierChild2" presStyleCnt="0"/>
      <dgm:spPr/>
    </dgm:pt>
    <dgm:pt modelId="{42F6653F-7FFA-461B-903D-2047FA09D9A1}" type="pres">
      <dgm:prSet presAssocID="{53714F6D-5B30-404A-84A5-186671AAD536}" presName="Name19" presStyleLbl="parChTrans1D2" presStyleIdx="0" presStyleCnt="3"/>
      <dgm:spPr/>
      <dgm:t>
        <a:bodyPr/>
        <a:lstStyle/>
        <a:p>
          <a:endParaRPr lang="de-DE"/>
        </a:p>
      </dgm:t>
    </dgm:pt>
    <dgm:pt modelId="{FC003BB5-FC3C-490D-B78F-254DAAEF2D72}" type="pres">
      <dgm:prSet presAssocID="{4F2584EF-D513-4539-B4AE-9047FF67B1A3}" presName="Name21" presStyleCnt="0"/>
      <dgm:spPr/>
    </dgm:pt>
    <dgm:pt modelId="{3DB969CD-18DA-494C-86D5-9B3129F9847C}" type="pres">
      <dgm:prSet presAssocID="{4F2584EF-D513-4539-B4AE-9047FF67B1A3}" presName="level2Shape" presStyleLbl="asst1" presStyleIdx="0" presStyleCnt="1" custScaleY="65054" custLinFactNeighborX="-186" custLinFactNeighborY="-25366"/>
      <dgm:spPr/>
      <dgm:t>
        <a:bodyPr/>
        <a:lstStyle/>
        <a:p>
          <a:endParaRPr lang="de-DE"/>
        </a:p>
      </dgm:t>
    </dgm:pt>
    <dgm:pt modelId="{8C57F1A2-B9CD-4B13-B14F-6ED955A3C0D3}" type="pres">
      <dgm:prSet presAssocID="{4F2584EF-D513-4539-B4AE-9047FF67B1A3}" presName="hierChild3" presStyleCnt="0"/>
      <dgm:spPr/>
    </dgm:pt>
    <dgm:pt modelId="{BEEEC733-7B1E-4927-83E4-308B1E4687DD}" type="pres">
      <dgm:prSet presAssocID="{81E7CF1E-ACAA-42F9-91E3-196F443328CA}" presName="Name19" presStyleLbl="parChTrans1D2" presStyleIdx="1" presStyleCnt="3"/>
      <dgm:spPr/>
      <dgm:t>
        <a:bodyPr/>
        <a:lstStyle/>
        <a:p>
          <a:endParaRPr lang="de-DE"/>
        </a:p>
      </dgm:t>
    </dgm:pt>
    <dgm:pt modelId="{E7B9B0D5-D566-481F-8068-1EB08BAEA868}" type="pres">
      <dgm:prSet presAssocID="{19F8B93A-FCE2-43A7-B7D4-2D2F965E8E8E}" presName="Name21" presStyleCnt="0"/>
      <dgm:spPr/>
    </dgm:pt>
    <dgm:pt modelId="{55A76E7A-6E51-42AD-9007-2031A3A960C5}" type="pres">
      <dgm:prSet presAssocID="{19F8B93A-FCE2-43A7-B7D4-2D2F965E8E8E}" presName="level2Shape" presStyleLbl="node2" presStyleIdx="0" presStyleCnt="2" custScaleY="67396" custLinFactNeighborX="-201" custLinFactNeighborY="-26537"/>
      <dgm:spPr/>
      <dgm:t>
        <a:bodyPr/>
        <a:lstStyle/>
        <a:p>
          <a:endParaRPr lang="de-DE"/>
        </a:p>
      </dgm:t>
    </dgm:pt>
    <dgm:pt modelId="{AED1BDE2-1633-4435-BA2A-82F25C2A5500}" type="pres">
      <dgm:prSet presAssocID="{19F8B93A-FCE2-43A7-B7D4-2D2F965E8E8E}" presName="hierChild3" presStyleCnt="0"/>
      <dgm:spPr/>
    </dgm:pt>
    <dgm:pt modelId="{6F2F56A2-4F1F-4ACE-A18E-95771BBC322C}" type="pres">
      <dgm:prSet presAssocID="{44C3A4CC-FD7D-4DCC-82AA-6A13B6F3B90E}" presName="Name19" presStyleLbl="parChTrans1D2" presStyleIdx="2" presStyleCnt="3"/>
      <dgm:spPr/>
      <dgm:t>
        <a:bodyPr/>
        <a:lstStyle/>
        <a:p>
          <a:endParaRPr lang="de-DE"/>
        </a:p>
      </dgm:t>
    </dgm:pt>
    <dgm:pt modelId="{97FF9980-AD6E-4484-AEE9-D06656597897}" type="pres">
      <dgm:prSet presAssocID="{8491CDA9-7F78-4AF4-B19D-92F4B6412DC7}" presName="Name21" presStyleCnt="0"/>
      <dgm:spPr/>
    </dgm:pt>
    <dgm:pt modelId="{48A9AD78-A859-4ED2-82F0-5C9933C0969F}" type="pres">
      <dgm:prSet presAssocID="{8491CDA9-7F78-4AF4-B19D-92F4B6412DC7}" presName="level2Shape" presStyleLbl="node2" presStyleIdx="1" presStyleCnt="2" custScaleY="65054" custLinFactNeighborX="-3833" custLinFactNeighborY="-26240"/>
      <dgm:spPr/>
      <dgm:t>
        <a:bodyPr/>
        <a:lstStyle/>
        <a:p>
          <a:endParaRPr lang="de-DE"/>
        </a:p>
      </dgm:t>
    </dgm:pt>
    <dgm:pt modelId="{82D1973E-5B1C-4B23-8465-0ABD2DC9CF50}" type="pres">
      <dgm:prSet presAssocID="{8491CDA9-7F78-4AF4-B19D-92F4B6412DC7}" presName="hierChild3" presStyleCnt="0"/>
      <dgm:spPr/>
    </dgm:pt>
    <dgm:pt modelId="{F4F7D026-6485-4A29-A4B1-7F3A4601D383}" type="pres">
      <dgm:prSet presAssocID="{8B63DC30-78F8-4505-B253-3AFCCC443893}" presName="bgShapesFlow" presStyleCnt="0"/>
      <dgm:spPr/>
    </dgm:pt>
  </dgm:ptLst>
  <dgm:cxnLst>
    <dgm:cxn modelId="{9909959E-0C56-43A3-893B-20B2E2ECBADF}" type="presOf" srcId="{14AF8E1B-F8EF-4DE7-96F9-B397BD7DF541}" destId="{F954E194-93F6-49E9-BD4E-E9F6AACB241B}" srcOrd="0" destOrd="0" presId="urn:microsoft.com/office/officeart/2005/8/layout/hierarchy6"/>
    <dgm:cxn modelId="{2EE54E82-7CC3-4C40-AA78-41F0340FA69F}" type="presOf" srcId="{44C3A4CC-FD7D-4DCC-82AA-6A13B6F3B90E}" destId="{6F2F56A2-4F1F-4ACE-A18E-95771BBC322C}" srcOrd="0" destOrd="0" presId="urn:microsoft.com/office/officeart/2005/8/layout/hierarchy6"/>
    <dgm:cxn modelId="{1D4EC9C8-E5A7-4DD8-89C6-51AA88DF4F4D}" srcId="{8B63DC30-78F8-4505-B253-3AFCCC443893}" destId="{14AF8E1B-F8EF-4DE7-96F9-B397BD7DF541}" srcOrd="0" destOrd="0" parTransId="{1ABC2BE9-F452-4AB1-8A35-291DCFC13EE5}" sibTransId="{CBA62381-72AA-4398-A769-A2BEB422EA32}"/>
    <dgm:cxn modelId="{29A7D765-E531-4E4B-951E-A2AF38B7F36A}" type="presOf" srcId="{8491CDA9-7F78-4AF4-B19D-92F4B6412DC7}" destId="{48A9AD78-A859-4ED2-82F0-5C9933C0969F}" srcOrd="0" destOrd="0" presId="urn:microsoft.com/office/officeart/2005/8/layout/hierarchy6"/>
    <dgm:cxn modelId="{3D5300D7-5D4A-4AF5-BDB7-408BDBE46497}" type="presOf" srcId="{81E7CF1E-ACAA-42F9-91E3-196F443328CA}" destId="{BEEEC733-7B1E-4927-83E4-308B1E4687DD}" srcOrd="0" destOrd="0" presId="urn:microsoft.com/office/officeart/2005/8/layout/hierarchy6"/>
    <dgm:cxn modelId="{392DD5A1-A740-496C-A307-5280177BA1A2}" type="presOf" srcId="{8B63DC30-78F8-4505-B253-3AFCCC443893}" destId="{AEC8DF9D-11FE-45CD-A533-77C4E24D10AB}" srcOrd="0" destOrd="0" presId="urn:microsoft.com/office/officeart/2005/8/layout/hierarchy6"/>
    <dgm:cxn modelId="{E87AB4C8-990C-4B08-98F1-EE8D34CF24DF}" srcId="{14AF8E1B-F8EF-4DE7-96F9-B397BD7DF541}" destId="{4F2584EF-D513-4539-B4AE-9047FF67B1A3}" srcOrd="0" destOrd="0" parTransId="{53714F6D-5B30-404A-84A5-186671AAD536}" sibTransId="{39A0FD51-DDD7-483D-B183-361D4A592916}"/>
    <dgm:cxn modelId="{DB3592DA-AC9A-407F-A92D-2E303D9403D2}" srcId="{14AF8E1B-F8EF-4DE7-96F9-B397BD7DF541}" destId="{19F8B93A-FCE2-43A7-B7D4-2D2F965E8E8E}" srcOrd="1" destOrd="0" parTransId="{81E7CF1E-ACAA-42F9-91E3-196F443328CA}" sibTransId="{10669469-E928-41BD-A719-EF412A0A3A6A}"/>
    <dgm:cxn modelId="{D3624D5F-1817-492F-AB27-73CA78CDBAE5}" type="presOf" srcId="{4F2584EF-D513-4539-B4AE-9047FF67B1A3}" destId="{3DB969CD-18DA-494C-86D5-9B3129F9847C}" srcOrd="0" destOrd="0" presId="urn:microsoft.com/office/officeart/2005/8/layout/hierarchy6"/>
    <dgm:cxn modelId="{635357C0-24FE-4E54-8B50-700193764020}" type="presOf" srcId="{53714F6D-5B30-404A-84A5-186671AAD536}" destId="{42F6653F-7FFA-461B-903D-2047FA09D9A1}" srcOrd="0" destOrd="0" presId="urn:microsoft.com/office/officeart/2005/8/layout/hierarchy6"/>
    <dgm:cxn modelId="{0AEAF7E7-4C79-42BD-959C-C524A405CEDE}" srcId="{14AF8E1B-F8EF-4DE7-96F9-B397BD7DF541}" destId="{8491CDA9-7F78-4AF4-B19D-92F4B6412DC7}" srcOrd="2" destOrd="0" parTransId="{44C3A4CC-FD7D-4DCC-82AA-6A13B6F3B90E}" sibTransId="{0FA286FC-25A2-435B-B93D-3D3143229E0E}"/>
    <dgm:cxn modelId="{405DF922-2CD6-4272-9886-EB854A05736A}" type="presOf" srcId="{19F8B93A-FCE2-43A7-B7D4-2D2F965E8E8E}" destId="{55A76E7A-6E51-42AD-9007-2031A3A960C5}" srcOrd="0" destOrd="0" presId="urn:microsoft.com/office/officeart/2005/8/layout/hierarchy6"/>
    <dgm:cxn modelId="{732175BB-F596-41F1-8DB2-7BC5628479BC}" type="presParOf" srcId="{AEC8DF9D-11FE-45CD-A533-77C4E24D10AB}" destId="{92FC0E9E-1836-4C1C-8F19-D4C9AA0FCE18}" srcOrd="0" destOrd="0" presId="urn:microsoft.com/office/officeart/2005/8/layout/hierarchy6"/>
    <dgm:cxn modelId="{2931D829-E238-48DE-83DC-0BCEAAAF3A3D}" type="presParOf" srcId="{92FC0E9E-1836-4C1C-8F19-D4C9AA0FCE18}" destId="{DAC69B97-542B-4ADE-9F2E-7C531363F47C}" srcOrd="0" destOrd="0" presId="urn:microsoft.com/office/officeart/2005/8/layout/hierarchy6"/>
    <dgm:cxn modelId="{BF839BFB-15C0-4994-9511-9B445FA671FE}" type="presParOf" srcId="{DAC69B97-542B-4ADE-9F2E-7C531363F47C}" destId="{B745B6AC-EF11-441D-A8BB-539DFB9BE326}" srcOrd="0" destOrd="0" presId="urn:microsoft.com/office/officeart/2005/8/layout/hierarchy6"/>
    <dgm:cxn modelId="{194FE9EB-50C9-47D4-9740-D53E10D6CF0F}" type="presParOf" srcId="{B745B6AC-EF11-441D-A8BB-539DFB9BE326}" destId="{F954E194-93F6-49E9-BD4E-E9F6AACB241B}" srcOrd="0" destOrd="0" presId="urn:microsoft.com/office/officeart/2005/8/layout/hierarchy6"/>
    <dgm:cxn modelId="{B0751EEE-6C52-4648-BB17-DB634E43CA3B}" type="presParOf" srcId="{B745B6AC-EF11-441D-A8BB-539DFB9BE326}" destId="{4F0AC4A2-98AE-4B18-B545-FD222C8ECD38}" srcOrd="1" destOrd="0" presId="urn:microsoft.com/office/officeart/2005/8/layout/hierarchy6"/>
    <dgm:cxn modelId="{34330B46-0A31-414D-B428-40078D5C87EE}" type="presParOf" srcId="{4F0AC4A2-98AE-4B18-B545-FD222C8ECD38}" destId="{42F6653F-7FFA-461B-903D-2047FA09D9A1}" srcOrd="0" destOrd="0" presId="urn:microsoft.com/office/officeart/2005/8/layout/hierarchy6"/>
    <dgm:cxn modelId="{F6A81312-328A-4811-B8E5-94490F33490A}" type="presParOf" srcId="{4F0AC4A2-98AE-4B18-B545-FD222C8ECD38}" destId="{FC003BB5-FC3C-490D-B78F-254DAAEF2D72}" srcOrd="1" destOrd="0" presId="urn:microsoft.com/office/officeart/2005/8/layout/hierarchy6"/>
    <dgm:cxn modelId="{D1D2940F-1585-4DF4-866C-4B7DC0BC7EB1}" type="presParOf" srcId="{FC003BB5-FC3C-490D-B78F-254DAAEF2D72}" destId="{3DB969CD-18DA-494C-86D5-9B3129F9847C}" srcOrd="0" destOrd="0" presId="urn:microsoft.com/office/officeart/2005/8/layout/hierarchy6"/>
    <dgm:cxn modelId="{C4E7C154-5083-4DBA-9D10-7078574DFFB7}" type="presParOf" srcId="{FC003BB5-FC3C-490D-B78F-254DAAEF2D72}" destId="{8C57F1A2-B9CD-4B13-B14F-6ED955A3C0D3}" srcOrd="1" destOrd="0" presId="urn:microsoft.com/office/officeart/2005/8/layout/hierarchy6"/>
    <dgm:cxn modelId="{32B7C659-0307-4CF0-BBB2-DA43913B1F20}" type="presParOf" srcId="{4F0AC4A2-98AE-4B18-B545-FD222C8ECD38}" destId="{BEEEC733-7B1E-4927-83E4-308B1E4687DD}" srcOrd="2" destOrd="0" presId="urn:microsoft.com/office/officeart/2005/8/layout/hierarchy6"/>
    <dgm:cxn modelId="{F9097F0A-74E4-466A-9816-2C0D0FAA3A76}" type="presParOf" srcId="{4F0AC4A2-98AE-4B18-B545-FD222C8ECD38}" destId="{E7B9B0D5-D566-481F-8068-1EB08BAEA868}" srcOrd="3" destOrd="0" presId="urn:microsoft.com/office/officeart/2005/8/layout/hierarchy6"/>
    <dgm:cxn modelId="{F74D90E7-F617-4617-BE7F-DBE0ADC77FEE}" type="presParOf" srcId="{E7B9B0D5-D566-481F-8068-1EB08BAEA868}" destId="{55A76E7A-6E51-42AD-9007-2031A3A960C5}" srcOrd="0" destOrd="0" presId="urn:microsoft.com/office/officeart/2005/8/layout/hierarchy6"/>
    <dgm:cxn modelId="{CFC23256-D5B1-4CF0-B6AD-E0F667A05BD0}" type="presParOf" srcId="{E7B9B0D5-D566-481F-8068-1EB08BAEA868}" destId="{AED1BDE2-1633-4435-BA2A-82F25C2A5500}" srcOrd="1" destOrd="0" presId="urn:microsoft.com/office/officeart/2005/8/layout/hierarchy6"/>
    <dgm:cxn modelId="{24F06C31-8CB9-4F8D-9D53-AF9D51DF6268}" type="presParOf" srcId="{4F0AC4A2-98AE-4B18-B545-FD222C8ECD38}" destId="{6F2F56A2-4F1F-4ACE-A18E-95771BBC322C}" srcOrd="4" destOrd="0" presId="urn:microsoft.com/office/officeart/2005/8/layout/hierarchy6"/>
    <dgm:cxn modelId="{64B6DE0A-EC69-4E8E-AD25-E220A47A6356}" type="presParOf" srcId="{4F0AC4A2-98AE-4B18-B545-FD222C8ECD38}" destId="{97FF9980-AD6E-4484-AEE9-D06656597897}" srcOrd="5" destOrd="0" presId="urn:microsoft.com/office/officeart/2005/8/layout/hierarchy6"/>
    <dgm:cxn modelId="{2C7BFC76-638E-4E64-8941-CEBC8F446316}" type="presParOf" srcId="{97FF9980-AD6E-4484-AEE9-D06656597897}" destId="{48A9AD78-A859-4ED2-82F0-5C9933C0969F}" srcOrd="0" destOrd="0" presId="urn:microsoft.com/office/officeart/2005/8/layout/hierarchy6"/>
    <dgm:cxn modelId="{C46FFB96-4D7B-46C7-AAB2-42977B938613}" type="presParOf" srcId="{97FF9980-AD6E-4484-AEE9-D06656597897}" destId="{82D1973E-5B1C-4B23-8465-0ABD2DC9CF50}" srcOrd="1" destOrd="0" presId="urn:microsoft.com/office/officeart/2005/8/layout/hierarchy6"/>
    <dgm:cxn modelId="{50BE5365-70DD-45FF-806F-21549476EFEF}" type="presParOf" srcId="{AEC8DF9D-11FE-45CD-A533-77C4E24D10AB}" destId="{F4F7D026-6485-4A29-A4B1-7F3A4601D383}"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5C4823-5CC3-4196-829C-7E98DF2AE81B}"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de-DE"/>
        </a:p>
      </dgm:t>
    </dgm:pt>
    <dgm:pt modelId="{C358DD1A-5477-4B42-8CBD-94298A357F1C}">
      <dgm:prSet phldrT="[Text]" custT="1"/>
      <dgm:spPr/>
      <dgm:t>
        <a:bodyPr/>
        <a:lstStyle/>
        <a:p>
          <a:pPr algn="ctr"/>
          <a:r>
            <a:rPr lang="de-DE" sz="2000" b="1" dirty="0" smtClean="0"/>
            <a:t>DGNSS</a:t>
          </a:r>
        </a:p>
        <a:p>
          <a:pPr algn="ctr"/>
          <a:r>
            <a:rPr lang="de-DE" sz="1400" b="1" dirty="0" smtClean="0"/>
            <a:t>(Korrektursignal über satellitengestütztes Verfahren)</a:t>
          </a:r>
        </a:p>
      </dgm:t>
    </dgm:pt>
    <dgm:pt modelId="{55406AE5-6349-47B5-8E87-99597CC1EE70}" type="parTrans" cxnId="{A8CB375F-A1B4-437D-A05D-0BC759955971}">
      <dgm:prSet/>
      <dgm:spPr/>
      <dgm:t>
        <a:bodyPr/>
        <a:lstStyle/>
        <a:p>
          <a:endParaRPr lang="de-DE" sz="2000"/>
        </a:p>
      </dgm:t>
    </dgm:pt>
    <dgm:pt modelId="{00569DE3-A789-401F-8D1B-5F2DF6C6258D}" type="sibTrans" cxnId="{A8CB375F-A1B4-437D-A05D-0BC759955971}">
      <dgm:prSet/>
      <dgm:spPr/>
      <dgm:t>
        <a:bodyPr/>
        <a:lstStyle/>
        <a:p>
          <a:endParaRPr lang="de-DE" sz="2000"/>
        </a:p>
      </dgm:t>
    </dgm:pt>
    <dgm:pt modelId="{6E7A1585-8656-48E3-A2EF-9CBAA46E2705}">
      <dgm:prSet phldrT="[Text]" custT="1"/>
      <dgm:spPr/>
      <dgm:t>
        <a:bodyPr/>
        <a:lstStyle/>
        <a:p>
          <a:r>
            <a:rPr lang="de-DE" sz="1800" dirty="0" smtClean="0"/>
            <a:t>Spur-zu-Spur Genauigkeit:</a:t>
          </a:r>
        </a:p>
        <a:p>
          <a:r>
            <a:rPr lang="de-DE" sz="1800" dirty="0" smtClean="0"/>
            <a:t>10-30 cm</a:t>
          </a:r>
        </a:p>
      </dgm:t>
    </dgm:pt>
    <dgm:pt modelId="{EC1EAF85-6E03-4568-9E16-A6140DED27F0}" type="parTrans" cxnId="{B6615C5D-6753-4C83-AD6E-F8FFC1287FD4}">
      <dgm:prSet/>
      <dgm:spPr/>
      <dgm:t>
        <a:bodyPr/>
        <a:lstStyle/>
        <a:p>
          <a:endParaRPr lang="de-DE" sz="2000"/>
        </a:p>
      </dgm:t>
    </dgm:pt>
    <dgm:pt modelId="{E4CFA386-DE62-4D6E-AF8F-7F7B47571A0C}" type="sibTrans" cxnId="{B6615C5D-6753-4C83-AD6E-F8FFC1287FD4}">
      <dgm:prSet/>
      <dgm:spPr/>
      <dgm:t>
        <a:bodyPr/>
        <a:lstStyle/>
        <a:p>
          <a:endParaRPr lang="de-DE" sz="2000"/>
        </a:p>
      </dgm:t>
    </dgm:pt>
    <dgm:pt modelId="{864C14A7-AC8A-4FF7-A970-C555CA2F1FC9}">
      <dgm:prSet phldrT="[Text]" custT="1"/>
      <dgm:spPr/>
      <dgm:t>
        <a:bodyPr/>
        <a:lstStyle/>
        <a:p>
          <a:r>
            <a:rPr lang="de-DE" sz="1800" dirty="0" smtClean="0"/>
            <a:t>Absolute Genauigkeit:</a:t>
          </a:r>
        </a:p>
        <a:p>
          <a:r>
            <a:rPr lang="de-DE" sz="1800" dirty="0" smtClean="0"/>
            <a:t>50-200 cm</a:t>
          </a:r>
          <a:endParaRPr lang="de-DE" sz="1800" dirty="0"/>
        </a:p>
      </dgm:t>
    </dgm:pt>
    <dgm:pt modelId="{784B1CA5-34AC-4548-A3B2-835BE5006F8D}" type="parTrans" cxnId="{C44F4BBA-F69C-43A6-9D12-A37B592306E3}">
      <dgm:prSet/>
      <dgm:spPr/>
      <dgm:t>
        <a:bodyPr/>
        <a:lstStyle/>
        <a:p>
          <a:endParaRPr lang="de-DE" sz="2000"/>
        </a:p>
      </dgm:t>
    </dgm:pt>
    <dgm:pt modelId="{518DA5AD-A04D-49F8-B6C0-44984AA5E623}" type="sibTrans" cxnId="{C44F4BBA-F69C-43A6-9D12-A37B592306E3}">
      <dgm:prSet/>
      <dgm:spPr/>
      <dgm:t>
        <a:bodyPr/>
        <a:lstStyle/>
        <a:p>
          <a:endParaRPr lang="de-DE" sz="2000"/>
        </a:p>
      </dgm:t>
    </dgm:pt>
    <dgm:pt modelId="{032FDE22-AB10-40E7-819B-D294EFEA8648}">
      <dgm:prSet phldrT="[Text]" custT="1"/>
      <dgm:spPr/>
      <dgm:t>
        <a:bodyPr/>
        <a:lstStyle/>
        <a:p>
          <a:r>
            <a:rPr lang="de-DE" sz="2000" b="1" dirty="0" smtClean="0"/>
            <a:t>PPP (</a:t>
          </a:r>
          <a:r>
            <a:rPr lang="en-US" sz="2000" smtClean="0">
              <a:effectLst/>
              <a:latin typeface="Arial" panose="020B0604020202020204" pitchFamily="34" charset="0"/>
              <a:ea typeface="Times New Roman" panose="02020603050405020304" pitchFamily="18" charset="0"/>
              <a:cs typeface="Times New Roman" panose="02020603050405020304" pitchFamily="18" charset="0"/>
            </a:rPr>
            <a:t>Precise Point Positioning)</a:t>
          </a:r>
          <a:endParaRPr lang="de-DE" sz="2000" b="1" dirty="0" smtClean="0"/>
        </a:p>
        <a:p>
          <a:r>
            <a:rPr lang="de-DE" sz="1400" b="1" dirty="0" smtClean="0"/>
            <a:t>(Korrektursignal über satellitengestütztes Verfahren)</a:t>
          </a:r>
        </a:p>
      </dgm:t>
    </dgm:pt>
    <dgm:pt modelId="{EE5C4E0D-5C94-4142-A809-A3A81B9D0E70}" type="parTrans" cxnId="{EE3EA2BA-EA91-4039-BF75-2272389FE110}">
      <dgm:prSet/>
      <dgm:spPr/>
      <dgm:t>
        <a:bodyPr/>
        <a:lstStyle/>
        <a:p>
          <a:endParaRPr lang="de-DE" sz="2000"/>
        </a:p>
      </dgm:t>
    </dgm:pt>
    <dgm:pt modelId="{75794AD8-664B-43B8-8C79-B3BA451AD1D6}" type="sibTrans" cxnId="{EE3EA2BA-EA91-4039-BF75-2272389FE110}">
      <dgm:prSet/>
      <dgm:spPr/>
      <dgm:t>
        <a:bodyPr/>
        <a:lstStyle/>
        <a:p>
          <a:endParaRPr lang="de-DE" sz="2000"/>
        </a:p>
      </dgm:t>
    </dgm:pt>
    <dgm:pt modelId="{C0F3C16C-F49D-46C0-A843-49261D569B07}">
      <dgm:prSet phldrT="[Text]" custT="1"/>
      <dgm:spPr/>
      <dgm:t>
        <a:bodyPr/>
        <a:lstStyle/>
        <a:p>
          <a:r>
            <a:rPr lang="de-DE" sz="1800" dirty="0" smtClean="0"/>
            <a:t>Spur-zu-Spur Genauigkeit:</a:t>
          </a:r>
        </a:p>
        <a:p>
          <a:r>
            <a:rPr lang="de-DE" sz="1800" dirty="0" smtClean="0"/>
            <a:t>5-10 cm</a:t>
          </a:r>
        </a:p>
      </dgm:t>
    </dgm:pt>
    <dgm:pt modelId="{6E4C87D7-E046-474F-BF53-5EDDC976FFB3}" type="parTrans" cxnId="{5AFB5637-2A4C-41D1-8E09-507223DBF65C}">
      <dgm:prSet/>
      <dgm:spPr/>
      <dgm:t>
        <a:bodyPr/>
        <a:lstStyle/>
        <a:p>
          <a:endParaRPr lang="de-DE" sz="2000"/>
        </a:p>
      </dgm:t>
    </dgm:pt>
    <dgm:pt modelId="{B74DCF13-5329-4055-BCC1-5C7DF976B06F}" type="sibTrans" cxnId="{5AFB5637-2A4C-41D1-8E09-507223DBF65C}">
      <dgm:prSet/>
      <dgm:spPr/>
      <dgm:t>
        <a:bodyPr/>
        <a:lstStyle/>
        <a:p>
          <a:endParaRPr lang="de-DE" sz="2000"/>
        </a:p>
      </dgm:t>
    </dgm:pt>
    <dgm:pt modelId="{C98D053C-C27B-4EBE-8B6D-9DC40A9E87B0}">
      <dgm:prSet phldrT="[Text]" custT="1"/>
      <dgm:spPr/>
      <dgm:t>
        <a:bodyPr/>
        <a:lstStyle/>
        <a:p>
          <a:r>
            <a:rPr lang="de-DE" sz="1800" dirty="0" smtClean="0"/>
            <a:t>Absolute Genauigkeit:</a:t>
          </a:r>
        </a:p>
        <a:p>
          <a:r>
            <a:rPr lang="de-DE" sz="1800" dirty="0" smtClean="0"/>
            <a:t>10-50 cm</a:t>
          </a:r>
          <a:endParaRPr lang="de-DE" sz="1800" dirty="0"/>
        </a:p>
      </dgm:t>
    </dgm:pt>
    <dgm:pt modelId="{FF30FCC1-C0B6-4AFF-9754-A87709A203C7}" type="parTrans" cxnId="{EF93CF8C-CDF1-4A66-80BE-5412B86D34D3}">
      <dgm:prSet/>
      <dgm:spPr/>
      <dgm:t>
        <a:bodyPr/>
        <a:lstStyle/>
        <a:p>
          <a:endParaRPr lang="de-DE" sz="2000"/>
        </a:p>
      </dgm:t>
    </dgm:pt>
    <dgm:pt modelId="{D7B94C9A-A37A-4FBF-95D8-71564A4160E6}" type="sibTrans" cxnId="{EF93CF8C-CDF1-4A66-80BE-5412B86D34D3}">
      <dgm:prSet/>
      <dgm:spPr/>
      <dgm:t>
        <a:bodyPr/>
        <a:lstStyle/>
        <a:p>
          <a:endParaRPr lang="de-DE" sz="2000"/>
        </a:p>
      </dgm:t>
    </dgm:pt>
    <dgm:pt modelId="{0905F511-4FFF-406C-A193-61C18FC44585}">
      <dgm:prSet phldrT="[Text]" custT="1"/>
      <dgm:spPr/>
      <dgm:t>
        <a:bodyPr/>
        <a:lstStyle/>
        <a:p>
          <a:r>
            <a:rPr lang="de-DE" sz="2000" b="1" dirty="0" smtClean="0"/>
            <a:t>RTK </a:t>
          </a:r>
        </a:p>
        <a:p>
          <a:r>
            <a:rPr lang="de-DE" sz="1400" b="1" dirty="0" smtClean="0"/>
            <a:t>(RTK-Korrektursignale über terrestrisches Verfahren)</a:t>
          </a:r>
        </a:p>
      </dgm:t>
    </dgm:pt>
    <dgm:pt modelId="{35AEE43C-EF0A-43F5-8E42-6AB2D25BFE3E}" type="parTrans" cxnId="{BAD645AF-E15F-4F5B-9D54-BA364E3B94D7}">
      <dgm:prSet/>
      <dgm:spPr/>
      <dgm:t>
        <a:bodyPr/>
        <a:lstStyle/>
        <a:p>
          <a:endParaRPr lang="de-DE" sz="2000"/>
        </a:p>
      </dgm:t>
    </dgm:pt>
    <dgm:pt modelId="{5F03A791-B892-49E0-9E6B-88D6025DD96C}" type="sibTrans" cxnId="{BAD645AF-E15F-4F5B-9D54-BA364E3B94D7}">
      <dgm:prSet/>
      <dgm:spPr/>
      <dgm:t>
        <a:bodyPr/>
        <a:lstStyle/>
        <a:p>
          <a:endParaRPr lang="de-DE" sz="2000"/>
        </a:p>
      </dgm:t>
    </dgm:pt>
    <dgm:pt modelId="{5ECAB101-EB5C-4140-ABA4-D2A5B9CD6CCE}">
      <dgm:prSet phldrT="[Text]" custT="1"/>
      <dgm:spPr/>
      <dgm:t>
        <a:bodyPr/>
        <a:lstStyle/>
        <a:p>
          <a:r>
            <a:rPr lang="de-DE" sz="1800" dirty="0" smtClean="0"/>
            <a:t>Spur-zu-Spur Genauigkeit:</a:t>
          </a:r>
        </a:p>
        <a:p>
          <a:r>
            <a:rPr lang="de-DE" sz="1800" dirty="0" smtClean="0"/>
            <a:t>2,5 cm</a:t>
          </a:r>
        </a:p>
      </dgm:t>
    </dgm:pt>
    <dgm:pt modelId="{52D45A1F-0D42-4334-93EA-6FD42D5BFD2F}" type="parTrans" cxnId="{06F94051-941B-437E-8D21-42BC8F1DFBAB}">
      <dgm:prSet/>
      <dgm:spPr/>
      <dgm:t>
        <a:bodyPr/>
        <a:lstStyle/>
        <a:p>
          <a:endParaRPr lang="de-DE" sz="2000"/>
        </a:p>
      </dgm:t>
    </dgm:pt>
    <dgm:pt modelId="{F92DC4AF-CA8E-4B31-8113-689581CEC11B}" type="sibTrans" cxnId="{06F94051-941B-437E-8D21-42BC8F1DFBAB}">
      <dgm:prSet/>
      <dgm:spPr/>
      <dgm:t>
        <a:bodyPr/>
        <a:lstStyle/>
        <a:p>
          <a:endParaRPr lang="de-DE" sz="2000"/>
        </a:p>
      </dgm:t>
    </dgm:pt>
    <dgm:pt modelId="{D5694F17-F165-4FCE-8A06-1E6FE900E9EA}">
      <dgm:prSet phldrT="[Text]" custT="1"/>
      <dgm:spPr/>
      <dgm:t>
        <a:bodyPr/>
        <a:lstStyle/>
        <a:p>
          <a:r>
            <a:rPr lang="de-DE" sz="1800" dirty="0" smtClean="0"/>
            <a:t>Absolute Genauigkeit:</a:t>
          </a:r>
        </a:p>
        <a:p>
          <a:r>
            <a:rPr lang="de-DE" sz="1800" dirty="0" smtClean="0"/>
            <a:t>2,5 cm</a:t>
          </a:r>
          <a:endParaRPr lang="de-DE" sz="1800" dirty="0"/>
        </a:p>
      </dgm:t>
    </dgm:pt>
    <dgm:pt modelId="{77827E7D-4B7E-4B65-A48F-874739A501D4}" type="parTrans" cxnId="{22EE98E6-A529-4F76-BC98-714F0FE233DC}">
      <dgm:prSet/>
      <dgm:spPr/>
      <dgm:t>
        <a:bodyPr/>
        <a:lstStyle/>
        <a:p>
          <a:endParaRPr lang="de-DE" sz="2000"/>
        </a:p>
      </dgm:t>
    </dgm:pt>
    <dgm:pt modelId="{C6124DF9-DF83-4EDF-BE9F-DFCBB7F0127E}" type="sibTrans" cxnId="{22EE98E6-A529-4F76-BC98-714F0FE233DC}">
      <dgm:prSet/>
      <dgm:spPr/>
      <dgm:t>
        <a:bodyPr/>
        <a:lstStyle/>
        <a:p>
          <a:endParaRPr lang="de-DE" sz="2000"/>
        </a:p>
      </dgm:t>
    </dgm:pt>
    <dgm:pt modelId="{8CD55016-509A-4324-90B6-5C681FC33C94}" type="pres">
      <dgm:prSet presAssocID="{155C4823-5CC3-4196-829C-7E98DF2AE81B}" presName="theList" presStyleCnt="0">
        <dgm:presLayoutVars>
          <dgm:dir/>
          <dgm:animLvl val="lvl"/>
          <dgm:resizeHandles val="exact"/>
        </dgm:presLayoutVars>
      </dgm:prSet>
      <dgm:spPr/>
      <dgm:t>
        <a:bodyPr/>
        <a:lstStyle/>
        <a:p>
          <a:endParaRPr lang="de-DE"/>
        </a:p>
      </dgm:t>
    </dgm:pt>
    <dgm:pt modelId="{5F8C3472-0D72-4FFF-BF80-5F005D8521E1}" type="pres">
      <dgm:prSet presAssocID="{C358DD1A-5477-4B42-8CBD-94298A357F1C}" presName="compNode" presStyleCnt="0"/>
      <dgm:spPr/>
    </dgm:pt>
    <dgm:pt modelId="{AE6E6971-0F91-4985-841E-4425EDC33770}" type="pres">
      <dgm:prSet presAssocID="{C358DD1A-5477-4B42-8CBD-94298A357F1C}" presName="aNode" presStyleLbl="bgShp" presStyleIdx="0" presStyleCnt="3" custScaleX="106316"/>
      <dgm:spPr/>
      <dgm:t>
        <a:bodyPr/>
        <a:lstStyle/>
        <a:p>
          <a:endParaRPr lang="de-DE"/>
        </a:p>
      </dgm:t>
    </dgm:pt>
    <dgm:pt modelId="{1BA12AD8-1AE7-4B6A-A2AB-42859273C571}" type="pres">
      <dgm:prSet presAssocID="{C358DD1A-5477-4B42-8CBD-94298A357F1C}" presName="textNode" presStyleLbl="bgShp" presStyleIdx="0" presStyleCnt="3"/>
      <dgm:spPr/>
      <dgm:t>
        <a:bodyPr/>
        <a:lstStyle/>
        <a:p>
          <a:endParaRPr lang="de-DE"/>
        </a:p>
      </dgm:t>
    </dgm:pt>
    <dgm:pt modelId="{AF3BFA9F-A1B3-4B8C-83E8-7A6771CB2AC7}" type="pres">
      <dgm:prSet presAssocID="{C358DD1A-5477-4B42-8CBD-94298A357F1C}" presName="compChildNode" presStyleCnt="0"/>
      <dgm:spPr/>
    </dgm:pt>
    <dgm:pt modelId="{B21FDFCD-96A8-4F02-98C7-D8A39089BEA5}" type="pres">
      <dgm:prSet presAssocID="{C358DD1A-5477-4B42-8CBD-94298A357F1C}" presName="theInnerList" presStyleCnt="0"/>
      <dgm:spPr/>
    </dgm:pt>
    <dgm:pt modelId="{59B77462-E6F3-497C-9E9C-3DB07431BE79}" type="pres">
      <dgm:prSet presAssocID="{6E7A1585-8656-48E3-A2EF-9CBAA46E2705}" presName="childNode" presStyleLbl="node1" presStyleIdx="0" presStyleCnt="6" custScaleX="122792">
        <dgm:presLayoutVars>
          <dgm:bulletEnabled val="1"/>
        </dgm:presLayoutVars>
      </dgm:prSet>
      <dgm:spPr/>
      <dgm:t>
        <a:bodyPr/>
        <a:lstStyle/>
        <a:p>
          <a:endParaRPr lang="de-DE"/>
        </a:p>
      </dgm:t>
    </dgm:pt>
    <dgm:pt modelId="{36BF3AFB-4632-4A91-8390-0CB41A034876}" type="pres">
      <dgm:prSet presAssocID="{6E7A1585-8656-48E3-A2EF-9CBAA46E2705}" presName="aSpace2" presStyleCnt="0"/>
      <dgm:spPr/>
    </dgm:pt>
    <dgm:pt modelId="{A5B6C318-A439-4BE0-BCCA-96CFB8734044}" type="pres">
      <dgm:prSet presAssocID="{864C14A7-AC8A-4FF7-A970-C555CA2F1FC9}" presName="childNode" presStyleLbl="node1" presStyleIdx="1" presStyleCnt="6" custScaleX="125478">
        <dgm:presLayoutVars>
          <dgm:bulletEnabled val="1"/>
        </dgm:presLayoutVars>
      </dgm:prSet>
      <dgm:spPr/>
      <dgm:t>
        <a:bodyPr/>
        <a:lstStyle/>
        <a:p>
          <a:endParaRPr lang="de-DE"/>
        </a:p>
      </dgm:t>
    </dgm:pt>
    <dgm:pt modelId="{E9A5E7DB-4FFB-42E4-B449-8C88D9101A87}" type="pres">
      <dgm:prSet presAssocID="{C358DD1A-5477-4B42-8CBD-94298A357F1C}" presName="aSpace" presStyleCnt="0"/>
      <dgm:spPr/>
    </dgm:pt>
    <dgm:pt modelId="{53E0D283-FEFD-4755-9D72-9132DFEF324A}" type="pres">
      <dgm:prSet presAssocID="{032FDE22-AB10-40E7-819B-D294EFEA8648}" presName="compNode" presStyleCnt="0"/>
      <dgm:spPr/>
    </dgm:pt>
    <dgm:pt modelId="{D59CF70A-A5DE-43A9-AD71-D311828C882E}" type="pres">
      <dgm:prSet presAssocID="{032FDE22-AB10-40E7-819B-D294EFEA8648}" presName="aNode" presStyleLbl="bgShp" presStyleIdx="1" presStyleCnt="3" custScaleX="111474"/>
      <dgm:spPr/>
      <dgm:t>
        <a:bodyPr/>
        <a:lstStyle/>
        <a:p>
          <a:endParaRPr lang="de-DE"/>
        </a:p>
      </dgm:t>
    </dgm:pt>
    <dgm:pt modelId="{D115C8DD-11D2-4E05-AABF-9E4173C495B8}" type="pres">
      <dgm:prSet presAssocID="{032FDE22-AB10-40E7-819B-D294EFEA8648}" presName="textNode" presStyleLbl="bgShp" presStyleIdx="1" presStyleCnt="3"/>
      <dgm:spPr/>
      <dgm:t>
        <a:bodyPr/>
        <a:lstStyle/>
        <a:p>
          <a:endParaRPr lang="de-DE"/>
        </a:p>
      </dgm:t>
    </dgm:pt>
    <dgm:pt modelId="{C52AA03B-8F44-488A-A6BA-03FC521A1157}" type="pres">
      <dgm:prSet presAssocID="{032FDE22-AB10-40E7-819B-D294EFEA8648}" presName="compChildNode" presStyleCnt="0"/>
      <dgm:spPr/>
    </dgm:pt>
    <dgm:pt modelId="{C930EC38-AF46-4272-B8E7-0241BFAF1C71}" type="pres">
      <dgm:prSet presAssocID="{032FDE22-AB10-40E7-819B-D294EFEA8648}" presName="theInnerList" presStyleCnt="0"/>
      <dgm:spPr/>
    </dgm:pt>
    <dgm:pt modelId="{301FEAEB-6F16-4A63-8CAD-B82B3DD6CCA1}" type="pres">
      <dgm:prSet presAssocID="{C0F3C16C-F49D-46C0-A843-49261D569B07}" presName="childNode" presStyleLbl="node1" presStyleIdx="2" presStyleCnt="6" custScaleX="125807">
        <dgm:presLayoutVars>
          <dgm:bulletEnabled val="1"/>
        </dgm:presLayoutVars>
      </dgm:prSet>
      <dgm:spPr/>
      <dgm:t>
        <a:bodyPr/>
        <a:lstStyle/>
        <a:p>
          <a:endParaRPr lang="de-DE"/>
        </a:p>
      </dgm:t>
    </dgm:pt>
    <dgm:pt modelId="{46D55D3D-D4C1-4624-A9E8-989A2E947177}" type="pres">
      <dgm:prSet presAssocID="{C0F3C16C-F49D-46C0-A843-49261D569B07}" presName="aSpace2" presStyleCnt="0"/>
      <dgm:spPr/>
    </dgm:pt>
    <dgm:pt modelId="{AEF8A16F-A36F-4790-857C-CC0755935D57}" type="pres">
      <dgm:prSet presAssocID="{C98D053C-C27B-4EBE-8B6D-9DC40A9E87B0}" presName="childNode" presStyleLbl="node1" presStyleIdx="3" presStyleCnt="6" custScaleX="128995">
        <dgm:presLayoutVars>
          <dgm:bulletEnabled val="1"/>
        </dgm:presLayoutVars>
      </dgm:prSet>
      <dgm:spPr/>
      <dgm:t>
        <a:bodyPr/>
        <a:lstStyle/>
        <a:p>
          <a:endParaRPr lang="de-DE"/>
        </a:p>
      </dgm:t>
    </dgm:pt>
    <dgm:pt modelId="{CFAE13F8-336D-4146-A6EB-28ADCA261215}" type="pres">
      <dgm:prSet presAssocID="{032FDE22-AB10-40E7-819B-D294EFEA8648}" presName="aSpace" presStyleCnt="0"/>
      <dgm:spPr/>
    </dgm:pt>
    <dgm:pt modelId="{1CE5EAEE-C3C2-45C1-BE34-8184EB231F14}" type="pres">
      <dgm:prSet presAssocID="{0905F511-4FFF-406C-A193-61C18FC44585}" presName="compNode" presStyleCnt="0"/>
      <dgm:spPr/>
    </dgm:pt>
    <dgm:pt modelId="{28087562-7581-4C50-924C-DD03683EF88D}" type="pres">
      <dgm:prSet presAssocID="{0905F511-4FFF-406C-A193-61C18FC44585}" presName="aNode" presStyleLbl="bgShp" presStyleIdx="2" presStyleCnt="3" custScaleX="112482"/>
      <dgm:spPr/>
      <dgm:t>
        <a:bodyPr/>
        <a:lstStyle/>
        <a:p>
          <a:endParaRPr lang="de-DE"/>
        </a:p>
      </dgm:t>
    </dgm:pt>
    <dgm:pt modelId="{B8547240-BAFC-42E0-87AE-E85E0B8E585E}" type="pres">
      <dgm:prSet presAssocID="{0905F511-4FFF-406C-A193-61C18FC44585}" presName="textNode" presStyleLbl="bgShp" presStyleIdx="2" presStyleCnt="3"/>
      <dgm:spPr/>
      <dgm:t>
        <a:bodyPr/>
        <a:lstStyle/>
        <a:p>
          <a:endParaRPr lang="de-DE"/>
        </a:p>
      </dgm:t>
    </dgm:pt>
    <dgm:pt modelId="{F2AB63C7-2EB3-465F-9900-4327FDE10AEA}" type="pres">
      <dgm:prSet presAssocID="{0905F511-4FFF-406C-A193-61C18FC44585}" presName="compChildNode" presStyleCnt="0"/>
      <dgm:spPr/>
    </dgm:pt>
    <dgm:pt modelId="{946A0BD7-B7DE-43E6-920C-32FA0B5E4A2B}" type="pres">
      <dgm:prSet presAssocID="{0905F511-4FFF-406C-A193-61C18FC44585}" presName="theInnerList" presStyleCnt="0"/>
      <dgm:spPr/>
    </dgm:pt>
    <dgm:pt modelId="{F8FF4A43-7A2D-46F7-8BB2-EA2A73038B26}" type="pres">
      <dgm:prSet presAssocID="{5ECAB101-EB5C-4140-ABA4-D2A5B9CD6CCE}" presName="childNode" presStyleLbl="node1" presStyleIdx="4" presStyleCnt="6" custScaleX="132166" custScaleY="95197">
        <dgm:presLayoutVars>
          <dgm:bulletEnabled val="1"/>
        </dgm:presLayoutVars>
      </dgm:prSet>
      <dgm:spPr/>
      <dgm:t>
        <a:bodyPr/>
        <a:lstStyle/>
        <a:p>
          <a:endParaRPr lang="de-DE"/>
        </a:p>
      </dgm:t>
    </dgm:pt>
    <dgm:pt modelId="{5D02F3CD-F993-4D90-81FE-1BA7D18673C3}" type="pres">
      <dgm:prSet presAssocID="{5ECAB101-EB5C-4140-ABA4-D2A5B9CD6CCE}" presName="aSpace2" presStyleCnt="0"/>
      <dgm:spPr/>
    </dgm:pt>
    <dgm:pt modelId="{42735630-2AC5-428F-A6C3-33A5BBCB5A06}" type="pres">
      <dgm:prSet presAssocID="{D5694F17-F165-4FCE-8A06-1E6FE900E9EA}" presName="childNode" presStyleLbl="node1" presStyleIdx="5" presStyleCnt="6" custScaleX="133687">
        <dgm:presLayoutVars>
          <dgm:bulletEnabled val="1"/>
        </dgm:presLayoutVars>
      </dgm:prSet>
      <dgm:spPr/>
      <dgm:t>
        <a:bodyPr/>
        <a:lstStyle/>
        <a:p>
          <a:endParaRPr lang="de-DE"/>
        </a:p>
      </dgm:t>
    </dgm:pt>
  </dgm:ptLst>
  <dgm:cxnLst>
    <dgm:cxn modelId="{F1ECE2A9-8367-44D8-9BEA-08846E93ABC3}" type="presOf" srcId="{D5694F17-F165-4FCE-8A06-1E6FE900E9EA}" destId="{42735630-2AC5-428F-A6C3-33A5BBCB5A06}" srcOrd="0" destOrd="0" presId="urn:microsoft.com/office/officeart/2005/8/layout/lProcess2"/>
    <dgm:cxn modelId="{22EE98E6-A529-4F76-BC98-714F0FE233DC}" srcId="{0905F511-4FFF-406C-A193-61C18FC44585}" destId="{D5694F17-F165-4FCE-8A06-1E6FE900E9EA}" srcOrd="1" destOrd="0" parTransId="{77827E7D-4B7E-4B65-A48F-874739A501D4}" sibTransId="{C6124DF9-DF83-4EDF-BE9F-DFCBB7F0127E}"/>
    <dgm:cxn modelId="{5F7F6B1B-8FBE-4FFA-AC00-AFE6F24926DB}" type="presOf" srcId="{5ECAB101-EB5C-4140-ABA4-D2A5B9CD6CCE}" destId="{F8FF4A43-7A2D-46F7-8BB2-EA2A73038B26}" srcOrd="0" destOrd="0" presId="urn:microsoft.com/office/officeart/2005/8/layout/lProcess2"/>
    <dgm:cxn modelId="{BAD645AF-E15F-4F5B-9D54-BA364E3B94D7}" srcId="{155C4823-5CC3-4196-829C-7E98DF2AE81B}" destId="{0905F511-4FFF-406C-A193-61C18FC44585}" srcOrd="2" destOrd="0" parTransId="{35AEE43C-EF0A-43F5-8E42-6AB2D25BFE3E}" sibTransId="{5F03A791-B892-49E0-9E6B-88D6025DD96C}"/>
    <dgm:cxn modelId="{B83F6551-9BE3-4C98-A277-14D2541008D4}" type="presOf" srcId="{032FDE22-AB10-40E7-819B-D294EFEA8648}" destId="{D59CF70A-A5DE-43A9-AD71-D311828C882E}" srcOrd="0" destOrd="0" presId="urn:microsoft.com/office/officeart/2005/8/layout/lProcess2"/>
    <dgm:cxn modelId="{491823AF-BD42-4A14-AF9E-22B8F61B908F}" type="presOf" srcId="{C358DD1A-5477-4B42-8CBD-94298A357F1C}" destId="{AE6E6971-0F91-4985-841E-4425EDC33770}" srcOrd="0" destOrd="0" presId="urn:microsoft.com/office/officeart/2005/8/layout/lProcess2"/>
    <dgm:cxn modelId="{06F94051-941B-437E-8D21-42BC8F1DFBAB}" srcId="{0905F511-4FFF-406C-A193-61C18FC44585}" destId="{5ECAB101-EB5C-4140-ABA4-D2A5B9CD6CCE}" srcOrd="0" destOrd="0" parTransId="{52D45A1F-0D42-4334-93EA-6FD42D5BFD2F}" sibTransId="{F92DC4AF-CA8E-4B31-8113-689581CEC11B}"/>
    <dgm:cxn modelId="{B73299E1-C2C3-4CB1-B915-1294F03A4322}" type="presOf" srcId="{C358DD1A-5477-4B42-8CBD-94298A357F1C}" destId="{1BA12AD8-1AE7-4B6A-A2AB-42859273C571}" srcOrd="1" destOrd="0" presId="urn:microsoft.com/office/officeart/2005/8/layout/lProcess2"/>
    <dgm:cxn modelId="{A8CB375F-A1B4-437D-A05D-0BC759955971}" srcId="{155C4823-5CC3-4196-829C-7E98DF2AE81B}" destId="{C358DD1A-5477-4B42-8CBD-94298A357F1C}" srcOrd="0" destOrd="0" parTransId="{55406AE5-6349-47B5-8E87-99597CC1EE70}" sibTransId="{00569DE3-A789-401F-8D1B-5F2DF6C6258D}"/>
    <dgm:cxn modelId="{EB8B6A66-4C29-4075-81D0-666D5118FB39}" type="presOf" srcId="{C0F3C16C-F49D-46C0-A843-49261D569B07}" destId="{301FEAEB-6F16-4A63-8CAD-B82B3DD6CCA1}" srcOrd="0" destOrd="0" presId="urn:microsoft.com/office/officeart/2005/8/layout/lProcess2"/>
    <dgm:cxn modelId="{C44F4BBA-F69C-43A6-9D12-A37B592306E3}" srcId="{C358DD1A-5477-4B42-8CBD-94298A357F1C}" destId="{864C14A7-AC8A-4FF7-A970-C555CA2F1FC9}" srcOrd="1" destOrd="0" parTransId="{784B1CA5-34AC-4548-A3B2-835BE5006F8D}" sibTransId="{518DA5AD-A04D-49F8-B6C0-44984AA5E623}"/>
    <dgm:cxn modelId="{3BC913EF-0CCE-4CEF-BF3F-F8DA446B2315}" type="presOf" srcId="{0905F511-4FFF-406C-A193-61C18FC44585}" destId="{B8547240-BAFC-42E0-87AE-E85E0B8E585E}" srcOrd="1" destOrd="0" presId="urn:microsoft.com/office/officeart/2005/8/layout/lProcess2"/>
    <dgm:cxn modelId="{EE3EA2BA-EA91-4039-BF75-2272389FE110}" srcId="{155C4823-5CC3-4196-829C-7E98DF2AE81B}" destId="{032FDE22-AB10-40E7-819B-D294EFEA8648}" srcOrd="1" destOrd="0" parTransId="{EE5C4E0D-5C94-4142-A809-A3A81B9D0E70}" sibTransId="{75794AD8-664B-43B8-8C79-B3BA451AD1D6}"/>
    <dgm:cxn modelId="{C06A61C1-5EDB-4A34-8D20-09FA4458DF14}" type="presOf" srcId="{032FDE22-AB10-40E7-819B-D294EFEA8648}" destId="{D115C8DD-11D2-4E05-AABF-9E4173C495B8}" srcOrd="1" destOrd="0" presId="urn:microsoft.com/office/officeart/2005/8/layout/lProcess2"/>
    <dgm:cxn modelId="{EF93CF8C-CDF1-4A66-80BE-5412B86D34D3}" srcId="{032FDE22-AB10-40E7-819B-D294EFEA8648}" destId="{C98D053C-C27B-4EBE-8B6D-9DC40A9E87B0}" srcOrd="1" destOrd="0" parTransId="{FF30FCC1-C0B6-4AFF-9754-A87709A203C7}" sibTransId="{D7B94C9A-A37A-4FBF-95D8-71564A4160E6}"/>
    <dgm:cxn modelId="{B6615C5D-6753-4C83-AD6E-F8FFC1287FD4}" srcId="{C358DD1A-5477-4B42-8CBD-94298A357F1C}" destId="{6E7A1585-8656-48E3-A2EF-9CBAA46E2705}" srcOrd="0" destOrd="0" parTransId="{EC1EAF85-6E03-4568-9E16-A6140DED27F0}" sibTransId="{E4CFA386-DE62-4D6E-AF8F-7F7B47571A0C}"/>
    <dgm:cxn modelId="{A86C0EFD-2973-4063-AA78-C13F4AC510A9}" type="presOf" srcId="{C98D053C-C27B-4EBE-8B6D-9DC40A9E87B0}" destId="{AEF8A16F-A36F-4790-857C-CC0755935D57}" srcOrd="0" destOrd="0" presId="urn:microsoft.com/office/officeart/2005/8/layout/lProcess2"/>
    <dgm:cxn modelId="{033612E5-AAE1-482C-91AC-E601E5A64A70}" type="presOf" srcId="{155C4823-5CC3-4196-829C-7E98DF2AE81B}" destId="{8CD55016-509A-4324-90B6-5C681FC33C94}" srcOrd="0" destOrd="0" presId="urn:microsoft.com/office/officeart/2005/8/layout/lProcess2"/>
    <dgm:cxn modelId="{3270C9B7-14B1-4F06-AAE2-8CF1EAD98458}" type="presOf" srcId="{0905F511-4FFF-406C-A193-61C18FC44585}" destId="{28087562-7581-4C50-924C-DD03683EF88D}" srcOrd="0" destOrd="0" presId="urn:microsoft.com/office/officeart/2005/8/layout/lProcess2"/>
    <dgm:cxn modelId="{B9233936-3D63-434D-983C-ED72723C50C6}" type="presOf" srcId="{6E7A1585-8656-48E3-A2EF-9CBAA46E2705}" destId="{59B77462-E6F3-497C-9E9C-3DB07431BE79}" srcOrd="0" destOrd="0" presId="urn:microsoft.com/office/officeart/2005/8/layout/lProcess2"/>
    <dgm:cxn modelId="{1CE1F81D-F5D0-4061-A4A3-C19D0458E619}" type="presOf" srcId="{864C14A7-AC8A-4FF7-A970-C555CA2F1FC9}" destId="{A5B6C318-A439-4BE0-BCCA-96CFB8734044}" srcOrd="0" destOrd="0" presId="urn:microsoft.com/office/officeart/2005/8/layout/lProcess2"/>
    <dgm:cxn modelId="{5AFB5637-2A4C-41D1-8E09-507223DBF65C}" srcId="{032FDE22-AB10-40E7-819B-D294EFEA8648}" destId="{C0F3C16C-F49D-46C0-A843-49261D569B07}" srcOrd="0" destOrd="0" parTransId="{6E4C87D7-E046-474F-BF53-5EDDC976FFB3}" sibTransId="{B74DCF13-5329-4055-BCC1-5C7DF976B06F}"/>
    <dgm:cxn modelId="{4A767293-0407-4B68-9E7B-C6D136A7E437}" type="presParOf" srcId="{8CD55016-509A-4324-90B6-5C681FC33C94}" destId="{5F8C3472-0D72-4FFF-BF80-5F005D8521E1}" srcOrd="0" destOrd="0" presId="urn:microsoft.com/office/officeart/2005/8/layout/lProcess2"/>
    <dgm:cxn modelId="{B16368EC-B73B-471E-8915-D4130B5309A1}" type="presParOf" srcId="{5F8C3472-0D72-4FFF-BF80-5F005D8521E1}" destId="{AE6E6971-0F91-4985-841E-4425EDC33770}" srcOrd="0" destOrd="0" presId="urn:microsoft.com/office/officeart/2005/8/layout/lProcess2"/>
    <dgm:cxn modelId="{3556A961-6CEA-4EF1-A062-0BB4BA656EE9}" type="presParOf" srcId="{5F8C3472-0D72-4FFF-BF80-5F005D8521E1}" destId="{1BA12AD8-1AE7-4B6A-A2AB-42859273C571}" srcOrd="1" destOrd="0" presId="urn:microsoft.com/office/officeart/2005/8/layout/lProcess2"/>
    <dgm:cxn modelId="{0DB69329-E2E5-4D63-828C-5DDFD2AC64BF}" type="presParOf" srcId="{5F8C3472-0D72-4FFF-BF80-5F005D8521E1}" destId="{AF3BFA9F-A1B3-4B8C-83E8-7A6771CB2AC7}" srcOrd="2" destOrd="0" presId="urn:microsoft.com/office/officeart/2005/8/layout/lProcess2"/>
    <dgm:cxn modelId="{3A427316-5514-4FDD-820A-1EA560EF8B66}" type="presParOf" srcId="{AF3BFA9F-A1B3-4B8C-83E8-7A6771CB2AC7}" destId="{B21FDFCD-96A8-4F02-98C7-D8A39089BEA5}" srcOrd="0" destOrd="0" presId="urn:microsoft.com/office/officeart/2005/8/layout/lProcess2"/>
    <dgm:cxn modelId="{C02B4F1E-55A6-4D8D-8F59-B3534C078169}" type="presParOf" srcId="{B21FDFCD-96A8-4F02-98C7-D8A39089BEA5}" destId="{59B77462-E6F3-497C-9E9C-3DB07431BE79}" srcOrd="0" destOrd="0" presId="urn:microsoft.com/office/officeart/2005/8/layout/lProcess2"/>
    <dgm:cxn modelId="{376A8F9A-CEA1-4C26-8AD1-00B87035C27B}" type="presParOf" srcId="{B21FDFCD-96A8-4F02-98C7-D8A39089BEA5}" destId="{36BF3AFB-4632-4A91-8390-0CB41A034876}" srcOrd="1" destOrd="0" presId="urn:microsoft.com/office/officeart/2005/8/layout/lProcess2"/>
    <dgm:cxn modelId="{776778C4-4451-45CE-A601-E9D991D56E57}" type="presParOf" srcId="{B21FDFCD-96A8-4F02-98C7-D8A39089BEA5}" destId="{A5B6C318-A439-4BE0-BCCA-96CFB8734044}" srcOrd="2" destOrd="0" presId="urn:microsoft.com/office/officeart/2005/8/layout/lProcess2"/>
    <dgm:cxn modelId="{A7DA721F-C37B-41CE-8725-68A34CC78261}" type="presParOf" srcId="{8CD55016-509A-4324-90B6-5C681FC33C94}" destId="{E9A5E7DB-4FFB-42E4-B449-8C88D9101A87}" srcOrd="1" destOrd="0" presId="urn:microsoft.com/office/officeart/2005/8/layout/lProcess2"/>
    <dgm:cxn modelId="{983D1E5F-5092-4844-9189-660205DACC2A}" type="presParOf" srcId="{8CD55016-509A-4324-90B6-5C681FC33C94}" destId="{53E0D283-FEFD-4755-9D72-9132DFEF324A}" srcOrd="2" destOrd="0" presId="urn:microsoft.com/office/officeart/2005/8/layout/lProcess2"/>
    <dgm:cxn modelId="{A96F96A5-FE14-443B-94C5-0F1D2E9BAE1F}" type="presParOf" srcId="{53E0D283-FEFD-4755-9D72-9132DFEF324A}" destId="{D59CF70A-A5DE-43A9-AD71-D311828C882E}" srcOrd="0" destOrd="0" presId="urn:microsoft.com/office/officeart/2005/8/layout/lProcess2"/>
    <dgm:cxn modelId="{8CCD7718-29A8-4A61-8BE7-1985F57A45F0}" type="presParOf" srcId="{53E0D283-FEFD-4755-9D72-9132DFEF324A}" destId="{D115C8DD-11D2-4E05-AABF-9E4173C495B8}" srcOrd="1" destOrd="0" presId="urn:microsoft.com/office/officeart/2005/8/layout/lProcess2"/>
    <dgm:cxn modelId="{D74CD104-A92C-4EF5-A921-DB16676699E4}" type="presParOf" srcId="{53E0D283-FEFD-4755-9D72-9132DFEF324A}" destId="{C52AA03B-8F44-488A-A6BA-03FC521A1157}" srcOrd="2" destOrd="0" presId="urn:microsoft.com/office/officeart/2005/8/layout/lProcess2"/>
    <dgm:cxn modelId="{C962FE6F-48B1-43E9-82A1-515C2A91E428}" type="presParOf" srcId="{C52AA03B-8F44-488A-A6BA-03FC521A1157}" destId="{C930EC38-AF46-4272-B8E7-0241BFAF1C71}" srcOrd="0" destOrd="0" presId="urn:microsoft.com/office/officeart/2005/8/layout/lProcess2"/>
    <dgm:cxn modelId="{1BDFFAE9-6F07-400D-95F9-B81C81B691EE}" type="presParOf" srcId="{C930EC38-AF46-4272-B8E7-0241BFAF1C71}" destId="{301FEAEB-6F16-4A63-8CAD-B82B3DD6CCA1}" srcOrd="0" destOrd="0" presId="urn:microsoft.com/office/officeart/2005/8/layout/lProcess2"/>
    <dgm:cxn modelId="{32391393-3B15-4461-AF78-CA96CBFDF459}" type="presParOf" srcId="{C930EC38-AF46-4272-B8E7-0241BFAF1C71}" destId="{46D55D3D-D4C1-4624-A9E8-989A2E947177}" srcOrd="1" destOrd="0" presId="urn:microsoft.com/office/officeart/2005/8/layout/lProcess2"/>
    <dgm:cxn modelId="{3F4EF251-2F75-4B7C-A6B1-CFA3EDE84CE8}" type="presParOf" srcId="{C930EC38-AF46-4272-B8E7-0241BFAF1C71}" destId="{AEF8A16F-A36F-4790-857C-CC0755935D57}" srcOrd="2" destOrd="0" presId="urn:microsoft.com/office/officeart/2005/8/layout/lProcess2"/>
    <dgm:cxn modelId="{CDBC3B37-038D-4253-A939-975FCAC2C374}" type="presParOf" srcId="{8CD55016-509A-4324-90B6-5C681FC33C94}" destId="{CFAE13F8-336D-4146-A6EB-28ADCA261215}" srcOrd="3" destOrd="0" presId="urn:microsoft.com/office/officeart/2005/8/layout/lProcess2"/>
    <dgm:cxn modelId="{839825D6-AA41-41A7-B389-E4FCFF46170E}" type="presParOf" srcId="{8CD55016-509A-4324-90B6-5C681FC33C94}" destId="{1CE5EAEE-C3C2-45C1-BE34-8184EB231F14}" srcOrd="4" destOrd="0" presId="urn:microsoft.com/office/officeart/2005/8/layout/lProcess2"/>
    <dgm:cxn modelId="{A78D4B7E-B4FC-43BB-BC5D-D1B107891A73}" type="presParOf" srcId="{1CE5EAEE-C3C2-45C1-BE34-8184EB231F14}" destId="{28087562-7581-4C50-924C-DD03683EF88D}" srcOrd="0" destOrd="0" presId="urn:microsoft.com/office/officeart/2005/8/layout/lProcess2"/>
    <dgm:cxn modelId="{1410B899-A15C-4D75-BF91-BAB71C7DC281}" type="presParOf" srcId="{1CE5EAEE-C3C2-45C1-BE34-8184EB231F14}" destId="{B8547240-BAFC-42E0-87AE-E85E0B8E585E}" srcOrd="1" destOrd="0" presId="urn:microsoft.com/office/officeart/2005/8/layout/lProcess2"/>
    <dgm:cxn modelId="{624D3214-33C4-4078-BD3D-093ED63C694C}" type="presParOf" srcId="{1CE5EAEE-C3C2-45C1-BE34-8184EB231F14}" destId="{F2AB63C7-2EB3-465F-9900-4327FDE10AEA}" srcOrd="2" destOrd="0" presId="urn:microsoft.com/office/officeart/2005/8/layout/lProcess2"/>
    <dgm:cxn modelId="{FDE4DF35-A3AE-4A85-92C5-C0B17FDEF156}" type="presParOf" srcId="{F2AB63C7-2EB3-465F-9900-4327FDE10AEA}" destId="{946A0BD7-B7DE-43E6-920C-32FA0B5E4A2B}" srcOrd="0" destOrd="0" presId="urn:microsoft.com/office/officeart/2005/8/layout/lProcess2"/>
    <dgm:cxn modelId="{6C119CA9-6FBC-45BE-8D8B-CB26B104DF5C}" type="presParOf" srcId="{946A0BD7-B7DE-43E6-920C-32FA0B5E4A2B}" destId="{F8FF4A43-7A2D-46F7-8BB2-EA2A73038B26}" srcOrd="0" destOrd="0" presId="urn:microsoft.com/office/officeart/2005/8/layout/lProcess2"/>
    <dgm:cxn modelId="{EB4C6BF3-A50E-4BDA-90F3-C9FAECD1A478}" type="presParOf" srcId="{946A0BD7-B7DE-43E6-920C-32FA0B5E4A2B}" destId="{5D02F3CD-F993-4D90-81FE-1BA7D18673C3}" srcOrd="1" destOrd="0" presId="urn:microsoft.com/office/officeart/2005/8/layout/lProcess2"/>
    <dgm:cxn modelId="{31F3FD23-C71E-4E77-A1AF-2B81839513E1}" type="presParOf" srcId="{946A0BD7-B7DE-43E6-920C-32FA0B5E4A2B}" destId="{42735630-2AC5-428F-A6C3-33A5BBCB5A06}"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4E194-93F6-49E9-BD4E-E9F6AACB241B}">
      <dsp:nvSpPr>
        <dsp:cNvPr id="0" name=""/>
        <dsp:cNvSpPr/>
      </dsp:nvSpPr>
      <dsp:spPr>
        <a:xfrm>
          <a:off x="3216414" y="224087"/>
          <a:ext cx="2472630" cy="12318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kern="1200" dirty="0" smtClean="0"/>
            <a:t>3 Segmente</a:t>
          </a:r>
          <a:endParaRPr lang="de-DE" sz="2100" kern="1200" dirty="0"/>
        </a:p>
      </dsp:txBody>
      <dsp:txXfrm>
        <a:off x="3252495" y="260168"/>
        <a:ext cx="2400468" cy="1159735"/>
      </dsp:txXfrm>
    </dsp:sp>
    <dsp:sp modelId="{42F6653F-7FFA-461B-903D-2047FA09D9A1}">
      <dsp:nvSpPr>
        <dsp:cNvPr id="0" name=""/>
        <dsp:cNvSpPr/>
      </dsp:nvSpPr>
      <dsp:spPr>
        <a:xfrm>
          <a:off x="1238681" y="1455984"/>
          <a:ext cx="3214048" cy="764718"/>
        </a:xfrm>
        <a:custGeom>
          <a:avLst/>
          <a:gdLst/>
          <a:ahLst/>
          <a:cxnLst/>
          <a:rect l="0" t="0" r="0" b="0"/>
          <a:pathLst>
            <a:path>
              <a:moveTo>
                <a:pt x="3214048" y="0"/>
              </a:moveTo>
              <a:lnTo>
                <a:pt x="3214048" y="382359"/>
              </a:lnTo>
              <a:lnTo>
                <a:pt x="0" y="382359"/>
              </a:lnTo>
              <a:lnTo>
                <a:pt x="0" y="7647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B969CD-18DA-494C-86D5-9B3129F9847C}">
      <dsp:nvSpPr>
        <dsp:cNvPr id="0" name=""/>
        <dsp:cNvSpPr/>
      </dsp:nvSpPr>
      <dsp:spPr>
        <a:xfrm>
          <a:off x="2366" y="2220703"/>
          <a:ext cx="2472630" cy="10723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kern="1200" dirty="0" smtClean="0"/>
            <a:t>Weltraumsegment</a:t>
          </a:r>
        </a:p>
        <a:p>
          <a:pPr lvl="0" algn="ctr" defTabSz="933450">
            <a:lnSpc>
              <a:spcPct val="90000"/>
            </a:lnSpc>
            <a:spcBef>
              <a:spcPct val="0"/>
            </a:spcBef>
            <a:spcAft>
              <a:spcPct val="35000"/>
            </a:spcAft>
          </a:pPr>
          <a:r>
            <a:rPr lang="de-DE" sz="2100" kern="1200" dirty="0" smtClean="0"/>
            <a:t>(Satelliten)</a:t>
          </a:r>
        </a:p>
      </dsp:txBody>
      <dsp:txXfrm>
        <a:off x="33774" y="2252111"/>
        <a:ext cx="2409814" cy="1009547"/>
      </dsp:txXfrm>
    </dsp:sp>
    <dsp:sp modelId="{BEEEC733-7B1E-4927-83E4-308B1E4687DD}">
      <dsp:nvSpPr>
        <dsp:cNvPr id="0" name=""/>
        <dsp:cNvSpPr/>
      </dsp:nvSpPr>
      <dsp:spPr>
        <a:xfrm>
          <a:off x="4407010" y="1455984"/>
          <a:ext cx="91440" cy="745415"/>
        </a:xfrm>
        <a:custGeom>
          <a:avLst/>
          <a:gdLst/>
          <a:ahLst/>
          <a:cxnLst/>
          <a:rect l="0" t="0" r="0" b="0"/>
          <a:pathLst>
            <a:path>
              <a:moveTo>
                <a:pt x="45720" y="0"/>
              </a:moveTo>
              <a:lnTo>
                <a:pt x="45720" y="74541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A76E7A-6E51-42AD-9007-2031A3A960C5}">
      <dsp:nvSpPr>
        <dsp:cNvPr id="0" name=""/>
        <dsp:cNvSpPr/>
      </dsp:nvSpPr>
      <dsp:spPr>
        <a:xfrm>
          <a:off x="3216414" y="2201400"/>
          <a:ext cx="2472630" cy="11109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kern="1200" dirty="0" smtClean="0"/>
            <a:t>Bodensegment</a:t>
          </a:r>
        </a:p>
        <a:p>
          <a:pPr lvl="0" algn="ctr" defTabSz="933450">
            <a:lnSpc>
              <a:spcPct val="90000"/>
            </a:lnSpc>
            <a:spcBef>
              <a:spcPct val="0"/>
            </a:spcBef>
            <a:spcAft>
              <a:spcPct val="35000"/>
            </a:spcAft>
          </a:pPr>
          <a:r>
            <a:rPr lang="de-DE" sz="2100" kern="1200" dirty="0" smtClean="0"/>
            <a:t>(Kontrollstation)</a:t>
          </a:r>
          <a:endParaRPr lang="de-DE" sz="2100" kern="1200" dirty="0"/>
        </a:p>
      </dsp:txBody>
      <dsp:txXfrm>
        <a:off x="3248953" y="2233939"/>
        <a:ext cx="2407552" cy="1045891"/>
      </dsp:txXfrm>
    </dsp:sp>
    <dsp:sp modelId="{6F2F56A2-4F1F-4ACE-A18E-95771BBC322C}">
      <dsp:nvSpPr>
        <dsp:cNvPr id="0" name=""/>
        <dsp:cNvSpPr/>
      </dsp:nvSpPr>
      <dsp:spPr>
        <a:xfrm>
          <a:off x="4452730" y="1455984"/>
          <a:ext cx="3124613" cy="750311"/>
        </a:xfrm>
        <a:custGeom>
          <a:avLst/>
          <a:gdLst/>
          <a:ahLst/>
          <a:cxnLst/>
          <a:rect l="0" t="0" r="0" b="0"/>
          <a:pathLst>
            <a:path>
              <a:moveTo>
                <a:pt x="0" y="0"/>
              </a:moveTo>
              <a:lnTo>
                <a:pt x="0" y="375155"/>
              </a:lnTo>
              <a:lnTo>
                <a:pt x="3124613" y="375155"/>
              </a:lnTo>
              <a:lnTo>
                <a:pt x="3124613" y="75031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A9AD78-A859-4ED2-82F0-5C9933C0969F}">
      <dsp:nvSpPr>
        <dsp:cNvPr id="0" name=""/>
        <dsp:cNvSpPr/>
      </dsp:nvSpPr>
      <dsp:spPr>
        <a:xfrm>
          <a:off x="6341028" y="2206296"/>
          <a:ext cx="2472630" cy="10723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kern="1200" dirty="0" smtClean="0"/>
            <a:t>Benutzersegment</a:t>
          </a:r>
        </a:p>
        <a:p>
          <a:pPr lvl="0" algn="ctr" defTabSz="933450">
            <a:lnSpc>
              <a:spcPct val="90000"/>
            </a:lnSpc>
            <a:spcBef>
              <a:spcPct val="0"/>
            </a:spcBef>
            <a:spcAft>
              <a:spcPct val="35000"/>
            </a:spcAft>
          </a:pPr>
          <a:r>
            <a:rPr lang="de-DE" sz="2100" kern="1200" dirty="0" smtClean="0"/>
            <a:t>(Empfänger)</a:t>
          </a:r>
          <a:endParaRPr lang="de-DE" sz="2100" kern="1200" dirty="0"/>
        </a:p>
      </dsp:txBody>
      <dsp:txXfrm>
        <a:off x="6372436" y="2237704"/>
        <a:ext cx="2409814" cy="10095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6E6971-0F91-4985-841E-4425EDC33770}">
      <dsp:nvSpPr>
        <dsp:cNvPr id="0" name=""/>
        <dsp:cNvSpPr/>
      </dsp:nvSpPr>
      <dsp:spPr>
        <a:xfrm>
          <a:off x="1199" y="0"/>
          <a:ext cx="2815191" cy="44973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de-DE" sz="2000" b="1" kern="1200" dirty="0" smtClean="0"/>
            <a:t>DGNSS</a:t>
          </a:r>
        </a:p>
        <a:p>
          <a:pPr lvl="0" algn="ctr" defTabSz="889000">
            <a:lnSpc>
              <a:spcPct val="90000"/>
            </a:lnSpc>
            <a:spcBef>
              <a:spcPct val="0"/>
            </a:spcBef>
            <a:spcAft>
              <a:spcPct val="35000"/>
            </a:spcAft>
          </a:pPr>
          <a:r>
            <a:rPr lang="de-DE" sz="1400" b="1" kern="1200" dirty="0" smtClean="0"/>
            <a:t>(Korrektursignal über satellitengestütztes Verfahren)</a:t>
          </a:r>
        </a:p>
      </dsp:txBody>
      <dsp:txXfrm>
        <a:off x="1199" y="0"/>
        <a:ext cx="2815191" cy="1349216"/>
      </dsp:txXfrm>
    </dsp:sp>
    <dsp:sp modelId="{59B77462-E6F3-497C-9E9C-3DB07431BE79}">
      <dsp:nvSpPr>
        <dsp:cNvPr id="0" name=""/>
        <dsp:cNvSpPr/>
      </dsp:nvSpPr>
      <dsp:spPr>
        <a:xfrm>
          <a:off x="108207" y="1350533"/>
          <a:ext cx="2601173" cy="135602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de-DE" sz="1800" kern="1200" dirty="0" smtClean="0"/>
            <a:t>Spur-zu-Spur Genauigkeit:</a:t>
          </a:r>
        </a:p>
        <a:p>
          <a:pPr lvl="0" algn="ctr" defTabSz="800100">
            <a:lnSpc>
              <a:spcPct val="90000"/>
            </a:lnSpc>
            <a:spcBef>
              <a:spcPct val="0"/>
            </a:spcBef>
            <a:spcAft>
              <a:spcPct val="35000"/>
            </a:spcAft>
          </a:pPr>
          <a:r>
            <a:rPr lang="de-DE" sz="1800" kern="1200" dirty="0" smtClean="0"/>
            <a:t>10-30 cm</a:t>
          </a:r>
        </a:p>
      </dsp:txBody>
      <dsp:txXfrm>
        <a:off x="147924" y="1390250"/>
        <a:ext cx="2521739" cy="1276589"/>
      </dsp:txXfrm>
    </dsp:sp>
    <dsp:sp modelId="{A5B6C318-A439-4BE0-BCCA-96CFB8734044}">
      <dsp:nvSpPr>
        <dsp:cNvPr id="0" name=""/>
        <dsp:cNvSpPr/>
      </dsp:nvSpPr>
      <dsp:spPr>
        <a:xfrm>
          <a:off x="79758" y="2915176"/>
          <a:ext cx="2658072" cy="135602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de-DE" sz="1800" kern="1200" dirty="0" smtClean="0"/>
            <a:t>Absolute Genauigkeit:</a:t>
          </a:r>
        </a:p>
        <a:p>
          <a:pPr lvl="0" algn="ctr" defTabSz="800100">
            <a:lnSpc>
              <a:spcPct val="90000"/>
            </a:lnSpc>
            <a:spcBef>
              <a:spcPct val="0"/>
            </a:spcBef>
            <a:spcAft>
              <a:spcPct val="35000"/>
            </a:spcAft>
          </a:pPr>
          <a:r>
            <a:rPr lang="de-DE" sz="1800" kern="1200" dirty="0" smtClean="0"/>
            <a:t>50-200 cm</a:t>
          </a:r>
          <a:endParaRPr lang="de-DE" sz="1800" kern="1200" dirty="0"/>
        </a:p>
      </dsp:txBody>
      <dsp:txXfrm>
        <a:off x="119475" y="2954893"/>
        <a:ext cx="2578638" cy="1276589"/>
      </dsp:txXfrm>
    </dsp:sp>
    <dsp:sp modelId="{D59CF70A-A5DE-43A9-AD71-D311828C882E}">
      <dsp:nvSpPr>
        <dsp:cNvPr id="0" name=""/>
        <dsp:cNvSpPr/>
      </dsp:nvSpPr>
      <dsp:spPr>
        <a:xfrm>
          <a:off x="3014986" y="0"/>
          <a:ext cx="2951772" cy="44973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de-DE" sz="2000" b="1" kern="1200" dirty="0" smtClean="0"/>
            <a:t>PPP (</a:t>
          </a:r>
          <a:r>
            <a:rPr lang="en-US" sz="2000" kern="1200" smtClean="0">
              <a:effectLst/>
              <a:latin typeface="Arial" panose="020B0604020202020204" pitchFamily="34" charset="0"/>
              <a:ea typeface="Times New Roman" panose="02020603050405020304" pitchFamily="18" charset="0"/>
              <a:cs typeface="Times New Roman" panose="02020603050405020304" pitchFamily="18" charset="0"/>
            </a:rPr>
            <a:t>Precise Point Positioning)</a:t>
          </a:r>
          <a:endParaRPr lang="de-DE" sz="2000" b="1" kern="1200" dirty="0" smtClean="0"/>
        </a:p>
        <a:p>
          <a:pPr lvl="0" algn="ctr" defTabSz="889000">
            <a:lnSpc>
              <a:spcPct val="90000"/>
            </a:lnSpc>
            <a:spcBef>
              <a:spcPct val="0"/>
            </a:spcBef>
            <a:spcAft>
              <a:spcPct val="35000"/>
            </a:spcAft>
          </a:pPr>
          <a:r>
            <a:rPr lang="de-DE" sz="1400" b="1" kern="1200" dirty="0" smtClean="0"/>
            <a:t>(Korrektursignal über satellitengestütztes Verfahren)</a:t>
          </a:r>
        </a:p>
      </dsp:txBody>
      <dsp:txXfrm>
        <a:off x="3014986" y="0"/>
        <a:ext cx="2951772" cy="1349216"/>
      </dsp:txXfrm>
    </dsp:sp>
    <dsp:sp modelId="{301FEAEB-6F16-4A63-8CAD-B82B3DD6CCA1}">
      <dsp:nvSpPr>
        <dsp:cNvPr id="0" name=""/>
        <dsp:cNvSpPr/>
      </dsp:nvSpPr>
      <dsp:spPr>
        <a:xfrm>
          <a:off x="3158351" y="1350533"/>
          <a:ext cx="2665041" cy="135602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de-DE" sz="1800" kern="1200" dirty="0" smtClean="0"/>
            <a:t>Spur-zu-Spur Genauigkeit:</a:t>
          </a:r>
        </a:p>
        <a:p>
          <a:pPr lvl="0" algn="ctr" defTabSz="800100">
            <a:lnSpc>
              <a:spcPct val="90000"/>
            </a:lnSpc>
            <a:spcBef>
              <a:spcPct val="0"/>
            </a:spcBef>
            <a:spcAft>
              <a:spcPct val="35000"/>
            </a:spcAft>
          </a:pPr>
          <a:r>
            <a:rPr lang="de-DE" sz="1800" kern="1200" dirty="0" smtClean="0"/>
            <a:t>5-10 cm</a:t>
          </a:r>
        </a:p>
      </dsp:txBody>
      <dsp:txXfrm>
        <a:off x="3198068" y="1390250"/>
        <a:ext cx="2585607" cy="1276589"/>
      </dsp:txXfrm>
    </dsp:sp>
    <dsp:sp modelId="{AEF8A16F-A36F-4790-857C-CC0755935D57}">
      <dsp:nvSpPr>
        <dsp:cNvPr id="0" name=""/>
        <dsp:cNvSpPr/>
      </dsp:nvSpPr>
      <dsp:spPr>
        <a:xfrm>
          <a:off x="3124584" y="2915176"/>
          <a:ext cx="2732575" cy="135602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de-DE" sz="1800" kern="1200" dirty="0" smtClean="0"/>
            <a:t>Absolute Genauigkeit:</a:t>
          </a:r>
        </a:p>
        <a:p>
          <a:pPr lvl="0" algn="ctr" defTabSz="800100">
            <a:lnSpc>
              <a:spcPct val="90000"/>
            </a:lnSpc>
            <a:spcBef>
              <a:spcPct val="0"/>
            </a:spcBef>
            <a:spcAft>
              <a:spcPct val="35000"/>
            </a:spcAft>
          </a:pPr>
          <a:r>
            <a:rPr lang="de-DE" sz="1800" kern="1200" dirty="0" smtClean="0"/>
            <a:t>10-50 cm</a:t>
          </a:r>
          <a:endParaRPr lang="de-DE" sz="1800" kern="1200" dirty="0"/>
        </a:p>
      </dsp:txBody>
      <dsp:txXfrm>
        <a:off x="3164301" y="2954893"/>
        <a:ext cx="2653141" cy="1276589"/>
      </dsp:txXfrm>
    </dsp:sp>
    <dsp:sp modelId="{28087562-7581-4C50-924C-DD03683EF88D}">
      <dsp:nvSpPr>
        <dsp:cNvPr id="0" name=""/>
        <dsp:cNvSpPr/>
      </dsp:nvSpPr>
      <dsp:spPr>
        <a:xfrm>
          <a:off x="6165354" y="0"/>
          <a:ext cx="2978463" cy="44973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de-DE" sz="2000" b="1" kern="1200" dirty="0" smtClean="0"/>
            <a:t>RTK </a:t>
          </a:r>
        </a:p>
        <a:p>
          <a:pPr lvl="0" algn="ctr" defTabSz="889000">
            <a:lnSpc>
              <a:spcPct val="90000"/>
            </a:lnSpc>
            <a:spcBef>
              <a:spcPct val="0"/>
            </a:spcBef>
            <a:spcAft>
              <a:spcPct val="35000"/>
            </a:spcAft>
          </a:pPr>
          <a:r>
            <a:rPr lang="de-DE" sz="1400" b="1" kern="1200" dirty="0" smtClean="0"/>
            <a:t>(RTK-Korrektursignale über terrestrisches Verfahren)</a:t>
          </a:r>
        </a:p>
      </dsp:txBody>
      <dsp:txXfrm>
        <a:off x="6165354" y="0"/>
        <a:ext cx="2978463" cy="1349216"/>
      </dsp:txXfrm>
    </dsp:sp>
    <dsp:sp modelId="{F8FF4A43-7A2D-46F7-8BB2-EA2A73038B26}">
      <dsp:nvSpPr>
        <dsp:cNvPr id="0" name=""/>
        <dsp:cNvSpPr/>
      </dsp:nvSpPr>
      <dsp:spPr>
        <a:xfrm>
          <a:off x="6254712" y="1350034"/>
          <a:ext cx="2799748" cy="132078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de-DE" sz="1800" kern="1200" dirty="0" smtClean="0"/>
            <a:t>Spur-zu-Spur Genauigkeit:</a:t>
          </a:r>
        </a:p>
        <a:p>
          <a:pPr lvl="0" algn="ctr" defTabSz="800100">
            <a:lnSpc>
              <a:spcPct val="90000"/>
            </a:lnSpc>
            <a:spcBef>
              <a:spcPct val="0"/>
            </a:spcBef>
            <a:spcAft>
              <a:spcPct val="35000"/>
            </a:spcAft>
          </a:pPr>
          <a:r>
            <a:rPr lang="de-DE" sz="1800" kern="1200" dirty="0" smtClean="0"/>
            <a:t>2,5 cm</a:t>
          </a:r>
        </a:p>
      </dsp:txBody>
      <dsp:txXfrm>
        <a:off x="6293397" y="1388719"/>
        <a:ext cx="2722378" cy="1243418"/>
      </dsp:txXfrm>
    </dsp:sp>
    <dsp:sp modelId="{42735630-2AC5-428F-A6C3-33A5BBCB5A06}">
      <dsp:nvSpPr>
        <dsp:cNvPr id="0" name=""/>
        <dsp:cNvSpPr/>
      </dsp:nvSpPr>
      <dsp:spPr>
        <a:xfrm>
          <a:off x="6238601" y="2884272"/>
          <a:ext cx="2831968" cy="13874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de-DE" sz="1800" kern="1200" dirty="0" smtClean="0"/>
            <a:t>Absolute Genauigkeit:</a:t>
          </a:r>
        </a:p>
        <a:p>
          <a:pPr lvl="0" algn="ctr" defTabSz="800100">
            <a:lnSpc>
              <a:spcPct val="90000"/>
            </a:lnSpc>
            <a:spcBef>
              <a:spcPct val="0"/>
            </a:spcBef>
            <a:spcAft>
              <a:spcPct val="35000"/>
            </a:spcAft>
          </a:pPr>
          <a:r>
            <a:rPr lang="de-DE" sz="1800" kern="1200" dirty="0" smtClean="0"/>
            <a:t>2,5 cm</a:t>
          </a:r>
          <a:endParaRPr lang="de-DE" sz="1800" kern="1200" dirty="0"/>
        </a:p>
      </dsp:txBody>
      <dsp:txXfrm>
        <a:off x="6279237" y="2924908"/>
        <a:ext cx="2750696" cy="130615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de-DE" altLang="de-DE"/>
          </a:p>
        </p:txBody>
      </p:sp>
      <p:sp>
        <p:nvSpPr>
          <p:cNvPr id="171011"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de-DE" altLang="de-DE"/>
          </a:p>
        </p:txBody>
      </p:sp>
      <p:sp>
        <p:nvSpPr>
          <p:cNvPr id="171012" name="Rectangle 4"/>
          <p:cNvSpPr>
            <a:spLocks noGrp="1" noChangeArrowheads="1"/>
          </p:cNvSpPr>
          <p:nvPr>
            <p:ph type="ftr" sz="quarter" idx="2"/>
          </p:nvPr>
        </p:nvSpPr>
        <p:spPr bwMode="auto">
          <a:xfrm>
            <a:off x="0" y="9144000"/>
            <a:ext cx="2971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de-DE" altLang="de-DE"/>
          </a:p>
        </p:txBody>
      </p:sp>
      <p:sp>
        <p:nvSpPr>
          <p:cNvPr id="171013" name="Rectangle 5"/>
          <p:cNvSpPr>
            <a:spLocks noGrp="1" noChangeArrowheads="1"/>
          </p:cNvSpPr>
          <p:nvPr>
            <p:ph type="sldNum" sz="quarter" idx="3"/>
          </p:nvPr>
        </p:nvSpPr>
        <p:spPr bwMode="auto">
          <a:xfrm>
            <a:off x="3886200" y="9144000"/>
            <a:ext cx="2971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72D7AE77-65D9-4768-9698-67EBE626B7B1}" type="slidenum">
              <a:rPr lang="de-DE" altLang="de-DE"/>
              <a:pPr>
                <a:defRPr/>
              </a:pPr>
              <a:t>‹Nr.›</a:t>
            </a:fld>
            <a:endParaRPr lang="de-DE" altLang="de-DE"/>
          </a:p>
        </p:txBody>
      </p:sp>
    </p:spTree>
    <p:extLst>
      <p:ext uri="{BB962C8B-B14F-4D97-AF65-F5344CB8AC3E}">
        <p14:creationId xmlns:p14="http://schemas.microsoft.com/office/powerpoint/2010/main" val="2226300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10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de-DE" altLang="de-DE"/>
          </a:p>
        </p:txBody>
      </p:sp>
      <p:sp>
        <p:nvSpPr>
          <p:cNvPr id="301059"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de-DE" altLang="de-DE"/>
          </a:p>
        </p:txBody>
      </p:sp>
      <p:sp>
        <p:nvSpPr>
          <p:cNvPr id="163844" name="Rectangle 4"/>
          <p:cNvSpPr>
            <a:spLocks noGrp="1" noRot="1" noChangeAspect="1" noChangeArrowheads="1" noTextEdit="1"/>
          </p:cNvSpPr>
          <p:nvPr>
            <p:ph type="sldImg" idx="2"/>
          </p:nvPr>
        </p:nvSpPr>
        <p:spPr bwMode="auto">
          <a:xfrm>
            <a:off x="842963" y="762000"/>
            <a:ext cx="5172075" cy="35814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1061" name="Rectangle 5"/>
          <p:cNvSpPr>
            <a:spLocks noGrp="1" noChangeArrowheads="1"/>
          </p:cNvSpPr>
          <p:nvPr>
            <p:ph type="body" sz="quarter" idx="3"/>
          </p:nvPr>
        </p:nvSpPr>
        <p:spPr bwMode="auto">
          <a:xfrm>
            <a:off x="914400" y="4572000"/>
            <a:ext cx="50292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noProof="0" smtClean="0"/>
              <a:t>Klicken Sie, um die Formate des Vorlagentextes zu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301062" name="Rectangle 6"/>
          <p:cNvSpPr>
            <a:spLocks noGrp="1" noChangeArrowheads="1"/>
          </p:cNvSpPr>
          <p:nvPr>
            <p:ph type="ftr" sz="quarter" idx="4"/>
          </p:nvPr>
        </p:nvSpPr>
        <p:spPr bwMode="auto">
          <a:xfrm>
            <a:off x="0" y="9144000"/>
            <a:ext cx="2971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de-DE" altLang="de-DE"/>
          </a:p>
        </p:txBody>
      </p:sp>
      <p:sp>
        <p:nvSpPr>
          <p:cNvPr id="301063" name="Rectangle 7"/>
          <p:cNvSpPr>
            <a:spLocks noGrp="1" noChangeArrowheads="1"/>
          </p:cNvSpPr>
          <p:nvPr>
            <p:ph type="sldNum" sz="quarter" idx="5"/>
          </p:nvPr>
        </p:nvSpPr>
        <p:spPr bwMode="auto">
          <a:xfrm>
            <a:off x="3886200" y="9144000"/>
            <a:ext cx="2971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E6756BA1-7DCC-49D1-9899-DCF3D15D6CF4}" type="slidenum">
              <a:rPr lang="de-DE" altLang="de-DE"/>
              <a:pPr>
                <a:defRPr/>
              </a:pPr>
              <a:t>‹Nr.›</a:t>
            </a:fld>
            <a:endParaRPr lang="de-DE" altLang="de-DE"/>
          </a:p>
        </p:txBody>
      </p:sp>
    </p:spTree>
    <p:extLst>
      <p:ext uri="{BB962C8B-B14F-4D97-AF65-F5344CB8AC3E}">
        <p14:creationId xmlns:p14="http://schemas.microsoft.com/office/powerpoint/2010/main" val="27036942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1</a:t>
            </a:fld>
            <a:endParaRPr lang="de-DE" altLang="de-DE"/>
          </a:p>
        </p:txBody>
      </p:sp>
    </p:spTree>
    <p:extLst>
      <p:ext uri="{BB962C8B-B14F-4D97-AF65-F5344CB8AC3E}">
        <p14:creationId xmlns:p14="http://schemas.microsoft.com/office/powerpoint/2010/main" val="1951320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32</a:t>
            </a:fld>
            <a:endParaRPr lang="de-DE" altLang="de-DE"/>
          </a:p>
        </p:txBody>
      </p:sp>
    </p:spTree>
    <p:extLst>
      <p:ext uri="{BB962C8B-B14F-4D97-AF65-F5344CB8AC3E}">
        <p14:creationId xmlns:p14="http://schemas.microsoft.com/office/powerpoint/2010/main" val="2434265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42</a:t>
            </a:fld>
            <a:endParaRPr lang="de-DE" altLang="de-DE"/>
          </a:p>
        </p:txBody>
      </p:sp>
    </p:spTree>
    <p:extLst>
      <p:ext uri="{BB962C8B-B14F-4D97-AF65-F5344CB8AC3E}">
        <p14:creationId xmlns:p14="http://schemas.microsoft.com/office/powerpoint/2010/main" val="663511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44</a:t>
            </a:fld>
            <a:endParaRPr lang="de-DE" altLang="de-DE"/>
          </a:p>
        </p:txBody>
      </p:sp>
    </p:spTree>
    <p:extLst>
      <p:ext uri="{BB962C8B-B14F-4D97-AF65-F5344CB8AC3E}">
        <p14:creationId xmlns:p14="http://schemas.microsoft.com/office/powerpoint/2010/main" val="105258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3</a:t>
            </a:fld>
            <a:endParaRPr lang="de-DE" altLang="de-DE"/>
          </a:p>
        </p:txBody>
      </p:sp>
    </p:spTree>
    <p:extLst>
      <p:ext uri="{BB962C8B-B14F-4D97-AF65-F5344CB8AC3E}">
        <p14:creationId xmlns:p14="http://schemas.microsoft.com/office/powerpoint/2010/main" val="2805424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5</a:t>
            </a:fld>
            <a:endParaRPr lang="de-DE" altLang="de-DE"/>
          </a:p>
        </p:txBody>
      </p:sp>
    </p:spTree>
    <p:extLst>
      <p:ext uri="{BB962C8B-B14F-4D97-AF65-F5344CB8AC3E}">
        <p14:creationId xmlns:p14="http://schemas.microsoft.com/office/powerpoint/2010/main" val="2303497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9</a:t>
            </a:fld>
            <a:endParaRPr lang="de-DE" altLang="de-DE"/>
          </a:p>
        </p:txBody>
      </p:sp>
    </p:spTree>
    <p:extLst>
      <p:ext uri="{BB962C8B-B14F-4D97-AF65-F5344CB8AC3E}">
        <p14:creationId xmlns:p14="http://schemas.microsoft.com/office/powerpoint/2010/main" val="1249431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10</a:t>
            </a:fld>
            <a:endParaRPr lang="de-DE" altLang="de-DE"/>
          </a:p>
        </p:txBody>
      </p:sp>
    </p:spTree>
    <p:extLst>
      <p:ext uri="{BB962C8B-B14F-4D97-AF65-F5344CB8AC3E}">
        <p14:creationId xmlns:p14="http://schemas.microsoft.com/office/powerpoint/2010/main" val="2519232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11</a:t>
            </a:fld>
            <a:endParaRPr lang="de-DE" altLang="de-DE"/>
          </a:p>
        </p:txBody>
      </p:sp>
    </p:spTree>
    <p:extLst>
      <p:ext uri="{BB962C8B-B14F-4D97-AF65-F5344CB8AC3E}">
        <p14:creationId xmlns:p14="http://schemas.microsoft.com/office/powerpoint/2010/main" val="2235909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18</a:t>
            </a:fld>
            <a:endParaRPr lang="de-DE" altLang="de-DE"/>
          </a:p>
        </p:txBody>
      </p:sp>
    </p:spTree>
    <p:extLst>
      <p:ext uri="{BB962C8B-B14F-4D97-AF65-F5344CB8AC3E}">
        <p14:creationId xmlns:p14="http://schemas.microsoft.com/office/powerpoint/2010/main" val="530745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22</a:t>
            </a:fld>
            <a:endParaRPr lang="de-DE" altLang="de-DE"/>
          </a:p>
        </p:txBody>
      </p:sp>
    </p:spTree>
    <p:extLst>
      <p:ext uri="{BB962C8B-B14F-4D97-AF65-F5344CB8AC3E}">
        <p14:creationId xmlns:p14="http://schemas.microsoft.com/office/powerpoint/2010/main" val="3454331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E6756BA1-7DCC-49D1-9899-DCF3D15D6CF4}" type="slidenum">
              <a:rPr lang="de-DE" altLang="de-DE" smtClean="0"/>
              <a:pPr>
                <a:defRPr/>
              </a:pPr>
              <a:t>23</a:t>
            </a:fld>
            <a:endParaRPr lang="de-DE" altLang="de-DE"/>
          </a:p>
        </p:txBody>
      </p:sp>
    </p:spTree>
    <p:extLst>
      <p:ext uri="{BB962C8B-B14F-4D97-AF65-F5344CB8AC3E}">
        <p14:creationId xmlns:p14="http://schemas.microsoft.com/office/powerpoint/2010/main" val="2305696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42950" y="2130427"/>
            <a:ext cx="84201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5"/>
          <p:cNvSpPr>
            <a:spLocks noGrp="1" noChangeArrowheads="1"/>
          </p:cNvSpPr>
          <p:nvPr>
            <p:ph type="sldNum" sz="quarter" idx="10"/>
          </p:nvPr>
        </p:nvSpPr>
        <p:spPr>
          <a:ln/>
        </p:spPr>
        <p:txBody>
          <a:bodyPr/>
          <a:lstStyle>
            <a:lvl1pPr>
              <a:defRPr/>
            </a:lvl1pPr>
          </a:lstStyle>
          <a:p>
            <a:pPr>
              <a:defRPr/>
            </a:pPr>
            <a:r>
              <a:rPr lang="de-DE" altLang="de-DE"/>
              <a:t> Folie </a:t>
            </a:r>
            <a:fld id="{DDB2956A-3E4D-4E24-BD98-08B95982B710}" type="slidenum">
              <a:rPr lang="de-DE" altLang="de-DE"/>
              <a:pPr>
                <a:defRPr/>
              </a:pPr>
              <a:t>‹Nr.›</a:t>
            </a:fld>
            <a:endParaRPr lang="de-DE" altLang="de-DE"/>
          </a:p>
        </p:txBody>
      </p:sp>
      <p:sp>
        <p:nvSpPr>
          <p:cNvPr id="5" name="Rectangle 6"/>
          <p:cNvSpPr>
            <a:spLocks noGrp="1" noChangeArrowheads="1"/>
          </p:cNvSpPr>
          <p:nvPr>
            <p:ph type="ftr" sz="quarter" idx="11"/>
          </p:nvPr>
        </p:nvSpPr>
        <p:spPr>
          <a:ln/>
        </p:spPr>
        <p:txBody>
          <a:bodyPr/>
          <a:lstStyle>
            <a:lvl1pPr>
              <a:defRPr/>
            </a:lvl1pPr>
          </a:lstStyle>
          <a:p>
            <a:pPr>
              <a:defRPr/>
            </a:pPr>
            <a:r>
              <a:rPr lang="de-DE" smtClean="0"/>
              <a:t>HSWT    Prof. Dr. U. Groß                  </a:t>
            </a:r>
            <a:endParaRPr lang="de-DE"/>
          </a:p>
        </p:txBody>
      </p:sp>
    </p:spTree>
    <p:extLst>
      <p:ext uri="{BB962C8B-B14F-4D97-AF65-F5344CB8AC3E}">
        <p14:creationId xmlns:p14="http://schemas.microsoft.com/office/powerpoint/2010/main" val="3276216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sldNum" sz="quarter" idx="10"/>
          </p:nvPr>
        </p:nvSpPr>
        <p:spPr>
          <a:ln/>
        </p:spPr>
        <p:txBody>
          <a:bodyPr/>
          <a:lstStyle>
            <a:lvl1pPr>
              <a:defRPr/>
            </a:lvl1pPr>
          </a:lstStyle>
          <a:p>
            <a:pPr>
              <a:defRPr/>
            </a:pPr>
            <a:r>
              <a:rPr lang="de-DE" altLang="de-DE"/>
              <a:t> Folie </a:t>
            </a:r>
            <a:fld id="{F33655A1-3A73-40B7-BC94-1B87D8C6DB3A}" type="slidenum">
              <a:rPr lang="de-DE" altLang="de-DE"/>
              <a:pPr>
                <a:defRPr/>
              </a:pPr>
              <a:t>‹Nr.›</a:t>
            </a:fld>
            <a:endParaRPr lang="de-DE" altLang="de-DE"/>
          </a:p>
        </p:txBody>
      </p:sp>
      <p:sp>
        <p:nvSpPr>
          <p:cNvPr id="5" name="Rectangle 6"/>
          <p:cNvSpPr>
            <a:spLocks noGrp="1" noChangeArrowheads="1"/>
          </p:cNvSpPr>
          <p:nvPr>
            <p:ph type="ftr" sz="quarter" idx="11"/>
          </p:nvPr>
        </p:nvSpPr>
        <p:spPr>
          <a:ln/>
        </p:spPr>
        <p:txBody>
          <a:bodyPr/>
          <a:lstStyle>
            <a:lvl1pPr>
              <a:defRPr/>
            </a:lvl1pPr>
          </a:lstStyle>
          <a:p>
            <a:pPr>
              <a:defRPr/>
            </a:pPr>
            <a:r>
              <a:rPr lang="de-DE" smtClean="0"/>
              <a:t>HSWT    Prof. Dr. U. Groß                  </a:t>
            </a:r>
            <a:endParaRPr lang="de-DE"/>
          </a:p>
        </p:txBody>
      </p:sp>
    </p:spTree>
    <p:extLst>
      <p:ext uri="{BB962C8B-B14F-4D97-AF65-F5344CB8AC3E}">
        <p14:creationId xmlns:p14="http://schemas.microsoft.com/office/powerpoint/2010/main" val="1838202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194550" y="188913"/>
            <a:ext cx="2228850" cy="6081712"/>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508000" y="188913"/>
            <a:ext cx="6534150" cy="6081712"/>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sldNum" sz="quarter" idx="10"/>
          </p:nvPr>
        </p:nvSpPr>
        <p:spPr>
          <a:ln/>
        </p:spPr>
        <p:txBody>
          <a:bodyPr/>
          <a:lstStyle>
            <a:lvl1pPr>
              <a:defRPr/>
            </a:lvl1pPr>
          </a:lstStyle>
          <a:p>
            <a:pPr>
              <a:defRPr/>
            </a:pPr>
            <a:r>
              <a:rPr lang="de-DE" altLang="de-DE"/>
              <a:t> Folie </a:t>
            </a:r>
            <a:fld id="{07DE9D7D-3C29-41B6-B4AB-233401A4F5B4}" type="slidenum">
              <a:rPr lang="de-DE" altLang="de-DE"/>
              <a:pPr>
                <a:defRPr/>
              </a:pPr>
              <a:t>‹Nr.›</a:t>
            </a:fld>
            <a:endParaRPr lang="de-DE" altLang="de-DE"/>
          </a:p>
        </p:txBody>
      </p:sp>
      <p:sp>
        <p:nvSpPr>
          <p:cNvPr id="5" name="Rectangle 6"/>
          <p:cNvSpPr>
            <a:spLocks noGrp="1" noChangeArrowheads="1"/>
          </p:cNvSpPr>
          <p:nvPr>
            <p:ph type="ftr" sz="quarter" idx="11"/>
          </p:nvPr>
        </p:nvSpPr>
        <p:spPr>
          <a:ln/>
        </p:spPr>
        <p:txBody>
          <a:bodyPr/>
          <a:lstStyle>
            <a:lvl1pPr>
              <a:defRPr/>
            </a:lvl1pPr>
          </a:lstStyle>
          <a:p>
            <a:pPr>
              <a:defRPr/>
            </a:pPr>
            <a:r>
              <a:rPr lang="de-DE" smtClean="0"/>
              <a:t>HSWT    Prof. Dr. U. Groß                  </a:t>
            </a:r>
            <a:endParaRPr lang="de-DE"/>
          </a:p>
        </p:txBody>
      </p:sp>
    </p:spTree>
    <p:extLst>
      <p:ext uri="{BB962C8B-B14F-4D97-AF65-F5344CB8AC3E}">
        <p14:creationId xmlns:p14="http://schemas.microsoft.com/office/powerpoint/2010/main" val="652142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el, ClipArt und Text">
    <p:spTree>
      <p:nvGrpSpPr>
        <p:cNvPr id="1" name=""/>
        <p:cNvGrpSpPr/>
        <p:nvPr/>
      </p:nvGrpSpPr>
      <p:grpSpPr>
        <a:xfrm>
          <a:off x="0" y="0"/>
          <a:ext cx="0" cy="0"/>
          <a:chOff x="0" y="0"/>
          <a:chExt cx="0" cy="0"/>
        </a:xfrm>
      </p:grpSpPr>
      <p:sp>
        <p:nvSpPr>
          <p:cNvPr id="2" name="Titel 1"/>
          <p:cNvSpPr>
            <a:spLocks noGrp="1"/>
          </p:cNvSpPr>
          <p:nvPr>
            <p:ph type="title"/>
          </p:nvPr>
        </p:nvSpPr>
        <p:spPr>
          <a:xfrm>
            <a:off x="508000" y="188913"/>
            <a:ext cx="8718550" cy="609600"/>
          </a:xfrm>
        </p:spPr>
        <p:txBody>
          <a:bodyPr/>
          <a:lstStyle/>
          <a:p>
            <a:r>
              <a:rPr lang="de-DE" smtClean="0"/>
              <a:t>Titelmasterformat durch Klicken bearbeiten</a:t>
            </a:r>
            <a:endParaRPr lang="de-DE"/>
          </a:p>
        </p:txBody>
      </p:sp>
      <p:sp>
        <p:nvSpPr>
          <p:cNvPr id="3" name="ClipArt-Platzhalter 2"/>
          <p:cNvSpPr>
            <a:spLocks noGrp="1"/>
          </p:cNvSpPr>
          <p:nvPr>
            <p:ph type="clipArt" sz="half" idx="1"/>
          </p:nvPr>
        </p:nvSpPr>
        <p:spPr>
          <a:xfrm>
            <a:off x="508000" y="1773240"/>
            <a:ext cx="4381501" cy="4497387"/>
          </a:xfrm>
        </p:spPr>
        <p:txBody>
          <a:bodyPr/>
          <a:lstStyle/>
          <a:p>
            <a:pPr lvl="0"/>
            <a:endParaRPr lang="de-DE" noProof="0" smtClean="0"/>
          </a:p>
        </p:txBody>
      </p:sp>
      <p:sp>
        <p:nvSpPr>
          <p:cNvPr id="4" name="Textplatzhalter 3"/>
          <p:cNvSpPr>
            <a:spLocks noGrp="1"/>
          </p:cNvSpPr>
          <p:nvPr>
            <p:ph type="body" sz="half" idx="2"/>
          </p:nvPr>
        </p:nvSpPr>
        <p:spPr>
          <a:xfrm>
            <a:off x="5041899" y="1773240"/>
            <a:ext cx="4381501" cy="44973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5"/>
          <p:cNvSpPr>
            <a:spLocks noGrp="1" noChangeArrowheads="1"/>
          </p:cNvSpPr>
          <p:nvPr>
            <p:ph type="sldNum" sz="quarter" idx="10"/>
          </p:nvPr>
        </p:nvSpPr>
        <p:spPr>
          <a:ln/>
        </p:spPr>
        <p:txBody>
          <a:bodyPr/>
          <a:lstStyle>
            <a:lvl1pPr>
              <a:defRPr/>
            </a:lvl1pPr>
          </a:lstStyle>
          <a:p>
            <a:pPr>
              <a:defRPr/>
            </a:pPr>
            <a:r>
              <a:rPr lang="de-DE" altLang="de-DE"/>
              <a:t> Folie </a:t>
            </a:r>
            <a:fld id="{80198D6C-225E-43A9-85F4-B39C17E98B85}" type="slidenum">
              <a:rPr lang="de-DE" altLang="de-DE"/>
              <a:pPr>
                <a:defRPr/>
              </a:pPr>
              <a:t>‹Nr.›</a:t>
            </a:fld>
            <a:endParaRPr lang="de-DE" altLang="de-DE"/>
          </a:p>
        </p:txBody>
      </p:sp>
      <p:sp>
        <p:nvSpPr>
          <p:cNvPr id="6" name="Rectangle 6"/>
          <p:cNvSpPr>
            <a:spLocks noGrp="1" noChangeArrowheads="1"/>
          </p:cNvSpPr>
          <p:nvPr>
            <p:ph type="ftr" sz="quarter" idx="11"/>
          </p:nvPr>
        </p:nvSpPr>
        <p:spPr>
          <a:ln/>
        </p:spPr>
        <p:txBody>
          <a:bodyPr/>
          <a:lstStyle>
            <a:lvl1pPr>
              <a:defRPr/>
            </a:lvl1pPr>
          </a:lstStyle>
          <a:p>
            <a:pPr>
              <a:defRPr/>
            </a:pPr>
            <a:r>
              <a:rPr lang="de-DE" smtClean="0"/>
              <a:t>HSWT    Prof. Dr. U. Groß                  </a:t>
            </a:r>
            <a:endParaRPr lang="de-DE"/>
          </a:p>
        </p:txBody>
      </p:sp>
    </p:spTree>
    <p:extLst>
      <p:ext uri="{BB962C8B-B14F-4D97-AF65-F5344CB8AC3E}">
        <p14:creationId xmlns:p14="http://schemas.microsoft.com/office/powerpoint/2010/main" val="1349756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508000" y="188913"/>
            <a:ext cx="8718550" cy="609600"/>
          </a:xfr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508000" y="1773240"/>
            <a:ext cx="4381501" cy="44973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5041899" y="1773240"/>
            <a:ext cx="4381501" cy="44973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5"/>
          <p:cNvSpPr>
            <a:spLocks noGrp="1" noChangeArrowheads="1"/>
          </p:cNvSpPr>
          <p:nvPr>
            <p:ph type="sldNum" sz="quarter" idx="10"/>
          </p:nvPr>
        </p:nvSpPr>
        <p:spPr>
          <a:ln/>
        </p:spPr>
        <p:txBody>
          <a:bodyPr/>
          <a:lstStyle>
            <a:lvl1pPr>
              <a:defRPr/>
            </a:lvl1pPr>
          </a:lstStyle>
          <a:p>
            <a:pPr>
              <a:defRPr/>
            </a:pPr>
            <a:r>
              <a:rPr lang="de-DE" altLang="de-DE"/>
              <a:t> Folie </a:t>
            </a:r>
            <a:fld id="{243408F0-E111-4AA7-A07F-6FB7F09BF02B}" type="slidenum">
              <a:rPr lang="de-DE" altLang="de-DE"/>
              <a:pPr>
                <a:defRPr/>
              </a:pPr>
              <a:t>‹Nr.›</a:t>
            </a:fld>
            <a:endParaRPr lang="de-DE" altLang="de-DE"/>
          </a:p>
        </p:txBody>
      </p:sp>
      <p:sp>
        <p:nvSpPr>
          <p:cNvPr id="6" name="Rectangle 6"/>
          <p:cNvSpPr>
            <a:spLocks noGrp="1" noChangeArrowheads="1"/>
          </p:cNvSpPr>
          <p:nvPr>
            <p:ph type="ftr" sz="quarter" idx="11"/>
          </p:nvPr>
        </p:nvSpPr>
        <p:spPr>
          <a:ln/>
        </p:spPr>
        <p:txBody>
          <a:bodyPr/>
          <a:lstStyle>
            <a:lvl1pPr>
              <a:defRPr/>
            </a:lvl1pPr>
          </a:lstStyle>
          <a:p>
            <a:pPr>
              <a:defRPr/>
            </a:pPr>
            <a:r>
              <a:rPr lang="de-DE" smtClean="0"/>
              <a:t>HSWT    Prof. Dr. U. Groß                  </a:t>
            </a:r>
            <a:endParaRPr lang="de-DE"/>
          </a:p>
        </p:txBody>
      </p:sp>
    </p:spTree>
    <p:extLst>
      <p:ext uri="{BB962C8B-B14F-4D97-AF65-F5344CB8AC3E}">
        <p14:creationId xmlns:p14="http://schemas.microsoft.com/office/powerpoint/2010/main" val="2534909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508000" y="188913"/>
            <a:ext cx="8915400" cy="608171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Rectangle 5"/>
          <p:cNvSpPr>
            <a:spLocks noGrp="1" noChangeArrowheads="1"/>
          </p:cNvSpPr>
          <p:nvPr>
            <p:ph type="sldNum" sz="quarter" idx="10"/>
          </p:nvPr>
        </p:nvSpPr>
        <p:spPr>
          <a:ln/>
        </p:spPr>
        <p:txBody>
          <a:bodyPr/>
          <a:lstStyle>
            <a:lvl1pPr>
              <a:defRPr/>
            </a:lvl1pPr>
          </a:lstStyle>
          <a:p>
            <a:pPr>
              <a:defRPr/>
            </a:pPr>
            <a:r>
              <a:rPr lang="de-DE" altLang="de-DE"/>
              <a:t> Folie </a:t>
            </a:r>
            <a:fld id="{45444E61-C712-40FD-ADD9-7B255B4F9A4D}" type="slidenum">
              <a:rPr lang="de-DE" altLang="de-DE"/>
              <a:pPr>
                <a:defRPr/>
              </a:pPr>
              <a:t>‹Nr.›</a:t>
            </a:fld>
            <a:endParaRPr lang="de-DE" altLang="de-DE"/>
          </a:p>
        </p:txBody>
      </p:sp>
      <p:sp>
        <p:nvSpPr>
          <p:cNvPr id="4" name="Rectangle 6"/>
          <p:cNvSpPr>
            <a:spLocks noGrp="1" noChangeArrowheads="1"/>
          </p:cNvSpPr>
          <p:nvPr>
            <p:ph type="ftr" sz="quarter" idx="11"/>
          </p:nvPr>
        </p:nvSpPr>
        <p:spPr>
          <a:ln/>
        </p:spPr>
        <p:txBody>
          <a:bodyPr/>
          <a:lstStyle>
            <a:lvl1pPr>
              <a:defRPr/>
            </a:lvl1pPr>
          </a:lstStyle>
          <a:p>
            <a:pPr>
              <a:defRPr/>
            </a:pPr>
            <a:r>
              <a:rPr lang="de-DE" smtClean="0"/>
              <a:t>HSWT    Prof. Dr. U. Groß                  </a:t>
            </a:r>
            <a:endParaRPr lang="de-DE"/>
          </a:p>
        </p:txBody>
      </p:sp>
    </p:spTree>
    <p:extLst>
      <p:ext uri="{BB962C8B-B14F-4D97-AF65-F5344CB8AC3E}">
        <p14:creationId xmlns:p14="http://schemas.microsoft.com/office/powerpoint/2010/main" val="2320210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sldNum" sz="quarter" idx="10"/>
          </p:nvPr>
        </p:nvSpPr>
        <p:spPr>
          <a:ln/>
        </p:spPr>
        <p:txBody>
          <a:bodyPr/>
          <a:lstStyle>
            <a:lvl1pPr>
              <a:defRPr/>
            </a:lvl1pPr>
          </a:lstStyle>
          <a:p>
            <a:pPr>
              <a:defRPr/>
            </a:pPr>
            <a:r>
              <a:rPr lang="de-DE" altLang="de-DE"/>
              <a:t> Folie </a:t>
            </a:r>
            <a:fld id="{F31F4837-D9EC-4D3E-84B4-4FC79C579D8D}" type="slidenum">
              <a:rPr lang="de-DE" altLang="de-DE"/>
              <a:pPr>
                <a:defRPr/>
              </a:pPr>
              <a:t>‹Nr.›</a:t>
            </a:fld>
            <a:endParaRPr lang="de-DE" altLang="de-DE"/>
          </a:p>
        </p:txBody>
      </p:sp>
      <p:sp>
        <p:nvSpPr>
          <p:cNvPr id="5" name="Rectangle 6"/>
          <p:cNvSpPr>
            <a:spLocks noGrp="1" noChangeArrowheads="1"/>
          </p:cNvSpPr>
          <p:nvPr>
            <p:ph type="ftr" sz="quarter" idx="11"/>
          </p:nvPr>
        </p:nvSpPr>
        <p:spPr>
          <a:ln/>
        </p:spPr>
        <p:txBody>
          <a:bodyPr/>
          <a:lstStyle>
            <a:lvl1pPr>
              <a:defRPr/>
            </a:lvl1pPr>
          </a:lstStyle>
          <a:p>
            <a:pPr>
              <a:defRPr/>
            </a:pPr>
            <a:r>
              <a:rPr lang="de-DE" smtClean="0"/>
              <a:t>HSWT    Prof. Dr. U. Groß                  </a:t>
            </a:r>
            <a:endParaRPr lang="de-DE"/>
          </a:p>
        </p:txBody>
      </p:sp>
    </p:spTree>
    <p:extLst>
      <p:ext uri="{BB962C8B-B14F-4D97-AF65-F5344CB8AC3E}">
        <p14:creationId xmlns:p14="http://schemas.microsoft.com/office/powerpoint/2010/main" val="478774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638" y="4406902"/>
            <a:ext cx="84201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5"/>
          <p:cNvSpPr>
            <a:spLocks noGrp="1" noChangeArrowheads="1"/>
          </p:cNvSpPr>
          <p:nvPr>
            <p:ph type="sldNum" sz="quarter" idx="10"/>
          </p:nvPr>
        </p:nvSpPr>
        <p:spPr>
          <a:ln/>
        </p:spPr>
        <p:txBody>
          <a:bodyPr/>
          <a:lstStyle>
            <a:lvl1pPr>
              <a:defRPr/>
            </a:lvl1pPr>
          </a:lstStyle>
          <a:p>
            <a:pPr>
              <a:defRPr/>
            </a:pPr>
            <a:r>
              <a:rPr lang="de-DE" altLang="de-DE"/>
              <a:t> Folie </a:t>
            </a:r>
            <a:fld id="{A4F6CADF-18A2-461B-9125-5562A4BB171A}" type="slidenum">
              <a:rPr lang="de-DE" altLang="de-DE"/>
              <a:pPr>
                <a:defRPr/>
              </a:pPr>
              <a:t>‹Nr.›</a:t>
            </a:fld>
            <a:endParaRPr lang="de-DE" altLang="de-DE"/>
          </a:p>
        </p:txBody>
      </p:sp>
      <p:sp>
        <p:nvSpPr>
          <p:cNvPr id="5" name="Rectangle 6"/>
          <p:cNvSpPr>
            <a:spLocks noGrp="1" noChangeArrowheads="1"/>
          </p:cNvSpPr>
          <p:nvPr>
            <p:ph type="ftr" sz="quarter" idx="11"/>
          </p:nvPr>
        </p:nvSpPr>
        <p:spPr>
          <a:ln/>
        </p:spPr>
        <p:txBody>
          <a:bodyPr/>
          <a:lstStyle>
            <a:lvl1pPr>
              <a:defRPr/>
            </a:lvl1pPr>
          </a:lstStyle>
          <a:p>
            <a:pPr>
              <a:defRPr/>
            </a:pPr>
            <a:r>
              <a:rPr lang="de-DE" smtClean="0"/>
              <a:t>HSWT    Prof. Dr. U. Groß                  </a:t>
            </a:r>
            <a:endParaRPr lang="de-DE"/>
          </a:p>
        </p:txBody>
      </p:sp>
    </p:spTree>
    <p:extLst>
      <p:ext uri="{BB962C8B-B14F-4D97-AF65-F5344CB8AC3E}">
        <p14:creationId xmlns:p14="http://schemas.microsoft.com/office/powerpoint/2010/main" val="344518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508000" y="1773240"/>
            <a:ext cx="4381501"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041899" y="1773240"/>
            <a:ext cx="4381501"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5"/>
          <p:cNvSpPr>
            <a:spLocks noGrp="1" noChangeArrowheads="1"/>
          </p:cNvSpPr>
          <p:nvPr>
            <p:ph type="sldNum" sz="quarter" idx="10"/>
          </p:nvPr>
        </p:nvSpPr>
        <p:spPr>
          <a:ln/>
        </p:spPr>
        <p:txBody>
          <a:bodyPr/>
          <a:lstStyle>
            <a:lvl1pPr>
              <a:defRPr/>
            </a:lvl1pPr>
          </a:lstStyle>
          <a:p>
            <a:pPr>
              <a:defRPr/>
            </a:pPr>
            <a:r>
              <a:rPr lang="de-DE" altLang="de-DE"/>
              <a:t> Folie </a:t>
            </a:r>
            <a:fld id="{6D9B416B-BFEA-4E3C-A1F6-0D2E2E7890F5}" type="slidenum">
              <a:rPr lang="de-DE" altLang="de-DE"/>
              <a:pPr>
                <a:defRPr/>
              </a:pPr>
              <a:t>‹Nr.›</a:t>
            </a:fld>
            <a:endParaRPr lang="de-DE" altLang="de-DE"/>
          </a:p>
        </p:txBody>
      </p:sp>
      <p:sp>
        <p:nvSpPr>
          <p:cNvPr id="6" name="Rectangle 6"/>
          <p:cNvSpPr>
            <a:spLocks noGrp="1" noChangeArrowheads="1"/>
          </p:cNvSpPr>
          <p:nvPr>
            <p:ph type="ftr" sz="quarter" idx="11"/>
          </p:nvPr>
        </p:nvSpPr>
        <p:spPr>
          <a:ln/>
        </p:spPr>
        <p:txBody>
          <a:bodyPr/>
          <a:lstStyle>
            <a:lvl1pPr>
              <a:defRPr/>
            </a:lvl1pPr>
          </a:lstStyle>
          <a:p>
            <a:pPr>
              <a:defRPr/>
            </a:pPr>
            <a:r>
              <a:rPr lang="de-DE" smtClean="0"/>
              <a:t>HSWT    Prof. Dr. U. Groß                  </a:t>
            </a:r>
            <a:endParaRPr lang="de-DE"/>
          </a:p>
        </p:txBody>
      </p:sp>
    </p:spTree>
    <p:extLst>
      <p:ext uri="{BB962C8B-B14F-4D97-AF65-F5344CB8AC3E}">
        <p14:creationId xmlns:p14="http://schemas.microsoft.com/office/powerpoint/2010/main" val="4238544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5032377"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5032377"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5"/>
          <p:cNvSpPr>
            <a:spLocks noGrp="1" noChangeArrowheads="1"/>
          </p:cNvSpPr>
          <p:nvPr>
            <p:ph type="sldNum" sz="quarter" idx="10"/>
          </p:nvPr>
        </p:nvSpPr>
        <p:spPr>
          <a:ln/>
        </p:spPr>
        <p:txBody>
          <a:bodyPr/>
          <a:lstStyle>
            <a:lvl1pPr>
              <a:defRPr/>
            </a:lvl1pPr>
          </a:lstStyle>
          <a:p>
            <a:pPr>
              <a:defRPr/>
            </a:pPr>
            <a:r>
              <a:rPr lang="de-DE" altLang="de-DE"/>
              <a:t> Folie </a:t>
            </a:r>
            <a:fld id="{8FDD3928-FB4B-451D-B457-5FAF41A31438}" type="slidenum">
              <a:rPr lang="de-DE" altLang="de-DE"/>
              <a:pPr>
                <a:defRPr/>
              </a:pPr>
              <a:t>‹Nr.›</a:t>
            </a:fld>
            <a:endParaRPr lang="de-DE" altLang="de-DE"/>
          </a:p>
        </p:txBody>
      </p:sp>
      <p:sp>
        <p:nvSpPr>
          <p:cNvPr id="8" name="Rectangle 6"/>
          <p:cNvSpPr>
            <a:spLocks noGrp="1" noChangeArrowheads="1"/>
          </p:cNvSpPr>
          <p:nvPr>
            <p:ph type="ftr" sz="quarter" idx="11"/>
          </p:nvPr>
        </p:nvSpPr>
        <p:spPr>
          <a:ln/>
        </p:spPr>
        <p:txBody>
          <a:bodyPr/>
          <a:lstStyle>
            <a:lvl1pPr>
              <a:defRPr/>
            </a:lvl1pPr>
          </a:lstStyle>
          <a:p>
            <a:pPr>
              <a:defRPr/>
            </a:pPr>
            <a:r>
              <a:rPr lang="de-DE" smtClean="0"/>
              <a:t>HSWT    Prof. Dr. U. Groß                  </a:t>
            </a:r>
            <a:endParaRPr lang="de-DE"/>
          </a:p>
        </p:txBody>
      </p:sp>
    </p:spTree>
    <p:extLst>
      <p:ext uri="{BB962C8B-B14F-4D97-AF65-F5344CB8AC3E}">
        <p14:creationId xmlns:p14="http://schemas.microsoft.com/office/powerpoint/2010/main" val="667679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5"/>
          <p:cNvSpPr>
            <a:spLocks noGrp="1" noChangeArrowheads="1"/>
          </p:cNvSpPr>
          <p:nvPr>
            <p:ph type="sldNum" sz="quarter" idx="10"/>
          </p:nvPr>
        </p:nvSpPr>
        <p:spPr>
          <a:ln/>
        </p:spPr>
        <p:txBody>
          <a:bodyPr/>
          <a:lstStyle>
            <a:lvl1pPr>
              <a:defRPr/>
            </a:lvl1pPr>
          </a:lstStyle>
          <a:p>
            <a:pPr>
              <a:defRPr/>
            </a:pPr>
            <a:r>
              <a:rPr lang="de-DE" altLang="de-DE"/>
              <a:t> Folie </a:t>
            </a:r>
            <a:fld id="{A5CC95E4-3327-4E6D-82A6-F720D74A793D}" type="slidenum">
              <a:rPr lang="de-DE" altLang="de-DE"/>
              <a:pPr>
                <a:defRPr/>
              </a:pPr>
              <a:t>‹Nr.›</a:t>
            </a:fld>
            <a:endParaRPr lang="de-DE" altLang="de-DE"/>
          </a:p>
        </p:txBody>
      </p:sp>
      <p:sp>
        <p:nvSpPr>
          <p:cNvPr id="4" name="Rectangle 6"/>
          <p:cNvSpPr>
            <a:spLocks noGrp="1" noChangeArrowheads="1"/>
          </p:cNvSpPr>
          <p:nvPr>
            <p:ph type="ftr" sz="quarter" idx="11"/>
          </p:nvPr>
        </p:nvSpPr>
        <p:spPr>
          <a:ln/>
        </p:spPr>
        <p:txBody>
          <a:bodyPr/>
          <a:lstStyle>
            <a:lvl1pPr>
              <a:defRPr/>
            </a:lvl1pPr>
          </a:lstStyle>
          <a:p>
            <a:pPr>
              <a:defRPr/>
            </a:pPr>
            <a:r>
              <a:rPr lang="de-DE" smtClean="0"/>
              <a:t>HSWT    Prof. Dr. U. Groß                  </a:t>
            </a:r>
            <a:endParaRPr lang="de-DE"/>
          </a:p>
        </p:txBody>
      </p:sp>
    </p:spTree>
    <p:extLst>
      <p:ext uri="{BB962C8B-B14F-4D97-AF65-F5344CB8AC3E}">
        <p14:creationId xmlns:p14="http://schemas.microsoft.com/office/powerpoint/2010/main" val="178020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r>
              <a:rPr lang="de-DE" altLang="de-DE"/>
              <a:t> Folie </a:t>
            </a:r>
            <a:fld id="{AD610C77-799F-40CC-B6B1-1F9CF2E7D7EF}" type="slidenum">
              <a:rPr lang="de-DE" altLang="de-DE"/>
              <a:pPr>
                <a:defRPr/>
              </a:pPr>
              <a:t>‹Nr.›</a:t>
            </a:fld>
            <a:endParaRPr lang="de-DE" altLang="de-DE"/>
          </a:p>
        </p:txBody>
      </p:sp>
      <p:sp>
        <p:nvSpPr>
          <p:cNvPr id="3" name="Rectangle 6"/>
          <p:cNvSpPr>
            <a:spLocks noGrp="1" noChangeArrowheads="1"/>
          </p:cNvSpPr>
          <p:nvPr>
            <p:ph type="ftr" sz="quarter" idx="11"/>
          </p:nvPr>
        </p:nvSpPr>
        <p:spPr>
          <a:ln/>
        </p:spPr>
        <p:txBody>
          <a:bodyPr/>
          <a:lstStyle>
            <a:lvl1pPr>
              <a:defRPr/>
            </a:lvl1pPr>
          </a:lstStyle>
          <a:p>
            <a:pPr>
              <a:defRPr/>
            </a:pPr>
            <a:r>
              <a:rPr lang="de-DE" smtClean="0"/>
              <a:t>HSWT    Prof. Dr. U. Groß                  </a:t>
            </a:r>
            <a:endParaRPr lang="de-DE"/>
          </a:p>
        </p:txBody>
      </p:sp>
    </p:spTree>
    <p:extLst>
      <p:ext uri="{BB962C8B-B14F-4D97-AF65-F5344CB8AC3E}">
        <p14:creationId xmlns:p14="http://schemas.microsoft.com/office/powerpoint/2010/main" val="4186118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0" y="273050"/>
            <a:ext cx="3259138"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873499" y="273052"/>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95300" y="1435102"/>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sldNum" sz="quarter" idx="10"/>
          </p:nvPr>
        </p:nvSpPr>
        <p:spPr>
          <a:ln/>
        </p:spPr>
        <p:txBody>
          <a:bodyPr/>
          <a:lstStyle>
            <a:lvl1pPr>
              <a:defRPr/>
            </a:lvl1pPr>
          </a:lstStyle>
          <a:p>
            <a:pPr>
              <a:defRPr/>
            </a:pPr>
            <a:r>
              <a:rPr lang="de-DE" altLang="de-DE"/>
              <a:t> Folie </a:t>
            </a:r>
            <a:fld id="{49D63B75-C25B-4D0D-BDA3-450FB57C28BA}" type="slidenum">
              <a:rPr lang="de-DE" altLang="de-DE"/>
              <a:pPr>
                <a:defRPr/>
              </a:pPr>
              <a:t>‹Nr.›</a:t>
            </a:fld>
            <a:endParaRPr lang="de-DE" altLang="de-DE"/>
          </a:p>
        </p:txBody>
      </p:sp>
      <p:sp>
        <p:nvSpPr>
          <p:cNvPr id="6" name="Rectangle 6"/>
          <p:cNvSpPr>
            <a:spLocks noGrp="1" noChangeArrowheads="1"/>
          </p:cNvSpPr>
          <p:nvPr>
            <p:ph type="ftr" sz="quarter" idx="11"/>
          </p:nvPr>
        </p:nvSpPr>
        <p:spPr>
          <a:ln/>
        </p:spPr>
        <p:txBody>
          <a:bodyPr/>
          <a:lstStyle>
            <a:lvl1pPr>
              <a:defRPr/>
            </a:lvl1pPr>
          </a:lstStyle>
          <a:p>
            <a:pPr>
              <a:defRPr/>
            </a:pPr>
            <a:r>
              <a:rPr lang="de-DE" smtClean="0"/>
              <a:t>HSWT    Prof. Dr. U. Groß                  </a:t>
            </a:r>
            <a:endParaRPr lang="de-DE"/>
          </a:p>
        </p:txBody>
      </p:sp>
    </p:spTree>
    <p:extLst>
      <p:ext uri="{BB962C8B-B14F-4D97-AF65-F5344CB8AC3E}">
        <p14:creationId xmlns:p14="http://schemas.microsoft.com/office/powerpoint/2010/main" val="2408294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513" y="4800600"/>
            <a:ext cx="59436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5"/>
          <p:cNvSpPr>
            <a:spLocks noGrp="1" noChangeArrowheads="1"/>
          </p:cNvSpPr>
          <p:nvPr>
            <p:ph type="sldNum" sz="quarter" idx="10"/>
          </p:nvPr>
        </p:nvSpPr>
        <p:spPr>
          <a:ln/>
        </p:spPr>
        <p:txBody>
          <a:bodyPr/>
          <a:lstStyle>
            <a:lvl1pPr>
              <a:defRPr/>
            </a:lvl1pPr>
          </a:lstStyle>
          <a:p>
            <a:pPr>
              <a:defRPr/>
            </a:pPr>
            <a:r>
              <a:rPr lang="de-DE" altLang="de-DE"/>
              <a:t> Folie </a:t>
            </a:r>
            <a:fld id="{DDE90C9C-E6CE-4424-A4B3-0FFC3F99CE48}" type="slidenum">
              <a:rPr lang="de-DE" altLang="de-DE"/>
              <a:pPr>
                <a:defRPr/>
              </a:pPr>
              <a:t>‹Nr.›</a:t>
            </a:fld>
            <a:endParaRPr lang="de-DE" altLang="de-DE"/>
          </a:p>
        </p:txBody>
      </p:sp>
      <p:sp>
        <p:nvSpPr>
          <p:cNvPr id="6" name="Rectangle 6"/>
          <p:cNvSpPr>
            <a:spLocks noGrp="1" noChangeArrowheads="1"/>
          </p:cNvSpPr>
          <p:nvPr>
            <p:ph type="ftr" sz="quarter" idx="11"/>
          </p:nvPr>
        </p:nvSpPr>
        <p:spPr>
          <a:ln/>
        </p:spPr>
        <p:txBody>
          <a:bodyPr/>
          <a:lstStyle>
            <a:lvl1pPr>
              <a:defRPr/>
            </a:lvl1pPr>
          </a:lstStyle>
          <a:p>
            <a:pPr>
              <a:defRPr/>
            </a:pPr>
            <a:r>
              <a:rPr lang="de-DE" smtClean="0"/>
              <a:t>HSWT    Prof. Dr. U. Groß                  </a:t>
            </a:r>
            <a:endParaRPr lang="de-DE"/>
          </a:p>
        </p:txBody>
      </p:sp>
    </p:spTree>
    <p:extLst>
      <p:ext uri="{BB962C8B-B14F-4D97-AF65-F5344CB8AC3E}">
        <p14:creationId xmlns:p14="http://schemas.microsoft.com/office/powerpoint/2010/main" val="2497960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Bild 5"/>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9761538" y="0"/>
            <a:ext cx="1508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508000" y="188913"/>
            <a:ext cx="871855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smtClean="0"/>
              <a:t>Titelmasterformat durch Klicken bearbeiten</a:t>
            </a:r>
          </a:p>
        </p:txBody>
      </p:sp>
      <p:sp>
        <p:nvSpPr>
          <p:cNvPr id="1028" name="Rectangle 4"/>
          <p:cNvSpPr>
            <a:spLocks noGrp="1" noChangeArrowheads="1"/>
          </p:cNvSpPr>
          <p:nvPr>
            <p:ph type="body" idx="1"/>
          </p:nvPr>
        </p:nvSpPr>
        <p:spPr bwMode="auto">
          <a:xfrm>
            <a:off x="508000" y="1773238"/>
            <a:ext cx="8915400"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p:txBody>
      </p:sp>
      <p:sp>
        <p:nvSpPr>
          <p:cNvPr id="613381" name="Rectangle 5"/>
          <p:cNvSpPr>
            <a:spLocks noGrp="1" noChangeArrowheads="1"/>
          </p:cNvSpPr>
          <p:nvPr>
            <p:ph type="sldNum" sz="quarter" idx="4"/>
          </p:nvPr>
        </p:nvSpPr>
        <p:spPr bwMode="auto">
          <a:xfrm>
            <a:off x="8229600" y="6524625"/>
            <a:ext cx="1309688"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smtClean="0">
                <a:solidFill>
                  <a:srgbClr val="71AD2A"/>
                </a:solidFill>
                <a:latin typeface="Arial" pitchFamily="34" charset="0"/>
              </a:defRPr>
            </a:lvl1pPr>
          </a:lstStyle>
          <a:p>
            <a:pPr>
              <a:defRPr/>
            </a:pPr>
            <a:r>
              <a:rPr lang="de-DE" altLang="de-DE"/>
              <a:t> Folie </a:t>
            </a:r>
            <a:fld id="{20E7D08B-6174-4BC4-B99C-7B3E9B64A41E}" type="slidenum">
              <a:rPr lang="de-DE" altLang="de-DE"/>
              <a:pPr>
                <a:defRPr/>
              </a:pPr>
              <a:t>‹Nr.›</a:t>
            </a:fld>
            <a:endParaRPr lang="de-DE" altLang="de-DE"/>
          </a:p>
        </p:txBody>
      </p:sp>
      <p:sp>
        <p:nvSpPr>
          <p:cNvPr id="613382" name="Rectangle 6"/>
          <p:cNvSpPr>
            <a:spLocks noGrp="1" noChangeArrowheads="1"/>
          </p:cNvSpPr>
          <p:nvPr>
            <p:ph type="ftr" sz="quarter" idx="3"/>
          </p:nvPr>
        </p:nvSpPr>
        <p:spPr bwMode="auto">
          <a:xfrm>
            <a:off x="117475" y="6524625"/>
            <a:ext cx="765651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000">
                <a:solidFill>
                  <a:srgbClr val="71AD2A"/>
                </a:solidFill>
                <a:latin typeface="+mn-lt"/>
                <a:ea typeface="+mn-ea"/>
                <a:cs typeface="+mn-cs"/>
              </a:defRPr>
            </a:lvl1pPr>
          </a:lstStyle>
          <a:p>
            <a:pPr>
              <a:defRPr/>
            </a:pPr>
            <a:r>
              <a:rPr lang="de-DE" smtClean="0"/>
              <a:t>HSWT    Prof. Dr. U. Groß                  </a:t>
            </a:r>
            <a:endParaRPr lang="de-DE"/>
          </a:p>
        </p:txBody>
      </p:sp>
    </p:spTree>
  </p:cSld>
  <p:clrMap bg1="lt1" tx1="dk1" bg2="lt2" tx2="dk2" accent1="accent1" accent2="accent2" accent3="accent3" accent4="accent4" accent5="accent5" accent6="accent6" hlink="hlink" folHlink="folHlink"/>
  <p:sldLayoutIdLst>
    <p:sldLayoutId id="2147484816" r:id="rId1"/>
    <p:sldLayoutId id="2147484817" r:id="rId2"/>
    <p:sldLayoutId id="2147484818" r:id="rId3"/>
    <p:sldLayoutId id="2147484819" r:id="rId4"/>
    <p:sldLayoutId id="2147484820" r:id="rId5"/>
    <p:sldLayoutId id="2147484821" r:id="rId6"/>
    <p:sldLayoutId id="2147484822" r:id="rId7"/>
    <p:sldLayoutId id="2147484823" r:id="rId8"/>
    <p:sldLayoutId id="2147484824" r:id="rId9"/>
    <p:sldLayoutId id="2147484825" r:id="rId10"/>
    <p:sldLayoutId id="2147484826" r:id="rId11"/>
    <p:sldLayoutId id="2147484827" r:id="rId12"/>
    <p:sldLayoutId id="2147484828" r:id="rId13"/>
    <p:sldLayoutId id="2147484829" r:id="rId14"/>
  </p:sldLayoutIdLst>
  <p:timing>
    <p:tnLst>
      <p:par>
        <p:cTn id="1" dur="indefinite" restart="never" nodeType="tmRoot"/>
      </p:par>
    </p:tnLst>
  </p:timing>
  <p:hf hdr="0" dt="0"/>
  <p:txStyles>
    <p:titleStyle>
      <a:lvl1pPr algn="l" defTabSz="457200" rtl="0" eaLnBrk="0" fontAlgn="base" hangingPunct="0">
        <a:spcBef>
          <a:spcPct val="0"/>
        </a:spcBef>
        <a:spcAft>
          <a:spcPct val="0"/>
        </a:spcAft>
        <a:defRPr sz="2800" b="1">
          <a:solidFill>
            <a:schemeClr val="tx1"/>
          </a:solidFill>
          <a:latin typeface="+mj-lt"/>
          <a:ea typeface="+mj-ea"/>
          <a:cs typeface="+mj-cs"/>
        </a:defRPr>
      </a:lvl1pPr>
      <a:lvl2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2pPr>
      <a:lvl3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3pPr>
      <a:lvl4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4pPr>
      <a:lvl5pPr algn="l" defTabSz="457200" rtl="0" eaLnBrk="0" fontAlgn="base" hangingPunct="0">
        <a:spcBef>
          <a:spcPct val="0"/>
        </a:spcBef>
        <a:spcAft>
          <a:spcPct val="0"/>
        </a:spcAft>
        <a:defRPr sz="2800" b="1">
          <a:solidFill>
            <a:schemeClr val="tx1"/>
          </a:solidFill>
          <a:latin typeface="Arial" charset="0"/>
          <a:ea typeface="ＭＳ Ｐゴシック" pitchFamily="34" charset="-128"/>
          <a:cs typeface="Arial" charset="0"/>
        </a:defRPr>
      </a:lvl5pPr>
      <a:lvl6pPr marL="457200" algn="l" defTabSz="457200" rtl="0" fontAlgn="base">
        <a:spcBef>
          <a:spcPct val="0"/>
        </a:spcBef>
        <a:spcAft>
          <a:spcPct val="0"/>
        </a:spcAft>
        <a:defRPr sz="2800" b="1">
          <a:solidFill>
            <a:schemeClr val="tx1"/>
          </a:solidFill>
          <a:latin typeface="Arial" charset="0"/>
          <a:ea typeface="ＭＳ Ｐゴシック" pitchFamily="34" charset="-128"/>
          <a:cs typeface="Arial" charset="0"/>
        </a:defRPr>
      </a:lvl6pPr>
      <a:lvl7pPr marL="914400" algn="l" defTabSz="457200" rtl="0" fontAlgn="base">
        <a:spcBef>
          <a:spcPct val="0"/>
        </a:spcBef>
        <a:spcAft>
          <a:spcPct val="0"/>
        </a:spcAft>
        <a:defRPr sz="2800" b="1">
          <a:solidFill>
            <a:schemeClr val="tx1"/>
          </a:solidFill>
          <a:latin typeface="Arial" charset="0"/>
          <a:ea typeface="ＭＳ Ｐゴシック" pitchFamily="34" charset="-128"/>
          <a:cs typeface="Arial" charset="0"/>
        </a:defRPr>
      </a:lvl7pPr>
      <a:lvl8pPr marL="1371600" algn="l" defTabSz="457200" rtl="0" fontAlgn="base">
        <a:spcBef>
          <a:spcPct val="0"/>
        </a:spcBef>
        <a:spcAft>
          <a:spcPct val="0"/>
        </a:spcAft>
        <a:defRPr sz="2800" b="1">
          <a:solidFill>
            <a:schemeClr val="tx1"/>
          </a:solidFill>
          <a:latin typeface="Arial" charset="0"/>
          <a:ea typeface="ＭＳ Ｐゴシック" pitchFamily="34" charset="-128"/>
          <a:cs typeface="Arial" charset="0"/>
        </a:defRPr>
      </a:lvl8pPr>
      <a:lvl9pPr marL="1828800" algn="l" defTabSz="457200" rtl="0" fontAlgn="base">
        <a:spcBef>
          <a:spcPct val="0"/>
        </a:spcBef>
        <a:spcAft>
          <a:spcPct val="0"/>
        </a:spcAft>
        <a:defRPr sz="2800" b="1">
          <a:solidFill>
            <a:schemeClr val="tx1"/>
          </a:solidFill>
          <a:latin typeface="Arial" charset="0"/>
          <a:ea typeface="ＭＳ Ｐゴシック" pitchFamily="34" charset="-128"/>
          <a:cs typeface="Arial" charset="0"/>
        </a:defRPr>
      </a:lvl9pPr>
    </p:titleStyle>
    <p:bodyStyle>
      <a:lvl1pPr marL="342900" indent="-342900" algn="l" defTabSz="457200" rtl="0" eaLnBrk="0" fontAlgn="base" hangingPunct="0">
        <a:spcBef>
          <a:spcPct val="20000"/>
        </a:spcBef>
        <a:spcAft>
          <a:spcPct val="0"/>
        </a:spcAft>
        <a:buClr>
          <a:srgbClr val="71AD2A"/>
        </a:buClr>
        <a:buFont typeface="Arial Unicode MS" pitchFamily="34" charset="-128"/>
        <a:buChar char="»"/>
        <a:defRPr sz="24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71AD2A"/>
        </a:buClr>
        <a:buFont typeface="Univers" pitchFamily="34" charset="0"/>
        <a:buChar char="›"/>
        <a:defRPr sz="2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71AD2A"/>
        </a:buClr>
        <a:buFont typeface="Arial Unicode MS" pitchFamily="34" charset="-128"/>
        <a:buChar char="›"/>
        <a:defRPr sz="20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71AD2A"/>
        </a:buClr>
        <a:buFont typeface="Arial Unicode MS" pitchFamily="34" charset="-128"/>
        <a:buChar char="›"/>
        <a:defRPr>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71AD2A"/>
        </a:buClr>
        <a:buFont typeface="Wingdings" pitchFamily="2" charset="2"/>
        <a:buChar char="§"/>
        <a:defRPr>
          <a:solidFill>
            <a:schemeClr val="tx1"/>
          </a:solidFill>
          <a:latin typeface="+mn-lt"/>
          <a:ea typeface="+mn-ea"/>
          <a:cs typeface="+mn-cs"/>
        </a:defRPr>
      </a:lvl5pPr>
      <a:lvl6pPr marL="25146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6pPr>
      <a:lvl7pPr marL="29718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7pPr>
      <a:lvl8pPr marL="34290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8pPr>
      <a:lvl9pPr marL="38862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file:///C:\Users\Fluhrer\Documents\Triesdorf\Bachelorarbeit\Satellitengest&#252;tzte%20Landwirtschaft%202.pptx#-1,23,Wovon ist die Genauigkeit auf dem Acker abh&#228;ngig? &#8211; Pr&#228;zises Lenksystem allein reicht nicht aus!" TargetMode="External"/><Relationship Id="rId1" Type="http://schemas.openxmlformats.org/officeDocument/2006/relationships/slideLayout" Target="../slideLayouts/slideLayout2.xml"/><Relationship Id="rId4" Type="http://schemas.openxmlformats.org/officeDocument/2006/relationships/comments" Target="../comments/commen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comments" Target="../comments/comment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file:///C:\Users\Fluhrer\Documents\Triesdorf\Bachelorarbeit\Satellitengest&#252;tzte%20Landwirtschaft%202.pptx#-1,23,Wovon ist die Genauigkeit auf dem Acker abh&#228;ngig? &#8211; Pr&#228;zises Lenksystem allein reicht nicht aus!"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comments" Target="../comments/comment8.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omments" Target="../comments/comment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omments" Target="../comments/comment10.xm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omments" Target="../comments/comment2.xml"/><Relationship Id="rId5" Type="http://schemas.openxmlformats.org/officeDocument/2006/relationships/image" Target="../media/image4.png"/><Relationship Id="rId4" Type="http://schemas.openxmlformats.org/officeDocument/2006/relationships/hyperlink" Target="https://www.youtube.com/watch?v=K8oNMCWZlmQ"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omments" Target="../comments/comment11.xm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comments" Target="../comments/comment4.xml"/><Relationship Id="rId5" Type="http://schemas.openxmlformats.org/officeDocument/2006/relationships/diagramQuickStyle" Target="../diagrams/quickStyle1.xml"/><Relationship Id="rId10" Type="http://schemas.openxmlformats.org/officeDocument/2006/relationships/image" Target="../media/image7.png"/><Relationship Id="rId4" Type="http://schemas.openxmlformats.org/officeDocument/2006/relationships/diagramLayout" Target="../diagrams/layout1.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comments" Target="../comments/commen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el 6"/>
          <p:cNvSpPr>
            <a:spLocks noGrp="1"/>
          </p:cNvSpPr>
          <p:nvPr>
            <p:ph type="title"/>
          </p:nvPr>
        </p:nvSpPr>
        <p:spPr>
          <a:xfrm>
            <a:off x="488950" y="620713"/>
            <a:ext cx="8718550" cy="609600"/>
          </a:xfrm>
        </p:spPr>
        <p:txBody>
          <a:bodyPr/>
          <a:lstStyle/>
          <a:p>
            <a:r>
              <a:rPr lang="de-DE" altLang="de-DE" dirty="0" smtClean="0"/>
              <a:t>Satellitengestützte Landwirtschaft  - Griff nach den Sternen oder Realität auf dem Boden?</a:t>
            </a:r>
            <a:br>
              <a:rPr lang="de-DE" altLang="de-DE" dirty="0" smtClean="0"/>
            </a:br>
            <a:endParaRPr lang="de-DE" altLang="de-DE" dirty="0" smtClean="0"/>
          </a:p>
        </p:txBody>
      </p:sp>
      <p:sp>
        <p:nvSpPr>
          <p:cNvPr id="80899" name="Foliennummernplatzhalter 4"/>
          <p:cNvSpPr>
            <a:spLocks noGrp="1"/>
          </p:cNvSpPr>
          <p:nvPr>
            <p:ph type="sldNum" sz="quarter" idx="10"/>
          </p:nvPr>
        </p:nvSpPr>
        <p:spPr>
          <a:noFill/>
        </p:spPr>
        <p:txBody>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smtClean="0">
                <a:solidFill>
                  <a:srgbClr val="71AD2A"/>
                </a:solidFill>
              </a:rPr>
              <a:t> Folie </a:t>
            </a:r>
            <a:fld id="{35A1B2F7-4D30-4E4D-BB92-24262A6EF109}" type="slidenum">
              <a:rPr lang="de-DE" altLang="de-DE" sz="1000" smtClean="0">
                <a:solidFill>
                  <a:srgbClr val="71AD2A"/>
                </a:solidFill>
              </a:rPr>
              <a:pPr algn="r">
                <a:spcBef>
                  <a:spcPct val="0"/>
                </a:spcBef>
                <a:buClrTx/>
                <a:buFontTx/>
                <a:buNone/>
              </a:pPr>
              <a:t>1</a:t>
            </a:fld>
            <a:endParaRPr lang="de-DE" altLang="de-DE" sz="1000" dirty="0">
              <a:solidFill>
                <a:srgbClr val="71AD2A"/>
              </a:solidFill>
            </a:endParaRPr>
          </a:p>
        </p:txBody>
      </p:sp>
      <p:sp>
        <p:nvSpPr>
          <p:cNvPr id="6" name="Fußzeilenplatzhalter 5"/>
          <p:cNvSpPr>
            <a:spLocks noGrp="1"/>
          </p:cNvSpPr>
          <p:nvPr>
            <p:ph type="ftr" sz="quarter" idx="11"/>
          </p:nvPr>
        </p:nvSpPr>
        <p:spPr/>
        <p:txBody>
          <a:bodyPr/>
          <a:lstStyle/>
          <a:p>
            <a:pPr>
              <a:defRPr/>
            </a:pPr>
            <a:r>
              <a:rPr lang="de-DE" dirty="0" smtClean="0"/>
              <a:t>HSWT    Prof. Dr. U. Groß                  </a:t>
            </a:r>
            <a:endParaRPr lang="de-DE" dirty="0"/>
          </a:p>
        </p:txBody>
      </p:sp>
      <p:pic>
        <p:nvPicPr>
          <p:cNvPr id="7" name="Grafik 6"/>
          <p:cNvPicPr/>
          <p:nvPr/>
        </p:nvPicPr>
        <p:blipFill rotWithShape="1">
          <a:blip r:embed="rId3">
            <a:extLst>
              <a:ext uri="{28A0092B-C50C-407E-A947-70E740481C1C}">
                <a14:useLocalDpi xmlns:a14="http://schemas.microsoft.com/office/drawing/2010/main" val="0"/>
              </a:ext>
            </a:extLst>
          </a:blip>
          <a:srcRect l="331" t="31464" r="2282" b="7665"/>
          <a:stretch/>
        </p:blipFill>
        <p:spPr bwMode="auto">
          <a:xfrm>
            <a:off x="488950" y="1412776"/>
            <a:ext cx="8718550" cy="4536504"/>
          </a:xfrm>
          <a:prstGeom prst="rect">
            <a:avLst/>
          </a:prstGeom>
          <a:ln>
            <a:noFill/>
          </a:ln>
          <a:extLst>
            <a:ext uri="{53640926-AAD7-44D8-BBD7-CCE9431645EC}">
              <a14:shadowObscured xmlns:a14="http://schemas.microsoft.com/office/drawing/2010/main"/>
            </a:ext>
          </a:extLst>
        </p:spPr>
      </p:pic>
      <p:sp>
        <p:nvSpPr>
          <p:cNvPr id="2" name="Textfeld 1"/>
          <p:cNvSpPr txBox="1"/>
          <p:nvPr/>
        </p:nvSpPr>
        <p:spPr>
          <a:xfrm>
            <a:off x="7275165" y="6101760"/>
            <a:ext cx="1932335" cy="246221"/>
          </a:xfrm>
          <a:prstGeom prst="rect">
            <a:avLst/>
          </a:prstGeom>
          <a:noFill/>
        </p:spPr>
        <p:txBody>
          <a:bodyPr wrap="square" rtlCol="0">
            <a:spAutoFit/>
          </a:bodyPr>
          <a:lstStyle/>
          <a:p>
            <a:pPr algn="r"/>
            <a:r>
              <a:rPr lang="de-DE" sz="1000" dirty="0" smtClean="0">
                <a:latin typeface="+mn-lt"/>
              </a:rPr>
              <a:t>Quelle: Innospace2Agriculture</a:t>
            </a:r>
            <a:endParaRPr lang="de-DE" sz="1000" dirty="0">
              <a:latin typeface="+mn-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8000" y="476672"/>
            <a:ext cx="8718550" cy="609600"/>
          </a:xfrm>
        </p:spPr>
        <p:txBody>
          <a:bodyPr/>
          <a:lstStyle/>
          <a:p>
            <a:r>
              <a:rPr lang="de-DE" dirty="0" smtClean="0"/>
              <a:t>Trilateration – Bestimmung der Position aus drei Entfernungen</a:t>
            </a:r>
            <a:endParaRPr lang="de-DE" dirty="0"/>
          </a:p>
        </p:txBody>
      </p:sp>
      <p:sp>
        <p:nvSpPr>
          <p:cNvPr id="3" name="Foliennummernplatzhalter 2"/>
          <p:cNvSpPr>
            <a:spLocks noGrp="1"/>
          </p:cNvSpPr>
          <p:nvPr>
            <p:ph type="sldNum" sz="quarter" idx="10"/>
          </p:nvPr>
        </p:nvSpPr>
        <p:spPr/>
        <p:txBody>
          <a:bodyPr/>
          <a:lstStyle/>
          <a:p>
            <a:pPr>
              <a:defRPr/>
            </a:pPr>
            <a:r>
              <a:rPr lang="de-DE" altLang="de-DE" smtClean="0"/>
              <a:t> Folie </a:t>
            </a:r>
            <a:fld id="{A5CC95E4-3327-4E6D-82A6-F720D74A793D}" type="slidenum">
              <a:rPr lang="de-DE" altLang="de-DE" smtClean="0"/>
              <a:pPr>
                <a:defRPr/>
              </a:pPr>
              <a:t>10</a:t>
            </a:fld>
            <a:endParaRPr lang="de-DE" altLang="de-DE"/>
          </a:p>
        </p:txBody>
      </p:sp>
      <p:sp>
        <p:nvSpPr>
          <p:cNvPr id="4" name="Fußzeilenplatzhalter 3"/>
          <p:cNvSpPr>
            <a:spLocks noGrp="1"/>
          </p:cNvSpPr>
          <p:nvPr>
            <p:ph type="ftr" sz="quarter" idx="11"/>
          </p:nvPr>
        </p:nvSpPr>
        <p:spPr/>
        <p:txBody>
          <a:bodyPr/>
          <a:lstStyle/>
          <a:p>
            <a:pPr>
              <a:defRPr/>
            </a:pPr>
            <a:r>
              <a:rPr lang="de-DE" smtClean="0"/>
              <a:t>HSWT    Prof. Dr. U. Groß                  </a:t>
            </a:r>
            <a:endParaRPr lang="de-DE"/>
          </a:p>
        </p:txBody>
      </p:sp>
      <p:sp>
        <p:nvSpPr>
          <p:cNvPr id="7" name="Ellipse 6"/>
          <p:cNvSpPr/>
          <p:nvPr/>
        </p:nvSpPr>
        <p:spPr bwMode="auto">
          <a:xfrm>
            <a:off x="776536" y="2852936"/>
            <a:ext cx="1440160" cy="1440160"/>
          </a:xfrm>
          <a:prstGeom prst="ellipse">
            <a:avLst/>
          </a:prstGeom>
          <a:ln>
            <a:solidFill>
              <a:srgbClr val="FF0000"/>
            </a:solidFill>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13" name="Ellipse 12"/>
          <p:cNvSpPr/>
          <p:nvPr/>
        </p:nvSpPr>
        <p:spPr bwMode="auto">
          <a:xfrm>
            <a:off x="3728864" y="3573016"/>
            <a:ext cx="1440160" cy="1440160"/>
          </a:xfrm>
          <a:prstGeom prst="ellipse">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10" name="Ellipse 9"/>
          <p:cNvSpPr/>
          <p:nvPr/>
        </p:nvSpPr>
        <p:spPr bwMode="auto">
          <a:xfrm>
            <a:off x="3728864" y="2759861"/>
            <a:ext cx="1440160" cy="1501584"/>
          </a:xfrm>
          <a:prstGeom prst="ellipse">
            <a:avLst/>
          </a:prstGeom>
          <a:ln>
            <a:solidFill>
              <a:schemeClr val="dk1"/>
            </a:solidFill>
            <a:prstDash val="solid"/>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17" name="Bogen 16"/>
          <p:cNvSpPr/>
          <p:nvPr/>
        </p:nvSpPr>
        <p:spPr bwMode="auto">
          <a:xfrm rot="18736119">
            <a:off x="3767627" y="3561032"/>
            <a:ext cx="1404655" cy="1436744"/>
          </a:xfrm>
          <a:prstGeom prst="arc">
            <a:avLst>
              <a:gd name="adj1" fmla="val 15494307"/>
              <a:gd name="adj2" fmla="val 1156984"/>
            </a:avLst>
          </a:prstGeom>
          <a:ln>
            <a:headEnd type="none" w="med" len="med"/>
            <a:tailEnd type="none" w="med" len="me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20" name="Ellipse 19"/>
          <p:cNvSpPr/>
          <p:nvPr/>
        </p:nvSpPr>
        <p:spPr bwMode="auto">
          <a:xfrm>
            <a:off x="7257256" y="2852936"/>
            <a:ext cx="1440160" cy="1501584"/>
          </a:xfrm>
          <a:prstGeom prst="ellipse">
            <a:avLst/>
          </a:prstGeom>
          <a:ln>
            <a:solidFill>
              <a:schemeClr val="dk1"/>
            </a:solidFill>
            <a:prstDash val="solid"/>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21" name="Ellipse 20"/>
          <p:cNvSpPr/>
          <p:nvPr/>
        </p:nvSpPr>
        <p:spPr bwMode="auto">
          <a:xfrm>
            <a:off x="8027298" y="3480282"/>
            <a:ext cx="1440160" cy="1501584"/>
          </a:xfrm>
          <a:prstGeom prst="ellipse">
            <a:avLst/>
          </a:prstGeom>
          <a:ln>
            <a:solidFill>
              <a:schemeClr val="dk1"/>
            </a:solidFill>
            <a:prstDash val="solid"/>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22" name="Ellipse 21"/>
          <p:cNvSpPr/>
          <p:nvPr/>
        </p:nvSpPr>
        <p:spPr bwMode="auto">
          <a:xfrm>
            <a:off x="6977898" y="4244654"/>
            <a:ext cx="1440160" cy="1501584"/>
          </a:xfrm>
          <a:prstGeom prst="ellipse">
            <a:avLst/>
          </a:prstGeom>
          <a:ln>
            <a:solidFill>
              <a:schemeClr val="dk1"/>
            </a:solidFill>
            <a:prstDash val="solid"/>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23" name="Bogen 22"/>
          <p:cNvSpPr/>
          <p:nvPr/>
        </p:nvSpPr>
        <p:spPr bwMode="auto">
          <a:xfrm rot="5400000">
            <a:off x="7275008" y="2933821"/>
            <a:ext cx="1404655" cy="1436744"/>
          </a:xfrm>
          <a:prstGeom prst="arc">
            <a:avLst>
              <a:gd name="adj1" fmla="val 15218423"/>
              <a:gd name="adj2" fmla="val 1852116"/>
            </a:avLst>
          </a:prstGeom>
          <a:ln>
            <a:headEnd type="none" w="med" len="med"/>
            <a:tailEnd type="none" w="med" len="me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24" name="Bogen 23"/>
          <p:cNvSpPr/>
          <p:nvPr/>
        </p:nvSpPr>
        <p:spPr bwMode="auto">
          <a:xfrm rot="13209953">
            <a:off x="8045050" y="3526281"/>
            <a:ext cx="1404655" cy="1436744"/>
          </a:xfrm>
          <a:prstGeom prst="arc">
            <a:avLst>
              <a:gd name="adj1" fmla="val 15494307"/>
              <a:gd name="adj2" fmla="val 18967207"/>
            </a:avLst>
          </a:prstGeom>
          <a:ln>
            <a:headEnd type="none" w="med" len="med"/>
            <a:tailEnd type="none" w="med" len="med"/>
          </a:ln>
          <a:extLst/>
        </p:spPr>
        <p:style>
          <a:lnRef idx="2">
            <a:schemeClr val="dk1"/>
          </a:lnRef>
          <a:fillRef idx="0">
            <a:schemeClr val="dk1"/>
          </a:fillRef>
          <a:effectRef idx="1">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25" name="Flussdiagramm: Verbindungsstelle 24"/>
          <p:cNvSpPr/>
          <p:nvPr/>
        </p:nvSpPr>
        <p:spPr bwMode="auto">
          <a:xfrm flipV="1">
            <a:off x="7977335" y="4285321"/>
            <a:ext cx="144016" cy="125662"/>
          </a:xfrm>
          <a:prstGeom prst="flowChartConnector">
            <a:avLst/>
          </a:prstGeom>
          <a:solidFill>
            <a:srgbClr val="FF000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26" name="Flussdiagramm: Verbindungsstelle 25"/>
          <p:cNvSpPr/>
          <p:nvPr/>
        </p:nvSpPr>
        <p:spPr bwMode="auto">
          <a:xfrm flipV="1">
            <a:off x="4977306" y="3855800"/>
            <a:ext cx="144016" cy="125662"/>
          </a:xfrm>
          <a:prstGeom prst="flowChartConnector">
            <a:avLst/>
          </a:prstGeom>
          <a:solidFill>
            <a:srgbClr val="FF000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27" name="Flussdiagramm: Verbindungsstelle 26"/>
          <p:cNvSpPr/>
          <p:nvPr/>
        </p:nvSpPr>
        <p:spPr bwMode="auto">
          <a:xfrm flipV="1">
            <a:off x="3772449" y="3855800"/>
            <a:ext cx="144016" cy="125662"/>
          </a:xfrm>
          <a:prstGeom prst="flowChartConnector">
            <a:avLst/>
          </a:prstGeom>
          <a:solidFill>
            <a:srgbClr val="FF000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28" name="Textfeld 27"/>
          <p:cNvSpPr txBox="1"/>
          <p:nvPr/>
        </p:nvSpPr>
        <p:spPr>
          <a:xfrm>
            <a:off x="-49222" y="5798150"/>
            <a:ext cx="2653051" cy="523220"/>
          </a:xfrm>
          <a:prstGeom prst="rect">
            <a:avLst/>
          </a:prstGeom>
          <a:noFill/>
        </p:spPr>
        <p:txBody>
          <a:bodyPr wrap="square" rtlCol="0">
            <a:spAutoFit/>
          </a:bodyPr>
          <a:lstStyle/>
          <a:p>
            <a:r>
              <a:rPr lang="de-DE" sz="1400" b="1" dirty="0" smtClean="0">
                <a:latin typeface="+mn-lt"/>
              </a:rPr>
              <a:t>Ein Satellit:</a:t>
            </a:r>
          </a:p>
          <a:p>
            <a:r>
              <a:rPr lang="de-DE" sz="1400" dirty="0">
                <a:latin typeface="+mn-lt"/>
              </a:rPr>
              <a:t>m</a:t>
            </a:r>
            <a:r>
              <a:rPr lang="de-DE" sz="1400" dirty="0" smtClean="0">
                <a:latin typeface="+mn-lt"/>
              </a:rPr>
              <a:t>ögliche Empfängerpositionen</a:t>
            </a:r>
            <a:endParaRPr lang="de-DE" sz="1400" dirty="0">
              <a:latin typeface="+mn-lt"/>
            </a:endParaRPr>
          </a:p>
        </p:txBody>
      </p:sp>
      <p:sp>
        <p:nvSpPr>
          <p:cNvPr id="29" name="Textfeld 28"/>
          <p:cNvSpPr txBox="1"/>
          <p:nvPr/>
        </p:nvSpPr>
        <p:spPr>
          <a:xfrm>
            <a:off x="3122418" y="5798150"/>
            <a:ext cx="2653051" cy="523220"/>
          </a:xfrm>
          <a:prstGeom prst="rect">
            <a:avLst/>
          </a:prstGeom>
          <a:noFill/>
        </p:spPr>
        <p:txBody>
          <a:bodyPr wrap="square" rtlCol="0">
            <a:spAutoFit/>
          </a:bodyPr>
          <a:lstStyle/>
          <a:p>
            <a:r>
              <a:rPr lang="de-DE" sz="1400" b="1" dirty="0" smtClean="0">
                <a:latin typeface="+mn-lt"/>
              </a:rPr>
              <a:t>Zwei Satelliten:</a:t>
            </a:r>
          </a:p>
          <a:p>
            <a:r>
              <a:rPr lang="de-DE" sz="1400" dirty="0">
                <a:latin typeface="+mn-lt"/>
              </a:rPr>
              <a:t>m</a:t>
            </a:r>
            <a:r>
              <a:rPr lang="de-DE" sz="1400" dirty="0" smtClean="0">
                <a:latin typeface="+mn-lt"/>
              </a:rPr>
              <a:t>ögliche Empfängerpositionen</a:t>
            </a:r>
            <a:endParaRPr lang="de-DE" sz="1400" dirty="0">
              <a:latin typeface="+mn-lt"/>
            </a:endParaRPr>
          </a:p>
        </p:txBody>
      </p:sp>
      <p:sp>
        <p:nvSpPr>
          <p:cNvPr id="30" name="Textfeld 29"/>
          <p:cNvSpPr txBox="1"/>
          <p:nvPr/>
        </p:nvSpPr>
        <p:spPr>
          <a:xfrm>
            <a:off x="6650809" y="5802357"/>
            <a:ext cx="2653051" cy="523220"/>
          </a:xfrm>
          <a:prstGeom prst="rect">
            <a:avLst/>
          </a:prstGeom>
          <a:noFill/>
        </p:spPr>
        <p:txBody>
          <a:bodyPr wrap="square" rtlCol="0">
            <a:spAutoFit/>
          </a:bodyPr>
          <a:lstStyle/>
          <a:p>
            <a:r>
              <a:rPr lang="de-DE" sz="1400" b="1" dirty="0" smtClean="0">
                <a:latin typeface="+mn-lt"/>
              </a:rPr>
              <a:t>Drei Satelliten:</a:t>
            </a:r>
          </a:p>
          <a:p>
            <a:r>
              <a:rPr lang="de-DE" sz="1400" dirty="0" smtClean="0">
                <a:latin typeface="+mn-lt"/>
              </a:rPr>
              <a:t>eindeutige Empfängerposition</a:t>
            </a:r>
            <a:endParaRPr lang="de-DE" sz="1400" dirty="0">
              <a:latin typeface="+mn-lt"/>
            </a:endParaRPr>
          </a:p>
        </p:txBody>
      </p:sp>
      <p:cxnSp>
        <p:nvCxnSpPr>
          <p:cNvPr id="32" name="Gerader Verbinder 31"/>
          <p:cNvCxnSpPr/>
          <p:nvPr/>
        </p:nvCxnSpPr>
        <p:spPr bwMode="auto">
          <a:xfrm flipV="1">
            <a:off x="2792760" y="1628800"/>
            <a:ext cx="0" cy="469257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Gerader Verbinder 32"/>
          <p:cNvCxnSpPr/>
          <p:nvPr/>
        </p:nvCxnSpPr>
        <p:spPr bwMode="auto">
          <a:xfrm flipV="1">
            <a:off x="6249144" y="1635177"/>
            <a:ext cx="0" cy="469257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26" name="Picture 2" descr="Lizenzfreie Kommunikation Satellit Clipart - GoGraph"/>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019" t="7706" r="9182" b="14757"/>
          <a:stretch/>
        </p:blipFill>
        <p:spPr bwMode="auto">
          <a:xfrm>
            <a:off x="7445950" y="4728229"/>
            <a:ext cx="504056" cy="53058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Lizenzfreie Kommunikation Satellit Clipart - GoGraph"/>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019" t="7706" r="9182" b="14757"/>
          <a:stretch/>
        </p:blipFill>
        <p:spPr bwMode="auto">
          <a:xfrm>
            <a:off x="8625408" y="4005064"/>
            <a:ext cx="504056" cy="53058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Lizenzfreie Kommunikation Satellit Clipart - GoGraph"/>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019" t="7706" r="9182" b="14757"/>
          <a:stretch/>
        </p:blipFill>
        <p:spPr bwMode="auto">
          <a:xfrm>
            <a:off x="7624585" y="3276499"/>
            <a:ext cx="504056" cy="53058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Lizenzfreie Kommunikation Satellit Clipart - GoGraph"/>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019" t="7706" r="9182" b="14757"/>
          <a:stretch/>
        </p:blipFill>
        <p:spPr bwMode="auto">
          <a:xfrm>
            <a:off x="1244588" y="3307723"/>
            <a:ext cx="504056" cy="53058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Lizenzfreie Kommunikation Satellit Clipart - GoGraph"/>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019" t="7706" r="9182" b="14757"/>
          <a:stretch/>
        </p:blipFill>
        <p:spPr bwMode="auto">
          <a:xfrm>
            <a:off x="4196915" y="4293096"/>
            <a:ext cx="504056" cy="53058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Lizenzfreie Kommunikation Satellit Clipart - GoGraph"/>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019" t="7706" r="9182" b="14757"/>
          <a:stretch/>
        </p:blipFill>
        <p:spPr bwMode="auto">
          <a:xfrm>
            <a:off x="4217926" y="2980068"/>
            <a:ext cx="504056" cy="530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7015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Grundlagen Satelliten</a:t>
            </a:r>
          </a:p>
        </p:txBody>
      </p:sp>
      <p:sp>
        <p:nvSpPr>
          <p:cNvPr id="3" name="Inhaltsplatzhalter 2"/>
          <p:cNvSpPr>
            <a:spLocks noGrp="1"/>
          </p:cNvSpPr>
          <p:nvPr>
            <p:ph idx="1"/>
          </p:nvPr>
        </p:nvSpPr>
        <p:spPr>
          <a:xfrm>
            <a:off x="508000" y="1285354"/>
            <a:ext cx="8915400" cy="4752429"/>
          </a:xfrm>
        </p:spPr>
        <p:txBody>
          <a:bodyPr/>
          <a:lstStyle/>
          <a:p>
            <a:pPr marL="0" indent="0">
              <a:buNone/>
            </a:pPr>
            <a:r>
              <a:rPr lang="de-DE" sz="2200" b="1" dirty="0"/>
              <a:t>Entfernungsmessung vom Satelliten - Laufzeitmessung</a:t>
            </a:r>
          </a:p>
          <a:p>
            <a:r>
              <a:rPr lang="de-DE" sz="2000" dirty="0"/>
              <a:t>Messung der Zeit vom Senden des Signales bis zum Empfangen</a:t>
            </a:r>
          </a:p>
          <a:p>
            <a:r>
              <a:rPr lang="de-DE" sz="2000" dirty="0"/>
              <a:t>Die Signale (Radiosignale) bewegen sich mit Lichtgeschwindigkeit 300.000 Kilometern pro Sekunde (genauer Wert c = 299.792.458 m/s) </a:t>
            </a:r>
          </a:p>
          <a:p>
            <a:r>
              <a:rPr lang="de-DE" sz="2000" dirty="0"/>
              <a:t>Entfernung = Lichtgeschwindigkeit x Zeit</a:t>
            </a:r>
          </a:p>
          <a:p>
            <a:endParaRPr lang="de-DE" sz="2000" dirty="0"/>
          </a:p>
          <a:p>
            <a:r>
              <a:rPr lang="de-DE" sz="2000" dirty="0"/>
              <a:t>Die Satelliten sind die </a:t>
            </a:r>
            <a:r>
              <a:rPr lang="de-DE" sz="2000" dirty="0" smtClean="0"/>
              <a:t>Referenzpunkte, </a:t>
            </a:r>
            <a:r>
              <a:rPr lang="de-DE" sz="2000" dirty="0"/>
              <a:t>um </a:t>
            </a:r>
            <a:endParaRPr lang="de-DE" sz="2000" dirty="0" smtClean="0"/>
          </a:p>
          <a:p>
            <a:pPr marL="0" indent="0">
              <a:buNone/>
            </a:pPr>
            <a:r>
              <a:rPr lang="de-DE" sz="2000" dirty="0"/>
              <a:t> </a:t>
            </a:r>
            <a:r>
              <a:rPr lang="de-DE" sz="2000" dirty="0" smtClean="0"/>
              <a:t>    die aktuelle </a:t>
            </a:r>
            <a:r>
              <a:rPr lang="de-DE" sz="2000" dirty="0"/>
              <a:t>Position zu bestimmen</a:t>
            </a:r>
          </a:p>
          <a:p>
            <a:r>
              <a:rPr lang="de-DE" sz="2000" dirty="0"/>
              <a:t>Der GPS Empfänger errechnet aus der </a:t>
            </a:r>
            <a:r>
              <a:rPr lang="de-DE" sz="2000" dirty="0" smtClean="0"/>
              <a:t>Zeit, </a:t>
            </a:r>
          </a:p>
          <a:p>
            <a:pPr marL="0" indent="0">
              <a:buNone/>
            </a:pPr>
            <a:r>
              <a:rPr lang="de-DE" sz="2000" dirty="0"/>
              <a:t> </a:t>
            </a:r>
            <a:r>
              <a:rPr lang="de-DE" sz="2000" dirty="0" smtClean="0"/>
              <a:t>    die </a:t>
            </a:r>
            <a:r>
              <a:rPr lang="de-DE" sz="2000" dirty="0"/>
              <a:t>das Signal benötigt, die Distanz</a:t>
            </a:r>
          </a:p>
          <a:p>
            <a:r>
              <a:rPr lang="de-DE" sz="2000" dirty="0"/>
              <a:t>Um eine exakte Position zu bestimmen, sind </a:t>
            </a:r>
            <a:endParaRPr lang="de-DE" sz="2000" dirty="0" smtClean="0"/>
          </a:p>
          <a:p>
            <a:pPr marL="0" indent="0">
              <a:buNone/>
            </a:pPr>
            <a:r>
              <a:rPr lang="de-DE" sz="2000" dirty="0"/>
              <a:t> </a:t>
            </a:r>
            <a:r>
              <a:rPr lang="de-DE" sz="2000" dirty="0" smtClean="0"/>
              <a:t>    mindestens 4 </a:t>
            </a:r>
            <a:r>
              <a:rPr lang="de-DE" sz="2000" dirty="0"/>
              <a:t>Satelliten nötig </a:t>
            </a:r>
          </a:p>
          <a:p>
            <a:pPr marL="0" indent="0">
              <a:buNone/>
            </a:pPr>
            <a:r>
              <a:rPr lang="de-DE" sz="2000" dirty="0" smtClean="0"/>
              <a:t>     (</a:t>
            </a:r>
            <a:r>
              <a:rPr lang="de-DE" sz="2000" dirty="0"/>
              <a:t>Länge, Breite, Höhe und Zeit)</a:t>
            </a:r>
          </a:p>
          <a:p>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11</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6" name="Grafik 5"/>
          <p:cNvPicPr>
            <a:picLocks noChangeAspect="1"/>
          </p:cNvPicPr>
          <p:nvPr/>
        </p:nvPicPr>
        <p:blipFill rotWithShape="1">
          <a:blip r:embed="rId3"/>
          <a:srcRect l="29647" t="16384" r="28919" b="4747"/>
          <a:stretch/>
        </p:blipFill>
        <p:spPr>
          <a:xfrm>
            <a:off x="6058198" y="2924944"/>
            <a:ext cx="3168352" cy="3024336"/>
          </a:xfrm>
          <a:prstGeom prst="rect">
            <a:avLst/>
          </a:prstGeom>
        </p:spPr>
      </p:pic>
      <p:sp>
        <p:nvSpPr>
          <p:cNvPr id="7" name="Textfeld 6"/>
          <p:cNvSpPr txBox="1"/>
          <p:nvPr/>
        </p:nvSpPr>
        <p:spPr>
          <a:xfrm>
            <a:off x="5484538" y="5949280"/>
            <a:ext cx="4315672" cy="400110"/>
          </a:xfrm>
          <a:prstGeom prst="rect">
            <a:avLst/>
          </a:prstGeom>
          <a:noFill/>
        </p:spPr>
        <p:txBody>
          <a:bodyPr wrap="square" rtlCol="0">
            <a:spAutoFit/>
          </a:bodyPr>
          <a:lstStyle/>
          <a:p>
            <a:r>
              <a:rPr lang="de-DE" sz="1000" dirty="0" smtClean="0">
                <a:latin typeface="Arial" panose="020B0604020202020204" pitchFamily="34" charset="0"/>
                <a:cs typeface="Arial" panose="020B0604020202020204" pitchFamily="34" charset="0"/>
              </a:rPr>
              <a:t>Quelle: DLG-Merkblatt </a:t>
            </a:r>
            <a:r>
              <a:rPr lang="de-DE" sz="1000" dirty="0">
                <a:latin typeface="Arial" panose="020B0604020202020204" pitchFamily="34" charset="0"/>
                <a:cs typeface="Arial" panose="020B0604020202020204" pitchFamily="34" charset="0"/>
              </a:rPr>
              <a:t>388: </a:t>
            </a:r>
            <a:r>
              <a:rPr lang="de-DE" sz="1000" dirty="0" smtClean="0">
                <a:latin typeface="Arial" panose="020B0604020202020204" pitchFamily="34" charset="0"/>
                <a:cs typeface="Arial" panose="020B0604020202020204" pitchFamily="34" charset="0"/>
              </a:rPr>
              <a:t>Satellitenortungssysteme (GNSS) </a:t>
            </a:r>
          </a:p>
          <a:p>
            <a:r>
              <a:rPr lang="de-DE" sz="1000" dirty="0" smtClean="0">
                <a:latin typeface="Arial" panose="020B0604020202020204" pitchFamily="34" charset="0"/>
                <a:cs typeface="Arial" panose="020B0604020202020204" pitchFamily="34" charset="0"/>
              </a:rPr>
              <a:t>                             in der Landwirtschaft</a:t>
            </a:r>
            <a:endParaRPr lang="de-DE"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8163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8000" y="188912"/>
            <a:ext cx="8718550" cy="824343"/>
          </a:xfrm>
        </p:spPr>
        <p:txBody>
          <a:bodyPr/>
          <a:lstStyle/>
          <a:p>
            <a:r>
              <a:rPr lang="de-DE" dirty="0" smtClean="0"/>
              <a:t>GNSS </a:t>
            </a:r>
            <a:r>
              <a:rPr lang="de-DE" dirty="0"/>
              <a:t>– Allgemeine </a:t>
            </a:r>
            <a:r>
              <a:rPr lang="de-DE" dirty="0" smtClean="0"/>
              <a:t>Störungen vom Satellit zum Empfänger</a:t>
            </a:r>
            <a:endParaRPr lang="de-DE" dirty="0"/>
          </a:p>
        </p:txBody>
      </p:sp>
      <p:sp>
        <p:nvSpPr>
          <p:cNvPr id="3" name="Inhaltsplatzhalter 2"/>
          <p:cNvSpPr>
            <a:spLocks noGrp="1"/>
          </p:cNvSpPr>
          <p:nvPr>
            <p:ph idx="1"/>
          </p:nvPr>
        </p:nvSpPr>
        <p:spPr>
          <a:xfrm>
            <a:off x="508000" y="1488146"/>
            <a:ext cx="8915400" cy="4782480"/>
          </a:xfrm>
        </p:spPr>
        <p:txBody>
          <a:bodyPr/>
          <a:lstStyle/>
          <a:p>
            <a:pPr marL="0" indent="0">
              <a:buNone/>
            </a:pPr>
            <a:r>
              <a:rPr lang="de-DE" sz="2000" dirty="0" smtClean="0"/>
              <a:t>Verringerung der Genauigkeit durch:</a:t>
            </a:r>
          </a:p>
          <a:p>
            <a:pPr marL="0" indent="0">
              <a:buNone/>
            </a:pPr>
            <a:endParaRPr lang="de-DE" dirty="0" smtClean="0"/>
          </a:p>
          <a:p>
            <a:r>
              <a:rPr lang="de-DE" sz="1800" dirty="0" smtClean="0"/>
              <a:t>Satellitenfehler</a:t>
            </a:r>
          </a:p>
          <a:p>
            <a:r>
              <a:rPr lang="de-DE" sz="1800" dirty="0" smtClean="0"/>
              <a:t>Atmosphärische Fehler</a:t>
            </a:r>
          </a:p>
          <a:p>
            <a:r>
              <a:rPr lang="de-DE" sz="1800" dirty="0" smtClean="0"/>
              <a:t>Mehrwegeempfang</a:t>
            </a:r>
          </a:p>
          <a:p>
            <a:r>
              <a:rPr lang="de-DE" sz="1800" dirty="0" smtClean="0"/>
              <a:t>Fehler durch den Empfänger </a:t>
            </a:r>
          </a:p>
          <a:p>
            <a:r>
              <a:rPr lang="de-DE" sz="1800" dirty="0" smtClean="0"/>
              <a:t>Satellitenkonstellation</a:t>
            </a:r>
          </a:p>
          <a:p>
            <a:pPr marL="0" indent="0">
              <a:buNone/>
            </a:pPr>
            <a:endParaRPr lang="de-DE" dirty="0" smtClean="0"/>
          </a:p>
          <a:p>
            <a:pPr marL="0" indent="0">
              <a:buNone/>
            </a:pPr>
            <a:endParaRPr lang="de-DE" dirty="0" smtClean="0"/>
          </a:p>
          <a:p>
            <a:pPr marL="0" indent="0">
              <a:buNone/>
            </a:pPr>
            <a:endParaRPr lang="de-DE" dirty="0"/>
          </a:p>
          <a:p>
            <a:pPr marL="0" indent="0">
              <a:buNone/>
            </a:pPr>
            <a:endParaRPr lang="de-DE" dirty="0" smtClean="0"/>
          </a:p>
          <a:p>
            <a:pPr marL="0" indent="0" algn="ctr">
              <a:buNone/>
            </a:pPr>
            <a:r>
              <a:rPr lang="de-DE" sz="1600" dirty="0" smtClean="0">
                <a:hlinkClick r:id="rId2" action="ppaction://hlinkpres?slideindex=23&amp;slidetitle=Wovon ist die Genauigkeit auf dem Acker abhängig? – Präzises Lenksystem allein reicht nicht aus!"/>
              </a:rPr>
              <a:t>Wovon ist die Genauigkeit auf dem Acker abhängig?</a:t>
            </a:r>
            <a:endParaRPr lang="de-DE" sz="1600"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12</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6" name="Grafik 5"/>
          <p:cNvPicPr>
            <a:picLocks noChangeAspect="1"/>
          </p:cNvPicPr>
          <p:nvPr/>
        </p:nvPicPr>
        <p:blipFill>
          <a:blip r:embed="rId3"/>
          <a:stretch>
            <a:fillRect/>
          </a:stretch>
        </p:blipFill>
        <p:spPr>
          <a:xfrm>
            <a:off x="5630738" y="1340979"/>
            <a:ext cx="3824114" cy="4104034"/>
          </a:xfrm>
          <a:prstGeom prst="rect">
            <a:avLst/>
          </a:prstGeom>
        </p:spPr>
      </p:pic>
      <p:sp>
        <p:nvSpPr>
          <p:cNvPr id="7" name="Textfeld 6"/>
          <p:cNvSpPr txBox="1"/>
          <p:nvPr/>
        </p:nvSpPr>
        <p:spPr>
          <a:xfrm>
            <a:off x="6570228" y="5037361"/>
            <a:ext cx="2670200" cy="246221"/>
          </a:xfrm>
          <a:prstGeom prst="rect">
            <a:avLst/>
          </a:prstGeom>
          <a:noFill/>
        </p:spPr>
        <p:txBody>
          <a:bodyPr wrap="square" rtlCol="0">
            <a:spAutoFit/>
          </a:bodyPr>
          <a:lstStyle/>
          <a:p>
            <a:r>
              <a:rPr lang="de-DE" sz="1000" dirty="0" smtClean="0">
                <a:latin typeface="+mn-lt"/>
              </a:rPr>
              <a:t>Quelle: Kompendium</a:t>
            </a:r>
            <a:endParaRPr lang="de-DE" sz="1000" dirty="0">
              <a:latin typeface="+mn-lt"/>
            </a:endParaRPr>
          </a:p>
        </p:txBody>
      </p:sp>
      <p:cxnSp>
        <p:nvCxnSpPr>
          <p:cNvPr id="9" name="Gerader Verbinder 8"/>
          <p:cNvCxnSpPr/>
          <p:nvPr/>
        </p:nvCxnSpPr>
        <p:spPr bwMode="auto">
          <a:xfrm>
            <a:off x="7401272" y="2204864"/>
            <a:ext cx="504056" cy="2376264"/>
          </a:xfrm>
          <a:prstGeom prst="line">
            <a:avLst/>
          </a:prstGeom>
          <a:ln>
            <a:solidFill>
              <a:srgbClr val="00CC00"/>
            </a:solidFill>
            <a:headEnd type="none" w="med" len="med"/>
            <a:tailEnd type="none" w="med" len="med"/>
          </a:ln>
          <a:extLst/>
        </p:spPr>
        <p:style>
          <a:lnRef idx="2">
            <a:schemeClr val="dk1"/>
          </a:lnRef>
          <a:fillRef idx="0">
            <a:schemeClr val="dk1"/>
          </a:fillRef>
          <a:effectRef idx="1">
            <a:schemeClr val="dk1"/>
          </a:effectRef>
          <a:fontRef idx="minor">
            <a:schemeClr val="tx1"/>
          </a:fontRef>
        </p:style>
      </p:cxnSp>
      <p:cxnSp>
        <p:nvCxnSpPr>
          <p:cNvPr id="19" name="Gewinkelte Verbindung 18"/>
          <p:cNvCxnSpPr/>
          <p:nvPr/>
        </p:nvCxnSpPr>
        <p:spPr bwMode="auto">
          <a:xfrm>
            <a:off x="6551240" y="1570014"/>
            <a:ext cx="850032" cy="759594"/>
          </a:xfrm>
          <a:prstGeom prst="bentConnector3">
            <a:avLst/>
          </a:prstGeom>
          <a:solidFill>
            <a:schemeClr val="accent1"/>
          </a:solidFill>
          <a:ln w="9525" cap="flat" cmpd="sng" algn="ctr">
            <a:solidFill>
              <a:srgbClr val="00CC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feld 25"/>
          <p:cNvSpPr txBox="1"/>
          <p:nvPr/>
        </p:nvSpPr>
        <p:spPr>
          <a:xfrm>
            <a:off x="5356870" y="1234147"/>
            <a:ext cx="1380828" cy="461665"/>
          </a:xfrm>
          <a:prstGeom prst="rect">
            <a:avLst/>
          </a:prstGeom>
          <a:noFill/>
        </p:spPr>
        <p:txBody>
          <a:bodyPr wrap="square" rtlCol="0">
            <a:spAutoFit/>
          </a:bodyPr>
          <a:lstStyle/>
          <a:p>
            <a:r>
              <a:rPr lang="de-DE" sz="1200" dirty="0" smtClean="0">
                <a:solidFill>
                  <a:srgbClr val="00CC00"/>
                </a:solidFill>
                <a:latin typeface="+mn-lt"/>
              </a:rPr>
              <a:t>Theoretischer Signalweg</a:t>
            </a:r>
            <a:endParaRPr lang="de-DE" sz="1200" dirty="0">
              <a:solidFill>
                <a:srgbClr val="00CC00"/>
              </a:solidFill>
              <a:latin typeface="+mn-lt"/>
            </a:endParaRPr>
          </a:p>
        </p:txBody>
      </p:sp>
    </p:spTree>
    <p:extLst>
      <p:ext uri="{BB962C8B-B14F-4D97-AF65-F5344CB8AC3E}">
        <p14:creationId xmlns:p14="http://schemas.microsoft.com/office/powerpoint/2010/main" val="25151167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Satellitenkonstellation</a:t>
            </a:r>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13</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
        <p:nvSpPr>
          <p:cNvPr id="7" name="Inhaltsplatzhalter 6"/>
          <p:cNvSpPr>
            <a:spLocks noGrp="1"/>
          </p:cNvSpPr>
          <p:nvPr>
            <p:ph idx="1"/>
          </p:nvPr>
        </p:nvSpPr>
        <p:spPr>
          <a:xfrm>
            <a:off x="508000" y="1268760"/>
            <a:ext cx="8915400" cy="4497387"/>
          </a:xfrm>
        </p:spPr>
        <p:txBody>
          <a:bodyPr/>
          <a:lstStyle/>
          <a:p>
            <a:r>
              <a:rPr lang="de-DE" sz="2000" dirty="0"/>
              <a:t>schlechte Geometrie ist, wenn </a:t>
            </a:r>
            <a:r>
              <a:rPr lang="de-DE" sz="2000" dirty="0" smtClean="0"/>
              <a:t>die empfangenen </a:t>
            </a:r>
            <a:r>
              <a:rPr lang="de-DE" sz="2000" dirty="0"/>
              <a:t>Satelliten </a:t>
            </a:r>
            <a:r>
              <a:rPr lang="de-DE" sz="2000" dirty="0" smtClean="0"/>
              <a:t>alle dicht </a:t>
            </a:r>
            <a:r>
              <a:rPr lang="de-DE" sz="2000" dirty="0"/>
              <a:t>beieinander </a:t>
            </a:r>
            <a:r>
              <a:rPr lang="de-DE" sz="2000" dirty="0" smtClean="0"/>
              <a:t>stehen</a:t>
            </a:r>
          </a:p>
          <a:p>
            <a:pPr marL="0" indent="0">
              <a:buNone/>
            </a:pPr>
            <a:endParaRPr lang="de-DE" sz="2000" dirty="0" smtClean="0"/>
          </a:p>
          <a:p>
            <a:r>
              <a:rPr lang="de-DE" sz="2000" dirty="0" smtClean="0"/>
              <a:t>je </a:t>
            </a:r>
            <a:r>
              <a:rPr lang="de-DE" sz="2000" dirty="0"/>
              <a:t>kleiner der umfasste Raum ist</a:t>
            </a:r>
            <a:r>
              <a:rPr lang="de-DE" sz="2000" dirty="0" smtClean="0"/>
              <a:t>,</a:t>
            </a:r>
          </a:p>
          <a:p>
            <a:pPr marL="0" indent="0">
              <a:buNone/>
            </a:pPr>
            <a:r>
              <a:rPr lang="de-DE" sz="2000" dirty="0" smtClean="0"/>
              <a:t>    desto </a:t>
            </a:r>
            <a:r>
              <a:rPr lang="de-DE" sz="2000" dirty="0"/>
              <a:t>geringer ist die </a:t>
            </a:r>
            <a:r>
              <a:rPr lang="de-DE" sz="2000" dirty="0" smtClean="0"/>
              <a:t>Genauigkeit</a:t>
            </a:r>
          </a:p>
          <a:p>
            <a:pPr marL="0" indent="0">
              <a:buNone/>
            </a:pPr>
            <a:endParaRPr lang="de-DE" sz="2000" dirty="0" smtClean="0"/>
          </a:p>
          <a:p>
            <a:r>
              <a:rPr lang="de-DE" sz="2000" dirty="0" smtClean="0"/>
              <a:t>je </a:t>
            </a:r>
            <a:r>
              <a:rPr lang="de-DE" sz="2000" dirty="0"/>
              <a:t>weiter die verwendeten Satelliten </a:t>
            </a:r>
            <a:endParaRPr lang="de-DE" sz="2000" dirty="0" smtClean="0"/>
          </a:p>
          <a:p>
            <a:pPr marL="0" indent="0">
              <a:buNone/>
            </a:pPr>
            <a:r>
              <a:rPr lang="de-DE" sz="2000" dirty="0" smtClean="0"/>
              <a:t>     auseinanderstehen</a:t>
            </a:r>
            <a:r>
              <a:rPr lang="de-DE" sz="2000" dirty="0"/>
              <a:t>, desto höher ist </a:t>
            </a:r>
            <a:r>
              <a:rPr lang="de-DE" sz="2000" dirty="0" smtClean="0"/>
              <a:t>das</a:t>
            </a:r>
          </a:p>
          <a:p>
            <a:pPr marL="0" indent="0">
              <a:buNone/>
            </a:pPr>
            <a:r>
              <a:rPr lang="de-DE" sz="2000" dirty="0"/>
              <a:t> </a:t>
            </a:r>
            <a:r>
              <a:rPr lang="de-DE" sz="2000" dirty="0" smtClean="0"/>
              <a:t>    </a:t>
            </a:r>
            <a:r>
              <a:rPr lang="de-DE" sz="2000" dirty="0"/>
              <a:t>umfasste Volumen und damit die </a:t>
            </a:r>
          </a:p>
          <a:p>
            <a:pPr marL="0" indent="0">
              <a:buNone/>
            </a:pPr>
            <a:r>
              <a:rPr lang="de-DE" sz="2000" dirty="0" smtClean="0"/>
              <a:t>     Genauigkeit</a:t>
            </a:r>
          </a:p>
          <a:p>
            <a:endParaRPr lang="de-DE" dirty="0"/>
          </a:p>
        </p:txBody>
      </p:sp>
      <p:pic>
        <p:nvPicPr>
          <p:cNvPr id="8" name="Grafik 7"/>
          <p:cNvPicPr>
            <a:picLocks noChangeAspect="1"/>
          </p:cNvPicPr>
          <p:nvPr/>
        </p:nvPicPr>
        <p:blipFill>
          <a:blip r:embed="rId2"/>
          <a:stretch>
            <a:fillRect/>
          </a:stretch>
        </p:blipFill>
        <p:spPr>
          <a:xfrm>
            <a:off x="5691032" y="1851965"/>
            <a:ext cx="3848256" cy="3914182"/>
          </a:xfrm>
          <a:prstGeom prst="rect">
            <a:avLst/>
          </a:prstGeom>
        </p:spPr>
      </p:pic>
      <p:sp>
        <p:nvSpPr>
          <p:cNvPr id="9" name="Textfeld 8"/>
          <p:cNvSpPr txBox="1"/>
          <p:nvPr/>
        </p:nvSpPr>
        <p:spPr>
          <a:xfrm>
            <a:off x="6872510" y="5373216"/>
            <a:ext cx="2354040" cy="246221"/>
          </a:xfrm>
          <a:prstGeom prst="rect">
            <a:avLst/>
          </a:prstGeom>
          <a:noFill/>
        </p:spPr>
        <p:txBody>
          <a:bodyPr wrap="square" rtlCol="0">
            <a:spAutoFit/>
          </a:bodyPr>
          <a:lstStyle/>
          <a:p>
            <a:r>
              <a:rPr lang="de-DE" sz="1000" dirty="0" smtClean="0">
                <a:latin typeface="+mn-lt"/>
              </a:rPr>
              <a:t>Quelle: Kompendium </a:t>
            </a:r>
            <a:endParaRPr lang="de-DE" sz="1000" dirty="0">
              <a:latin typeface="+mn-lt"/>
            </a:endParaRPr>
          </a:p>
        </p:txBody>
      </p:sp>
    </p:spTree>
    <p:extLst>
      <p:ext uri="{BB962C8B-B14F-4D97-AF65-F5344CB8AC3E}">
        <p14:creationId xmlns:p14="http://schemas.microsoft.com/office/powerpoint/2010/main" val="638634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GNSS-Signalfehler bei der Positionsbestimmung</a:t>
            </a:r>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14</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
        <p:nvSpPr>
          <p:cNvPr id="12" name="Textfeld 11"/>
          <p:cNvSpPr txBox="1"/>
          <p:nvPr/>
        </p:nvSpPr>
        <p:spPr>
          <a:xfrm>
            <a:off x="4901663" y="3452705"/>
            <a:ext cx="4032448" cy="246221"/>
          </a:xfrm>
          <a:prstGeom prst="rect">
            <a:avLst/>
          </a:prstGeom>
          <a:noFill/>
        </p:spPr>
        <p:txBody>
          <a:bodyPr wrap="square" rtlCol="0">
            <a:spAutoFit/>
          </a:bodyPr>
          <a:lstStyle/>
          <a:p>
            <a:r>
              <a:rPr lang="de-DE" sz="1000" dirty="0" smtClean="0">
                <a:latin typeface="+mn-lt"/>
              </a:rPr>
              <a:t>Quelle: allnav GmbH, Uni Münster (Eigene Darstellung)</a:t>
            </a:r>
            <a:endParaRPr lang="de-DE" sz="1000" dirty="0">
              <a:latin typeface="+mn-lt"/>
            </a:endParaRPr>
          </a:p>
        </p:txBody>
      </p:sp>
      <p:sp>
        <p:nvSpPr>
          <p:cNvPr id="3" name="Inhaltsplatzhalter 2"/>
          <p:cNvSpPr>
            <a:spLocks noGrp="1"/>
          </p:cNvSpPr>
          <p:nvPr>
            <p:ph idx="1"/>
          </p:nvPr>
        </p:nvSpPr>
        <p:spPr>
          <a:xfrm>
            <a:off x="508000" y="1916832"/>
            <a:ext cx="8915400" cy="4353793"/>
          </a:xfrm>
        </p:spPr>
        <p:txBody>
          <a:bodyPr/>
          <a:lstStyle/>
          <a:p>
            <a:endParaRPr lang="de-DE" dirty="0" smtClean="0"/>
          </a:p>
          <a:p>
            <a:endParaRPr lang="de-DE" dirty="0"/>
          </a:p>
          <a:p>
            <a:endParaRPr lang="de-DE" dirty="0" smtClean="0"/>
          </a:p>
          <a:p>
            <a:endParaRPr lang="de-DE" dirty="0" smtClean="0"/>
          </a:p>
          <a:p>
            <a:pPr marL="0" indent="0">
              <a:buNone/>
            </a:pPr>
            <a:endParaRPr lang="de-DE" dirty="0"/>
          </a:p>
          <a:p>
            <a:r>
              <a:rPr lang="de-DE" sz="2200" dirty="0"/>
              <a:t>o</a:t>
            </a:r>
            <a:r>
              <a:rPr lang="de-DE" sz="2200" dirty="0" smtClean="0"/>
              <a:t>hne Korrekturmaßnahmen beträgt die absolute Genauigkeit bei der Positionsbestimmung circa 5-10 m</a:t>
            </a:r>
            <a:endParaRPr lang="de-DE" sz="2200" b="0" dirty="0" smtClean="0">
              <a:ea typeface="Cambria Math" panose="02040503050406030204" pitchFamily="18" charset="0"/>
            </a:endParaRPr>
          </a:p>
          <a:p>
            <a:pPr lvl="1"/>
            <a:r>
              <a:rPr lang="de-DE" sz="2000" dirty="0"/>
              <a:t>b</a:t>
            </a:r>
            <a:r>
              <a:rPr lang="de-DE" sz="2000" dirty="0" smtClean="0"/>
              <a:t>enötigt wird ein GNSS-Empfänger</a:t>
            </a:r>
            <a:r>
              <a:rPr lang="de-DE" sz="2000" dirty="0"/>
              <a:t>, wie er heute in </a:t>
            </a:r>
            <a:r>
              <a:rPr lang="de-DE" sz="2000" dirty="0" smtClean="0"/>
              <a:t>verschiedener </a:t>
            </a:r>
            <a:r>
              <a:rPr lang="de-DE" sz="2000" dirty="0"/>
              <a:t>Ausführung und unterschiedlicher Genauigkeit auf dem Markt erhältlich ist, bzw. in allen </a:t>
            </a:r>
            <a:r>
              <a:rPr lang="de-DE" sz="2000" dirty="0" smtClean="0"/>
              <a:t>Mobiltelefonen </a:t>
            </a:r>
            <a:r>
              <a:rPr lang="de-DE" sz="2000" dirty="0"/>
              <a:t>integriert </a:t>
            </a:r>
            <a:r>
              <a:rPr lang="de-DE" sz="2000" dirty="0" smtClean="0"/>
              <a:t>ist</a:t>
            </a:r>
          </a:p>
          <a:p>
            <a:pPr lvl="1"/>
            <a:r>
              <a:rPr lang="de-DE" sz="2000" dirty="0"/>
              <a:t>für die Navigation im Auto ausreichend, für die Landwirtschaft nicht</a:t>
            </a:r>
            <a:endParaRPr lang="de-DE" sz="2000" dirty="0" smtClean="0"/>
          </a:p>
          <a:p>
            <a:pPr marL="0" indent="0">
              <a:buNone/>
            </a:pPr>
            <a:endParaRPr lang="de-DE" dirty="0"/>
          </a:p>
        </p:txBody>
      </p:sp>
      <p:graphicFrame>
        <p:nvGraphicFramePr>
          <p:cNvPr id="8" name="Tabelle 7"/>
          <p:cNvGraphicFramePr>
            <a:graphicFrameLocks noGrp="1"/>
          </p:cNvGraphicFramePr>
          <p:nvPr>
            <p:extLst>
              <p:ext uri="{D42A27DB-BD31-4B8C-83A1-F6EECF244321}">
                <p14:modId xmlns:p14="http://schemas.microsoft.com/office/powerpoint/2010/main" val="2409970838"/>
              </p:ext>
            </p:extLst>
          </p:nvPr>
        </p:nvGraphicFramePr>
        <p:xfrm>
          <a:off x="1272060" y="1052513"/>
          <a:ext cx="7190430" cy="2400192"/>
        </p:xfrm>
        <a:graphic>
          <a:graphicData uri="http://schemas.openxmlformats.org/drawingml/2006/table">
            <a:tbl>
              <a:tblPr firstRow="1" bandRow="1">
                <a:tableStyleId>{5C22544A-7EE6-4342-B048-85BDC9FD1C3A}</a:tableStyleId>
              </a:tblPr>
              <a:tblGrid>
                <a:gridCol w="2396810">
                  <a:extLst>
                    <a:ext uri="{9D8B030D-6E8A-4147-A177-3AD203B41FA5}">
                      <a16:colId xmlns:a16="http://schemas.microsoft.com/office/drawing/2014/main" val="20000"/>
                    </a:ext>
                  </a:extLst>
                </a:gridCol>
                <a:gridCol w="2396810">
                  <a:extLst>
                    <a:ext uri="{9D8B030D-6E8A-4147-A177-3AD203B41FA5}">
                      <a16:colId xmlns:a16="http://schemas.microsoft.com/office/drawing/2014/main" val="20001"/>
                    </a:ext>
                  </a:extLst>
                </a:gridCol>
                <a:gridCol w="2396810">
                  <a:extLst>
                    <a:ext uri="{9D8B030D-6E8A-4147-A177-3AD203B41FA5}">
                      <a16:colId xmlns:a16="http://schemas.microsoft.com/office/drawing/2014/main" val="20002"/>
                    </a:ext>
                  </a:extLst>
                </a:gridCol>
              </a:tblGrid>
              <a:tr h="400032">
                <a:tc>
                  <a:txBody>
                    <a:bodyPr/>
                    <a:lstStyle/>
                    <a:p>
                      <a:endParaRPr lang="de-DE" dirty="0"/>
                    </a:p>
                  </a:txBody>
                  <a:tcPr/>
                </a:tc>
                <a:tc>
                  <a:txBody>
                    <a:bodyPr/>
                    <a:lstStyle/>
                    <a:p>
                      <a:pPr algn="ctr"/>
                      <a:r>
                        <a:rPr lang="de-DE" dirty="0" smtClean="0"/>
                        <a:t>Zeitfehler</a:t>
                      </a:r>
                      <a:endParaRPr lang="de-DE" dirty="0"/>
                    </a:p>
                  </a:txBody>
                  <a:tcPr/>
                </a:tc>
                <a:tc>
                  <a:txBody>
                    <a:bodyPr/>
                    <a:lstStyle/>
                    <a:p>
                      <a:pPr algn="ctr"/>
                      <a:r>
                        <a:rPr lang="de-DE" dirty="0" smtClean="0"/>
                        <a:t>Positionsfehler</a:t>
                      </a:r>
                      <a:endParaRPr lang="de-DE" dirty="0"/>
                    </a:p>
                  </a:txBody>
                  <a:tcPr/>
                </a:tc>
                <a:extLst>
                  <a:ext uri="{0D108BD9-81ED-4DB2-BD59-A6C34878D82A}">
                    <a16:rowId xmlns:a16="http://schemas.microsoft.com/office/drawing/2014/main" val="10000"/>
                  </a:ext>
                </a:extLst>
              </a:tr>
              <a:tr h="400032">
                <a:tc>
                  <a:txBody>
                    <a:bodyPr/>
                    <a:lstStyle/>
                    <a:p>
                      <a:r>
                        <a:rPr lang="de-DE" dirty="0" smtClean="0"/>
                        <a:t>Satellitenposition</a:t>
                      </a:r>
                      <a:endParaRPr lang="de-DE" dirty="0"/>
                    </a:p>
                  </a:txBody>
                  <a:tcPr/>
                </a:tc>
                <a:tc>
                  <a:txBody>
                    <a:bodyPr/>
                    <a:lstStyle/>
                    <a:p>
                      <a:pPr algn="ctr"/>
                      <a:r>
                        <a:rPr lang="de-DE" dirty="0" smtClean="0"/>
                        <a:t>6-60 ns</a:t>
                      </a:r>
                      <a:endParaRPr lang="de-DE" dirty="0"/>
                    </a:p>
                  </a:txBody>
                  <a:tcPr/>
                </a:tc>
                <a:tc>
                  <a:txBody>
                    <a:bodyPr/>
                    <a:lstStyle/>
                    <a:p>
                      <a:pPr algn="ctr"/>
                      <a:r>
                        <a:rPr lang="de-DE" dirty="0" smtClean="0"/>
                        <a:t>1-10 m</a:t>
                      </a:r>
                      <a:endParaRPr lang="de-DE" dirty="0"/>
                    </a:p>
                  </a:txBody>
                  <a:tcPr/>
                </a:tc>
                <a:extLst>
                  <a:ext uri="{0D108BD9-81ED-4DB2-BD59-A6C34878D82A}">
                    <a16:rowId xmlns:a16="http://schemas.microsoft.com/office/drawing/2014/main" val="10001"/>
                  </a:ext>
                </a:extLst>
              </a:tr>
              <a:tr h="400032">
                <a:tc>
                  <a:txBody>
                    <a:bodyPr/>
                    <a:lstStyle/>
                    <a:p>
                      <a:r>
                        <a:rPr lang="de-DE" dirty="0" smtClean="0"/>
                        <a:t>Ionosphäre</a:t>
                      </a:r>
                      <a:endParaRPr lang="de-DE" dirty="0"/>
                    </a:p>
                  </a:txBody>
                  <a:tcPr/>
                </a:tc>
                <a:tc>
                  <a:txBody>
                    <a:bodyPr/>
                    <a:lstStyle/>
                    <a:p>
                      <a:pPr algn="ctr"/>
                      <a:r>
                        <a:rPr lang="de-DE" dirty="0" smtClean="0"/>
                        <a:t>0-180</a:t>
                      </a:r>
                      <a:r>
                        <a:rPr lang="de-DE" baseline="0" dirty="0" smtClean="0"/>
                        <a:t> ns</a:t>
                      </a:r>
                      <a:endParaRPr lang="de-DE" dirty="0"/>
                    </a:p>
                  </a:txBody>
                  <a:tcPr/>
                </a:tc>
                <a:tc>
                  <a:txBody>
                    <a:bodyPr/>
                    <a:lstStyle/>
                    <a:p>
                      <a:pPr algn="ctr"/>
                      <a:r>
                        <a:rPr lang="de-DE" dirty="0" smtClean="0"/>
                        <a:t>0-90 m</a:t>
                      </a:r>
                      <a:endParaRPr lang="de-DE" dirty="0"/>
                    </a:p>
                  </a:txBody>
                  <a:tcPr/>
                </a:tc>
                <a:extLst>
                  <a:ext uri="{0D108BD9-81ED-4DB2-BD59-A6C34878D82A}">
                    <a16:rowId xmlns:a16="http://schemas.microsoft.com/office/drawing/2014/main" val="10002"/>
                  </a:ext>
                </a:extLst>
              </a:tr>
              <a:tr h="400032">
                <a:tc>
                  <a:txBody>
                    <a:bodyPr/>
                    <a:lstStyle/>
                    <a:p>
                      <a:r>
                        <a:rPr lang="de-DE" dirty="0" smtClean="0"/>
                        <a:t>Troposphäre</a:t>
                      </a:r>
                      <a:endParaRPr lang="de-DE" dirty="0"/>
                    </a:p>
                  </a:txBody>
                  <a:tcPr/>
                </a:tc>
                <a:tc>
                  <a:txBody>
                    <a:bodyPr/>
                    <a:lstStyle/>
                    <a:p>
                      <a:pPr algn="ctr"/>
                      <a:r>
                        <a:rPr lang="de-DE" dirty="0" smtClean="0"/>
                        <a:t>0-60 ns</a:t>
                      </a:r>
                      <a:endParaRPr lang="de-DE" dirty="0"/>
                    </a:p>
                  </a:txBody>
                  <a:tcPr/>
                </a:tc>
                <a:tc>
                  <a:txBody>
                    <a:bodyPr/>
                    <a:lstStyle/>
                    <a:p>
                      <a:pPr algn="ctr"/>
                      <a:r>
                        <a:rPr lang="de-DE" dirty="0" smtClean="0"/>
                        <a:t>0-10 m</a:t>
                      </a:r>
                      <a:endParaRPr lang="de-DE" dirty="0"/>
                    </a:p>
                  </a:txBody>
                  <a:tcPr/>
                </a:tc>
                <a:extLst>
                  <a:ext uri="{0D108BD9-81ED-4DB2-BD59-A6C34878D82A}">
                    <a16:rowId xmlns:a16="http://schemas.microsoft.com/office/drawing/2014/main" val="10003"/>
                  </a:ext>
                </a:extLst>
              </a:tr>
              <a:tr h="400032">
                <a:tc>
                  <a:txBody>
                    <a:bodyPr/>
                    <a:lstStyle/>
                    <a:p>
                      <a:r>
                        <a:rPr lang="de-DE" dirty="0" smtClean="0"/>
                        <a:t>Mehrwegeeffekt</a:t>
                      </a:r>
                      <a:endParaRPr lang="de-DE" dirty="0"/>
                    </a:p>
                  </a:txBody>
                  <a:tcPr/>
                </a:tc>
                <a:tc>
                  <a:txBody>
                    <a:bodyPr/>
                    <a:lstStyle/>
                    <a:p>
                      <a:pPr algn="ctr"/>
                      <a:r>
                        <a:rPr lang="de-DE" dirty="0" smtClean="0"/>
                        <a:t>0-6 ns</a:t>
                      </a:r>
                      <a:endParaRPr lang="de-DE" dirty="0"/>
                    </a:p>
                  </a:txBody>
                  <a:tcPr/>
                </a:tc>
                <a:tc>
                  <a:txBody>
                    <a:bodyPr/>
                    <a:lstStyle/>
                    <a:p>
                      <a:pPr algn="ctr"/>
                      <a:r>
                        <a:rPr lang="de-DE" dirty="0" smtClean="0"/>
                        <a:t>0-1 m</a:t>
                      </a:r>
                      <a:endParaRPr lang="de-DE" dirty="0"/>
                    </a:p>
                  </a:txBody>
                  <a:tcPr/>
                </a:tc>
                <a:extLst>
                  <a:ext uri="{0D108BD9-81ED-4DB2-BD59-A6C34878D82A}">
                    <a16:rowId xmlns:a16="http://schemas.microsoft.com/office/drawing/2014/main" val="10004"/>
                  </a:ext>
                </a:extLst>
              </a:tr>
              <a:tr h="400032">
                <a:tc>
                  <a:txBody>
                    <a:bodyPr/>
                    <a:lstStyle/>
                    <a:p>
                      <a:r>
                        <a:rPr lang="de-DE" dirty="0" smtClean="0"/>
                        <a:t>Zeitdrift</a:t>
                      </a:r>
                      <a:endParaRPr lang="de-DE" dirty="0"/>
                    </a:p>
                  </a:txBody>
                  <a:tcPr/>
                </a:tc>
                <a:tc>
                  <a:txBody>
                    <a:bodyPr/>
                    <a:lstStyle/>
                    <a:p>
                      <a:pPr algn="ctr"/>
                      <a:r>
                        <a:rPr lang="de-DE" dirty="0" smtClean="0"/>
                        <a:t>0-9 ns</a:t>
                      </a:r>
                      <a:endParaRPr lang="de-DE" dirty="0"/>
                    </a:p>
                  </a:txBody>
                  <a:tcPr/>
                </a:tc>
                <a:tc>
                  <a:txBody>
                    <a:bodyPr/>
                    <a:lstStyle/>
                    <a:p>
                      <a:pPr algn="ctr"/>
                      <a:r>
                        <a:rPr lang="de-DE" dirty="0" smtClean="0"/>
                        <a:t>0-1,5</a:t>
                      </a:r>
                      <a:r>
                        <a:rPr lang="de-DE" baseline="0" dirty="0" smtClean="0"/>
                        <a:t> m </a:t>
                      </a:r>
                      <a:endParaRPr lang="de-DE"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5243692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8000" y="188912"/>
            <a:ext cx="8718550" cy="1330325"/>
          </a:xfrm>
        </p:spPr>
        <p:txBody>
          <a:bodyPr/>
          <a:lstStyle/>
          <a:p>
            <a:pPr marL="514350" indent="-514350">
              <a:buFont typeface="+mj-lt"/>
              <a:buAutoNum type="arabicPeriod" startAt="2"/>
            </a:pPr>
            <a:r>
              <a:rPr lang="de-DE" dirty="0" smtClean="0"/>
              <a:t>GNSS – Qualität reicht uns nicht aus – Wir Landwirte nehmen es genauer! Was machen, damit es genauer wird?</a:t>
            </a:r>
            <a:endParaRPr lang="de-DE" dirty="0"/>
          </a:p>
        </p:txBody>
      </p:sp>
      <p:sp>
        <p:nvSpPr>
          <p:cNvPr id="3" name="Inhaltsplatzhalter 2"/>
          <p:cNvSpPr>
            <a:spLocks noGrp="1"/>
          </p:cNvSpPr>
          <p:nvPr>
            <p:ph idx="1"/>
          </p:nvPr>
        </p:nvSpPr>
        <p:spPr>
          <a:xfrm>
            <a:off x="508000" y="1844824"/>
            <a:ext cx="8915400" cy="4253816"/>
          </a:xfrm>
        </p:spPr>
        <p:txBody>
          <a:bodyPr/>
          <a:lstStyle/>
          <a:p>
            <a:pPr marL="0" indent="0">
              <a:buNone/>
            </a:pPr>
            <a:r>
              <a:rPr lang="de-DE" sz="1800" b="1" dirty="0"/>
              <a:t> </a:t>
            </a:r>
            <a:r>
              <a:rPr lang="de-DE" sz="1800" b="1" dirty="0" smtClean="0"/>
              <a:t>            </a:t>
            </a:r>
            <a:r>
              <a:rPr lang="de-DE" sz="2000" b="1" dirty="0" smtClean="0"/>
              <a:t>Korrektursignal</a:t>
            </a:r>
          </a:p>
          <a:p>
            <a:pPr marL="0" indent="0">
              <a:buNone/>
            </a:pPr>
            <a:endParaRPr lang="de-DE" sz="2000" b="1" dirty="0" smtClean="0"/>
          </a:p>
          <a:p>
            <a:r>
              <a:rPr lang="de-DE" sz="1800" dirty="0" smtClean="0"/>
              <a:t>Unterschiede:</a:t>
            </a:r>
          </a:p>
          <a:p>
            <a:pPr marL="800100" lvl="1" indent="-342900">
              <a:buFont typeface="+mj-lt"/>
              <a:buAutoNum type="alphaLcParenR"/>
            </a:pPr>
            <a:r>
              <a:rPr lang="de-DE" sz="1600" dirty="0" smtClean="0"/>
              <a:t>Korrektursignalübertragung (satellitengestütztes- und terrestrisches Verfahren)</a:t>
            </a:r>
          </a:p>
          <a:p>
            <a:pPr marL="800100" lvl="1" indent="-342900">
              <a:buFont typeface="+mj-lt"/>
              <a:buAutoNum type="alphaLcParenR"/>
            </a:pPr>
            <a:r>
              <a:rPr lang="de-DE" sz="1600" dirty="0" smtClean="0"/>
              <a:t>Messverfahren der Laufzeitkorrektur (Codemessung und Trägerphasenmessung)</a:t>
            </a:r>
          </a:p>
          <a:p>
            <a:pPr marL="800100" lvl="1" indent="-342900">
              <a:buFont typeface="+mj-lt"/>
              <a:buAutoNum type="alphaLcParenR"/>
            </a:pPr>
            <a:r>
              <a:rPr lang="de-DE" sz="1600" dirty="0" smtClean="0"/>
              <a:t>Empfängertypus (Einfrequenz und Zweifrequenz)</a:t>
            </a:r>
          </a:p>
          <a:p>
            <a:pPr marL="800100" lvl="1" indent="-342900">
              <a:buFont typeface="+mj-lt"/>
              <a:buAutoNum type="alphaLcParenR"/>
            </a:pPr>
            <a:r>
              <a:rPr lang="de-DE" sz="1600" dirty="0" smtClean="0"/>
              <a:t>Genauigkeit</a:t>
            </a:r>
          </a:p>
          <a:p>
            <a:pPr marL="800100" lvl="1" indent="-342900">
              <a:buFont typeface="+mj-lt"/>
              <a:buAutoNum type="alphaLcParenR"/>
            </a:pPr>
            <a:r>
              <a:rPr lang="de-DE" sz="1600" dirty="0" smtClean="0"/>
              <a:t>Kosten</a:t>
            </a:r>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15</a:t>
            </a:fld>
            <a:endParaRPr lang="de-DE" altLang="de-DE"/>
          </a:p>
        </p:txBody>
      </p:sp>
      <p:sp>
        <p:nvSpPr>
          <p:cNvPr id="5" name="Fußzeilenplatzhalter 4"/>
          <p:cNvSpPr>
            <a:spLocks noGrp="1"/>
          </p:cNvSpPr>
          <p:nvPr>
            <p:ph type="ftr" sz="quarter" idx="11"/>
          </p:nvPr>
        </p:nvSpPr>
        <p:spPr/>
        <p:txBody>
          <a:bodyPr/>
          <a:lstStyle/>
          <a:p>
            <a:pPr>
              <a:defRPr/>
            </a:pPr>
            <a:r>
              <a:rPr lang="de-DE" dirty="0" smtClean="0"/>
              <a:t>HSWT    Prof. Dr. U. Groß                  </a:t>
            </a:r>
            <a:endParaRPr lang="de-DE" dirty="0"/>
          </a:p>
        </p:txBody>
      </p:sp>
      <p:pic>
        <p:nvPicPr>
          <p:cNvPr id="12" name="Grafik 11"/>
          <p:cNvPicPr>
            <a:picLocks noChangeAspect="1"/>
          </p:cNvPicPr>
          <p:nvPr/>
        </p:nvPicPr>
        <p:blipFill rotWithShape="1">
          <a:blip r:embed="rId2"/>
          <a:srcRect l="57996" t="30647" r="23832" b="38364"/>
          <a:stretch/>
        </p:blipFill>
        <p:spPr>
          <a:xfrm>
            <a:off x="5702088" y="4583185"/>
            <a:ext cx="1854088" cy="1783439"/>
          </a:xfrm>
          <a:prstGeom prst="rect">
            <a:avLst/>
          </a:prstGeom>
        </p:spPr>
      </p:pic>
      <p:pic>
        <p:nvPicPr>
          <p:cNvPr id="6" name="Grafik 5"/>
          <p:cNvPicPr>
            <a:picLocks noChangeAspect="1"/>
          </p:cNvPicPr>
          <p:nvPr/>
        </p:nvPicPr>
        <p:blipFill rotWithShape="1">
          <a:blip r:embed="rId3"/>
          <a:srcRect b="47872"/>
          <a:stretch/>
        </p:blipFill>
        <p:spPr>
          <a:xfrm>
            <a:off x="1568624" y="4561233"/>
            <a:ext cx="1854088" cy="1779201"/>
          </a:xfrm>
          <a:prstGeom prst="rect">
            <a:avLst/>
          </a:prstGeom>
        </p:spPr>
      </p:pic>
      <p:pic>
        <p:nvPicPr>
          <p:cNvPr id="16" name="Grafik 15"/>
          <p:cNvPicPr>
            <a:picLocks noChangeAspect="1"/>
          </p:cNvPicPr>
          <p:nvPr/>
        </p:nvPicPr>
        <p:blipFill rotWithShape="1">
          <a:blip r:embed="rId4"/>
          <a:srcRect l="57996" t="21556" r="23832" b="47414"/>
          <a:stretch/>
        </p:blipFill>
        <p:spPr>
          <a:xfrm>
            <a:off x="3662300" y="4582101"/>
            <a:ext cx="1800200" cy="1728192"/>
          </a:xfrm>
          <a:prstGeom prst="rect">
            <a:avLst/>
          </a:prstGeom>
        </p:spPr>
      </p:pic>
      <p:sp>
        <p:nvSpPr>
          <p:cNvPr id="17" name="Textfeld 16"/>
          <p:cNvSpPr txBox="1"/>
          <p:nvPr/>
        </p:nvSpPr>
        <p:spPr>
          <a:xfrm>
            <a:off x="3945731" y="6424227"/>
            <a:ext cx="4359276" cy="246221"/>
          </a:xfrm>
          <a:prstGeom prst="rect">
            <a:avLst/>
          </a:prstGeom>
          <a:noFill/>
        </p:spPr>
        <p:txBody>
          <a:bodyPr wrap="square" rtlCol="0">
            <a:spAutoFit/>
          </a:bodyPr>
          <a:lstStyle/>
          <a:p>
            <a:r>
              <a:rPr lang="de-DE" sz="1000" dirty="0" smtClean="0">
                <a:latin typeface="+mn-lt"/>
              </a:rPr>
              <a:t>Quelle: KTBL-Heft 96 „Parallelfahrsysteme“ </a:t>
            </a:r>
            <a:endParaRPr lang="de-DE" sz="1000" dirty="0">
              <a:latin typeface="+mn-lt"/>
            </a:endParaRPr>
          </a:p>
        </p:txBody>
      </p:sp>
      <p:sp>
        <p:nvSpPr>
          <p:cNvPr id="7" name="Pfeil nach rechts 6"/>
          <p:cNvSpPr/>
          <p:nvPr/>
        </p:nvSpPr>
        <p:spPr bwMode="auto">
          <a:xfrm>
            <a:off x="920552" y="1945222"/>
            <a:ext cx="432048" cy="144016"/>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9965212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514350" indent="-514350">
              <a:buFont typeface="+mj-lt"/>
              <a:buAutoNum type="alphaLcParenR"/>
            </a:pPr>
            <a:r>
              <a:rPr lang="de-DE" dirty="0" smtClean="0"/>
              <a:t>Satellitengestütztes Verfahren</a:t>
            </a:r>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16</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
        <p:nvSpPr>
          <p:cNvPr id="7" name="Inhaltsplatzhalter 6"/>
          <p:cNvSpPr>
            <a:spLocks noGrp="1"/>
          </p:cNvSpPr>
          <p:nvPr>
            <p:ph idx="1"/>
          </p:nvPr>
        </p:nvSpPr>
        <p:spPr>
          <a:xfrm>
            <a:off x="508000" y="826032"/>
            <a:ext cx="8915400" cy="4497387"/>
          </a:xfrm>
        </p:spPr>
        <p:txBody>
          <a:bodyPr/>
          <a:lstStyle/>
          <a:p>
            <a:r>
              <a:rPr lang="de-DE" sz="1800" dirty="0" smtClean="0"/>
              <a:t>Korrektursignal wird von geostationären Satelliten (z.B. EGNOS) ausgesendet </a:t>
            </a:r>
          </a:p>
          <a:p>
            <a:pPr lvl="1"/>
            <a:r>
              <a:rPr lang="de-DE" sz="1600" dirty="0" smtClean="0"/>
              <a:t>Im </a:t>
            </a:r>
            <a:r>
              <a:rPr lang="de-DE" sz="1600" dirty="0"/>
              <a:t>Gegensatz zu den GNSS-Satelliten ist ihre Position </a:t>
            </a:r>
            <a:r>
              <a:rPr lang="de-DE" sz="1600" dirty="0" smtClean="0"/>
              <a:t>stabil</a:t>
            </a:r>
          </a:p>
          <a:p>
            <a:pPr lvl="1"/>
            <a:r>
              <a:rPr lang="de-DE" sz="1600" dirty="0" smtClean="0"/>
              <a:t>Geostationäre Satelliten umkreisen </a:t>
            </a:r>
            <a:r>
              <a:rPr lang="de-DE" sz="1600" dirty="0"/>
              <a:t>die Erde parallel zum Äquator in einer Höhe von etwa 36000 </a:t>
            </a:r>
            <a:r>
              <a:rPr lang="de-DE" sz="1600" dirty="0" smtClean="0"/>
              <a:t>Kilometern</a:t>
            </a:r>
          </a:p>
          <a:p>
            <a:pPr marL="457200" lvl="1" indent="0">
              <a:buNone/>
            </a:pPr>
            <a:endParaRPr lang="de-DE" sz="1000" dirty="0" smtClean="0"/>
          </a:p>
          <a:p>
            <a:pPr marL="0" indent="0">
              <a:buNone/>
            </a:pPr>
            <a:r>
              <a:rPr lang="de-DE" sz="1800" b="1" dirty="0" smtClean="0"/>
              <a:t>Funktionsweise: </a:t>
            </a:r>
          </a:p>
          <a:p>
            <a:r>
              <a:rPr lang="de-DE" sz="1800" dirty="0"/>
              <a:t>e</a:t>
            </a:r>
            <a:r>
              <a:rPr lang="de-DE" sz="1800" dirty="0" smtClean="0"/>
              <a:t>in Verbund von über 30 Monitorstationen (Reference Station) erhalten Satellitensignale von GNSS-Satelliten</a:t>
            </a:r>
            <a:endParaRPr lang="de-DE" sz="1800" dirty="0"/>
          </a:p>
          <a:p>
            <a:r>
              <a:rPr lang="de-DE" sz="1800" dirty="0" smtClean="0"/>
              <a:t>diese werden an 4 zentrale PCs (Master Station) </a:t>
            </a:r>
          </a:p>
          <a:p>
            <a:pPr marL="0" indent="0">
              <a:buNone/>
            </a:pPr>
            <a:r>
              <a:rPr lang="de-DE" sz="1800" dirty="0"/>
              <a:t> </a:t>
            </a:r>
            <a:r>
              <a:rPr lang="de-DE" sz="1800" dirty="0" smtClean="0"/>
              <a:t>     weitergeleitet</a:t>
            </a:r>
          </a:p>
          <a:p>
            <a:r>
              <a:rPr lang="de-DE" sz="1800" dirty="0" smtClean="0"/>
              <a:t>In </a:t>
            </a:r>
            <a:r>
              <a:rPr lang="de-DE" sz="1800" dirty="0"/>
              <a:t>diesen </a:t>
            </a:r>
            <a:r>
              <a:rPr lang="de-DE" sz="1800" dirty="0" smtClean="0"/>
              <a:t>Datenverarbeitungsstationen werden</a:t>
            </a:r>
          </a:p>
          <a:p>
            <a:pPr marL="0" indent="0">
              <a:buNone/>
            </a:pPr>
            <a:r>
              <a:rPr lang="de-DE" sz="1800" dirty="0" smtClean="0"/>
              <a:t>     die </a:t>
            </a:r>
            <a:r>
              <a:rPr lang="de-DE" sz="1800" dirty="0"/>
              <a:t>aktuellen Positionsfehler in diesem Gebiet </a:t>
            </a:r>
            <a:endParaRPr lang="de-DE" sz="1800" dirty="0" smtClean="0"/>
          </a:p>
          <a:p>
            <a:pPr marL="0" indent="0">
              <a:buNone/>
            </a:pPr>
            <a:r>
              <a:rPr lang="de-DE" sz="1800" dirty="0"/>
              <a:t> </a:t>
            </a:r>
            <a:r>
              <a:rPr lang="de-DE" sz="1800" dirty="0" smtClean="0"/>
              <a:t>    berechnet (Vergleich der über Satelliten </a:t>
            </a:r>
          </a:p>
          <a:p>
            <a:pPr marL="0" indent="0">
              <a:buNone/>
            </a:pPr>
            <a:r>
              <a:rPr lang="de-DE" sz="1800" dirty="0"/>
              <a:t> </a:t>
            </a:r>
            <a:r>
              <a:rPr lang="de-DE" sz="1800" dirty="0" smtClean="0"/>
              <a:t>    ermittelten Position mit der tatsächlich bekannten</a:t>
            </a:r>
          </a:p>
          <a:p>
            <a:pPr marL="0" indent="0">
              <a:buNone/>
            </a:pPr>
            <a:r>
              <a:rPr lang="de-DE" sz="1800" dirty="0"/>
              <a:t> </a:t>
            </a:r>
            <a:r>
              <a:rPr lang="de-DE" sz="1800" dirty="0" smtClean="0"/>
              <a:t>    Position der Monitorstation)</a:t>
            </a:r>
          </a:p>
          <a:p>
            <a:r>
              <a:rPr lang="de-DE" sz="1800" dirty="0" smtClean="0"/>
              <a:t>Diese Korrekturinformationen </a:t>
            </a:r>
            <a:r>
              <a:rPr lang="de-DE" sz="1800" dirty="0"/>
              <a:t>werden nun </a:t>
            </a:r>
            <a:r>
              <a:rPr lang="de-DE" sz="1800" dirty="0" smtClean="0"/>
              <a:t>an den</a:t>
            </a:r>
            <a:endParaRPr lang="de-DE" sz="1800" dirty="0"/>
          </a:p>
          <a:p>
            <a:pPr marL="0" indent="0">
              <a:buNone/>
            </a:pPr>
            <a:r>
              <a:rPr lang="de-DE" sz="1800" dirty="0" smtClean="0"/>
              <a:t>     geostationären Satellit gesendet von </a:t>
            </a:r>
            <a:r>
              <a:rPr lang="de-DE" sz="1800" dirty="0"/>
              <a:t>wo sie an </a:t>
            </a:r>
          </a:p>
          <a:p>
            <a:pPr marL="0" indent="0">
              <a:buNone/>
            </a:pPr>
            <a:r>
              <a:rPr lang="de-DE" sz="1800" dirty="0" smtClean="0"/>
              <a:t>     die GNSS-Empfänger weitergeleitet werden</a:t>
            </a:r>
            <a:endParaRPr lang="de-DE" sz="1800" dirty="0"/>
          </a:p>
          <a:p>
            <a:endParaRPr lang="de-DE" dirty="0" smtClean="0"/>
          </a:p>
          <a:p>
            <a:endParaRPr lang="de-DE" dirty="0"/>
          </a:p>
          <a:p>
            <a:endParaRPr lang="de-DE" dirty="0" smtClean="0"/>
          </a:p>
          <a:p>
            <a:endParaRPr lang="de-DE" dirty="0"/>
          </a:p>
        </p:txBody>
      </p:sp>
      <p:pic>
        <p:nvPicPr>
          <p:cNvPr id="10" name="Grafik 9"/>
          <p:cNvPicPr>
            <a:picLocks noChangeAspect="1"/>
          </p:cNvPicPr>
          <p:nvPr/>
        </p:nvPicPr>
        <p:blipFill>
          <a:blip r:embed="rId2"/>
          <a:stretch>
            <a:fillRect/>
          </a:stretch>
        </p:blipFill>
        <p:spPr>
          <a:xfrm>
            <a:off x="5961112" y="3034859"/>
            <a:ext cx="3602053" cy="3454440"/>
          </a:xfrm>
          <a:prstGeom prst="rect">
            <a:avLst/>
          </a:prstGeom>
        </p:spPr>
      </p:pic>
      <p:sp>
        <p:nvSpPr>
          <p:cNvPr id="11" name="Textfeld 10"/>
          <p:cNvSpPr txBox="1"/>
          <p:nvPr/>
        </p:nvSpPr>
        <p:spPr>
          <a:xfrm>
            <a:off x="6783171" y="6489299"/>
            <a:ext cx="1957933" cy="246221"/>
          </a:xfrm>
          <a:prstGeom prst="rect">
            <a:avLst/>
          </a:prstGeom>
          <a:noFill/>
        </p:spPr>
        <p:txBody>
          <a:bodyPr wrap="square" rtlCol="0">
            <a:spAutoFit/>
          </a:bodyPr>
          <a:lstStyle/>
          <a:p>
            <a:r>
              <a:rPr lang="de-DE" sz="1000" dirty="0">
                <a:latin typeface="+mn-lt"/>
              </a:rPr>
              <a:t>Quelle: </a:t>
            </a:r>
            <a:r>
              <a:rPr lang="de-DE" sz="1000" dirty="0" smtClean="0">
                <a:latin typeface="+mn-lt"/>
              </a:rPr>
              <a:t>environmental-</a:t>
            </a:r>
            <a:r>
              <a:rPr lang="de-DE" sz="1000" dirty="0" err="1" smtClean="0">
                <a:latin typeface="+mn-lt"/>
              </a:rPr>
              <a:t>studies</a:t>
            </a:r>
            <a:r>
              <a:rPr lang="de-DE" sz="1000" dirty="0" smtClean="0">
                <a:latin typeface="+mn-lt"/>
              </a:rPr>
              <a:t> </a:t>
            </a:r>
            <a:endParaRPr lang="de-DE" sz="1000" dirty="0">
              <a:latin typeface="+mn-lt"/>
            </a:endParaRPr>
          </a:p>
        </p:txBody>
      </p:sp>
    </p:spTree>
    <p:extLst>
      <p:ext uri="{BB962C8B-B14F-4D97-AF65-F5344CB8AC3E}">
        <p14:creationId xmlns:p14="http://schemas.microsoft.com/office/powerpoint/2010/main" val="18581758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514350" indent="-514350">
              <a:buFont typeface="+mj-lt"/>
              <a:buAutoNum type="alphaLcParenR"/>
            </a:pPr>
            <a:r>
              <a:rPr lang="de-DE" dirty="0" smtClean="0"/>
              <a:t>Terrestrisches Verfahren</a:t>
            </a:r>
            <a:endParaRPr lang="de-DE" dirty="0"/>
          </a:p>
        </p:txBody>
      </p:sp>
      <p:sp>
        <p:nvSpPr>
          <p:cNvPr id="3" name="Inhaltsplatzhalter 2"/>
          <p:cNvSpPr>
            <a:spLocks noGrp="1"/>
          </p:cNvSpPr>
          <p:nvPr>
            <p:ph idx="1"/>
          </p:nvPr>
        </p:nvSpPr>
        <p:spPr>
          <a:xfrm>
            <a:off x="508000" y="798513"/>
            <a:ext cx="8915400" cy="4497387"/>
          </a:xfrm>
        </p:spPr>
        <p:txBody>
          <a:bodyPr/>
          <a:lstStyle/>
          <a:p>
            <a:r>
              <a:rPr lang="de-DE" sz="1800" dirty="0" smtClean="0"/>
              <a:t>Korrektursignal wird von exakt vermessenen </a:t>
            </a:r>
            <a:r>
              <a:rPr lang="de-DE" sz="1800" dirty="0"/>
              <a:t>Bodenstationen, </a:t>
            </a:r>
            <a:r>
              <a:rPr lang="de-DE" sz="1800" dirty="0" smtClean="0"/>
              <a:t>so genannten (mobilen/festen) Referenzstationen ausgesendet</a:t>
            </a:r>
          </a:p>
          <a:p>
            <a:pPr lvl="1"/>
            <a:r>
              <a:rPr lang="de-DE" sz="1800" dirty="0" smtClean="0"/>
              <a:t>kontinuierlich wird ihre </a:t>
            </a:r>
            <a:r>
              <a:rPr lang="de-DE" sz="1800" dirty="0"/>
              <a:t>Position mit den Signalen der </a:t>
            </a:r>
            <a:r>
              <a:rPr lang="de-DE" sz="1800" dirty="0" smtClean="0"/>
              <a:t>GNSS </a:t>
            </a:r>
            <a:r>
              <a:rPr lang="de-DE" sz="1800" dirty="0"/>
              <a:t>Satelliten </a:t>
            </a:r>
            <a:r>
              <a:rPr lang="de-DE" sz="1800" dirty="0" smtClean="0"/>
              <a:t>bestimmt</a:t>
            </a:r>
          </a:p>
          <a:p>
            <a:pPr lvl="1"/>
            <a:r>
              <a:rPr lang="de-DE" sz="1800" dirty="0" smtClean="0"/>
              <a:t>diese Position wird mit </a:t>
            </a:r>
            <a:r>
              <a:rPr lang="de-DE" sz="1800" dirty="0"/>
              <a:t>ihrer tatsächlichen, bekannten, Position </a:t>
            </a:r>
            <a:r>
              <a:rPr lang="de-DE" sz="1800" dirty="0" smtClean="0"/>
              <a:t>verglichen </a:t>
            </a:r>
            <a:r>
              <a:rPr lang="de-DE" sz="1800" dirty="0"/>
              <a:t>und daraus </a:t>
            </a:r>
            <a:r>
              <a:rPr lang="de-DE" sz="1800" dirty="0" smtClean="0"/>
              <a:t>ein </a:t>
            </a:r>
            <a:r>
              <a:rPr lang="de-DE" sz="1800" dirty="0"/>
              <a:t>Korrekturwert </a:t>
            </a:r>
            <a:r>
              <a:rPr lang="de-DE" sz="1800" dirty="0" smtClean="0"/>
              <a:t>berechnet </a:t>
            </a:r>
          </a:p>
          <a:p>
            <a:pPr lvl="1"/>
            <a:r>
              <a:rPr lang="de-DE" sz="1800" dirty="0" smtClean="0"/>
              <a:t>dieser </a:t>
            </a:r>
            <a:r>
              <a:rPr lang="de-DE" sz="1800" dirty="0"/>
              <a:t>Korrekturwert kann über </a:t>
            </a:r>
            <a:r>
              <a:rPr lang="de-DE" sz="1800" dirty="0" smtClean="0"/>
              <a:t>Datenfunk/Mobilfunk den </a:t>
            </a:r>
            <a:r>
              <a:rPr lang="de-DE" sz="1800" dirty="0"/>
              <a:t>mobilen </a:t>
            </a:r>
            <a:r>
              <a:rPr lang="de-DE" sz="1800" dirty="0" smtClean="0"/>
              <a:t>DGNSS-fähigen </a:t>
            </a:r>
            <a:r>
              <a:rPr lang="de-DE" sz="1800" dirty="0"/>
              <a:t>Empfängern </a:t>
            </a:r>
            <a:r>
              <a:rPr lang="de-DE" sz="1800" dirty="0" smtClean="0"/>
              <a:t>zugeführt </a:t>
            </a:r>
            <a:r>
              <a:rPr lang="de-DE" sz="1800" dirty="0"/>
              <a:t>werden, die damit ihrerseits wiederum eine Korrektur ihrer eignen Positionskoordinaten durchführen.</a:t>
            </a:r>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17</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8" name="Grafik 7"/>
          <p:cNvPicPr>
            <a:picLocks noChangeAspect="1"/>
          </p:cNvPicPr>
          <p:nvPr/>
        </p:nvPicPr>
        <p:blipFill rotWithShape="1">
          <a:blip r:embed="rId2"/>
          <a:srcRect t="4396" b="5490"/>
          <a:stretch/>
        </p:blipFill>
        <p:spPr>
          <a:xfrm>
            <a:off x="2441575" y="3572297"/>
            <a:ext cx="5048250" cy="2952328"/>
          </a:xfrm>
          <a:prstGeom prst="rect">
            <a:avLst/>
          </a:prstGeom>
        </p:spPr>
      </p:pic>
      <p:sp>
        <p:nvSpPr>
          <p:cNvPr id="9" name="Textfeld 8"/>
          <p:cNvSpPr txBox="1"/>
          <p:nvPr/>
        </p:nvSpPr>
        <p:spPr>
          <a:xfrm>
            <a:off x="5206976" y="6524625"/>
            <a:ext cx="1957933" cy="246221"/>
          </a:xfrm>
          <a:prstGeom prst="rect">
            <a:avLst/>
          </a:prstGeom>
          <a:noFill/>
        </p:spPr>
        <p:txBody>
          <a:bodyPr wrap="square" rtlCol="0">
            <a:spAutoFit/>
          </a:bodyPr>
          <a:lstStyle/>
          <a:p>
            <a:r>
              <a:rPr lang="de-DE" sz="1000" dirty="0">
                <a:latin typeface="+mn-lt"/>
              </a:rPr>
              <a:t>Quelle: </a:t>
            </a:r>
            <a:r>
              <a:rPr lang="de-DE" sz="1000" dirty="0" smtClean="0">
                <a:latin typeface="+mn-lt"/>
              </a:rPr>
              <a:t>environmental-</a:t>
            </a:r>
            <a:r>
              <a:rPr lang="de-DE" sz="1000" dirty="0" err="1" smtClean="0">
                <a:latin typeface="+mn-lt"/>
              </a:rPr>
              <a:t>studies</a:t>
            </a:r>
            <a:r>
              <a:rPr lang="de-DE" sz="1000" dirty="0" smtClean="0">
                <a:latin typeface="+mn-lt"/>
              </a:rPr>
              <a:t> </a:t>
            </a:r>
            <a:endParaRPr lang="de-DE" sz="1000" dirty="0">
              <a:latin typeface="+mn-lt"/>
            </a:endParaRPr>
          </a:p>
        </p:txBody>
      </p:sp>
    </p:spTree>
    <p:extLst>
      <p:ext uri="{BB962C8B-B14F-4D97-AF65-F5344CB8AC3E}">
        <p14:creationId xmlns:p14="http://schemas.microsoft.com/office/powerpoint/2010/main" val="16852757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490066"/>
          </a:xfrm>
        </p:spPr>
        <p:txBody>
          <a:bodyPr/>
          <a:lstStyle/>
          <a:p>
            <a:pPr marL="514350" indent="-514350">
              <a:buFont typeface="+mj-lt"/>
              <a:buAutoNum type="alphaLcParenR" startAt="2"/>
            </a:pPr>
            <a:r>
              <a:rPr lang="de-DE" dirty="0" smtClean="0"/>
              <a:t>Messverfahren der Laufzeitkorrektur</a:t>
            </a:r>
            <a:endParaRPr lang="de-DE" dirty="0"/>
          </a:p>
        </p:txBody>
      </p:sp>
      <p:sp>
        <p:nvSpPr>
          <p:cNvPr id="6" name="Textplatzhalter 5"/>
          <p:cNvSpPr>
            <a:spLocks noGrp="1"/>
          </p:cNvSpPr>
          <p:nvPr>
            <p:ph type="body" idx="1"/>
          </p:nvPr>
        </p:nvSpPr>
        <p:spPr>
          <a:xfrm>
            <a:off x="495298" y="993616"/>
            <a:ext cx="4376738" cy="639762"/>
          </a:xfrm>
        </p:spPr>
        <p:txBody>
          <a:bodyPr/>
          <a:lstStyle/>
          <a:p>
            <a:r>
              <a:rPr lang="de-DE" dirty="0" smtClean="0"/>
              <a:t>Codemessung</a:t>
            </a:r>
          </a:p>
        </p:txBody>
      </p:sp>
      <p:sp>
        <p:nvSpPr>
          <p:cNvPr id="3" name="Inhaltsplatzhalter 2"/>
          <p:cNvSpPr>
            <a:spLocks noGrp="1"/>
          </p:cNvSpPr>
          <p:nvPr>
            <p:ph sz="half" idx="2"/>
          </p:nvPr>
        </p:nvSpPr>
        <p:spPr>
          <a:xfrm>
            <a:off x="495300" y="1751292"/>
            <a:ext cx="4527550" cy="4062286"/>
          </a:xfrm>
        </p:spPr>
        <p:txBody>
          <a:bodyPr/>
          <a:lstStyle/>
          <a:p>
            <a:r>
              <a:rPr lang="de-DE" sz="1800" dirty="0"/>
              <a:t>Verfahren der Codemessung beruht auf reiner Laufzeitmessung des </a:t>
            </a:r>
            <a:r>
              <a:rPr lang="de-DE" sz="1800" dirty="0" smtClean="0"/>
              <a:t>Satellitensignals</a:t>
            </a:r>
            <a:endParaRPr lang="de-DE" sz="1800" b="1" dirty="0"/>
          </a:p>
          <a:p>
            <a:pPr marL="0" indent="0">
              <a:buNone/>
            </a:pPr>
            <a:r>
              <a:rPr lang="de-DE" sz="1800" b="1" dirty="0" smtClean="0"/>
              <a:t>Laufzeit:</a:t>
            </a:r>
          </a:p>
          <a:p>
            <a:r>
              <a:rPr lang="de-DE" sz="1800" dirty="0" smtClean="0"/>
              <a:t>Aussendezeitpunkt </a:t>
            </a:r>
            <a:r>
              <a:rPr lang="de-DE" sz="1800" dirty="0"/>
              <a:t>des Signals am Satelliten und Empfangszeitpunkt im Empfänger miteinander </a:t>
            </a:r>
            <a:r>
              <a:rPr lang="de-DE" sz="1800" dirty="0" smtClean="0"/>
              <a:t>verglichen</a:t>
            </a:r>
            <a:endParaRPr lang="de-DE" dirty="0"/>
          </a:p>
          <a:p>
            <a:pPr marL="0" indent="0">
              <a:buNone/>
            </a:pPr>
            <a:r>
              <a:rPr lang="de-DE" sz="1800" b="1" dirty="0" smtClean="0"/>
              <a:t>Geschwindigkeit:</a:t>
            </a:r>
          </a:p>
          <a:p>
            <a:r>
              <a:rPr lang="de-DE" sz="1800" dirty="0"/>
              <a:t>b</a:t>
            </a:r>
            <a:r>
              <a:rPr lang="de-DE" sz="1800" dirty="0" smtClean="0"/>
              <a:t>ekannte Ausbreitungsgeschwindigkeit </a:t>
            </a:r>
            <a:r>
              <a:rPr lang="de-DE" sz="1800" dirty="0"/>
              <a:t>(Lichtgeschwindigkeit) des </a:t>
            </a:r>
            <a:r>
              <a:rPr lang="de-DE" sz="1800" dirty="0" smtClean="0"/>
              <a:t>Signals</a:t>
            </a:r>
          </a:p>
        </p:txBody>
      </p:sp>
      <p:sp>
        <p:nvSpPr>
          <p:cNvPr id="7" name="Textplatzhalter 6"/>
          <p:cNvSpPr>
            <a:spLocks noGrp="1"/>
          </p:cNvSpPr>
          <p:nvPr>
            <p:ph type="body" sz="quarter" idx="3"/>
          </p:nvPr>
        </p:nvSpPr>
        <p:spPr>
          <a:xfrm>
            <a:off x="5032377" y="993616"/>
            <a:ext cx="4378325" cy="639762"/>
          </a:xfrm>
        </p:spPr>
        <p:txBody>
          <a:bodyPr/>
          <a:lstStyle/>
          <a:p>
            <a:r>
              <a:rPr lang="de-DE" dirty="0" smtClean="0"/>
              <a:t>Trägerphasenmessung</a:t>
            </a:r>
            <a:endParaRPr lang="de-DE" dirty="0"/>
          </a:p>
        </p:txBody>
      </p:sp>
      <p:sp>
        <p:nvSpPr>
          <p:cNvPr id="8" name="Inhaltsplatzhalter 7"/>
          <p:cNvSpPr>
            <a:spLocks noGrp="1"/>
          </p:cNvSpPr>
          <p:nvPr>
            <p:ph sz="quarter" idx="4"/>
          </p:nvPr>
        </p:nvSpPr>
        <p:spPr>
          <a:xfrm>
            <a:off x="5032377" y="1751292"/>
            <a:ext cx="4378325" cy="4065499"/>
          </a:xfrm>
        </p:spPr>
        <p:txBody>
          <a:bodyPr/>
          <a:lstStyle/>
          <a:p>
            <a:r>
              <a:rPr lang="de-DE" sz="1800" dirty="0"/>
              <a:t>die „Länge“ der Trägerphase von Satellit bis </a:t>
            </a:r>
            <a:r>
              <a:rPr lang="de-DE" sz="1800" dirty="0" smtClean="0"/>
              <a:t>Empfänger wird bestimmt</a:t>
            </a:r>
          </a:p>
          <a:p>
            <a:r>
              <a:rPr lang="de-DE" sz="1800" dirty="0"/>
              <a:t>Trägerphase beschreibt eine Sinuswelle des L1, </a:t>
            </a:r>
            <a:r>
              <a:rPr lang="de-DE" sz="1800" dirty="0" smtClean="0"/>
              <a:t>bzw. des L2 </a:t>
            </a:r>
            <a:r>
              <a:rPr lang="de-DE" sz="1800" dirty="0"/>
              <a:t>Signals, das vom Satelliten ausgesandt </a:t>
            </a:r>
            <a:r>
              <a:rPr lang="de-DE" sz="1800" dirty="0" smtClean="0"/>
              <a:t>wird</a:t>
            </a:r>
          </a:p>
        </p:txBody>
      </p:sp>
      <p:sp>
        <p:nvSpPr>
          <p:cNvPr id="4" name="Foliennummernplatzhalter 3"/>
          <p:cNvSpPr>
            <a:spLocks noGrp="1"/>
          </p:cNvSpPr>
          <p:nvPr>
            <p:ph type="sldNum" sz="quarter" idx="10"/>
          </p:nvPr>
        </p:nvSpPr>
        <p:spPr/>
        <p:txBody>
          <a:bodyPr/>
          <a:lstStyle/>
          <a:p>
            <a:pPr>
              <a:defRPr/>
            </a:pPr>
            <a:r>
              <a:rPr lang="de-DE" altLang="de-DE" dirty="0" smtClean="0"/>
              <a:t> Folie </a:t>
            </a:r>
            <a:fld id="{F31F4837-D9EC-4D3E-84B4-4FC79C579D8D}" type="slidenum">
              <a:rPr lang="de-DE" altLang="de-DE" smtClean="0"/>
              <a:pPr>
                <a:defRPr/>
              </a:pPr>
              <a:t>18</a:t>
            </a:fld>
            <a:endParaRPr lang="de-DE" altLang="de-DE" dirty="0"/>
          </a:p>
        </p:txBody>
      </p:sp>
      <p:sp>
        <p:nvSpPr>
          <p:cNvPr id="5" name="Fußzeilenplatzhalter 4"/>
          <p:cNvSpPr>
            <a:spLocks noGrp="1"/>
          </p:cNvSpPr>
          <p:nvPr>
            <p:ph type="ftr" sz="quarter" idx="11"/>
          </p:nvPr>
        </p:nvSpPr>
        <p:spPr/>
        <p:txBody>
          <a:bodyPr/>
          <a:lstStyle/>
          <a:p>
            <a:pPr>
              <a:defRPr/>
            </a:pPr>
            <a:r>
              <a:rPr lang="de-DE" dirty="0" smtClean="0"/>
              <a:t>HSWT    Prof. Dr. U. Groß                  </a:t>
            </a:r>
            <a:endParaRPr lang="de-DE" dirty="0"/>
          </a:p>
        </p:txBody>
      </p:sp>
      <p:pic>
        <p:nvPicPr>
          <p:cNvPr id="9" name="Grafik 8"/>
          <p:cNvPicPr>
            <a:picLocks noChangeAspect="1"/>
          </p:cNvPicPr>
          <p:nvPr/>
        </p:nvPicPr>
        <p:blipFill>
          <a:blip r:embed="rId3"/>
          <a:stretch>
            <a:fillRect/>
          </a:stretch>
        </p:blipFill>
        <p:spPr>
          <a:xfrm>
            <a:off x="495298" y="5202657"/>
            <a:ext cx="4191000" cy="1200150"/>
          </a:xfrm>
          <a:prstGeom prst="rect">
            <a:avLst/>
          </a:prstGeom>
        </p:spPr>
      </p:pic>
      <p:sp>
        <p:nvSpPr>
          <p:cNvPr id="11" name="Textfeld 10"/>
          <p:cNvSpPr txBox="1"/>
          <p:nvPr/>
        </p:nvSpPr>
        <p:spPr>
          <a:xfrm>
            <a:off x="2072680" y="6404975"/>
            <a:ext cx="2160226" cy="246221"/>
          </a:xfrm>
          <a:prstGeom prst="rect">
            <a:avLst/>
          </a:prstGeom>
          <a:noFill/>
        </p:spPr>
        <p:txBody>
          <a:bodyPr wrap="square" rtlCol="0">
            <a:spAutoFit/>
          </a:bodyPr>
          <a:lstStyle/>
          <a:p>
            <a:r>
              <a:rPr lang="de-DE" sz="1000" dirty="0" smtClean="0">
                <a:latin typeface="+mn-lt"/>
              </a:rPr>
              <a:t>Quelle: LGL Baden-Württemberg</a:t>
            </a:r>
            <a:endParaRPr lang="de-DE" sz="1000" dirty="0">
              <a:latin typeface="+mn-lt"/>
            </a:endParaRPr>
          </a:p>
        </p:txBody>
      </p:sp>
      <p:pic>
        <p:nvPicPr>
          <p:cNvPr id="13" name="Grafik 12"/>
          <p:cNvPicPr>
            <a:picLocks noChangeAspect="1"/>
          </p:cNvPicPr>
          <p:nvPr/>
        </p:nvPicPr>
        <p:blipFill rotWithShape="1">
          <a:blip r:embed="rId4"/>
          <a:srcRect l="34008" t="46121" r="10020" b="21556"/>
          <a:stretch/>
        </p:blipFill>
        <p:spPr>
          <a:xfrm>
            <a:off x="5032377" y="4005064"/>
            <a:ext cx="4378323" cy="2397743"/>
          </a:xfrm>
          <a:prstGeom prst="rect">
            <a:avLst/>
          </a:prstGeom>
        </p:spPr>
      </p:pic>
      <p:sp>
        <p:nvSpPr>
          <p:cNvPr id="14" name="Textfeld 13"/>
          <p:cNvSpPr txBox="1"/>
          <p:nvPr/>
        </p:nvSpPr>
        <p:spPr>
          <a:xfrm>
            <a:off x="5141910" y="6406711"/>
            <a:ext cx="3938216" cy="400110"/>
          </a:xfrm>
          <a:prstGeom prst="rect">
            <a:avLst/>
          </a:prstGeom>
          <a:noFill/>
        </p:spPr>
        <p:txBody>
          <a:bodyPr wrap="square" rtlCol="0">
            <a:spAutoFit/>
          </a:bodyPr>
          <a:lstStyle/>
          <a:p>
            <a:r>
              <a:rPr lang="de-DE" sz="1000" dirty="0" smtClean="0">
                <a:latin typeface="+mn-lt"/>
              </a:rPr>
              <a:t>Quelle: </a:t>
            </a:r>
            <a:r>
              <a:rPr lang="de-DE" sz="1000" dirty="0"/>
              <a:t>„Einsatz von Geobasisdaten und GNSS in der Forstverwaltung“ von Elisabeth </a:t>
            </a:r>
            <a:r>
              <a:rPr lang="de-DE" sz="1000" dirty="0" err="1"/>
              <a:t>Riepel</a:t>
            </a:r>
            <a:r>
              <a:rPr lang="de-DE" sz="1000" dirty="0"/>
              <a:t> Christoph Jobst  </a:t>
            </a:r>
            <a:endParaRPr lang="de-DE" sz="1000" dirty="0">
              <a:latin typeface="+mn-lt"/>
            </a:endParaRPr>
          </a:p>
        </p:txBody>
      </p:sp>
    </p:spTree>
    <p:extLst>
      <p:ext uri="{BB962C8B-B14F-4D97-AF65-F5344CB8AC3E}">
        <p14:creationId xmlns:p14="http://schemas.microsoft.com/office/powerpoint/2010/main" val="19988633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495300" y="274638"/>
            <a:ext cx="8915400" cy="634082"/>
          </a:xfrm>
        </p:spPr>
        <p:txBody>
          <a:bodyPr/>
          <a:lstStyle/>
          <a:p>
            <a:pPr marL="514350" indent="-514350">
              <a:buFont typeface="+mj-lt"/>
              <a:buAutoNum type="alphaLcParenR" startAt="3"/>
            </a:pPr>
            <a:r>
              <a:rPr lang="de-DE" dirty="0"/>
              <a:t>Empfängertypus </a:t>
            </a:r>
            <a:r>
              <a:rPr lang="de-DE" dirty="0" smtClean="0"/>
              <a:t>– Frequenzen</a:t>
            </a:r>
            <a:endParaRPr lang="de-DE" dirty="0"/>
          </a:p>
        </p:txBody>
      </p:sp>
      <p:sp>
        <p:nvSpPr>
          <p:cNvPr id="10" name="Textplatzhalter 9"/>
          <p:cNvSpPr>
            <a:spLocks noGrp="1"/>
          </p:cNvSpPr>
          <p:nvPr>
            <p:ph type="body" idx="1"/>
          </p:nvPr>
        </p:nvSpPr>
        <p:spPr>
          <a:xfrm>
            <a:off x="509587" y="2757029"/>
            <a:ext cx="4376738" cy="639762"/>
          </a:xfrm>
        </p:spPr>
        <p:txBody>
          <a:bodyPr/>
          <a:lstStyle/>
          <a:p>
            <a:r>
              <a:rPr lang="de-DE" sz="2200" dirty="0" smtClean="0"/>
              <a:t>Einfrequenzempfänger</a:t>
            </a:r>
            <a:endParaRPr lang="de-DE" sz="2200" dirty="0"/>
          </a:p>
        </p:txBody>
      </p:sp>
      <p:sp>
        <p:nvSpPr>
          <p:cNvPr id="11" name="Inhaltsplatzhalter 10"/>
          <p:cNvSpPr>
            <a:spLocks noGrp="1"/>
          </p:cNvSpPr>
          <p:nvPr>
            <p:ph sz="half" idx="2"/>
          </p:nvPr>
        </p:nvSpPr>
        <p:spPr>
          <a:xfrm>
            <a:off x="508000" y="871991"/>
            <a:ext cx="8915400" cy="1476889"/>
          </a:xfrm>
        </p:spPr>
        <p:txBody>
          <a:bodyPr/>
          <a:lstStyle/>
          <a:p>
            <a:r>
              <a:rPr lang="de-DE" sz="1800" dirty="0"/>
              <a:t>GPS-Satelliten senden ihre Signale grundsätzlich auf zwei </a:t>
            </a:r>
            <a:r>
              <a:rPr lang="de-DE" sz="1800" dirty="0" smtClean="0"/>
              <a:t>Frequenzen (L1&amp;L2)</a:t>
            </a:r>
            <a:endParaRPr lang="de-DE" sz="1800" dirty="0"/>
          </a:p>
          <a:p>
            <a:pPr lvl="1"/>
            <a:r>
              <a:rPr lang="de-DE" sz="1800" dirty="0"/>
              <a:t>um atmosphärische Fehler in der Ionosphäre zu minimieren und </a:t>
            </a:r>
            <a:r>
              <a:rPr lang="de-DE" sz="1800" dirty="0" smtClean="0"/>
              <a:t>somit die </a:t>
            </a:r>
            <a:r>
              <a:rPr lang="de-DE" sz="1800" dirty="0"/>
              <a:t>Genauigkeit zu </a:t>
            </a:r>
            <a:r>
              <a:rPr lang="de-DE" sz="1800" dirty="0" smtClean="0"/>
              <a:t>verbessern</a:t>
            </a:r>
          </a:p>
          <a:p>
            <a:pPr lvl="1"/>
            <a:r>
              <a:rPr lang="de-DE" sz="1800" dirty="0"/>
              <a:t>stehen nur Einfrequenz-Messungen zur Verfügung müssen ungenauere Modelle für die Ionosphärenkorrektion verwendet </a:t>
            </a:r>
            <a:r>
              <a:rPr lang="de-DE" sz="1800" dirty="0" smtClean="0"/>
              <a:t>werden</a:t>
            </a:r>
            <a:endParaRPr lang="de-DE" sz="1800" dirty="0"/>
          </a:p>
        </p:txBody>
      </p:sp>
      <p:sp>
        <p:nvSpPr>
          <p:cNvPr id="12" name="Textplatzhalter 11"/>
          <p:cNvSpPr>
            <a:spLocks noGrp="1"/>
          </p:cNvSpPr>
          <p:nvPr>
            <p:ph type="body" sz="quarter" idx="3"/>
          </p:nvPr>
        </p:nvSpPr>
        <p:spPr>
          <a:xfrm>
            <a:off x="5028229" y="2757029"/>
            <a:ext cx="4378325" cy="639762"/>
          </a:xfrm>
        </p:spPr>
        <p:txBody>
          <a:bodyPr/>
          <a:lstStyle/>
          <a:p>
            <a:r>
              <a:rPr lang="de-DE" sz="2200" dirty="0" smtClean="0"/>
              <a:t>Zweifrequenzempfänger</a:t>
            </a:r>
            <a:endParaRPr lang="de-DE" sz="2200" dirty="0"/>
          </a:p>
        </p:txBody>
      </p:sp>
      <p:sp>
        <p:nvSpPr>
          <p:cNvPr id="13" name="Inhaltsplatzhalter 12"/>
          <p:cNvSpPr>
            <a:spLocks noGrp="1"/>
          </p:cNvSpPr>
          <p:nvPr>
            <p:ph sz="quarter" idx="4"/>
          </p:nvPr>
        </p:nvSpPr>
        <p:spPr>
          <a:xfrm>
            <a:off x="5028229" y="3545582"/>
            <a:ext cx="4378325" cy="2830252"/>
          </a:xfrm>
        </p:spPr>
        <p:txBody>
          <a:bodyPr/>
          <a:lstStyle/>
          <a:p>
            <a:r>
              <a:rPr lang="de-DE" sz="2000" dirty="0"/>
              <a:t>Funksignale können auf beiden kodierten Frequenzen (L1 und L2) analysiert werden</a:t>
            </a:r>
          </a:p>
          <a:p>
            <a:r>
              <a:rPr lang="de-DE" sz="2000" dirty="0"/>
              <a:t>Messprinzip ist – über normale Codemessung hinaus (nur L1) – die Phasenmessung der </a:t>
            </a:r>
            <a:r>
              <a:rPr lang="de-DE" sz="2000" dirty="0" smtClean="0"/>
              <a:t>Trägerwellen (L2)</a:t>
            </a:r>
            <a:endParaRPr lang="de-DE" sz="2000" dirty="0"/>
          </a:p>
          <a:p>
            <a:endParaRPr lang="de-DE" sz="2000" dirty="0"/>
          </a:p>
        </p:txBody>
      </p:sp>
      <p:sp>
        <p:nvSpPr>
          <p:cNvPr id="7" name="Foliennummernplatzhalter 6"/>
          <p:cNvSpPr>
            <a:spLocks noGrp="1"/>
          </p:cNvSpPr>
          <p:nvPr>
            <p:ph type="sldNum" sz="quarter" idx="10"/>
          </p:nvPr>
        </p:nvSpPr>
        <p:spPr/>
        <p:txBody>
          <a:bodyPr/>
          <a:lstStyle/>
          <a:p>
            <a:pPr>
              <a:defRPr/>
            </a:pPr>
            <a:r>
              <a:rPr lang="de-DE" altLang="de-DE" smtClean="0"/>
              <a:t> Folie </a:t>
            </a:r>
            <a:fld id="{8FDD3928-FB4B-451D-B457-5FAF41A31438}" type="slidenum">
              <a:rPr lang="de-DE" altLang="de-DE" smtClean="0"/>
              <a:pPr>
                <a:defRPr/>
              </a:pPr>
              <a:t>19</a:t>
            </a:fld>
            <a:endParaRPr lang="de-DE" altLang="de-DE"/>
          </a:p>
        </p:txBody>
      </p:sp>
      <p:sp>
        <p:nvSpPr>
          <p:cNvPr id="8" name="Fußzeilenplatzhalter 7"/>
          <p:cNvSpPr>
            <a:spLocks noGrp="1"/>
          </p:cNvSpPr>
          <p:nvPr>
            <p:ph type="ftr" sz="quarter" idx="11"/>
          </p:nvPr>
        </p:nvSpPr>
        <p:spPr/>
        <p:txBody>
          <a:bodyPr/>
          <a:lstStyle/>
          <a:p>
            <a:pPr>
              <a:defRPr/>
            </a:pPr>
            <a:r>
              <a:rPr lang="de-DE" smtClean="0"/>
              <a:t>HSWT    Prof. Dr. U. Groß                  </a:t>
            </a:r>
            <a:endParaRPr lang="de-DE"/>
          </a:p>
        </p:txBody>
      </p:sp>
      <p:sp>
        <p:nvSpPr>
          <p:cNvPr id="19" name="Inhaltsplatzhalter 12"/>
          <p:cNvSpPr txBox="1">
            <a:spLocks/>
          </p:cNvSpPr>
          <p:nvPr/>
        </p:nvSpPr>
        <p:spPr bwMode="auto">
          <a:xfrm>
            <a:off x="508793" y="3545582"/>
            <a:ext cx="4378325" cy="283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71AD2A"/>
              </a:buClr>
              <a:buFont typeface="Arial Unicode MS" pitchFamily="34" charset="-128"/>
              <a:buChar char="»"/>
              <a:defRPr sz="24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71AD2A"/>
              </a:buClr>
              <a:buFont typeface="Univers" pitchFamily="34" charset="0"/>
              <a:buChar char="›"/>
              <a:defRPr sz="20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71AD2A"/>
              </a:buClr>
              <a:buFont typeface="Arial Unicode MS" pitchFamily="34" charset="-128"/>
              <a:buChar char="›"/>
              <a:defRPr sz="18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71AD2A"/>
              </a:buClr>
              <a:buFont typeface="Arial Unicode MS" pitchFamily="34" charset="-128"/>
              <a:buChar char="›"/>
              <a:defRPr sz="1600">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71AD2A"/>
              </a:buClr>
              <a:buFont typeface="Wingdings" pitchFamily="2" charset="2"/>
              <a:buChar char="§"/>
              <a:defRPr sz="1600">
                <a:solidFill>
                  <a:schemeClr val="tx1"/>
                </a:solidFill>
                <a:latin typeface="+mn-lt"/>
                <a:ea typeface="+mn-ea"/>
                <a:cs typeface="+mn-cs"/>
              </a:defRPr>
            </a:lvl5pPr>
            <a:lvl6pPr marL="2514600" indent="-228600" algn="l" defTabSz="457200" rtl="0" fontAlgn="base">
              <a:spcBef>
                <a:spcPct val="20000"/>
              </a:spcBef>
              <a:spcAft>
                <a:spcPct val="0"/>
              </a:spcAft>
              <a:buClr>
                <a:srgbClr val="71AD2A"/>
              </a:buClr>
              <a:buFont typeface="Wingdings" pitchFamily="2" charset="2"/>
              <a:buChar char="§"/>
              <a:defRPr sz="1600">
                <a:solidFill>
                  <a:schemeClr val="tx1"/>
                </a:solidFill>
                <a:latin typeface="+mn-lt"/>
                <a:ea typeface="+mn-ea"/>
                <a:cs typeface="+mn-cs"/>
              </a:defRPr>
            </a:lvl6pPr>
            <a:lvl7pPr marL="2971800" indent="-228600" algn="l" defTabSz="457200" rtl="0" fontAlgn="base">
              <a:spcBef>
                <a:spcPct val="20000"/>
              </a:spcBef>
              <a:spcAft>
                <a:spcPct val="0"/>
              </a:spcAft>
              <a:buClr>
                <a:srgbClr val="71AD2A"/>
              </a:buClr>
              <a:buFont typeface="Wingdings" pitchFamily="2" charset="2"/>
              <a:buChar char="§"/>
              <a:defRPr sz="1600">
                <a:solidFill>
                  <a:schemeClr val="tx1"/>
                </a:solidFill>
                <a:latin typeface="+mn-lt"/>
                <a:ea typeface="+mn-ea"/>
                <a:cs typeface="+mn-cs"/>
              </a:defRPr>
            </a:lvl7pPr>
            <a:lvl8pPr marL="3429000" indent="-228600" algn="l" defTabSz="457200" rtl="0" fontAlgn="base">
              <a:spcBef>
                <a:spcPct val="20000"/>
              </a:spcBef>
              <a:spcAft>
                <a:spcPct val="0"/>
              </a:spcAft>
              <a:buClr>
                <a:srgbClr val="71AD2A"/>
              </a:buClr>
              <a:buFont typeface="Wingdings" pitchFamily="2" charset="2"/>
              <a:buChar char="§"/>
              <a:defRPr sz="1600">
                <a:solidFill>
                  <a:schemeClr val="tx1"/>
                </a:solidFill>
                <a:latin typeface="+mn-lt"/>
                <a:ea typeface="+mn-ea"/>
                <a:cs typeface="+mn-cs"/>
              </a:defRPr>
            </a:lvl8pPr>
            <a:lvl9pPr marL="3886200" indent="-228600" algn="l" defTabSz="457200" rtl="0" fontAlgn="base">
              <a:spcBef>
                <a:spcPct val="20000"/>
              </a:spcBef>
              <a:spcAft>
                <a:spcPct val="0"/>
              </a:spcAft>
              <a:buClr>
                <a:srgbClr val="71AD2A"/>
              </a:buClr>
              <a:buFont typeface="Wingdings" pitchFamily="2" charset="2"/>
              <a:buChar char="§"/>
              <a:defRPr sz="1600">
                <a:solidFill>
                  <a:schemeClr val="tx1"/>
                </a:solidFill>
                <a:latin typeface="+mn-lt"/>
                <a:ea typeface="+mn-ea"/>
                <a:cs typeface="+mn-cs"/>
              </a:defRPr>
            </a:lvl9pPr>
          </a:lstStyle>
          <a:p>
            <a:r>
              <a:rPr lang="de-DE" sz="2000" dirty="0" smtClean="0"/>
              <a:t>Funksignale können nur auf</a:t>
            </a:r>
            <a:r>
              <a:rPr lang="de-DE" sz="2000" dirty="0"/>
              <a:t> </a:t>
            </a:r>
            <a:r>
              <a:rPr lang="de-DE" sz="2000" dirty="0" smtClean="0"/>
              <a:t>einer Frequenz </a:t>
            </a:r>
            <a:r>
              <a:rPr lang="de-DE" sz="2000" dirty="0"/>
              <a:t>(</a:t>
            </a:r>
            <a:r>
              <a:rPr lang="de-DE" sz="2000" dirty="0" smtClean="0"/>
              <a:t>L1) analysiert werden</a:t>
            </a:r>
          </a:p>
          <a:p>
            <a:r>
              <a:rPr lang="de-DE" sz="2000" dirty="0"/>
              <a:t>nutzen das Verfahren der Codemessung </a:t>
            </a:r>
            <a:endParaRPr lang="de-DE" sz="2000" dirty="0" smtClean="0"/>
          </a:p>
          <a:p>
            <a:r>
              <a:rPr lang="de-DE" sz="2000" dirty="0"/>
              <a:t>wesentlich empfindlicher, was Abschattungen und Reflexionen betrifft</a:t>
            </a:r>
            <a:endParaRPr lang="de-DE" sz="2000" kern="0" dirty="0"/>
          </a:p>
        </p:txBody>
      </p:sp>
    </p:spTree>
    <p:extLst>
      <p:ext uri="{BB962C8B-B14F-4D97-AF65-F5344CB8AC3E}">
        <p14:creationId xmlns:p14="http://schemas.microsoft.com/office/powerpoint/2010/main" val="6089517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Gliederung</a:t>
            </a:r>
            <a:endParaRPr lang="de-DE" dirty="0"/>
          </a:p>
        </p:txBody>
      </p:sp>
      <p:sp>
        <p:nvSpPr>
          <p:cNvPr id="3" name="Inhaltsplatzhalter 2"/>
          <p:cNvSpPr>
            <a:spLocks noGrp="1"/>
          </p:cNvSpPr>
          <p:nvPr>
            <p:ph idx="1"/>
          </p:nvPr>
        </p:nvSpPr>
        <p:spPr>
          <a:xfrm>
            <a:off x="508000" y="1412875"/>
            <a:ext cx="8915400" cy="4497387"/>
          </a:xfrm>
        </p:spPr>
        <p:txBody>
          <a:bodyPr/>
          <a:lstStyle/>
          <a:p>
            <a:pPr marL="457200" indent="-457200">
              <a:buFont typeface="+mj-lt"/>
              <a:buAutoNum type="arabicPeriod"/>
            </a:pPr>
            <a:r>
              <a:rPr lang="de-DE" dirty="0" smtClean="0"/>
              <a:t>GNSS </a:t>
            </a:r>
            <a:r>
              <a:rPr lang="de-DE" dirty="0"/>
              <a:t>(Global Navigation </a:t>
            </a:r>
            <a:r>
              <a:rPr lang="de-DE" dirty="0" err="1"/>
              <a:t>Satellite</a:t>
            </a:r>
            <a:r>
              <a:rPr lang="de-DE" dirty="0"/>
              <a:t> System</a:t>
            </a:r>
            <a:r>
              <a:rPr lang="de-DE" dirty="0" smtClean="0"/>
              <a:t>) – welche Systeme gibt es?</a:t>
            </a:r>
          </a:p>
          <a:p>
            <a:pPr marL="457200" indent="-457200">
              <a:buFont typeface="+mj-lt"/>
              <a:buAutoNum type="arabicPeriod"/>
            </a:pPr>
            <a:r>
              <a:rPr lang="de-DE" dirty="0" smtClean="0"/>
              <a:t>GNSS </a:t>
            </a:r>
            <a:r>
              <a:rPr lang="de-DE" dirty="0"/>
              <a:t>– Qualität reicht uns nicht aus  –  Wir Landwirte nehmen es genauer! Was machen, damit es genauer wird? </a:t>
            </a:r>
            <a:endParaRPr lang="de-DE" dirty="0" smtClean="0"/>
          </a:p>
          <a:p>
            <a:pPr marL="457200" indent="-457200">
              <a:buFont typeface="+mj-lt"/>
              <a:buAutoNum type="arabicPeriod"/>
            </a:pPr>
            <a:r>
              <a:rPr lang="de-DE" dirty="0" smtClean="0"/>
              <a:t>Lenksysteme - Einstiegsdroge </a:t>
            </a:r>
            <a:r>
              <a:rPr lang="de-DE" dirty="0"/>
              <a:t>in das „Precision Farming</a:t>
            </a:r>
            <a:r>
              <a:rPr lang="de-DE" dirty="0" smtClean="0"/>
              <a:t>“?</a:t>
            </a:r>
          </a:p>
          <a:p>
            <a:pPr marL="457200" indent="-457200">
              <a:buFont typeface="+mj-lt"/>
              <a:buAutoNum type="arabicPeriod"/>
            </a:pPr>
            <a:r>
              <a:rPr lang="de-DE" dirty="0"/>
              <a:t>Wovon ist die Genauigkeit auf dem Acker abhängig? – Präzises Lenksystem allein reicht nicht aus!</a:t>
            </a:r>
            <a:endParaRPr lang="de-DE" dirty="0" smtClean="0"/>
          </a:p>
          <a:p>
            <a:pPr marL="457200" indent="-457200">
              <a:buFont typeface="+mj-lt"/>
              <a:buAutoNum type="arabicPeriod"/>
            </a:pPr>
            <a:r>
              <a:rPr lang="de-DE" dirty="0" smtClean="0"/>
              <a:t>ISOBUS </a:t>
            </a:r>
            <a:r>
              <a:rPr lang="de-DE" dirty="0"/>
              <a:t>– Ein weiterer Baustein von „Precision Farming</a:t>
            </a:r>
            <a:r>
              <a:rPr lang="de-DE" dirty="0" smtClean="0"/>
              <a:t>“</a:t>
            </a:r>
          </a:p>
          <a:p>
            <a:pPr marL="457200" indent="-457200">
              <a:buFont typeface="+mj-lt"/>
              <a:buAutoNum type="arabicPeriod"/>
            </a:pPr>
            <a:r>
              <a:rPr lang="de-DE" dirty="0" smtClean="0"/>
              <a:t>„Precision Farming“ – Präzision in der Teilfläche</a:t>
            </a:r>
            <a:endParaRPr lang="de-DE" dirty="0"/>
          </a:p>
          <a:p>
            <a:pPr marL="457200" indent="-457200">
              <a:buFont typeface="+mj-lt"/>
              <a:buAutoNum type="arabicPeriod"/>
            </a:pPr>
            <a:r>
              <a:rPr lang="de-DE" dirty="0" smtClean="0"/>
              <a:t>Möglichkeiten für satellitengestützte Landwirtschaft</a:t>
            </a:r>
            <a:endParaRPr lang="de-DE" dirty="0"/>
          </a:p>
          <a:p>
            <a:pPr marL="0" indent="0">
              <a:buNone/>
            </a:pPr>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2</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Tree>
    <p:extLst>
      <p:ext uri="{BB962C8B-B14F-4D97-AF65-F5344CB8AC3E}">
        <p14:creationId xmlns:p14="http://schemas.microsoft.com/office/powerpoint/2010/main" val="27619448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514350" indent="-514350">
              <a:buFont typeface="+mj-lt"/>
              <a:buAutoNum type="alphaLcParenR" startAt="4"/>
            </a:pPr>
            <a:r>
              <a:rPr lang="de-DE" dirty="0" smtClean="0"/>
              <a:t>GPS-Genauigkeiten</a:t>
            </a:r>
            <a:endParaRPr lang="de-DE" dirty="0"/>
          </a:p>
        </p:txBody>
      </p:sp>
      <p:sp>
        <p:nvSpPr>
          <p:cNvPr id="3" name="Inhaltsplatzhalter 2"/>
          <p:cNvSpPr>
            <a:spLocks noGrp="1"/>
          </p:cNvSpPr>
          <p:nvPr>
            <p:ph idx="1"/>
          </p:nvPr>
        </p:nvSpPr>
        <p:spPr>
          <a:xfrm>
            <a:off x="508000" y="798513"/>
            <a:ext cx="8915400" cy="4497387"/>
          </a:xfrm>
        </p:spPr>
        <p:txBody>
          <a:bodyPr/>
          <a:lstStyle/>
          <a:p>
            <a:r>
              <a:rPr lang="de-DE" sz="2000" b="1" dirty="0" smtClean="0"/>
              <a:t>Spur-zu-Spur-Genauigkeit</a:t>
            </a:r>
            <a:r>
              <a:rPr lang="de-DE" sz="2000" dirty="0" smtClean="0"/>
              <a:t> (Relative Genauigkeit) für </a:t>
            </a:r>
            <a:r>
              <a:rPr lang="de-DE" sz="2000" dirty="0"/>
              <a:t>die </a:t>
            </a:r>
            <a:r>
              <a:rPr lang="de-DE" sz="2000" dirty="0" smtClean="0"/>
              <a:t>meisten landwirtschaftlichen </a:t>
            </a:r>
            <a:r>
              <a:rPr lang="de-DE" sz="2000" dirty="0"/>
              <a:t>Anwendungen </a:t>
            </a:r>
            <a:r>
              <a:rPr lang="de-DE" sz="2000" dirty="0" smtClean="0"/>
              <a:t>relevant (Bodenbearbeitung</a:t>
            </a:r>
            <a:r>
              <a:rPr lang="de-DE" sz="2000" dirty="0"/>
              <a:t>, Grunddüngung usw</a:t>
            </a:r>
            <a:r>
              <a:rPr lang="de-DE" sz="2000" dirty="0" smtClean="0"/>
              <a:t>.). Innerhalb </a:t>
            </a:r>
            <a:r>
              <a:rPr lang="de-DE" sz="2000" dirty="0"/>
              <a:t>von </a:t>
            </a:r>
            <a:r>
              <a:rPr lang="de-DE" sz="2000" dirty="0" smtClean="0"/>
              <a:t>15 min </a:t>
            </a:r>
            <a:r>
              <a:rPr lang="de-DE" sz="2000" dirty="0"/>
              <a:t>muss wieder </a:t>
            </a:r>
            <a:r>
              <a:rPr lang="de-DE" sz="2000" dirty="0" smtClean="0"/>
              <a:t>die Vorgängerspur </a:t>
            </a:r>
            <a:r>
              <a:rPr lang="de-DE" sz="2000" dirty="0"/>
              <a:t>gefunden werden (</a:t>
            </a:r>
            <a:r>
              <a:rPr lang="de-DE" sz="2000" dirty="0" smtClean="0"/>
              <a:t>bei EGNOS 10 </a:t>
            </a:r>
            <a:r>
              <a:rPr lang="de-DE" sz="2000" dirty="0"/>
              <a:t>– 30 cm).</a:t>
            </a:r>
          </a:p>
          <a:p>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20</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6" name="Grafik 5"/>
          <p:cNvPicPr>
            <a:picLocks noChangeAspect="1"/>
          </p:cNvPicPr>
          <p:nvPr/>
        </p:nvPicPr>
        <p:blipFill>
          <a:blip r:embed="rId2"/>
          <a:stretch>
            <a:fillRect/>
          </a:stretch>
        </p:blipFill>
        <p:spPr>
          <a:xfrm>
            <a:off x="508000" y="2492896"/>
            <a:ext cx="8718550" cy="3587493"/>
          </a:xfrm>
          <a:prstGeom prst="rect">
            <a:avLst/>
          </a:prstGeom>
        </p:spPr>
      </p:pic>
      <p:sp>
        <p:nvSpPr>
          <p:cNvPr id="9" name="Textfeld 8"/>
          <p:cNvSpPr txBox="1"/>
          <p:nvPr/>
        </p:nvSpPr>
        <p:spPr>
          <a:xfrm>
            <a:off x="5313040" y="6080388"/>
            <a:ext cx="4315672" cy="400110"/>
          </a:xfrm>
          <a:prstGeom prst="rect">
            <a:avLst/>
          </a:prstGeom>
          <a:noFill/>
        </p:spPr>
        <p:txBody>
          <a:bodyPr wrap="square" rtlCol="0">
            <a:spAutoFit/>
          </a:bodyPr>
          <a:lstStyle/>
          <a:p>
            <a:r>
              <a:rPr lang="de-DE" sz="1000" dirty="0" smtClean="0">
                <a:latin typeface="Arial" panose="020B0604020202020204" pitchFamily="34" charset="0"/>
                <a:cs typeface="Arial" panose="020B0604020202020204" pitchFamily="34" charset="0"/>
              </a:rPr>
              <a:t>Quelle: DLG-Merkblatt </a:t>
            </a:r>
            <a:r>
              <a:rPr lang="de-DE" sz="1000" dirty="0">
                <a:latin typeface="Arial" panose="020B0604020202020204" pitchFamily="34" charset="0"/>
                <a:cs typeface="Arial" panose="020B0604020202020204" pitchFamily="34" charset="0"/>
              </a:rPr>
              <a:t>388: </a:t>
            </a:r>
            <a:r>
              <a:rPr lang="de-DE" sz="1000" dirty="0" smtClean="0">
                <a:latin typeface="Arial" panose="020B0604020202020204" pitchFamily="34" charset="0"/>
                <a:cs typeface="Arial" panose="020B0604020202020204" pitchFamily="34" charset="0"/>
              </a:rPr>
              <a:t>Satellitenortungssysteme (GNSS) </a:t>
            </a:r>
          </a:p>
          <a:p>
            <a:r>
              <a:rPr lang="de-DE" sz="1000" dirty="0" smtClean="0">
                <a:latin typeface="Arial" panose="020B0604020202020204" pitchFamily="34" charset="0"/>
                <a:cs typeface="Arial" panose="020B0604020202020204" pitchFamily="34" charset="0"/>
              </a:rPr>
              <a:t>                             in der Landwirtschaft</a:t>
            </a:r>
            <a:endParaRPr lang="de-DE"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84873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514350" indent="-514350">
              <a:buFont typeface="+mj-lt"/>
              <a:buAutoNum type="alphaLcParenR" startAt="4"/>
            </a:pPr>
            <a:r>
              <a:rPr lang="de-DE" dirty="0" smtClean="0"/>
              <a:t>GPS-Genauigkeiten</a:t>
            </a:r>
            <a:endParaRPr lang="de-DE" dirty="0"/>
          </a:p>
        </p:txBody>
      </p:sp>
      <p:sp>
        <p:nvSpPr>
          <p:cNvPr id="3" name="Inhaltsplatzhalter 2"/>
          <p:cNvSpPr>
            <a:spLocks noGrp="1"/>
          </p:cNvSpPr>
          <p:nvPr>
            <p:ph idx="1"/>
          </p:nvPr>
        </p:nvSpPr>
        <p:spPr>
          <a:xfrm>
            <a:off x="508000" y="803446"/>
            <a:ext cx="8915400" cy="4497387"/>
          </a:xfrm>
        </p:spPr>
        <p:txBody>
          <a:bodyPr/>
          <a:lstStyle/>
          <a:p>
            <a:r>
              <a:rPr lang="de-DE" sz="2000" b="1" dirty="0" smtClean="0"/>
              <a:t>„Absolute“ Genauigkeit</a:t>
            </a:r>
            <a:r>
              <a:rPr lang="de-DE" sz="2000" dirty="0" smtClean="0"/>
              <a:t> gibt an mit welcher Genauigkeit eine Spur nach Tagen, Monaten oder Jahren wieder gefunden wird (bei EGNOS ca. 2m, RTK 2,5 cm) </a:t>
            </a:r>
            <a:r>
              <a:rPr lang="de-DE" sz="2000" dirty="0" err="1" smtClean="0"/>
              <a:t>z.B</a:t>
            </a:r>
            <a:r>
              <a:rPr lang="de-DE" sz="2000" dirty="0" smtClean="0"/>
              <a:t>: Pflanzenreihen müssen später mit Feldspritze wieder gefunden werden (Gemüseanbau)</a:t>
            </a:r>
          </a:p>
          <a:p>
            <a:endParaRPr lang="de-DE" dirty="0"/>
          </a:p>
          <a:p>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21</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6" name="Grafik 5"/>
          <p:cNvPicPr>
            <a:picLocks noChangeAspect="1"/>
          </p:cNvPicPr>
          <p:nvPr/>
        </p:nvPicPr>
        <p:blipFill>
          <a:blip r:embed="rId2"/>
          <a:stretch>
            <a:fillRect/>
          </a:stretch>
        </p:blipFill>
        <p:spPr>
          <a:xfrm>
            <a:off x="508000" y="2492896"/>
            <a:ext cx="8718550" cy="3600401"/>
          </a:xfrm>
          <a:prstGeom prst="rect">
            <a:avLst/>
          </a:prstGeom>
        </p:spPr>
      </p:pic>
      <p:sp>
        <p:nvSpPr>
          <p:cNvPr id="8" name="Textfeld 7"/>
          <p:cNvSpPr txBox="1"/>
          <p:nvPr/>
        </p:nvSpPr>
        <p:spPr>
          <a:xfrm>
            <a:off x="5229332" y="6151297"/>
            <a:ext cx="4315672" cy="400110"/>
          </a:xfrm>
          <a:prstGeom prst="rect">
            <a:avLst/>
          </a:prstGeom>
          <a:noFill/>
        </p:spPr>
        <p:txBody>
          <a:bodyPr wrap="square" rtlCol="0">
            <a:spAutoFit/>
          </a:bodyPr>
          <a:lstStyle/>
          <a:p>
            <a:r>
              <a:rPr lang="de-DE" sz="1000" dirty="0" smtClean="0">
                <a:latin typeface="Arial" panose="020B0604020202020204" pitchFamily="34" charset="0"/>
                <a:cs typeface="Arial" panose="020B0604020202020204" pitchFamily="34" charset="0"/>
              </a:rPr>
              <a:t>Quelle: DLG-Merkblatt </a:t>
            </a:r>
            <a:r>
              <a:rPr lang="de-DE" sz="1000" dirty="0">
                <a:latin typeface="Arial" panose="020B0604020202020204" pitchFamily="34" charset="0"/>
                <a:cs typeface="Arial" panose="020B0604020202020204" pitchFamily="34" charset="0"/>
              </a:rPr>
              <a:t>388: </a:t>
            </a:r>
            <a:r>
              <a:rPr lang="de-DE" sz="1000" dirty="0" smtClean="0">
                <a:latin typeface="Arial" panose="020B0604020202020204" pitchFamily="34" charset="0"/>
                <a:cs typeface="Arial" panose="020B0604020202020204" pitchFamily="34" charset="0"/>
              </a:rPr>
              <a:t>Satellitenortungssysteme (GNSS) </a:t>
            </a:r>
          </a:p>
          <a:p>
            <a:r>
              <a:rPr lang="de-DE" sz="1000" dirty="0" smtClean="0">
                <a:latin typeface="Arial" panose="020B0604020202020204" pitchFamily="34" charset="0"/>
                <a:cs typeface="Arial" panose="020B0604020202020204" pitchFamily="34" charset="0"/>
              </a:rPr>
              <a:t>                             in der Landwirtschaft</a:t>
            </a:r>
            <a:endParaRPr lang="de-DE"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56657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514350" indent="-514350">
              <a:buFont typeface="+mj-lt"/>
              <a:buAutoNum type="alphaLcParenR" startAt="5"/>
            </a:pPr>
            <a:r>
              <a:rPr lang="de-DE" dirty="0" smtClean="0"/>
              <a:t>Kosten der Korrekturdienste</a:t>
            </a:r>
            <a:endParaRPr lang="de-DE" dirty="0"/>
          </a:p>
        </p:txBody>
      </p:sp>
      <mc:AlternateContent xmlns:mc="http://schemas.openxmlformats.org/markup-compatibility/2006" xmlns:a14="http://schemas.microsoft.com/office/drawing/2010/main">
        <mc:Choice Requires="a14">
          <p:graphicFrame>
            <p:nvGraphicFramePr>
              <p:cNvPr id="6" name="Inhaltsplatzhalter 5"/>
              <p:cNvGraphicFramePr>
                <a:graphicFrameLocks noGrp="1"/>
              </p:cNvGraphicFramePr>
              <p:nvPr>
                <p:ph idx="1"/>
                <p:extLst>
                  <p:ext uri="{D42A27DB-BD31-4B8C-83A1-F6EECF244321}">
                    <p14:modId xmlns:p14="http://schemas.microsoft.com/office/powerpoint/2010/main" val="2639961832"/>
                  </p:ext>
                </p:extLst>
              </p:nvPr>
            </p:nvGraphicFramePr>
            <p:xfrm>
              <a:off x="327819" y="1268115"/>
              <a:ext cx="9211471" cy="3210560"/>
            </p:xfrm>
            <a:graphic>
              <a:graphicData uri="http://schemas.openxmlformats.org/drawingml/2006/table">
                <a:tbl>
                  <a:tblPr firstRow="1" bandRow="1">
                    <a:tableStyleId>{5C22544A-7EE6-4342-B048-85BDC9FD1C3A}</a:tableStyleId>
                  </a:tblPr>
                  <a:tblGrid>
                    <a:gridCol w="1988638">
                      <a:extLst>
                        <a:ext uri="{9D8B030D-6E8A-4147-A177-3AD203B41FA5}">
                          <a16:colId xmlns:a16="http://schemas.microsoft.com/office/drawing/2014/main" val="20000"/>
                        </a:ext>
                      </a:extLst>
                    </a:gridCol>
                    <a:gridCol w="1695951">
                      <a:extLst>
                        <a:ext uri="{9D8B030D-6E8A-4147-A177-3AD203B41FA5}">
                          <a16:colId xmlns:a16="http://schemas.microsoft.com/office/drawing/2014/main" val="20001"/>
                        </a:ext>
                      </a:extLst>
                    </a:gridCol>
                    <a:gridCol w="1660672">
                      <a:extLst>
                        <a:ext uri="{9D8B030D-6E8A-4147-A177-3AD203B41FA5}">
                          <a16:colId xmlns:a16="http://schemas.microsoft.com/office/drawing/2014/main" val="20002"/>
                        </a:ext>
                      </a:extLst>
                    </a:gridCol>
                    <a:gridCol w="1584176">
                      <a:extLst>
                        <a:ext uri="{9D8B030D-6E8A-4147-A177-3AD203B41FA5}">
                          <a16:colId xmlns:a16="http://schemas.microsoft.com/office/drawing/2014/main" val="20003"/>
                        </a:ext>
                      </a:extLst>
                    </a:gridCol>
                    <a:gridCol w="2282034">
                      <a:extLst>
                        <a:ext uri="{9D8B030D-6E8A-4147-A177-3AD203B41FA5}">
                          <a16:colId xmlns:a16="http://schemas.microsoft.com/office/drawing/2014/main" val="20004"/>
                        </a:ext>
                      </a:extLst>
                    </a:gridCol>
                  </a:tblGrid>
                  <a:tr h="370840">
                    <a:tc>
                      <a:txBody>
                        <a:bodyPr/>
                        <a:lstStyle/>
                        <a:p>
                          <a:r>
                            <a:rPr lang="de-DE" dirty="0" smtClean="0"/>
                            <a:t>Korrekturdienst</a:t>
                          </a:r>
                          <a:endParaRPr lang="de-DE" dirty="0"/>
                        </a:p>
                      </a:txBody>
                      <a:tcPr/>
                    </a:tc>
                    <a:tc>
                      <a:txBody>
                        <a:bodyPr/>
                        <a:lstStyle/>
                        <a:p>
                          <a:pPr algn="ctr"/>
                          <a:r>
                            <a:rPr lang="de-DE" dirty="0" smtClean="0"/>
                            <a:t>Absolute Genauigkeit </a:t>
                          </a:r>
                          <a14:m>
                            <m:oMath xmlns:m="http://schemas.openxmlformats.org/officeDocument/2006/math">
                              <m:r>
                                <a:rPr lang="de-DE" i="1" smtClean="0">
                                  <a:latin typeface="Cambria Math" panose="02040503050406030204" pitchFamily="18" charset="0"/>
                                  <a:ea typeface="Cambria Math" panose="02040503050406030204" pitchFamily="18" charset="0"/>
                                </a:rPr>
                                <m:t>±</m:t>
                              </m:r>
                            </m:oMath>
                          </a14:m>
                          <a:r>
                            <a:rPr lang="de-DE" dirty="0" smtClean="0"/>
                            <a:t>cm</a:t>
                          </a:r>
                          <a:endParaRPr lang="de-DE" dirty="0"/>
                        </a:p>
                      </a:txBody>
                      <a:tcPr/>
                    </a:tc>
                    <a:tc>
                      <a:txBody>
                        <a:bodyPr/>
                        <a:lstStyle/>
                        <a:p>
                          <a:pPr algn="ctr"/>
                          <a:r>
                            <a:rPr lang="de-DE" dirty="0" smtClean="0"/>
                            <a:t>Relative Genauigkeit</a:t>
                          </a:r>
                          <a:r>
                            <a:rPr lang="de-DE" baseline="0" dirty="0" smtClean="0"/>
                            <a:t> </a:t>
                          </a:r>
                          <a14:m>
                            <m:oMath xmlns:m="http://schemas.openxmlformats.org/officeDocument/2006/math">
                              <m:r>
                                <a:rPr lang="de-DE" i="1" baseline="0" smtClean="0">
                                  <a:latin typeface="Cambria Math" panose="02040503050406030204" pitchFamily="18" charset="0"/>
                                  <a:ea typeface="Cambria Math" panose="02040503050406030204" pitchFamily="18" charset="0"/>
                                </a:rPr>
                                <m:t>±</m:t>
                              </m:r>
                            </m:oMath>
                          </a14:m>
                          <a:r>
                            <a:rPr lang="de-DE" baseline="0" dirty="0" smtClean="0"/>
                            <a:t>cm</a:t>
                          </a:r>
                          <a:endParaRPr lang="de-DE" dirty="0"/>
                        </a:p>
                      </a:txBody>
                      <a:tcPr/>
                    </a:tc>
                    <a:tc>
                      <a:txBody>
                        <a:bodyPr/>
                        <a:lstStyle/>
                        <a:p>
                          <a:pPr algn="ctr"/>
                          <a:endParaRPr lang="de-DE" dirty="0" smtClean="0"/>
                        </a:p>
                        <a:p>
                          <a:pPr algn="ctr"/>
                          <a:r>
                            <a:rPr lang="de-DE" dirty="0" smtClean="0"/>
                            <a:t>Zeitraum</a:t>
                          </a:r>
                          <a:endParaRPr lang="de-DE" dirty="0"/>
                        </a:p>
                      </a:txBody>
                      <a:tcPr/>
                    </a:tc>
                    <a:tc>
                      <a:txBody>
                        <a:bodyPr/>
                        <a:lstStyle/>
                        <a:p>
                          <a:pPr algn="ctr"/>
                          <a:r>
                            <a:rPr lang="de-DE" dirty="0" smtClean="0"/>
                            <a:t>Kosten je Zeitraum € </a:t>
                          </a:r>
                        </a:p>
                        <a:p>
                          <a:pPr algn="ctr"/>
                          <a:r>
                            <a:rPr lang="de-DE" dirty="0" smtClean="0"/>
                            <a:t>(Stand 2013)</a:t>
                          </a:r>
                          <a:endParaRPr lang="de-DE" dirty="0"/>
                        </a:p>
                      </a:txBody>
                      <a:tcPr/>
                    </a:tc>
                    <a:extLst>
                      <a:ext uri="{0D108BD9-81ED-4DB2-BD59-A6C34878D82A}">
                        <a16:rowId xmlns:a16="http://schemas.microsoft.com/office/drawing/2014/main" val="10000"/>
                      </a:ext>
                    </a:extLst>
                  </a:tr>
                  <a:tr h="370840">
                    <a:tc>
                      <a:txBody>
                        <a:bodyPr/>
                        <a:lstStyle/>
                        <a:p>
                          <a:r>
                            <a:rPr lang="de-DE" dirty="0" smtClean="0"/>
                            <a:t>EGNOS</a:t>
                          </a:r>
                          <a:endParaRPr lang="de-DE" dirty="0"/>
                        </a:p>
                      </a:txBody>
                      <a:tcPr/>
                    </a:tc>
                    <a:tc>
                      <a:txBody>
                        <a:bodyPr/>
                        <a:lstStyle/>
                        <a:p>
                          <a:pPr algn="ctr"/>
                          <a:r>
                            <a:rPr lang="de-DE" dirty="0" smtClean="0"/>
                            <a:t>50-300</a:t>
                          </a:r>
                          <a:endParaRPr lang="de-DE" dirty="0"/>
                        </a:p>
                      </a:txBody>
                      <a:tcPr/>
                    </a:tc>
                    <a:tc>
                      <a:txBody>
                        <a:bodyPr/>
                        <a:lstStyle/>
                        <a:p>
                          <a:pPr algn="ctr"/>
                          <a:r>
                            <a:rPr lang="de-DE" dirty="0" smtClean="0"/>
                            <a:t>10-30</a:t>
                          </a:r>
                          <a:endParaRPr lang="de-DE" dirty="0"/>
                        </a:p>
                      </a:txBody>
                      <a:tcPr/>
                    </a:tc>
                    <a:tc>
                      <a:txBody>
                        <a:bodyPr/>
                        <a:lstStyle/>
                        <a:p>
                          <a:pPr algn="ctr"/>
                          <a:r>
                            <a:rPr lang="de-DE" dirty="0" smtClean="0"/>
                            <a:t>/</a:t>
                          </a:r>
                          <a:endParaRPr lang="de-DE" dirty="0"/>
                        </a:p>
                      </a:txBody>
                      <a:tcPr/>
                    </a:tc>
                    <a:tc>
                      <a:txBody>
                        <a:bodyPr/>
                        <a:lstStyle/>
                        <a:p>
                          <a:pPr algn="ctr"/>
                          <a:r>
                            <a:rPr lang="de-DE" dirty="0" smtClean="0"/>
                            <a:t>kostenlos</a:t>
                          </a:r>
                        </a:p>
                      </a:txBody>
                      <a:tcPr/>
                    </a:tc>
                    <a:extLst>
                      <a:ext uri="{0D108BD9-81ED-4DB2-BD59-A6C34878D82A}">
                        <a16:rowId xmlns:a16="http://schemas.microsoft.com/office/drawing/2014/main" val="10001"/>
                      </a:ext>
                    </a:extLst>
                  </a:tr>
                  <a:tr h="370840">
                    <a:tc>
                      <a:txBody>
                        <a:bodyPr/>
                        <a:lstStyle/>
                        <a:p>
                          <a:r>
                            <a:rPr lang="de-DE" dirty="0" smtClean="0"/>
                            <a:t>OMNISTAR HP+, national</a:t>
                          </a:r>
                          <a:r>
                            <a:rPr lang="de-DE" baseline="0" dirty="0" smtClean="0"/>
                            <a:t> GPS/GLONASS</a:t>
                          </a:r>
                          <a:endParaRPr lang="de-DE" dirty="0"/>
                        </a:p>
                      </a:txBody>
                      <a:tcPr/>
                    </a:tc>
                    <a:tc>
                      <a:txBody>
                        <a:bodyPr/>
                        <a:lstStyle/>
                        <a:p>
                          <a:pPr algn="ctr"/>
                          <a:endParaRPr lang="de-DE" dirty="0" smtClean="0"/>
                        </a:p>
                        <a:p>
                          <a:pPr algn="ctr"/>
                          <a:r>
                            <a:rPr lang="de-DE" dirty="0" smtClean="0"/>
                            <a:t>20-30</a:t>
                          </a:r>
                          <a:endParaRPr lang="de-DE" dirty="0"/>
                        </a:p>
                      </a:txBody>
                      <a:tcPr/>
                    </a:tc>
                    <a:tc>
                      <a:txBody>
                        <a:bodyPr/>
                        <a:lstStyle/>
                        <a:p>
                          <a:pPr algn="ctr"/>
                          <a:endParaRPr lang="de-DE" dirty="0" smtClean="0"/>
                        </a:p>
                        <a:p>
                          <a:pPr algn="ctr"/>
                          <a:r>
                            <a:rPr lang="de-DE" dirty="0" smtClean="0"/>
                            <a:t>5-10</a:t>
                          </a:r>
                          <a:endParaRPr lang="de-DE" dirty="0"/>
                        </a:p>
                      </a:txBody>
                      <a:tcPr/>
                    </a:tc>
                    <a:tc>
                      <a:txBody>
                        <a:bodyPr/>
                        <a:lstStyle/>
                        <a:p>
                          <a:pPr algn="ctr"/>
                          <a:r>
                            <a:rPr lang="de-DE" dirty="0" smtClean="0"/>
                            <a:t>1 Monat</a:t>
                          </a:r>
                        </a:p>
                        <a:p>
                          <a:pPr algn="ctr"/>
                          <a:r>
                            <a:rPr lang="de-DE" dirty="0" smtClean="0"/>
                            <a:t>3 Monate</a:t>
                          </a:r>
                        </a:p>
                        <a:p>
                          <a:pPr algn="ctr"/>
                          <a:r>
                            <a:rPr lang="de-DE" dirty="0" smtClean="0"/>
                            <a:t>6 Monate</a:t>
                          </a:r>
                          <a:endParaRPr lang="de-DE" dirty="0"/>
                        </a:p>
                      </a:txBody>
                      <a:tcPr/>
                    </a:tc>
                    <a:tc>
                      <a:txBody>
                        <a:bodyPr/>
                        <a:lstStyle/>
                        <a:p>
                          <a:pPr algn="ctr"/>
                          <a:r>
                            <a:rPr lang="de-DE" dirty="0" smtClean="0"/>
                            <a:t>445</a:t>
                          </a:r>
                        </a:p>
                        <a:p>
                          <a:pPr algn="ctr"/>
                          <a:r>
                            <a:rPr lang="de-DE" dirty="0" smtClean="0"/>
                            <a:t>895</a:t>
                          </a:r>
                        </a:p>
                        <a:p>
                          <a:pPr algn="ctr"/>
                          <a:r>
                            <a:rPr lang="de-DE" dirty="0" smtClean="0"/>
                            <a:t>1.295</a:t>
                          </a:r>
                          <a:endParaRPr lang="de-DE" dirty="0"/>
                        </a:p>
                      </a:txBody>
                      <a:tcPr/>
                    </a:tc>
                    <a:extLst>
                      <a:ext uri="{0D108BD9-81ED-4DB2-BD59-A6C34878D82A}">
                        <a16:rowId xmlns:a16="http://schemas.microsoft.com/office/drawing/2014/main" val="10002"/>
                      </a:ext>
                    </a:extLst>
                  </a:tr>
                  <a:tr h="370840">
                    <a:tc>
                      <a:txBody>
                        <a:bodyPr/>
                        <a:lstStyle/>
                        <a:p>
                          <a:r>
                            <a:rPr lang="de-DE" dirty="0" smtClean="0"/>
                            <a:t>John</a:t>
                          </a:r>
                          <a:r>
                            <a:rPr lang="de-DE" baseline="0" dirty="0" smtClean="0"/>
                            <a:t> Deere </a:t>
                          </a:r>
                        </a:p>
                        <a:p>
                          <a:r>
                            <a:rPr lang="de-DE" baseline="0" dirty="0" smtClean="0"/>
                            <a:t>Star </a:t>
                          </a:r>
                          <a:r>
                            <a:rPr lang="de-DE" baseline="0" dirty="0" err="1" smtClean="0"/>
                            <a:t>Fire</a:t>
                          </a:r>
                          <a:r>
                            <a:rPr lang="de-DE" baseline="0" dirty="0" smtClean="0"/>
                            <a:t> III</a:t>
                          </a:r>
                          <a:endParaRPr lang="de-DE" dirty="0"/>
                        </a:p>
                      </a:txBody>
                      <a:tcPr/>
                    </a:tc>
                    <a:tc>
                      <a:txBody>
                        <a:bodyPr/>
                        <a:lstStyle/>
                        <a:p>
                          <a:pPr algn="ctr"/>
                          <a:r>
                            <a:rPr lang="de-DE" dirty="0" smtClean="0"/>
                            <a:t>20-30</a:t>
                          </a:r>
                          <a:endParaRPr lang="de-DE" dirty="0"/>
                        </a:p>
                      </a:txBody>
                      <a:tcPr/>
                    </a:tc>
                    <a:tc>
                      <a:txBody>
                        <a:bodyPr/>
                        <a:lstStyle/>
                        <a:p>
                          <a:pPr algn="ctr"/>
                          <a:r>
                            <a:rPr lang="de-DE" dirty="0" smtClean="0"/>
                            <a:t>3</a:t>
                          </a:r>
                          <a:endParaRPr lang="de-DE" dirty="0"/>
                        </a:p>
                      </a:txBody>
                      <a:tcPr/>
                    </a:tc>
                    <a:tc>
                      <a:txBody>
                        <a:bodyPr/>
                        <a:lstStyle/>
                        <a:p>
                          <a:pPr algn="ctr"/>
                          <a:r>
                            <a:rPr lang="de-DE" dirty="0" smtClean="0"/>
                            <a:t>12 Monate</a:t>
                          </a:r>
                        </a:p>
                        <a:p>
                          <a:pPr algn="ctr"/>
                          <a:r>
                            <a:rPr lang="de-DE" dirty="0" smtClean="0"/>
                            <a:t>24 Monate</a:t>
                          </a:r>
                          <a:endParaRPr lang="de-DE" dirty="0"/>
                        </a:p>
                      </a:txBody>
                      <a:tcPr/>
                    </a:tc>
                    <a:tc>
                      <a:txBody>
                        <a:bodyPr/>
                        <a:lstStyle/>
                        <a:p>
                          <a:pPr algn="ctr"/>
                          <a:r>
                            <a:rPr lang="de-DE" dirty="0" smtClean="0"/>
                            <a:t>850</a:t>
                          </a:r>
                        </a:p>
                        <a:p>
                          <a:pPr algn="ctr"/>
                          <a:r>
                            <a:rPr lang="de-DE" dirty="0" smtClean="0"/>
                            <a:t>1.500</a:t>
                          </a:r>
                          <a:endParaRPr lang="de-DE" dirty="0"/>
                        </a:p>
                      </a:txBody>
                      <a:tcPr/>
                    </a:tc>
                    <a:extLst>
                      <a:ext uri="{0D108BD9-81ED-4DB2-BD59-A6C34878D82A}">
                        <a16:rowId xmlns:a16="http://schemas.microsoft.com/office/drawing/2014/main" val="10003"/>
                      </a:ext>
                    </a:extLst>
                  </a:tr>
                  <a:tr h="370840">
                    <a:tc>
                      <a:txBody>
                        <a:bodyPr/>
                        <a:lstStyle/>
                        <a:p>
                          <a:r>
                            <a:rPr lang="de-DE" baseline="0" dirty="0" smtClean="0"/>
                            <a:t>RTK NET</a:t>
                          </a:r>
                          <a:endParaRPr lang="de-DE" dirty="0"/>
                        </a:p>
                      </a:txBody>
                      <a:tcPr/>
                    </a:tc>
                    <a:tc>
                      <a:txBody>
                        <a:bodyPr/>
                        <a:lstStyle/>
                        <a:p>
                          <a:pPr algn="ctr"/>
                          <a:r>
                            <a:rPr lang="de-DE" dirty="0" smtClean="0"/>
                            <a:t>2-3</a:t>
                          </a:r>
                          <a:endParaRPr lang="de-DE" dirty="0"/>
                        </a:p>
                      </a:txBody>
                      <a:tcPr/>
                    </a:tc>
                    <a:tc>
                      <a:txBody>
                        <a:bodyPr/>
                        <a:lstStyle/>
                        <a:p>
                          <a:pPr algn="ctr"/>
                          <a:r>
                            <a:rPr lang="de-DE" dirty="0" smtClean="0"/>
                            <a:t>2-3</a:t>
                          </a:r>
                          <a:endParaRPr lang="de-DE" dirty="0"/>
                        </a:p>
                      </a:txBody>
                      <a:tcPr/>
                    </a:tc>
                    <a:tc>
                      <a:txBody>
                        <a:bodyPr/>
                        <a:lstStyle/>
                        <a:p>
                          <a:pPr algn="ctr"/>
                          <a:r>
                            <a:rPr lang="de-DE" dirty="0" smtClean="0"/>
                            <a:t>1 Jahr</a:t>
                          </a:r>
                          <a:endParaRPr lang="de-DE" dirty="0"/>
                        </a:p>
                      </a:txBody>
                      <a:tcPr/>
                    </a:tc>
                    <a:tc>
                      <a:txBody>
                        <a:bodyPr/>
                        <a:lstStyle/>
                        <a:p>
                          <a:pPr algn="ctr"/>
                          <a:r>
                            <a:rPr lang="de-DE" dirty="0" smtClean="0"/>
                            <a:t>845</a:t>
                          </a:r>
                          <a:endParaRPr lang="de-DE" dirty="0"/>
                        </a:p>
                      </a:txBody>
                      <a:tcPr/>
                    </a:tc>
                    <a:extLst>
                      <a:ext uri="{0D108BD9-81ED-4DB2-BD59-A6C34878D82A}">
                        <a16:rowId xmlns:a16="http://schemas.microsoft.com/office/drawing/2014/main" val="10004"/>
                      </a:ext>
                    </a:extLst>
                  </a:tr>
                </a:tbl>
              </a:graphicData>
            </a:graphic>
          </p:graphicFrame>
        </mc:Choice>
        <mc:Fallback xmlns="">
          <p:graphicFrame>
            <p:nvGraphicFramePr>
              <p:cNvPr id="6" name="Inhaltsplatzhalter 5"/>
              <p:cNvGraphicFramePr>
                <a:graphicFrameLocks noGrp="1"/>
              </p:cNvGraphicFramePr>
              <p:nvPr>
                <p:ph idx="1"/>
                <p:extLst>
                  <p:ext uri="{D42A27DB-BD31-4B8C-83A1-F6EECF244321}">
                    <p14:modId xmlns:p14="http://schemas.microsoft.com/office/powerpoint/2010/main" val="2639961832"/>
                  </p:ext>
                </p:extLst>
              </p:nvPr>
            </p:nvGraphicFramePr>
            <p:xfrm>
              <a:off x="327819" y="1268115"/>
              <a:ext cx="9211471" cy="3210560"/>
            </p:xfrm>
            <a:graphic>
              <a:graphicData uri="http://schemas.openxmlformats.org/drawingml/2006/table">
                <a:tbl>
                  <a:tblPr firstRow="1" bandRow="1">
                    <a:tableStyleId>{5C22544A-7EE6-4342-B048-85BDC9FD1C3A}</a:tableStyleId>
                  </a:tblPr>
                  <a:tblGrid>
                    <a:gridCol w="1988638"/>
                    <a:gridCol w="1695951"/>
                    <a:gridCol w="1660672"/>
                    <a:gridCol w="1584176"/>
                    <a:gridCol w="2282034"/>
                  </a:tblGrid>
                  <a:tr h="914400">
                    <a:tc>
                      <a:txBody>
                        <a:bodyPr/>
                        <a:lstStyle/>
                        <a:p>
                          <a:r>
                            <a:rPr lang="de-DE" dirty="0" smtClean="0"/>
                            <a:t>Korrekturdienst</a:t>
                          </a:r>
                          <a:endParaRPr lang="de-DE" dirty="0"/>
                        </a:p>
                      </a:txBody>
                      <a:tcPr/>
                    </a:tc>
                    <a:tc>
                      <a:txBody>
                        <a:bodyPr/>
                        <a:lstStyle/>
                        <a:p>
                          <a:endParaRPr lang="de-DE"/>
                        </a:p>
                      </a:txBody>
                      <a:tcPr>
                        <a:blipFill rotWithShape="0">
                          <a:blip r:embed="rId3"/>
                          <a:stretch>
                            <a:fillRect l="-117204" t="-3333" r="-326882" b="-261333"/>
                          </a:stretch>
                        </a:blipFill>
                      </a:tcPr>
                    </a:tc>
                    <a:tc>
                      <a:txBody>
                        <a:bodyPr/>
                        <a:lstStyle/>
                        <a:p>
                          <a:endParaRPr lang="de-DE"/>
                        </a:p>
                      </a:txBody>
                      <a:tcPr>
                        <a:blipFill rotWithShape="0">
                          <a:blip r:embed="rId3"/>
                          <a:stretch>
                            <a:fillRect l="-222794" t="-3333" r="-235294" b="-261333"/>
                          </a:stretch>
                        </a:blipFill>
                      </a:tcPr>
                    </a:tc>
                    <a:tc>
                      <a:txBody>
                        <a:bodyPr/>
                        <a:lstStyle/>
                        <a:p>
                          <a:pPr algn="ctr"/>
                          <a:endParaRPr lang="de-DE" dirty="0" smtClean="0"/>
                        </a:p>
                        <a:p>
                          <a:pPr algn="ctr"/>
                          <a:r>
                            <a:rPr lang="de-DE" dirty="0" smtClean="0"/>
                            <a:t>Zeitraum</a:t>
                          </a:r>
                          <a:endParaRPr lang="de-DE" dirty="0"/>
                        </a:p>
                      </a:txBody>
                      <a:tcPr/>
                    </a:tc>
                    <a:tc>
                      <a:txBody>
                        <a:bodyPr/>
                        <a:lstStyle/>
                        <a:p>
                          <a:pPr algn="ctr"/>
                          <a:r>
                            <a:rPr lang="de-DE" dirty="0" smtClean="0"/>
                            <a:t>Kosten je </a:t>
                          </a:r>
                          <a:r>
                            <a:rPr lang="de-DE" dirty="0" smtClean="0"/>
                            <a:t>Zeitraum € </a:t>
                          </a:r>
                        </a:p>
                        <a:p>
                          <a:pPr algn="ctr"/>
                          <a:r>
                            <a:rPr lang="de-DE" dirty="0" smtClean="0"/>
                            <a:t>(Stand 2013)</a:t>
                          </a:r>
                          <a:endParaRPr lang="de-DE" dirty="0"/>
                        </a:p>
                      </a:txBody>
                      <a:tcPr/>
                    </a:tc>
                  </a:tr>
                  <a:tr h="370840">
                    <a:tc>
                      <a:txBody>
                        <a:bodyPr/>
                        <a:lstStyle/>
                        <a:p>
                          <a:r>
                            <a:rPr lang="de-DE" dirty="0" smtClean="0"/>
                            <a:t>EGNOS</a:t>
                          </a:r>
                          <a:endParaRPr lang="de-DE" dirty="0"/>
                        </a:p>
                      </a:txBody>
                      <a:tcPr/>
                    </a:tc>
                    <a:tc>
                      <a:txBody>
                        <a:bodyPr/>
                        <a:lstStyle/>
                        <a:p>
                          <a:pPr algn="ctr"/>
                          <a:r>
                            <a:rPr lang="de-DE" dirty="0" smtClean="0"/>
                            <a:t>50-300</a:t>
                          </a:r>
                          <a:endParaRPr lang="de-DE" dirty="0"/>
                        </a:p>
                      </a:txBody>
                      <a:tcPr/>
                    </a:tc>
                    <a:tc>
                      <a:txBody>
                        <a:bodyPr/>
                        <a:lstStyle/>
                        <a:p>
                          <a:pPr algn="ctr"/>
                          <a:r>
                            <a:rPr lang="de-DE" dirty="0" smtClean="0"/>
                            <a:t>10-30</a:t>
                          </a:r>
                          <a:endParaRPr lang="de-DE" dirty="0"/>
                        </a:p>
                      </a:txBody>
                      <a:tcPr/>
                    </a:tc>
                    <a:tc>
                      <a:txBody>
                        <a:bodyPr/>
                        <a:lstStyle/>
                        <a:p>
                          <a:pPr algn="ctr"/>
                          <a:r>
                            <a:rPr lang="de-DE" dirty="0" smtClean="0"/>
                            <a:t>/</a:t>
                          </a:r>
                          <a:endParaRPr lang="de-DE" dirty="0"/>
                        </a:p>
                      </a:txBody>
                      <a:tcPr/>
                    </a:tc>
                    <a:tc>
                      <a:txBody>
                        <a:bodyPr/>
                        <a:lstStyle/>
                        <a:p>
                          <a:pPr algn="ctr"/>
                          <a:r>
                            <a:rPr lang="de-DE" dirty="0" smtClean="0"/>
                            <a:t>kostenlos</a:t>
                          </a:r>
                        </a:p>
                      </a:txBody>
                      <a:tcPr/>
                    </a:tc>
                  </a:tr>
                  <a:tr h="914400">
                    <a:tc>
                      <a:txBody>
                        <a:bodyPr/>
                        <a:lstStyle/>
                        <a:p>
                          <a:r>
                            <a:rPr lang="de-DE" dirty="0" smtClean="0"/>
                            <a:t>OMNISTAR HP+, national</a:t>
                          </a:r>
                          <a:r>
                            <a:rPr lang="de-DE" baseline="0" dirty="0" smtClean="0"/>
                            <a:t> GPS/GLONASS</a:t>
                          </a:r>
                          <a:endParaRPr lang="de-DE" dirty="0"/>
                        </a:p>
                      </a:txBody>
                      <a:tcPr/>
                    </a:tc>
                    <a:tc>
                      <a:txBody>
                        <a:bodyPr/>
                        <a:lstStyle/>
                        <a:p>
                          <a:pPr algn="ctr"/>
                          <a:endParaRPr lang="de-DE" dirty="0" smtClean="0"/>
                        </a:p>
                        <a:p>
                          <a:pPr algn="ctr"/>
                          <a:r>
                            <a:rPr lang="de-DE" dirty="0" smtClean="0"/>
                            <a:t>20-30</a:t>
                          </a:r>
                          <a:endParaRPr lang="de-DE" dirty="0"/>
                        </a:p>
                      </a:txBody>
                      <a:tcPr/>
                    </a:tc>
                    <a:tc>
                      <a:txBody>
                        <a:bodyPr/>
                        <a:lstStyle/>
                        <a:p>
                          <a:pPr algn="ctr"/>
                          <a:endParaRPr lang="de-DE" dirty="0" smtClean="0"/>
                        </a:p>
                        <a:p>
                          <a:pPr algn="ctr"/>
                          <a:r>
                            <a:rPr lang="de-DE" dirty="0" smtClean="0"/>
                            <a:t>5-10</a:t>
                          </a:r>
                          <a:endParaRPr lang="de-DE" dirty="0"/>
                        </a:p>
                      </a:txBody>
                      <a:tcPr/>
                    </a:tc>
                    <a:tc>
                      <a:txBody>
                        <a:bodyPr/>
                        <a:lstStyle/>
                        <a:p>
                          <a:pPr algn="ctr"/>
                          <a:r>
                            <a:rPr lang="de-DE" dirty="0" smtClean="0"/>
                            <a:t>1 Monat</a:t>
                          </a:r>
                        </a:p>
                        <a:p>
                          <a:pPr algn="ctr"/>
                          <a:r>
                            <a:rPr lang="de-DE" dirty="0" smtClean="0"/>
                            <a:t>3 Monate</a:t>
                          </a:r>
                        </a:p>
                        <a:p>
                          <a:pPr algn="ctr"/>
                          <a:r>
                            <a:rPr lang="de-DE" dirty="0" smtClean="0"/>
                            <a:t>6 Monate</a:t>
                          </a:r>
                          <a:endParaRPr lang="de-DE" dirty="0"/>
                        </a:p>
                      </a:txBody>
                      <a:tcPr/>
                    </a:tc>
                    <a:tc>
                      <a:txBody>
                        <a:bodyPr/>
                        <a:lstStyle/>
                        <a:p>
                          <a:pPr algn="ctr"/>
                          <a:r>
                            <a:rPr lang="de-DE" dirty="0" smtClean="0"/>
                            <a:t>445</a:t>
                          </a:r>
                        </a:p>
                        <a:p>
                          <a:pPr algn="ctr"/>
                          <a:r>
                            <a:rPr lang="de-DE" dirty="0" smtClean="0"/>
                            <a:t>895</a:t>
                          </a:r>
                        </a:p>
                        <a:p>
                          <a:pPr algn="ctr"/>
                          <a:r>
                            <a:rPr lang="de-DE" dirty="0" smtClean="0"/>
                            <a:t>1.295</a:t>
                          </a:r>
                          <a:endParaRPr lang="de-DE" dirty="0"/>
                        </a:p>
                      </a:txBody>
                      <a:tcPr/>
                    </a:tc>
                  </a:tr>
                  <a:tr h="640080">
                    <a:tc>
                      <a:txBody>
                        <a:bodyPr/>
                        <a:lstStyle/>
                        <a:p>
                          <a:r>
                            <a:rPr lang="de-DE" dirty="0" smtClean="0"/>
                            <a:t>John</a:t>
                          </a:r>
                          <a:r>
                            <a:rPr lang="de-DE" baseline="0" dirty="0" smtClean="0"/>
                            <a:t> Deere </a:t>
                          </a:r>
                        </a:p>
                        <a:p>
                          <a:r>
                            <a:rPr lang="de-DE" baseline="0" dirty="0" smtClean="0"/>
                            <a:t>Star </a:t>
                          </a:r>
                          <a:r>
                            <a:rPr lang="de-DE" baseline="0" dirty="0" err="1" smtClean="0"/>
                            <a:t>Fire</a:t>
                          </a:r>
                          <a:r>
                            <a:rPr lang="de-DE" baseline="0" dirty="0" smtClean="0"/>
                            <a:t> III</a:t>
                          </a:r>
                          <a:endParaRPr lang="de-DE" dirty="0"/>
                        </a:p>
                      </a:txBody>
                      <a:tcPr/>
                    </a:tc>
                    <a:tc>
                      <a:txBody>
                        <a:bodyPr/>
                        <a:lstStyle/>
                        <a:p>
                          <a:pPr algn="ctr"/>
                          <a:r>
                            <a:rPr lang="de-DE" dirty="0" smtClean="0"/>
                            <a:t>20-30</a:t>
                          </a:r>
                          <a:endParaRPr lang="de-DE" dirty="0"/>
                        </a:p>
                      </a:txBody>
                      <a:tcPr/>
                    </a:tc>
                    <a:tc>
                      <a:txBody>
                        <a:bodyPr/>
                        <a:lstStyle/>
                        <a:p>
                          <a:pPr algn="ctr"/>
                          <a:r>
                            <a:rPr lang="de-DE" dirty="0" smtClean="0"/>
                            <a:t>3</a:t>
                          </a:r>
                          <a:endParaRPr lang="de-DE" dirty="0"/>
                        </a:p>
                      </a:txBody>
                      <a:tcPr/>
                    </a:tc>
                    <a:tc>
                      <a:txBody>
                        <a:bodyPr/>
                        <a:lstStyle/>
                        <a:p>
                          <a:pPr algn="ctr"/>
                          <a:r>
                            <a:rPr lang="de-DE" dirty="0" smtClean="0"/>
                            <a:t>12 Monate</a:t>
                          </a:r>
                        </a:p>
                        <a:p>
                          <a:pPr algn="ctr"/>
                          <a:r>
                            <a:rPr lang="de-DE" dirty="0" smtClean="0"/>
                            <a:t>24 Monate</a:t>
                          </a:r>
                          <a:endParaRPr lang="de-DE" dirty="0"/>
                        </a:p>
                      </a:txBody>
                      <a:tcPr/>
                    </a:tc>
                    <a:tc>
                      <a:txBody>
                        <a:bodyPr/>
                        <a:lstStyle/>
                        <a:p>
                          <a:pPr algn="ctr"/>
                          <a:r>
                            <a:rPr lang="de-DE" dirty="0" smtClean="0"/>
                            <a:t>850</a:t>
                          </a:r>
                        </a:p>
                        <a:p>
                          <a:pPr algn="ctr"/>
                          <a:r>
                            <a:rPr lang="de-DE" dirty="0" smtClean="0"/>
                            <a:t>1.500</a:t>
                          </a:r>
                          <a:endParaRPr lang="de-DE" dirty="0"/>
                        </a:p>
                      </a:txBody>
                      <a:tcPr/>
                    </a:tc>
                  </a:tr>
                  <a:tr h="370840">
                    <a:tc>
                      <a:txBody>
                        <a:bodyPr/>
                        <a:lstStyle/>
                        <a:p>
                          <a:r>
                            <a:rPr lang="de-DE" baseline="0" dirty="0" smtClean="0"/>
                            <a:t>RTK NET</a:t>
                          </a:r>
                          <a:endParaRPr lang="de-DE" dirty="0"/>
                        </a:p>
                      </a:txBody>
                      <a:tcPr/>
                    </a:tc>
                    <a:tc>
                      <a:txBody>
                        <a:bodyPr/>
                        <a:lstStyle/>
                        <a:p>
                          <a:pPr algn="ctr"/>
                          <a:r>
                            <a:rPr lang="de-DE" dirty="0" smtClean="0"/>
                            <a:t>2-3</a:t>
                          </a:r>
                          <a:endParaRPr lang="de-DE" dirty="0"/>
                        </a:p>
                      </a:txBody>
                      <a:tcPr/>
                    </a:tc>
                    <a:tc>
                      <a:txBody>
                        <a:bodyPr/>
                        <a:lstStyle/>
                        <a:p>
                          <a:pPr algn="ctr"/>
                          <a:r>
                            <a:rPr lang="de-DE" dirty="0" smtClean="0"/>
                            <a:t>2-3</a:t>
                          </a:r>
                          <a:endParaRPr lang="de-DE" dirty="0"/>
                        </a:p>
                      </a:txBody>
                      <a:tcPr/>
                    </a:tc>
                    <a:tc>
                      <a:txBody>
                        <a:bodyPr/>
                        <a:lstStyle/>
                        <a:p>
                          <a:pPr algn="ctr"/>
                          <a:r>
                            <a:rPr lang="de-DE" dirty="0" smtClean="0"/>
                            <a:t>1 Jahr</a:t>
                          </a:r>
                          <a:endParaRPr lang="de-DE" dirty="0"/>
                        </a:p>
                      </a:txBody>
                      <a:tcPr/>
                    </a:tc>
                    <a:tc>
                      <a:txBody>
                        <a:bodyPr/>
                        <a:lstStyle/>
                        <a:p>
                          <a:pPr algn="ctr"/>
                          <a:r>
                            <a:rPr lang="de-DE" dirty="0" smtClean="0"/>
                            <a:t>845</a:t>
                          </a:r>
                          <a:endParaRPr lang="de-DE" dirty="0"/>
                        </a:p>
                      </a:txBody>
                      <a:tcPr/>
                    </a:tc>
                  </a:tr>
                </a:tbl>
              </a:graphicData>
            </a:graphic>
          </p:graphicFrame>
        </mc:Fallback>
      </mc:AlternateContent>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22</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
        <p:nvSpPr>
          <p:cNvPr id="7" name="Textfeld 6"/>
          <p:cNvSpPr txBox="1"/>
          <p:nvPr/>
        </p:nvSpPr>
        <p:spPr>
          <a:xfrm>
            <a:off x="5097016" y="4495188"/>
            <a:ext cx="4647308" cy="246221"/>
          </a:xfrm>
          <a:prstGeom prst="rect">
            <a:avLst/>
          </a:prstGeom>
          <a:noFill/>
        </p:spPr>
        <p:txBody>
          <a:bodyPr wrap="square" rtlCol="0">
            <a:spAutoFit/>
          </a:bodyPr>
          <a:lstStyle/>
          <a:p>
            <a:r>
              <a:rPr lang="de-DE" sz="1000" dirty="0" smtClean="0">
                <a:latin typeface="+mn-lt"/>
              </a:rPr>
              <a:t>Quelle: KTBL-Heft 96 „Parallelfahrsysteme“ (Stand 2013; Eigene Darstellung)</a:t>
            </a:r>
            <a:endParaRPr lang="de-DE" sz="1000" dirty="0">
              <a:latin typeface="+mn-lt"/>
            </a:endParaRPr>
          </a:p>
        </p:txBody>
      </p:sp>
      <p:sp>
        <p:nvSpPr>
          <p:cNvPr id="8" name="Inhaltsplatzhalter 2"/>
          <p:cNvSpPr txBox="1">
            <a:spLocks/>
          </p:cNvSpPr>
          <p:nvPr/>
        </p:nvSpPr>
        <p:spPr bwMode="auto">
          <a:xfrm>
            <a:off x="487367" y="5157191"/>
            <a:ext cx="8915400" cy="1064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71AD2A"/>
              </a:buClr>
              <a:buFont typeface="Arial Unicode MS" pitchFamily="34" charset="-128"/>
              <a:buChar char="»"/>
              <a:defRPr sz="24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71AD2A"/>
              </a:buClr>
              <a:buFont typeface="Univers" pitchFamily="34" charset="0"/>
              <a:buChar char="›"/>
              <a:defRPr sz="2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71AD2A"/>
              </a:buClr>
              <a:buFont typeface="Arial Unicode MS" pitchFamily="34" charset="-128"/>
              <a:buChar char="›"/>
              <a:defRPr sz="20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71AD2A"/>
              </a:buClr>
              <a:buFont typeface="Arial Unicode MS" pitchFamily="34" charset="-128"/>
              <a:buChar char="›"/>
              <a:defRPr>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71AD2A"/>
              </a:buClr>
              <a:buFont typeface="Wingdings" pitchFamily="2" charset="2"/>
              <a:buChar char="§"/>
              <a:defRPr>
                <a:solidFill>
                  <a:schemeClr val="tx1"/>
                </a:solidFill>
                <a:latin typeface="+mn-lt"/>
                <a:ea typeface="+mn-ea"/>
                <a:cs typeface="+mn-cs"/>
              </a:defRPr>
            </a:lvl5pPr>
            <a:lvl6pPr marL="25146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6pPr>
            <a:lvl7pPr marL="29718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7pPr>
            <a:lvl8pPr marL="34290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8pPr>
            <a:lvl9pPr marL="38862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9pPr>
          </a:lstStyle>
          <a:p>
            <a:r>
              <a:rPr lang="de-DE" sz="1800" kern="0" dirty="0" smtClean="0"/>
              <a:t>Gebühren werden mit dem Erwerb eines Empfängers abgegolten oder bei anderen Anbietern entstehen Kosten für die Nutzung der Signale </a:t>
            </a:r>
          </a:p>
          <a:p>
            <a:r>
              <a:rPr lang="de-DE" sz="1800" kern="0" dirty="0" smtClean="0"/>
              <a:t>kostenloser Empfang  des RTK-Korrektursignal steigt in Zukunft</a:t>
            </a:r>
          </a:p>
          <a:p>
            <a:endParaRPr lang="de-DE" kern="0" dirty="0"/>
          </a:p>
        </p:txBody>
      </p:sp>
    </p:spTree>
    <p:extLst>
      <p:ext uri="{BB962C8B-B14F-4D97-AF65-F5344CB8AC3E}">
        <p14:creationId xmlns:p14="http://schemas.microsoft.com/office/powerpoint/2010/main" val="42392726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Korrektursysteme – Welche Verfahren gibt es?</a:t>
            </a:r>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23</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graphicFrame>
        <p:nvGraphicFramePr>
          <p:cNvPr id="10" name="Inhaltsplatzhalter 9"/>
          <p:cNvGraphicFramePr>
            <a:graphicFrameLocks noGrp="1"/>
          </p:cNvGraphicFramePr>
          <p:nvPr>
            <p:ph idx="1"/>
            <p:extLst>
              <p:ext uri="{D42A27DB-BD31-4B8C-83A1-F6EECF244321}">
                <p14:modId xmlns:p14="http://schemas.microsoft.com/office/powerpoint/2010/main" val="1470890946"/>
              </p:ext>
            </p:extLst>
          </p:nvPr>
        </p:nvGraphicFramePr>
        <p:xfrm>
          <a:off x="294766" y="1247722"/>
          <a:ext cx="9145017" cy="4497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feld 10"/>
          <p:cNvSpPr txBox="1"/>
          <p:nvPr/>
        </p:nvSpPr>
        <p:spPr>
          <a:xfrm>
            <a:off x="6547501" y="5765535"/>
            <a:ext cx="3024336" cy="246221"/>
          </a:xfrm>
          <a:prstGeom prst="rect">
            <a:avLst/>
          </a:prstGeom>
          <a:noFill/>
        </p:spPr>
        <p:txBody>
          <a:bodyPr wrap="square" rtlCol="0">
            <a:spAutoFit/>
          </a:bodyPr>
          <a:lstStyle/>
          <a:p>
            <a:r>
              <a:rPr lang="de-DE" sz="1000" dirty="0" smtClean="0">
                <a:latin typeface="+mn-lt"/>
              </a:rPr>
              <a:t>Quelle: Geo-Konzept (Eigene Darstellung) </a:t>
            </a:r>
            <a:endParaRPr lang="de-DE" sz="1000" dirty="0">
              <a:latin typeface="+mn-lt"/>
            </a:endParaRPr>
          </a:p>
        </p:txBody>
      </p:sp>
      <p:sp>
        <p:nvSpPr>
          <p:cNvPr id="3" name="Rechteck 2"/>
          <p:cNvSpPr/>
          <p:nvPr/>
        </p:nvSpPr>
        <p:spPr>
          <a:xfrm>
            <a:off x="1274096" y="6194318"/>
            <a:ext cx="7186355" cy="338554"/>
          </a:xfrm>
          <a:prstGeom prst="rect">
            <a:avLst/>
          </a:prstGeom>
        </p:spPr>
        <p:txBody>
          <a:bodyPr wrap="square">
            <a:spAutoFit/>
          </a:bodyPr>
          <a:lstStyle/>
          <a:p>
            <a:pPr marL="0" indent="0">
              <a:buNone/>
            </a:pPr>
            <a:r>
              <a:rPr lang="de-DE" sz="1600" dirty="0">
                <a:latin typeface="+mn-lt"/>
                <a:hlinkClick r:id="rId8" action="ppaction://hlinkpres?slideindex=23&amp;slidetitle=Wovon ist die Genauigkeit auf dem Acker abhängig? – Präzises Lenksystem allein reicht nicht aus!"/>
              </a:rPr>
              <a:t>Wovon ist die Genauigkeit auf dem Acker abhängig?</a:t>
            </a:r>
            <a:endParaRPr lang="de-DE" sz="1600" dirty="0">
              <a:latin typeface="+mn-lt"/>
            </a:endParaRPr>
          </a:p>
        </p:txBody>
      </p:sp>
    </p:spTree>
    <p:extLst>
      <p:ext uri="{BB962C8B-B14F-4D97-AF65-F5344CB8AC3E}">
        <p14:creationId xmlns:p14="http://schemas.microsoft.com/office/powerpoint/2010/main" val="16393676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DGNSS (Differentielles GNSS)</a:t>
            </a:r>
            <a:endParaRPr lang="de-DE" dirty="0"/>
          </a:p>
        </p:txBody>
      </p:sp>
      <p:sp>
        <p:nvSpPr>
          <p:cNvPr id="3" name="Inhaltsplatzhalter 2"/>
          <p:cNvSpPr>
            <a:spLocks noGrp="1"/>
          </p:cNvSpPr>
          <p:nvPr>
            <p:ph idx="1"/>
          </p:nvPr>
        </p:nvSpPr>
        <p:spPr>
          <a:xfrm>
            <a:off x="508000" y="961840"/>
            <a:ext cx="8915400" cy="4497387"/>
          </a:xfrm>
        </p:spPr>
        <p:txBody>
          <a:bodyPr/>
          <a:lstStyle/>
          <a:p>
            <a:r>
              <a:rPr lang="de-DE" sz="1800" b="1" dirty="0"/>
              <a:t>Funktionsweise:</a:t>
            </a:r>
            <a:r>
              <a:rPr lang="de-DE" sz="1800" dirty="0"/>
              <a:t> zusätzlicher Empfänger steht auf einer festen </a:t>
            </a:r>
            <a:r>
              <a:rPr lang="de-DE" sz="1800" dirty="0" smtClean="0"/>
              <a:t>Position (Geostationärer Satellit) </a:t>
            </a:r>
            <a:r>
              <a:rPr lang="de-DE" sz="1800" dirty="0"/>
              <a:t>die er genau kennt. Dadurch kann er die aktuellen Abweichungen zu dieser Position via </a:t>
            </a:r>
            <a:r>
              <a:rPr lang="de-DE" sz="1800" dirty="0" smtClean="0"/>
              <a:t>Satellit </a:t>
            </a:r>
            <a:r>
              <a:rPr lang="de-DE" sz="1800" dirty="0"/>
              <a:t>an den mobilen Empfänger (Traktor) </a:t>
            </a:r>
            <a:r>
              <a:rPr lang="de-DE" sz="1800" dirty="0" smtClean="0"/>
              <a:t>übertragen</a:t>
            </a:r>
          </a:p>
          <a:p>
            <a:r>
              <a:rPr lang="de-DE" sz="1800" dirty="0" smtClean="0"/>
              <a:t>Positionsbestimmung auf Basis der Codemessung </a:t>
            </a:r>
            <a:endParaRPr lang="de-DE" sz="1800" dirty="0"/>
          </a:p>
          <a:p>
            <a:endParaRPr lang="de-DE" sz="1800" dirty="0" smtClean="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24</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6" name="Inhaltsplatzhalter 5"/>
          <p:cNvPicPr>
            <a:picLocks noChangeAspect="1"/>
          </p:cNvPicPr>
          <p:nvPr/>
        </p:nvPicPr>
        <p:blipFill rotWithShape="1">
          <a:blip r:embed="rId2"/>
          <a:srcRect r="17773"/>
          <a:stretch/>
        </p:blipFill>
        <p:spPr bwMode="auto">
          <a:xfrm>
            <a:off x="2150007" y="2636286"/>
            <a:ext cx="4833255" cy="2542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Group 62"/>
          <p:cNvGraphicFramePr>
            <a:graphicFrameLocks noGrp="1"/>
          </p:cNvGraphicFramePr>
          <p:nvPr>
            <p:extLst>
              <p:ext uri="{D42A27DB-BD31-4B8C-83A1-F6EECF244321}">
                <p14:modId xmlns:p14="http://schemas.microsoft.com/office/powerpoint/2010/main" val="1305209469"/>
              </p:ext>
            </p:extLst>
          </p:nvPr>
        </p:nvGraphicFramePr>
        <p:xfrm>
          <a:off x="508000" y="5226081"/>
          <a:ext cx="8758237" cy="1284473"/>
        </p:xfrm>
        <a:graphic>
          <a:graphicData uri="http://schemas.openxmlformats.org/drawingml/2006/table">
            <a:tbl>
              <a:tblPr/>
              <a:tblGrid>
                <a:gridCol w="2419350">
                  <a:extLst>
                    <a:ext uri="{9D8B030D-6E8A-4147-A177-3AD203B41FA5}">
                      <a16:colId xmlns:a16="http://schemas.microsoft.com/office/drawing/2014/main" val="20000"/>
                    </a:ext>
                  </a:extLst>
                </a:gridCol>
                <a:gridCol w="2251075">
                  <a:extLst>
                    <a:ext uri="{9D8B030D-6E8A-4147-A177-3AD203B41FA5}">
                      <a16:colId xmlns:a16="http://schemas.microsoft.com/office/drawing/2014/main" val="20001"/>
                    </a:ext>
                  </a:extLst>
                </a:gridCol>
                <a:gridCol w="2170112">
                  <a:extLst>
                    <a:ext uri="{9D8B030D-6E8A-4147-A177-3AD203B41FA5}">
                      <a16:colId xmlns:a16="http://schemas.microsoft.com/office/drawing/2014/main" val="20002"/>
                    </a:ext>
                  </a:extLst>
                </a:gridCol>
                <a:gridCol w="1917700">
                  <a:extLst>
                    <a:ext uri="{9D8B030D-6E8A-4147-A177-3AD203B41FA5}">
                      <a16:colId xmlns:a16="http://schemas.microsoft.com/office/drawing/2014/main" val="20003"/>
                    </a:ext>
                  </a:extLst>
                </a:gridCol>
              </a:tblGrid>
              <a:tr h="368027">
                <a:tc>
                  <a:txBody>
                    <a:bodyPr/>
                    <a:lstStyle>
                      <a:lvl1pPr algn="l">
                        <a:spcBef>
                          <a:spcPct val="20000"/>
                        </a:spcBef>
                        <a:buClr>
                          <a:srgbClr val="71AD2A"/>
                        </a:buClr>
                        <a:buFont typeface="Arial Unicode MS" pitchFamily="34" charset="-128"/>
                        <a:defRPr sz="20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defRPr sz="20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defRPr>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defRPr sz="1600">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20000"/>
                        </a:spcBef>
                        <a:spcAft>
                          <a:spcPts val="800"/>
                        </a:spcAft>
                        <a:buClrTx/>
                        <a:buSzTx/>
                        <a:buFontTx/>
                        <a:buNone/>
                        <a:tabLst/>
                      </a:pPr>
                      <a:r>
                        <a:rPr kumimoji="0" lang="de-DE" altLang="de-DE" sz="1200" b="1" i="0" u="none" strike="noStrike" cap="none" normalizeH="0" baseline="0" dirty="0" smtClean="0">
                          <a:ln>
                            <a:noFill/>
                          </a:ln>
                          <a:solidFill>
                            <a:schemeClr val="bg1"/>
                          </a:solidFill>
                          <a:effectLst/>
                          <a:latin typeface="Arial" pitchFamily="34" charset="0"/>
                          <a:ea typeface="ＭＳ Ｐゴシック" pitchFamily="34" charset="-128"/>
                        </a:rPr>
                        <a:t>Korrekturdienst</a:t>
                      </a:r>
                    </a:p>
                  </a:txBody>
                  <a:tcPr marL="89717" marR="89717" marT="45727" marB="45727"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l">
                        <a:spcBef>
                          <a:spcPct val="20000"/>
                        </a:spcBef>
                        <a:buClr>
                          <a:srgbClr val="71AD2A"/>
                        </a:buClr>
                        <a:buFont typeface="Arial Unicode MS" pitchFamily="34" charset="-128"/>
                        <a:defRPr sz="20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defRPr sz="20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defRPr>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defRPr sz="1600">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20000"/>
                        </a:spcBef>
                        <a:spcAft>
                          <a:spcPts val="800"/>
                        </a:spcAft>
                        <a:buClrTx/>
                        <a:buSzTx/>
                        <a:buFontTx/>
                        <a:buNone/>
                        <a:tabLst/>
                      </a:pPr>
                      <a:r>
                        <a:rPr kumimoji="0" lang="de-DE" altLang="de-DE" sz="1200" b="1" i="0" u="none" strike="noStrike" cap="none" normalizeH="0" baseline="0" dirty="0" smtClean="0">
                          <a:ln>
                            <a:noFill/>
                          </a:ln>
                          <a:solidFill>
                            <a:schemeClr val="bg1"/>
                          </a:solidFill>
                          <a:effectLst/>
                          <a:latin typeface="Arial" pitchFamily="34" charset="0"/>
                          <a:ea typeface="ＭＳ Ｐゴシック" pitchFamily="34" charset="-128"/>
                        </a:rPr>
                        <a:t>Typ</a:t>
                      </a:r>
                    </a:p>
                  </a:txBody>
                  <a:tcPr marL="89717" marR="89717" marT="45727" marB="45727"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l">
                        <a:spcBef>
                          <a:spcPct val="20000"/>
                        </a:spcBef>
                        <a:buClr>
                          <a:srgbClr val="71AD2A"/>
                        </a:buClr>
                        <a:buFont typeface="Arial Unicode MS" pitchFamily="34" charset="-128"/>
                        <a:defRPr sz="20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defRPr sz="20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defRPr>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defRPr sz="1600">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20000"/>
                        </a:spcBef>
                        <a:spcAft>
                          <a:spcPts val="800"/>
                        </a:spcAft>
                        <a:buClrTx/>
                        <a:buSzTx/>
                        <a:buFontTx/>
                        <a:buNone/>
                        <a:tabLst/>
                      </a:pPr>
                      <a:r>
                        <a:rPr kumimoji="0" lang="de-DE" altLang="de-DE" sz="1200" b="1" i="0" u="none" strike="noStrike" cap="none" normalizeH="0" baseline="0" dirty="0" smtClean="0">
                          <a:ln>
                            <a:noFill/>
                          </a:ln>
                          <a:solidFill>
                            <a:schemeClr val="bg1"/>
                          </a:solidFill>
                          <a:effectLst/>
                          <a:latin typeface="Arial" pitchFamily="34" charset="0"/>
                          <a:ea typeface="ＭＳ Ｐゴシック" pitchFamily="34" charset="-128"/>
                        </a:rPr>
                        <a:t>Laufende Kosten</a:t>
                      </a:r>
                    </a:p>
                  </a:txBody>
                  <a:tcPr marL="89717" marR="89717" marT="45727" marB="45727"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l">
                        <a:spcBef>
                          <a:spcPct val="20000"/>
                        </a:spcBef>
                        <a:buClr>
                          <a:srgbClr val="71AD2A"/>
                        </a:buClr>
                        <a:buFont typeface="Arial Unicode MS" pitchFamily="34" charset="-128"/>
                        <a:defRPr sz="20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defRPr sz="20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defRPr>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defRPr sz="1600">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20000"/>
                        </a:spcBef>
                        <a:spcAft>
                          <a:spcPts val="800"/>
                        </a:spcAft>
                        <a:buClrTx/>
                        <a:buSzTx/>
                        <a:buFontTx/>
                        <a:buNone/>
                        <a:tabLst/>
                      </a:pPr>
                      <a:r>
                        <a:rPr kumimoji="0" lang="de-DE" altLang="de-DE" sz="1200" b="1" i="0" u="none" strike="noStrike" cap="none" normalizeH="0" baseline="0" dirty="0" smtClean="0">
                          <a:ln>
                            <a:noFill/>
                          </a:ln>
                          <a:solidFill>
                            <a:schemeClr val="bg1"/>
                          </a:solidFill>
                          <a:effectLst/>
                          <a:latin typeface="Arial" pitchFamily="34" charset="0"/>
                          <a:ea typeface="ＭＳ Ｐゴシック" pitchFamily="34" charset="-128"/>
                        </a:rPr>
                        <a:t>Relative Genauigkeit</a:t>
                      </a:r>
                    </a:p>
                  </a:txBody>
                  <a:tcPr marL="89717" marR="89717" marT="45727" marB="45727"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812804">
                <a:tc>
                  <a:txBody>
                    <a:bodyPr/>
                    <a:lstStyle>
                      <a:lvl1pPr algn="l">
                        <a:spcBef>
                          <a:spcPct val="20000"/>
                        </a:spcBef>
                        <a:buClr>
                          <a:srgbClr val="71AD2A"/>
                        </a:buClr>
                        <a:buFont typeface="Arial Unicode MS" pitchFamily="34" charset="-128"/>
                        <a:defRPr sz="20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defRPr sz="20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defRPr>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defRPr sz="1600">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20000"/>
                        </a:spcBef>
                        <a:spcAft>
                          <a:spcPts val="800"/>
                        </a:spcAft>
                        <a:buClrTx/>
                        <a:buSzTx/>
                        <a:buFontTx/>
                        <a:buNone/>
                        <a:tabLst/>
                      </a:pPr>
                      <a:r>
                        <a:rPr kumimoji="0" lang="de-DE" altLang="de-DE" sz="1200" b="1" i="0" u="none" strike="noStrike" cap="none" normalizeH="0" baseline="0" dirty="0" smtClean="0">
                          <a:ln>
                            <a:noFill/>
                          </a:ln>
                          <a:solidFill>
                            <a:schemeClr val="tx1"/>
                          </a:solidFill>
                          <a:effectLst/>
                          <a:latin typeface="Arial" pitchFamily="34" charset="0"/>
                          <a:ea typeface="ＭＳ Ｐゴシック" pitchFamily="34" charset="-128"/>
                        </a:rPr>
                        <a:t>z.B. EGNOS</a:t>
                      </a:r>
                    </a:p>
                  </a:txBody>
                  <a:tcPr marL="89717" marR="89717" marT="45727" marB="45727"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lvl1pPr algn="l">
                        <a:spcBef>
                          <a:spcPct val="20000"/>
                        </a:spcBef>
                        <a:buClr>
                          <a:srgbClr val="71AD2A"/>
                        </a:buClr>
                        <a:buFont typeface="Arial Unicode MS" pitchFamily="34" charset="-128"/>
                        <a:defRPr sz="20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defRPr sz="20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defRPr>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defRPr sz="1600">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20000"/>
                        </a:spcBef>
                        <a:spcAft>
                          <a:spcPts val="800"/>
                        </a:spcAft>
                        <a:buClrTx/>
                        <a:buSzTx/>
                        <a:buFontTx/>
                        <a:buNone/>
                        <a:tabLst/>
                      </a:pPr>
                      <a:r>
                        <a:rPr kumimoji="0" lang="de-DE" altLang="de-DE" sz="1200" b="0" i="0" u="none" strike="noStrike" cap="none" normalizeH="0" baseline="0" dirty="0" smtClean="0">
                          <a:ln>
                            <a:noFill/>
                          </a:ln>
                          <a:solidFill>
                            <a:schemeClr val="tx1"/>
                          </a:solidFill>
                          <a:effectLst/>
                          <a:latin typeface="Arial" pitchFamily="34" charset="0"/>
                          <a:ea typeface="ＭＳ Ｐゴシック" pitchFamily="34" charset="-128"/>
                        </a:rPr>
                        <a:t>Satellitengestützt</a:t>
                      </a:r>
                    </a:p>
                    <a:p>
                      <a:pPr marL="0" marR="0" lvl="0" indent="0" algn="l" defTabSz="914400" rtl="0" eaLnBrk="1" fontAlgn="base" latinLnBrk="0" hangingPunct="1">
                        <a:lnSpc>
                          <a:spcPct val="100000"/>
                        </a:lnSpc>
                        <a:spcBef>
                          <a:spcPct val="20000"/>
                        </a:spcBef>
                        <a:spcAft>
                          <a:spcPts val="800"/>
                        </a:spcAft>
                        <a:buClrTx/>
                        <a:buSzTx/>
                        <a:buFontTx/>
                        <a:buNone/>
                        <a:tabLst/>
                      </a:pPr>
                      <a:r>
                        <a:rPr kumimoji="0" lang="de-DE" altLang="de-DE" sz="1200" b="0" i="0" u="none" strike="noStrike" cap="none" normalizeH="0" baseline="0" dirty="0" smtClean="0">
                          <a:ln>
                            <a:noFill/>
                          </a:ln>
                          <a:solidFill>
                            <a:schemeClr val="tx1"/>
                          </a:solidFill>
                          <a:effectLst/>
                          <a:latin typeface="Arial" pitchFamily="34" charset="0"/>
                          <a:ea typeface="ＭＳ Ｐゴシック" pitchFamily="34" charset="-128"/>
                        </a:rPr>
                        <a:t>1-Frequenz-Signal</a:t>
                      </a:r>
                    </a:p>
                    <a:p>
                      <a:pPr marL="0" marR="0" lvl="0" indent="0" algn="l" defTabSz="914400" rtl="0" eaLnBrk="1" fontAlgn="base" latinLnBrk="0" hangingPunct="1">
                        <a:lnSpc>
                          <a:spcPct val="100000"/>
                        </a:lnSpc>
                        <a:spcBef>
                          <a:spcPct val="20000"/>
                        </a:spcBef>
                        <a:spcAft>
                          <a:spcPts val="800"/>
                        </a:spcAft>
                        <a:buClrTx/>
                        <a:buSzTx/>
                        <a:buFontTx/>
                        <a:buNone/>
                        <a:tabLst/>
                      </a:pPr>
                      <a:endParaRPr kumimoji="0" lang="de-DE" altLang="de-DE" sz="1200" b="0" i="0" u="none" strike="noStrike" cap="none" normalizeH="0" baseline="0" dirty="0" smtClean="0">
                        <a:ln>
                          <a:noFill/>
                        </a:ln>
                        <a:solidFill>
                          <a:schemeClr val="tx1"/>
                        </a:solidFill>
                        <a:effectLst/>
                        <a:latin typeface="Arial" pitchFamily="34" charset="0"/>
                        <a:ea typeface="ＭＳ Ｐゴシック" pitchFamily="34" charset="-128"/>
                      </a:endParaRPr>
                    </a:p>
                  </a:txBody>
                  <a:tcPr marL="89717" marR="89717" marT="45727" marB="45727"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lvl1pPr algn="l">
                        <a:spcBef>
                          <a:spcPct val="20000"/>
                        </a:spcBef>
                        <a:buClr>
                          <a:srgbClr val="71AD2A"/>
                        </a:buClr>
                        <a:buFont typeface="Arial Unicode MS" pitchFamily="34" charset="-128"/>
                        <a:defRPr sz="20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defRPr sz="20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defRPr>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defRPr sz="1600">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20000"/>
                        </a:spcBef>
                        <a:spcAft>
                          <a:spcPts val="800"/>
                        </a:spcAft>
                        <a:buClrTx/>
                        <a:buSzTx/>
                        <a:buFontTx/>
                        <a:buNone/>
                        <a:tabLst/>
                      </a:pPr>
                      <a:r>
                        <a:rPr kumimoji="0" lang="de-DE" altLang="de-DE" sz="1000" b="1" i="0" u="none" strike="noStrike" cap="none" normalizeH="0" baseline="0" dirty="0" smtClean="0">
                          <a:ln>
                            <a:noFill/>
                          </a:ln>
                          <a:solidFill>
                            <a:schemeClr val="tx1"/>
                          </a:solidFill>
                          <a:effectLst/>
                          <a:latin typeface="Arial" pitchFamily="34" charset="0"/>
                          <a:ea typeface="ＭＳ Ｐゴシック" pitchFamily="34" charset="-128"/>
                        </a:rPr>
                        <a:t>Lizenzkostenfrei</a:t>
                      </a:r>
                    </a:p>
                  </a:txBody>
                  <a:tcPr marL="89717" marR="89717" marT="45727" marB="45727"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lvl1pPr algn="l">
                        <a:spcBef>
                          <a:spcPct val="20000"/>
                        </a:spcBef>
                        <a:buClr>
                          <a:srgbClr val="71AD2A"/>
                        </a:buClr>
                        <a:buFont typeface="Arial Unicode MS" pitchFamily="34" charset="-128"/>
                        <a:defRPr sz="20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defRPr sz="20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defRPr>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defRPr sz="1600">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20000"/>
                        </a:spcBef>
                        <a:spcAft>
                          <a:spcPts val="800"/>
                        </a:spcAft>
                        <a:buClrTx/>
                        <a:buSzTx/>
                        <a:buFontTx/>
                        <a:buNone/>
                        <a:tabLst/>
                      </a:pPr>
                      <a:r>
                        <a:rPr kumimoji="0" lang="de-DE" altLang="de-DE" sz="1200" b="1" i="0" u="none" strike="noStrike" cap="none" normalizeH="0" baseline="0" dirty="0" smtClean="0">
                          <a:ln>
                            <a:noFill/>
                          </a:ln>
                          <a:solidFill>
                            <a:schemeClr val="tx1"/>
                          </a:solidFill>
                          <a:effectLst/>
                          <a:latin typeface="Arial" pitchFamily="34" charset="0"/>
                          <a:ea typeface="ＭＳ Ｐゴシック" pitchFamily="34" charset="-128"/>
                        </a:rPr>
                        <a:t> +/- 15 bis 30 cm</a:t>
                      </a:r>
                    </a:p>
                    <a:p>
                      <a:pPr marL="0" marR="0" lvl="0" indent="0" algn="l" defTabSz="914400" rtl="0" eaLnBrk="1" fontAlgn="base" latinLnBrk="0" hangingPunct="1">
                        <a:lnSpc>
                          <a:spcPct val="100000"/>
                        </a:lnSpc>
                        <a:spcBef>
                          <a:spcPct val="20000"/>
                        </a:spcBef>
                        <a:spcAft>
                          <a:spcPts val="800"/>
                        </a:spcAft>
                        <a:buClrTx/>
                        <a:buSzTx/>
                        <a:buFontTx/>
                        <a:buNone/>
                        <a:tabLst/>
                      </a:pPr>
                      <a:r>
                        <a:rPr kumimoji="0" lang="de-DE" altLang="de-DE" sz="1200" b="1" i="0" u="none" strike="noStrike" cap="none" normalizeH="0" baseline="0" dirty="0" smtClean="0">
                          <a:ln>
                            <a:noFill/>
                          </a:ln>
                          <a:solidFill>
                            <a:schemeClr val="tx1"/>
                          </a:solidFill>
                          <a:effectLst/>
                          <a:latin typeface="Arial" pitchFamily="34" charset="0"/>
                          <a:ea typeface="ＭＳ Ｐゴシック" pitchFamily="34" charset="-128"/>
                        </a:rPr>
                        <a:t>Basisgenauigkeit</a:t>
                      </a:r>
                      <a:endParaRPr kumimoji="0" lang="de-DE" altLang="de-DE" sz="1200" b="0" i="0" u="none" strike="noStrike" cap="none" normalizeH="0" baseline="0" dirty="0" smtClean="0">
                        <a:ln>
                          <a:noFill/>
                        </a:ln>
                        <a:solidFill>
                          <a:schemeClr val="tx1"/>
                        </a:solidFill>
                        <a:effectLst/>
                        <a:latin typeface="Arial" pitchFamily="34" charset="0"/>
                        <a:ea typeface="ＭＳ Ｐゴシック" pitchFamily="34" charset="-128"/>
                      </a:endParaRPr>
                    </a:p>
                  </a:txBody>
                  <a:tcPr marL="89717" marR="89717" marT="45727" marB="45727"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extLst>
                  <a:ext uri="{0D108BD9-81ED-4DB2-BD59-A6C34878D82A}">
                    <a16:rowId xmlns:a16="http://schemas.microsoft.com/office/drawing/2014/main" val="10001"/>
                  </a:ext>
                </a:extLst>
              </a:tr>
            </a:tbl>
          </a:graphicData>
        </a:graphic>
      </p:graphicFrame>
      <p:sp>
        <p:nvSpPr>
          <p:cNvPr id="8" name="Rechteck 7"/>
          <p:cNvSpPr/>
          <p:nvPr/>
        </p:nvSpPr>
        <p:spPr bwMode="auto">
          <a:xfrm>
            <a:off x="3513683" y="2965398"/>
            <a:ext cx="864096" cy="518876"/>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smtClean="0">
                <a:ln>
                  <a:noFill/>
                </a:ln>
                <a:solidFill>
                  <a:schemeClr val="bg1"/>
                </a:solidFill>
                <a:effectLst/>
                <a:latin typeface="+mn-lt"/>
              </a:rPr>
              <a:t>GNSS-Satellit</a:t>
            </a:r>
          </a:p>
        </p:txBody>
      </p:sp>
      <p:sp>
        <p:nvSpPr>
          <p:cNvPr id="9" name="Rechteck 8"/>
          <p:cNvSpPr/>
          <p:nvPr/>
        </p:nvSpPr>
        <p:spPr bwMode="auto">
          <a:xfrm>
            <a:off x="6981899" y="2572071"/>
            <a:ext cx="2147565" cy="568897"/>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latin typeface="+mn-lt"/>
              </a:rPr>
              <a:t>Geostationärer Satellit (z.B</a:t>
            </a:r>
            <a:r>
              <a:rPr lang="de-DE" sz="1600" dirty="0" smtClean="0">
                <a:solidFill>
                  <a:schemeClr val="bg1"/>
                </a:solidFill>
                <a:latin typeface="+mn-lt"/>
              </a:rPr>
              <a:t>. EGNOS)</a:t>
            </a:r>
            <a:endParaRPr kumimoji="0" lang="de-DE" sz="1600" i="0" u="none" strike="noStrike" cap="none" normalizeH="0" baseline="0" dirty="0" smtClean="0">
              <a:ln>
                <a:noFill/>
              </a:ln>
              <a:solidFill>
                <a:schemeClr val="bg1"/>
              </a:solidFill>
              <a:effectLst/>
              <a:latin typeface="+mn-lt"/>
            </a:endParaRPr>
          </a:p>
        </p:txBody>
      </p:sp>
      <p:sp>
        <p:nvSpPr>
          <p:cNvPr id="10" name="Textfeld 9"/>
          <p:cNvSpPr txBox="1"/>
          <p:nvPr/>
        </p:nvSpPr>
        <p:spPr>
          <a:xfrm>
            <a:off x="4887118" y="6497479"/>
            <a:ext cx="2664296" cy="246221"/>
          </a:xfrm>
          <a:prstGeom prst="rect">
            <a:avLst/>
          </a:prstGeom>
          <a:noFill/>
        </p:spPr>
        <p:txBody>
          <a:bodyPr wrap="square" rtlCol="0">
            <a:spAutoFit/>
          </a:bodyPr>
          <a:lstStyle/>
          <a:p>
            <a:r>
              <a:rPr lang="de-DE" sz="1000" dirty="0" smtClean="0">
                <a:latin typeface="+mn-lt"/>
              </a:rPr>
              <a:t>Quelle: Claas</a:t>
            </a:r>
            <a:endParaRPr lang="de-DE" sz="1000" dirty="0">
              <a:latin typeface="+mn-lt"/>
            </a:endParaRPr>
          </a:p>
        </p:txBody>
      </p:sp>
    </p:spTree>
    <p:extLst>
      <p:ext uri="{BB962C8B-B14F-4D97-AF65-F5344CB8AC3E}">
        <p14:creationId xmlns:p14="http://schemas.microsoft.com/office/powerpoint/2010/main" val="32872983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Differentielle Laufzeitkorrektur</a:t>
            </a:r>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25</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
        <p:nvSpPr>
          <p:cNvPr id="6" name="Abgerundetes Rechteck 5"/>
          <p:cNvSpPr/>
          <p:nvPr/>
        </p:nvSpPr>
        <p:spPr bwMode="auto">
          <a:xfrm>
            <a:off x="117475" y="1096883"/>
            <a:ext cx="9228013" cy="2520280"/>
          </a:xfrm>
          <a:prstGeom prst="roundRect">
            <a:avLst/>
          </a:prstGeom>
          <a:solidFill>
            <a:schemeClr val="accent1"/>
          </a:solidFill>
          <a:ln w="9525" cap="flat" cmpd="sng" algn="ctr">
            <a:solidFill>
              <a:schemeClr val="tx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de-DE" sz="2400" b="1" i="0" u="none" strike="noStrike" cap="none" normalizeH="0" baseline="0" dirty="0" smtClean="0">
                <a:ln>
                  <a:noFill/>
                </a:ln>
                <a:solidFill>
                  <a:schemeClr val="bg1"/>
                </a:solidFill>
                <a:effectLst/>
                <a:latin typeface="+mn-lt"/>
              </a:rPr>
              <a:t>GNSS-Referenzstation</a:t>
            </a:r>
          </a:p>
          <a:p>
            <a:pPr marL="0" marR="0" indent="0" algn="l" defTabSz="914400" rtl="0" eaLnBrk="0" fontAlgn="base" latinLnBrk="0" hangingPunct="0">
              <a:lnSpc>
                <a:spcPct val="100000"/>
              </a:lnSpc>
              <a:spcBef>
                <a:spcPct val="0"/>
              </a:spcBef>
              <a:spcAft>
                <a:spcPct val="0"/>
              </a:spcAft>
              <a:buClrTx/>
              <a:buSzTx/>
              <a:buFontTx/>
              <a:buNone/>
              <a:tabLst/>
            </a:pPr>
            <a:endParaRPr kumimoji="0" lang="de-DE" sz="1200" b="1" i="0" u="none" strike="noStrike" cap="none" normalizeH="0" baseline="0" dirty="0" smtClean="0">
              <a:ln>
                <a:noFill/>
              </a:ln>
              <a:solidFill>
                <a:schemeClr val="bg1"/>
              </a:solidFill>
              <a:effectLst/>
              <a:latin typeface="+mn-lt"/>
            </a:endParaRPr>
          </a:p>
          <a:p>
            <a:pPr marL="0" marR="0" indent="0" algn="l" defTabSz="914400" rtl="0" eaLnBrk="0" fontAlgn="base" latinLnBrk="0" hangingPunct="0">
              <a:lnSpc>
                <a:spcPct val="100000"/>
              </a:lnSpc>
              <a:spcBef>
                <a:spcPct val="0"/>
              </a:spcBef>
              <a:spcAft>
                <a:spcPct val="0"/>
              </a:spcAft>
              <a:buClrTx/>
              <a:buSzTx/>
              <a:buFontTx/>
              <a:buNone/>
              <a:tabLst/>
            </a:pPr>
            <a:r>
              <a:rPr lang="de-DE" sz="2000" dirty="0" smtClean="0">
                <a:solidFill>
                  <a:schemeClr val="bg1"/>
                </a:solidFill>
                <a:latin typeface="+mn-lt"/>
              </a:rPr>
              <a:t>Erwartete Laufzeit</a:t>
            </a:r>
          </a:p>
          <a:p>
            <a:pPr marL="0" marR="0" indent="0" algn="l" defTabSz="914400" rtl="0" eaLnBrk="0" fontAlgn="base" latinLnBrk="0" hangingPunct="0">
              <a:lnSpc>
                <a:spcPct val="100000"/>
              </a:lnSpc>
              <a:spcBef>
                <a:spcPct val="0"/>
              </a:spcBef>
              <a:spcAft>
                <a:spcPct val="0"/>
              </a:spcAft>
              <a:buClrTx/>
              <a:buSzTx/>
              <a:buFontTx/>
              <a:buNone/>
              <a:tabLst/>
            </a:pPr>
            <a:endParaRPr lang="de-DE" sz="2000" dirty="0" smtClean="0">
              <a:solidFill>
                <a:schemeClr val="bg1"/>
              </a:solidFill>
              <a:latin typeface="+mn-lt"/>
            </a:endParaRPr>
          </a:p>
          <a:p>
            <a:pPr marL="0" marR="0" indent="0" algn="l" defTabSz="914400" rtl="0" eaLnBrk="0" fontAlgn="base" latinLnBrk="0" hangingPunct="0">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bg1"/>
                </a:solidFill>
                <a:effectLst/>
                <a:latin typeface="+mn-lt"/>
              </a:rPr>
              <a:t>Gemessene</a:t>
            </a:r>
            <a:r>
              <a:rPr kumimoji="0" lang="de-DE" sz="2000" b="0" i="0" u="none" strike="noStrike" cap="none" normalizeH="0" dirty="0" smtClean="0">
                <a:ln>
                  <a:noFill/>
                </a:ln>
                <a:solidFill>
                  <a:schemeClr val="bg1"/>
                </a:solidFill>
                <a:effectLst/>
                <a:latin typeface="+mn-lt"/>
              </a:rPr>
              <a:t> Laufzeit</a:t>
            </a:r>
          </a:p>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dirty="0" smtClean="0">
              <a:ln>
                <a:noFill/>
              </a:ln>
              <a:solidFill>
                <a:schemeClr val="bg1"/>
              </a:solidFill>
              <a:effectLst/>
              <a:latin typeface="+mn-lt"/>
            </a:endParaRPr>
          </a:p>
          <a:p>
            <a:pPr marL="0" marR="0" indent="0" algn="l" defTabSz="914400" rtl="0" eaLnBrk="0" fontAlgn="base" latinLnBrk="0" hangingPunct="0">
              <a:lnSpc>
                <a:spcPct val="100000"/>
              </a:lnSpc>
              <a:spcBef>
                <a:spcPct val="0"/>
              </a:spcBef>
              <a:spcAft>
                <a:spcPct val="0"/>
              </a:spcAft>
              <a:buClrTx/>
              <a:buSzTx/>
              <a:buFontTx/>
              <a:buNone/>
              <a:tabLst/>
            </a:pPr>
            <a:r>
              <a:rPr lang="de-DE" sz="2000" baseline="0" dirty="0" smtClean="0">
                <a:solidFill>
                  <a:schemeClr val="bg1"/>
                </a:solidFill>
                <a:latin typeface="+mn-lt"/>
              </a:rPr>
              <a:t>Laufzeitfehler</a:t>
            </a:r>
            <a:endParaRPr kumimoji="0" lang="de-DE" sz="2000" b="0" i="0" u="none" strike="noStrike" cap="none" normalizeH="0" baseline="0" dirty="0" smtClean="0">
              <a:ln>
                <a:noFill/>
              </a:ln>
              <a:solidFill>
                <a:schemeClr val="bg1"/>
              </a:solidFill>
              <a:effectLst/>
              <a:latin typeface="+mn-lt"/>
            </a:endParaRPr>
          </a:p>
        </p:txBody>
      </p:sp>
      <p:cxnSp>
        <p:nvCxnSpPr>
          <p:cNvPr id="8" name="Gerade Verbindung mit Pfeil 7"/>
          <p:cNvCxnSpPr/>
          <p:nvPr/>
        </p:nvCxnSpPr>
        <p:spPr bwMode="auto">
          <a:xfrm>
            <a:off x="3152800" y="2132856"/>
            <a:ext cx="3168352" cy="0"/>
          </a:xfrm>
          <a:prstGeom prst="straightConnector1">
            <a:avLst/>
          </a:prstGeom>
          <a:ln>
            <a:headEnd type="none" w="med" len="med"/>
            <a:tailEnd type="triangle"/>
          </a:ln>
          <a:extLst/>
        </p:spPr>
        <p:style>
          <a:lnRef idx="2">
            <a:schemeClr val="dk1"/>
          </a:lnRef>
          <a:fillRef idx="0">
            <a:schemeClr val="dk1"/>
          </a:fillRef>
          <a:effectRef idx="1">
            <a:schemeClr val="dk1"/>
          </a:effectRef>
          <a:fontRef idx="minor">
            <a:schemeClr val="tx1"/>
          </a:fontRef>
        </p:style>
      </p:cxnSp>
      <p:cxnSp>
        <p:nvCxnSpPr>
          <p:cNvPr id="10" name="Gerade Verbindung mit Pfeil 9"/>
          <p:cNvCxnSpPr/>
          <p:nvPr/>
        </p:nvCxnSpPr>
        <p:spPr bwMode="auto">
          <a:xfrm flipV="1">
            <a:off x="3152800" y="2708920"/>
            <a:ext cx="4621188" cy="36004"/>
          </a:xfrm>
          <a:prstGeom prst="straightConnector1">
            <a:avLst/>
          </a:prstGeom>
          <a:ln>
            <a:headEnd type="none" w="med" len="med"/>
            <a:tailEnd type="triangle"/>
          </a:ln>
          <a:extLst/>
        </p:spPr>
        <p:style>
          <a:lnRef idx="2">
            <a:schemeClr val="accent2"/>
          </a:lnRef>
          <a:fillRef idx="0">
            <a:schemeClr val="accent2"/>
          </a:fillRef>
          <a:effectRef idx="1">
            <a:schemeClr val="accent2"/>
          </a:effectRef>
          <a:fontRef idx="minor">
            <a:schemeClr val="tx1"/>
          </a:fontRef>
        </p:style>
      </p:cxnSp>
      <p:cxnSp>
        <p:nvCxnSpPr>
          <p:cNvPr id="13" name="Gerader Verbinder 12"/>
          <p:cNvCxnSpPr/>
          <p:nvPr/>
        </p:nvCxnSpPr>
        <p:spPr bwMode="auto">
          <a:xfrm>
            <a:off x="3152800" y="1916832"/>
            <a:ext cx="0" cy="1584176"/>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r Verbinder 14"/>
          <p:cNvCxnSpPr/>
          <p:nvPr/>
        </p:nvCxnSpPr>
        <p:spPr bwMode="auto">
          <a:xfrm>
            <a:off x="6288066" y="1916832"/>
            <a:ext cx="33086" cy="1584176"/>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r Verbinder 15"/>
          <p:cNvCxnSpPr/>
          <p:nvPr/>
        </p:nvCxnSpPr>
        <p:spPr bwMode="auto">
          <a:xfrm>
            <a:off x="7784863" y="1916832"/>
            <a:ext cx="4057" cy="1584176"/>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mit Pfeil 17"/>
          <p:cNvCxnSpPr/>
          <p:nvPr/>
        </p:nvCxnSpPr>
        <p:spPr bwMode="auto">
          <a:xfrm>
            <a:off x="6321152" y="3284984"/>
            <a:ext cx="1452836" cy="0"/>
          </a:xfrm>
          <a:prstGeom prst="straightConnector1">
            <a:avLst/>
          </a:prstGeom>
          <a:ln>
            <a:headEnd type="none" w="med" len="med"/>
            <a:tailEnd type="triangle"/>
          </a:ln>
          <a:extLst/>
        </p:spPr>
        <p:style>
          <a:lnRef idx="2">
            <a:schemeClr val="accent5"/>
          </a:lnRef>
          <a:fillRef idx="0">
            <a:schemeClr val="accent5"/>
          </a:fillRef>
          <a:effectRef idx="1">
            <a:schemeClr val="accent5"/>
          </a:effectRef>
          <a:fontRef idx="minor">
            <a:schemeClr val="tx1"/>
          </a:fontRef>
        </p:style>
      </p:cxnSp>
      <p:sp>
        <p:nvSpPr>
          <p:cNvPr id="26" name="Abgerundetes Rechteck 25"/>
          <p:cNvSpPr/>
          <p:nvPr/>
        </p:nvSpPr>
        <p:spPr bwMode="auto">
          <a:xfrm>
            <a:off x="117474" y="3888190"/>
            <a:ext cx="9228013" cy="2520280"/>
          </a:xfrm>
          <a:prstGeom prst="roundRect">
            <a:avLst/>
          </a:prstGeom>
          <a:solidFill>
            <a:schemeClr val="accent1"/>
          </a:solidFill>
          <a:ln w="9525" cap="flat" cmpd="sng" algn="ctr">
            <a:solidFill>
              <a:schemeClr val="tx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de-DE" sz="2400" b="1" i="0" u="none" strike="noStrike" cap="none" normalizeH="0" baseline="0" dirty="0" smtClean="0">
                <a:ln>
                  <a:noFill/>
                </a:ln>
                <a:solidFill>
                  <a:schemeClr val="bg1"/>
                </a:solidFill>
                <a:effectLst/>
                <a:latin typeface="+mn-lt"/>
              </a:rPr>
              <a:t>GNSS-Empfänger</a:t>
            </a:r>
          </a:p>
          <a:p>
            <a:pPr marL="0" marR="0" indent="0" algn="l" defTabSz="914400" rtl="0" eaLnBrk="0" fontAlgn="base" latinLnBrk="0" hangingPunct="0">
              <a:lnSpc>
                <a:spcPct val="100000"/>
              </a:lnSpc>
              <a:spcBef>
                <a:spcPct val="0"/>
              </a:spcBef>
              <a:spcAft>
                <a:spcPct val="0"/>
              </a:spcAft>
              <a:buClrTx/>
              <a:buSzTx/>
              <a:buFontTx/>
              <a:buNone/>
              <a:tabLst/>
            </a:pPr>
            <a:endParaRPr kumimoji="0" lang="de-DE" sz="1200" b="1" i="0" u="none" strike="noStrike" cap="none" normalizeH="0" baseline="0" dirty="0" smtClean="0">
              <a:ln>
                <a:noFill/>
              </a:ln>
              <a:solidFill>
                <a:schemeClr val="bg1"/>
              </a:solidFill>
              <a:effectLst/>
              <a:latin typeface="+mn-lt"/>
            </a:endParaRPr>
          </a:p>
          <a:p>
            <a:pPr marL="0" marR="0" indent="0" algn="l" defTabSz="914400" rtl="0" eaLnBrk="0" fontAlgn="base" latinLnBrk="0" hangingPunct="0">
              <a:lnSpc>
                <a:spcPct val="100000"/>
              </a:lnSpc>
              <a:spcBef>
                <a:spcPct val="0"/>
              </a:spcBef>
              <a:spcAft>
                <a:spcPct val="0"/>
              </a:spcAft>
              <a:buClrTx/>
              <a:buSzTx/>
              <a:buFontTx/>
              <a:buNone/>
              <a:tabLst/>
            </a:pPr>
            <a:r>
              <a:rPr lang="de-DE" sz="2000" dirty="0" smtClean="0">
                <a:solidFill>
                  <a:schemeClr val="bg1"/>
                </a:solidFill>
                <a:latin typeface="+mn-lt"/>
              </a:rPr>
              <a:t>Gemessene Laufzeit</a:t>
            </a:r>
          </a:p>
          <a:p>
            <a:pPr marL="0" marR="0" indent="0" algn="l" defTabSz="914400" rtl="0" eaLnBrk="0" fontAlgn="base" latinLnBrk="0" hangingPunct="0">
              <a:lnSpc>
                <a:spcPct val="100000"/>
              </a:lnSpc>
              <a:spcBef>
                <a:spcPct val="0"/>
              </a:spcBef>
              <a:spcAft>
                <a:spcPct val="0"/>
              </a:spcAft>
              <a:buClrTx/>
              <a:buSzTx/>
              <a:buFontTx/>
              <a:buNone/>
              <a:tabLst/>
            </a:pPr>
            <a:endParaRPr lang="de-DE" sz="2000" dirty="0" smtClean="0">
              <a:solidFill>
                <a:schemeClr val="bg1"/>
              </a:solidFill>
              <a:latin typeface="+mn-lt"/>
            </a:endParaRPr>
          </a:p>
          <a:p>
            <a:pPr marL="0" marR="0" indent="0" algn="l" defTabSz="914400" rtl="0" eaLnBrk="0" fontAlgn="base" latinLnBrk="0" hangingPunct="0">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bg1"/>
                </a:solidFill>
                <a:effectLst/>
                <a:latin typeface="+mn-lt"/>
              </a:rPr>
              <a:t>Laufzeitfehler</a:t>
            </a:r>
            <a:endParaRPr kumimoji="0" lang="de-DE" sz="2000" b="0" i="0" u="none" strike="noStrike" cap="none" normalizeH="0" dirty="0" smtClean="0">
              <a:ln>
                <a:noFill/>
              </a:ln>
              <a:solidFill>
                <a:schemeClr val="bg1"/>
              </a:solidFill>
              <a:effectLst/>
              <a:latin typeface="+mn-lt"/>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dirty="0" smtClean="0">
              <a:ln>
                <a:noFill/>
              </a:ln>
              <a:solidFill>
                <a:schemeClr val="bg1"/>
              </a:solidFill>
              <a:effectLst/>
              <a:latin typeface="+mn-lt"/>
            </a:endParaRPr>
          </a:p>
          <a:p>
            <a:pPr marL="0" marR="0" indent="0" algn="l" defTabSz="914400" rtl="0" eaLnBrk="0" fontAlgn="base" latinLnBrk="0" hangingPunct="0">
              <a:lnSpc>
                <a:spcPct val="100000"/>
              </a:lnSpc>
              <a:spcBef>
                <a:spcPct val="0"/>
              </a:spcBef>
              <a:spcAft>
                <a:spcPct val="0"/>
              </a:spcAft>
              <a:buClrTx/>
              <a:buSzTx/>
              <a:buFontTx/>
              <a:buNone/>
              <a:tabLst/>
            </a:pPr>
            <a:r>
              <a:rPr lang="de-DE" sz="2000" baseline="0" dirty="0" smtClean="0">
                <a:solidFill>
                  <a:schemeClr val="bg1"/>
                </a:solidFill>
                <a:latin typeface="+mn-lt"/>
              </a:rPr>
              <a:t>Korrigierte Laufzeit</a:t>
            </a:r>
            <a:endParaRPr kumimoji="0" lang="de-DE" sz="2000" b="0" i="0" u="none" strike="noStrike" cap="none" normalizeH="0" baseline="0" dirty="0" smtClean="0">
              <a:ln>
                <a:noFill/>
              </a:ln>
              <a:solidFill>
                <a:schemeClr val="bg1"/>
              </a:solidFill>
              <a:effectLst/>
              <a:latin typeface="+mn-lt"/>
            </a:endParaRPr>
          </a:p>
        </p:txBody>
      </p:sp>
      <p:cxnSp>
        <p:nvCxnSpPr>
          <p:cNvPr id="29" name="Gerade Verbindung mit Pfeil 28"/>
          <p:cNvCxnSpPr/>
          <p:nvPr/>
        </p:nvCxnSpPr>
        <p:spPr bwMode="auto">
          <a:xfrm>
            <a:off x="3152800" y="4770011"/>
            <a:ext cx="5296390" cy="1"/>
          </a:xfrm>
          <a:prstGeom prst="straightConnector1">
            <a:avLst/>
          </a:prstGeom>
          <a:ln>
            <a:headEnd type="none" w="med" len="med"/>
            <a:tailEnd type="triangle"/>
          </a:ln>
          <a:extLst/>
        </p:spPr>
        <p:style>
          <a:lnRef idx="2">
            <a:schemeClr val="accent2"/>
          </a:lnRef>
          <a:fillRef idx="0">
            <a:schemeClr val="accent2"/>
          </a:fillRef>
          <a:effectRef idx="1">
            <a:schemeClr val="accent2"/>
          </a:effectRef>
          <a:fontRef idx="minor">
            <a:schemeClr val="tx1"/>
          </a:fontRef>
        </p:style>
      </p:cxnSp>
      <p:cxnSp>
        <p:nvCxnSpPr>
          <p:cNvPr id="31" name="Gerader Verbinder 30"/>
          <p:cNvCxnSpPr/>
          <p:nvPr/>
        </p:nvCxnSpPr>
        <p:spPr bwMode="auto">
          <a:xfrm>
            <a:off x="3152800" y="4581128"/>
            <a:ext cx="0" cy="1584176"/>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Gerade Verbindung mit Pfeil 31"/>
          <p:cNvCxnSpPr/>
          <p:nvPr/>
        </p:nvCxnSpPr>
        <p:spPr bwMode="auto">
          <a:xfrm>
            <a:off x="6970941" y="5373216"/>
            <a:ext cx="1478249" cy="0"/>
          </a:xfrm>
          <a:prstGeom prst="straightConnector1">
            <a:avLst/>
          </a:prstGeom>
          <a:ln>
            <a:headEnd type="none" w="med" len="med"/>
            <a:tailEnd type="triangle"/>
          </a:ln>
          <a:extLst/>
        </p:spPr>
        <p:style>
          <a:lnRef idx="2">
            <a:schemeClr val="accent5"/>
          </a:lnRef>
          <a:fillRef idx="0">
            <a:schemeClr val="accent5"/>
          </a:fillRef>
          <a:effectRef idx="1">
            <a:schemeClr val="accent5"/>
          </a:effectRef>
          <a:fontRef idx="minor">
            <a:schemeClr val="tx1"/>
          </a:fontRef>
        </p:style>
      </p:cxnSp>
      <p:cxnSp>
        <p:nvCxnSpPr>
          <p:cNvPr id="33" name="Gerader Verbinder 32"/>
          <p:cNvCxnSpPr/>
          <p:nvPr/>
        </p:nvCxnSpPr>
        <p:spPr bwMode="auto">
          <a:xfrm>
            <a:off x="6970941" y="4581128"/>
            <a:ext cx="0" cy="1584176"/>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Gerader Verbinder 34"/>
          <p:cNvCxnSpPr/>
          <p:nvPr/>
        </p:nvCxnSpPr>
        <p:spPr bwMode="auto">
          <a:xfrm>
            <a:off x="8449190" y="4581128"/>
            <a:ext cx="0" cy="1584176"/>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Gerade Verbindung mit Pfeil 40"/>
          <p:cNvCxnSpPr/>
          <p:nvPr/>
        </p:nvCxnSpPr>
        <p:spPr bwMode="auto">
          <a:xfrm>
            <a:off x="3152800" y="5949280"/>
            <a:ext cx="3818141" cy="0"/>
          </a:xfrm>
          <a:prstGeom prst="straightConnector1">
            <a:avLst/>
          </a:prstGeom>
          <a:ln>
            <a:solidFill>
              <a:srgbClr val="00CC00"/>
            </a:solidFill>
            <a:headEnd type="none" w="med" len="med"/>
            <a:tailEnd type="triangle"/>
          </a:ln>
          <a:ex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2498104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Anwender „DGNSS“</a:t>
            </a:r>
            <a:endParaRPr lang="de-DE" dirty="0"/>
          </a:p>
        </p:txBody>
      </p:sp>
      <p:sp>
        <p:nvSpPr>
          <p:cNvPr id="3" name="Inhaltsplatzhalter 2"/>
          <p:cNvSpPr>
            <a:spLocks noGrp="1"/>
          </p:cNvSpPr>
          <p:nvPr>
            <p:ph idx="1"/>
          </p:nvPr>
        </p:nvSpPr>
        <p:spPr/>
        <p:txBody>
          <a:bodyPr/>
          <a:lstStyle/>
          <a:p>
            <a:endParaRPr lang="de-DE" dirty="0" smtClean="0"/>
          </a:p>
          <a:p>
            <a:r>
              <a:rPr lang="de-DE" sz="1800" dirty="0"/>
              <a:t>Grundsätzlich für </a:t>
            </a:r>
            <a:r>
              <a:rPr lang="de-DE" sz="1800" dirty="0" smtClean="0"/>
              <a:t>Anwendungen, die eine </a:t>
            </a:r>
          </a:p>
          <a:p>
            <a:pPr marL="0" indent="0">
              <a:buNone/>
            </a:pPr>
            <a:r>
              <a:rPr lang="de-DE" sz="1800" dirty="0"/>
              <a:t> </a:t>
            </a:r>
            <a:r>
              <a:rPr lang="de-DE" sz="1800" dirty="0" smtClean="0"/>
              <a:t>     geringe </a:t>
            </a:r>
            <a:r>
              <a:rPr lang="de-DE" sz="1800" dirty="0"/>
              <a:t>Genauigkeit </a:t>
            </a:r>
            <a:r>
              <a:rPr lang="de-DE" sz="1800" dirty="0" smtClean="0"/>
              <a:t>erfordern, wie </a:t>
            </a:r>
            <a:r>
              <a:rPr lang="de-DE" sz="1800" dirty="0"/>
              <a:t>z.B. </a:t>
            </a:r>
            <a:endParaRPr lang="de-DE" sz="1800" dirty="0" smtClean="0"/>
          </a:p>
          <a:p>
            <a:pPr marL="0" indent="0">
              <a:buNone/>
            </a:pPr>
            <a:r>
              <a:rPr lang="de-DE" sz="1800" dirty="0"/>
              <a:t> </a:t>
            </a:r>
            <a:r>
              <a:rPr lang="de-DE" sz="1800" dirty="0" smtClean="0"/>
              <a:t>     einfache Bodenbearbeitung mit </a:t>
            </a:r>
            <a:r>
              <a:rPr lang="de-DE" sz="1800" dirty="0"/>
              <a:t>großen </a:t>
            </a:r>
            <a:endParaRPr lang="de-DE" sz="1800" dirty="0" smtClean="0"/>
          </a:p>
          <a:p>
            <a:pPr marL="0" indent="0">
              <a:buNone/>
            </a:pPr>
            <a:r>
              <a:rPr lang="de-DE" sz="1800" dirty="0"/>
              <a:t> </a:t>
            </a:r>
            <a:r>
              <a:rPr lang="de-DE" sz="1800" dirty="0" smtClean="0"/>
              <a:t>     Arbeitsbreiten</a:t>
            </a:r>
            <a:r>
              <a:rPr lang="de-DE" sz="1800" dirty="0"/>
              <a:t>, Düngung</a:t>
            </a:r>
            <a:r>
              <a:rPr lang="de-DE" sz="1800" dirty="0" smtClean="0"/>
              <a:t>, Pflanzenschutz,</a:t>
            </a:r>
          </a:p>
          <a:p>
            <a:pPr marL="0" indent="0">
              <a:buNone/>
            </a:pPr>
            <a:r>
              <a:rPr lang="de-DE" sz="1800" dirty="0"/>
              <a:t> </a:t>
            </a:r>
            <a:r>
              <a:rPr lang="de-DE" sz="1800" dirty="0" smtClean="0"/>
              <a:t>     Ausbringen </a:t>
            </a:r>
            <a:r>
              <a:rPr lang="de-DE" sz="1800" dirty="0"/>
              <a:t>von </a:t>
            </a:r>
            <a:r>
              <a:rPr lang="de-DE" sz="1800" dirty="0" smtClean="0"/>
              <a:t>Gülle</a:t>
            </a:r>
            <a:r>
              <a:rPr lang="de-DE" sz="1800" dirty="0"/>
              <a:t>, Grünland,  Kalk, </a:t>
            </a:r>
            <a:endParaRPr lang="de-DE" sz="1800" dirty="0" smtClean="0"/>
          </a:p>
          <a:p>
            <a:pPr marL="0" indent="0">
              <a:buNone/>
            </a:pPr>
            <a:r>
              <a:rPr lang="de-DE" sz="1800" dirty="0"/>
              <a:t> </a:t>
            </a:r>
            <a:r>
              <a:rPr lang="de-DE" sz="1800" dirty="0" smtClean="0"/>
              <a:t>     Mist </a:t>
            </a:r>
            <a:r>
              <a:rPr lang="de-DE" sz="1800" dirty="0"/>
              <a:t>etc</a:t>
            </a:r>
            <a:r>
              <a:rPr lang="de-DE" sz="1800" dirty="0" smtClean="0"/>
              <a:t>.</a:t>
            </a:r>
          </a:p>
          <a:p>
            <a:r>
              <a:rPr lang="de-DE" sz="1800" dirty="0"/>
              <a:t>Günstige „Einstiegsvariante“, </a:t>
            </a:r>
            <a:r>
              <a:rPr lang="de-DE" sz="1800" dirty="0" smtClean="0"/>
              <a:t>update auf </a:t>
            </a:r>
          </a:p>
          <a:p>
            <a:pPr marL="0" indent="0">
              <a:buNone/>
            </a:pPr>
            <a:r>
              <a:rPr lang="de-DE" sz="1800" dirty="0"/>
              <a:t> </a:t>
            </a:r>
            <a:r>
              <a:rPr lang="de-DE" sz="1800" dirty="0" smtClean="0"/>
              <a:t>     höhere </a:t>
            </a:r>
            <a:r>
              <a:rPr lang="de-DE" sz="1800" dirty="0"/>
              <a:t>Genauigkeit möglich, </a:t>
            </a:r>
            <a:r>
              <a:rPr lang="de-DE" sz="1800" dirty="0" smtClean="0"/>
              <a:t>wenn </a:t>
            </a:r>
            <a:r>
              <a:rPr lang="de-DE" sz="1800" dirty="0"/>
              <a:t>die </a:t>
            </a:r>
            <a:endParaRPr lang="de-DE" sz="1800" dirty="0" smtClean="0"/>
          </a:p>
          <a:p>
            <a:pPr marL="0" indent="0">
              <a:buNone/>
            </a:pPr>
            <a:r>
              <a:rPr lang="de-DE" sz="1800" dirty="0"/>
              <a:t> </a:t>
            </a:r>
            <a:r>
              <a:rPr lang="de-DE" sz="1800" dirty="0" smtClean="0"/>
              <a:t>     Hardware </a:t>
            </a:r>
            <a:r>
              <a:rPr lang="de-DE" sz="1800" dirty="0"/>
              <a:t>es erlaubt</a:t>
            </a:r>
          </a:p>
          <a:p>
            <a:endParaRPr lang="de-DE" sz="2000" dirty="0" smtClean="0"/>
          </a:p>
          <a:p>
            <a:endParaRPr lang="de-DE" sz="2000"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26</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139268" name="Picture 4" descr="Bildergebnis für Mist streuen mit GPS"/>
          <p:cNvPicPr>
            <a:picLocks noChangeAspect="1" noChangeArrowheads="1"/>
          </p:cNvPicPr>
          <p:nvPr/>
        </p:nvPicPr>
        <p:blipFill rotWithShape="1">
          <a:blip r:embed="rId2">
            <a:extLst>
              <a:ext uri="{28A0092B-C50C-407E-A947-70E740481C1C}">
                <a14:useLocalDpi xmlns:a14="http://schemas.microsoft.com/office/drawing/2010/main" val="0"/>
              </a:ext>
            </a:extLst>
          </a:blip>
          <a:srcRect l="1526" t="1890" r="3444" b="3610"/>
          <a:stretch/>
        </p:blipFill>
        <p:spPr bwMode="auto">
          <a:xfrm>
            <a:off x="5366921" y="2204864"/>
            <a:ext cx="3859629" cy="3101951"/>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6947000" y="5325705"/>
            <a:ext cx="2592288" cy="246221"/>
          </a:xfrm>
          <a:prstGeom prst="rect">
            <a:avLst/>
          </a:prstGeom>
          <a:noFill/>
        </p:spPr>
        <p:txBody>
          <a:bodyPr wrap="square" rtlCol="0">
            <a:spAutoFit/>
          </a:bodyPr>
          <a:lstStyle/>
          <a:p>
            <a:r>
              <a:rPr lang="de-DE" sz="1000" dirty="0" smtClean="0">
                <a:latin typeface="+mn-lt"/>
              </a:rPr>
              <a:t>Quelle: Schafmeister Agrarservice</a:t>
            </a:r>
            <a:endParaRPr lang="de-DE" sz="1000" dirty="0">
              <a:latin typeface="+mn-lt"/>
            </a:endParaRPr>
          </a:p>
        </p:txBody>
      </p:sp>
    </p:spTree>
    <p:extLst>
      <p:ext uri="{BB962C8B-B14F-4D97-AF65-F5344CB8AC3E}">
        <p14:creationId xmlns:p14="http://schemas.microsoft.com/office/powerpoint/2010/main" val="39160370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PPP (Precise Point Positioning)</a:t>
            </a:r>
            <a:endParaRPr lang="de-DE" dirty="0"/>
          </a:p>
        </p:txBody>
      </p:sp>
      <p:sp>
        <p:nvSpPr>
          <p:cNvPr id="3" name="Inhaltsplatzhalter 2"/>
          <p:cNvSpPr>
            <a:spLocks noGrp="1"/>
          </p:cNvSpPr>
          <p:nvPr>
            <p:ph idx="1"/>
          </p:nvPr>
        </p:nvSpPr>
        <p:spPr>
          <a:xfrm>
            <a:off x="508000" y="816215"/>
            <a:ext cx="8915400" cy="4497387"/>
          </a:xfrm>
        </p:spPr>
        <p:txBody>
          <a:bodyPr/>
          <a:lstStyle/>
          <a:p>
            <a:r>
              <a:rPr lang="de-DE" sz="1800" dirty="0" smtClean="0"/>
              <a:t>Referenzstationen werden nur mittelbar genutzt</a:t>
            </a:r>
          </a:p>
          <a:p>
            <a:r>
              <a:rPr lang="de-DE" sz="1800" dirty="0" smtClean="0"/>
              <a:t>vielmehr werden unabhängig vom GNSS-System </a:t>
            </a:r>
            <a:r>
              <a:rPr lang="de-DE" sz="1800" dirty="0"/>
              <a:t>fortlaufend und hochgenau die Fehler der Satellitenumlaufbahnen und die Fehler der Satellitenuhren </a:t>
            </a:r>
            <a:r>
              <a:rPr lang="de-DE" sz="1800" dirty="0" smtClean="0"/>
              <a:t>von einem weltumspannenden Netzwerk von Kontrollstationen ermittelt</a:t>
            </a:r>
          </a:p>
          <a:p>
            <a:r>
              <a:rPr lang="de-DE" sz="1800" dirty="0"/>
              <a:t>t</a:t>
            </a:r>
            <a:r>
              <a:rPr lang="de-DE" sz="1800" dirty="0" smtClean="0"/>
              <a:t>eilweise werden auch Fehler in der Atmosphäre berechnet und via Satellit an Empfänger übertragen</a:t>
            </a:r>
          </a:p>
          <a:p>
            <a:r>
              <a:rPr lang="de-DE" sz="1800" dirty="0"/>
              <a:t>Positionsbestimmung auf Basis der </a:t>
            </a:r>
            <a:r>
              <a:rPr lang="de-DE" sz="1800" dirty="0" smtClean="0"/>
              <a:t>Trägerphasenmessung</a:t>
            </a:r>
            <a:endParaRPr lang="de-DE" sz="1800" dirty="0"/>
          </a:p>
          <a:p>
            <a:endParaRPr lang="de-DE" sz="1800" dirty="0" smtClean="0"/>
          </a:p>
          <a:p>
            <a:endParaRPr lang="de-DE" sz="2000"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27</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6" name="Inhaltsplatzhalter 5"/>
          <p:cNvPicPr>
            <a:picLocks noChangeAspect="1"/>
          </p:cNvPicPr>
          <p:nvPr/>
        </p:nvPicPr>
        <p:blipFill rotWithShape="1">
          <a:blip r:embed="rId2"/>
          <a:srcRect r="17773"/>
          <a:stretch/>
        </p:blipFill>
        <p:spPr bwMode="auto">
          <a:xfrm>
            <a:off x="2144688" y="3124460"/>
            <a:ext cx="5049279" cy="220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Group 62"/>
          <p:cNvGraphicFramePr>
            <a:graphicFrameLocks noGrp="1"/>
          </p:cNvGraphicFramePr>
          <p:nvPr>
            <p:extLst>
              <p:ext uri="{D42A27DB-BD31-4B8C-83A1-F6EECF244321}">
                <p14:modId xmlns:p14="http://schemas.microsoft.com/office/powerpoint/2010/main" val="3127896055"/>
              </p:ext>
            </p:extLst>
          </p:nvPr>
        </p:nvGraphicFramePr>
        <p:xfrm>
          <a:off x="488156" y="5343794"/>
          <a:ext cx="8758237" cy="1180831"/>
        </p:xfrm>
        <a:graphic>
          <a:graphicData uri="http://schemas.openxmlformats.org/drawingml/2006/table">
            <a:tbl>
              <a:tblPr/>
              <a:tblGrid>
                <a:gridCol w="2419350">
                  <a:extLst>
                    <a:ext uri="{9D8B030D-6E8A-4147-A177-3AD203B41FA5}">
                      <a16:colId xmlns:a16="http://schemas.microsoft.com/office/drawing/2014/main" val="20000"/>
                    </a:ext>
                  </a:extLst>
                </a:gridCol>
                <a:gridCol w="2251075">
                  <a:extLst>
                    <a:ext uri="{9D8B030D-6E8A-4147-A177-3AD203B41FA5}">
                      <a16:colId xmlns:a16="http://schemas.microsoft.com/office/drawing/2014/main" val="20001"/>
                    </a:ext>
                  </a:extLst>
                </a:gridCol>
                <a:gridCol w="2170112">
                  <a:extLst>
                    <a:ext uri="{9D8B030D-6E8A-4147-A177-3AD203B41FA5}">
                      <a16:colId xmlns:a16="http://schemas.microsoft.com/office/drawing/2014/main" val="20002"/>
                    </a:ext>
                  </a:extLst>
                </a:gridCol>
                <a:gridCol w="1917700">
                  <a:extLst>
                    <a:ext uri="{9D8B030D-6E8A-4147-A177-3AD203B41FA5}">
                      <a16:colId xmlns:a16="http://schemas.microsoft.com/office/drawing/2014/main" val="20003"/>
                    </a:ext>
                  </a:extLst>
                </a:gridCol>
              </a:tblGrid>
              <a:tr h="368027">
                <a:tc>
                  <a:txBody>
                    <a:bodyPr/>
                    <a:lstStyle>
                      <a:lvl1pPr algn="l">
                        <a:spcBef>
                          <a:spcPct val="20000"/>
                        </a:spcBef>
                        <a:buClr>
                          <a:srgbClr val="71AD2A"/>
                        </a:buClr>
                        <a:buFont typeface="Arial Unicode MS" pitchFamily="34" charset="-128"/>
                        <a:defRPr sz="20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defRPr sz="20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defRPr>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defRPr sz="1600">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20000"/>
                        </a:spcBef>
                        <a:spcAft>
                          <a:spcPts val="800"/>
                        </a:spcAft>
                        <a:buClrTx/>
                        <a:buSzTx/>
                        <a:buFontTx/>
                        <a:buNone/>
                        <a:tabLst/>
                      </a:pPr>
                      <a:r>
                        <a:rPr kumimoji="0" lang="de-DE" altLang="de-DE" sz="1200" b="1" i="0" u="none" strike="noStrike" cap="none" normalizeH="0" baseline="0" dirty="0" smtClean="0">
                          <a:ln>
                            <a:noFill/>
                          </a:ln>
                          <a:solidFill>
                            <a:schemeClr val="bg1"/>
                          </a:solidFill>
                          <a:effectLst/>
                          <a:latin typeface="Arial" pitchFamily="34" charset="0"/>
                          <a:ea typeface="ＭＳ Ｐゴシック" pitchFamily="34" charset="-128"/>
                        </a:rPr>
                        <a:t>Korrekturdienst</a:t>
                      </a:r>
                    </a:p>
                  </a:txBody>
                  <a:tcPr marL="89717" marR="89717" marT="45727" marB="45727"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l">
                        <a:spcBef>
                          <a:spcPct val="20000"/>
                        </a:spcBef>
                        <a:buClr>
                          <a:srgbClr val="71AD2A"/>
                        </a:buClr>
                        <a:buFont typeface="Arial Unicode MS" pitchFamily="34" charset="-128"/>
                        <a:defRPr sz="20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defRPr sz="20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defRPr>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defRPr sz="1600">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20000"/>
                        </a:spcBef>
                        <a:spcAft>
                          <a:spcPts val="800"/>
                        </a:spcAft>
                        <a:buClrTx/>
                        <a:buSzTx/>
                        <a:buFontTx/>
                        <a:buNone/>
                        <a:tabLst/>
                      </a:pPr>
                      <a:r>
                        <a:rPr kumimoji="0" lang="de-DE" altLang="de-DE" sz="1200" b="1" i="0" u="none" strike="noStrike" cap="none" normalizeH="0" baseline="0" dirty="0" smtClean="0">
                          <a:ln>
                            <a:noFill/>
                          </a:ln>
                          <a:solidFill>
                            <a:schemeClr val="bg1"/>
                          </a:solidFill>
                          <a:effectLst/>
                          <a:latin typeface="Arial" pitchFamily="34" charset="0"/>
                          <a:ea typeface="ＭＳ Ｐゴシック" pitchFamily="34" charset="-128"/>
                        </a:rPr>
                        <a:t>Typ</a:t>
                      </a:r>
                    </a:p>
                  </a:txBody>
                  <a:tcPr marL="89717" marR="89717" marT="45727" marB="45727"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l">
                        <a:spcBef>
                          <a:spcPct val="20000"/>
                        </a:spcBef>
                        <a:buClr>
                          <a:srgbClr val="71AD2A"/>
                        </a:buClr>
                        <a:buFont typeface="Arial Unicode MS" pitchFamily="34" charset="-128"/>
                        <a:defRPr sz="20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defRPr sz="20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defRPr>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defRPr sz="1600">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20000"/>
                        </a:spcBef>
                        <a:spcAft>
                          <a:spcPts val="800"/>
                        </a:spcAft>
                        <a:buClrTx/>
                        <a:buSzTx/>
                        <a:buFontTx/>
                        <a:buNone/>
                        <a:tabLst/>
                      </a:pPr>
                      <a:r>
                        <a:rPr kumimoji="0" lang="de-DE" altLang="de-DE" sz="1200" b="1" i="0" u="none" strike="noStrike" cap="none" normalizeH="0" baseline="0" dirty="0" smtClean="0">
                          <a:ln>
                            <a:noFill/>
                          </a:ln>
                          <a:solidFill>
                            <a:schemeClr val="bg1"/>
                          </a:solidFill>
                          <a:effectLst/>
                          <a:latin typeface="Arial" pitchFamily="34" charset="0"/>
                          <a:ea typeface="ＭＳ Ｐゴシック" pitchFamily="34" charset="-128"/>
                        </a:rPr>
                        <a:t>Laufende Kosten</a:t>
                      </a:r>
                    </a:p>
                  </a:txBody>
                  <a:tcPr marL="89717" marR="89717" marT="45727" marB="45727"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l">
                        <a:spcBef>
                          <a:spcPct val="20000"/>
                        </a:spcBef>
                        <a:buClr>
                          <a:srgbClr val="71AD2A"/>
                        </a:buClr>
                        <a:buFont typeface="Arial Unicode MS" pitchFamily="34" charset="-128"/>
                        <a:defRPr sz="20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defRPr sz="20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defRPr>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defRPr sz="1600">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20000"/>
                        </a:spcBef>
                        <a:spcAft>
                          <a:spcPts val="800"/>
                        </a:spcAft>
                        <a:buClrTx/>
                        <a:buSzTx/>
                        <a:buFontTx/>
                        <a:buNone/>
                        <a:tabLst/>
                      </a:pPr>
                      <a:r>
                        <a:rPr kumimoji="0" lang="de-DE" altLang="de-DE" sz="1200" b="1" i="0" u="none" strike="noStrike" cap="none" normalizeH="0" baseline="0" dirty="0" smtClean="0">
                          <a:ln>
                            <a:noFill/>
                          </a:ln>
                          <a:solidFill>
                            <a:schemeClr val="bg1"/>
                          </a:solidFill>
                          <a:effectLst/>
                          <a:latin typeface="Arial" pitchFamily="34" charset="0"/>
                          <a:ea typeface="ＭＳ Ｐゴシック" pitchFamily="34" charset="-128"/>
                        </a:rPr>
                        <a:t>Relative Genauigkeit</a:t>
                      </a:r>
                    </a:p>
                  </a:txBody>
                  <a:tcPr marL="89717" marR="89717" marT="45727" marB="45727"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812804">
                <a:tc>
                  <a:txBody>
                    <a:bodyPr/>
                    <a:lstStyle>
                      <a:lvl1pPr algn="l">
                        <a:spcBef>
                          <a:spcPct val="20000"/>
                        </a:spcBef>
                        <a:buClr>
                          <a:srgbClr val="71AD2A"/>
                        </a:buClr>
                        <a:buFont typeface="Arial Unicode MS" pitchFamily="34" charset="-128"/>
                        <a:defRPr sz="20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defRPr sz="20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defRPr>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defRPr sz="1600">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20000"/>
                        </a:spcBef>
                        <a:spcAft>
                          <a:spcPts val="800"/>
                        </a:spcAft>
                        <a:buClrTx/>
                        <a:buSzTx/>
                        <a:buFontTx/>
                        <a:buNone/>
                        <a:tabLst/>
                      </a:pPr>
                      <a:r>
                        <a:rPr kumimoji="0" lang="de-DE" altLang="de-DE" sz="1200" b="1" i="0" u="none" strike="noStrike" cap="none" normalizeH="0" baseline="0" dirty="0" smtClean="0">
                          <a:ln>
                            <a:noFill/>
                          </a:ln>
                          <a:solidFill>
                            <a:schemeClr val="tx1"/>
                          </a:solidFill>
                          <a:effectLst/>
                          <a:latin typeface="Arial" pitchFamily="34" charset="0"/>
                          <a:ea typeface="ＭＳ Ｐゴシック" pitchFamily="34" charset="-128"/>
                        </a:rPr>
                        <a:t>z.B. OMNISTAR HP</a:t>
                      </a:r>
                    </a:p>
                  </a:txBody>
                  <a:tcPr marL="89717" marR="89717" marT="45727" marB="45727"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lvl1pPr algn="l">
                        <a:spcBef>
                          <a:spcPct val="20000"/>
                        </a:spcBef>
                        <a:buClr>
                          <a:srgbClr val="71AD2A"/>
                        </a:buClr>
                        <a:buFont typeface="Arial Unicode MS" pitchFamily="34" charset="-128"/>
                        <a:defRPr sz="20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defRPr sz="20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defRPr>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defRPr sz="1600">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20000"/>
                        </a:spcBef>
                        <a:spcAft>
                          <a:spcPts val="800"/>
                        </a:spcAft>
                        <a:buClrTx/>
                        <a:buSzTx/>
                        <a:buFontTx/>
                        <a:buNone/>
                        <a:tabLst/>
                      </a:pPr>
                      <a:r>
                        <a:rPr kumimoji="0" lang="de-DE" altLang="de-DE" sz="1200" b="0" i="0" u="none" strike="noStrike" cap="none" normalizeH="0" baseline="0" dirty="0" smtClean="0">
                          <a:ln>
                            <a:noFill/>
                          </a:ln>
                          <a:solidFill>
                            <a:schemeClr val="tx1"/>
                          </a:solidFill>
                          <a:effectLst/>
                          <a:latin typeface="Arial" pitchFamily="34" charset="0"/>
                          <a:ea typeface="ＭＳ Ｐゴシック" pitchFamily="34" charset="-128"/>
                        </a:rPr>
                        <a:t>Satellitengestützt</a:t>
                      </a:r>
                      <a:br>
                        <a:rPr kumimoji="0" lang="de-DE" altLang="de-DE" sz="1200" b="0" i="0" u="none" strike="noStrike" cap="none" normalizeH="0" baseline="0" dirty="0" smtClean="0">
                          <a:ln>
                            <a:noFill/>
                          </a:ln>
                          <a:solidFill>
                            <a:schemeClr val="tx1"/>
                          </a:solidFill>
                          <a:effectLst/>
                          <a:latin typeface="Arial" pitchFamily="34" charset="0"/>
                          <a:ea typeface="ＭＳ Ｐゴシック" pitchFamily="34" charset="-128"/>
                        </a:rPr>
                      </a:br>
                      <a:r>
                        <a:rPr kumimoji="0" lang="de-DE" altLang="de-DE" sz="1200" b="0" i="0" u="none" strike="noStrike" cap="none" normalizeH="0" baseline="0" dirty="0" smtClean="0">
                          <a:ln>
                            <a:noFill/>
                          </a:ln>
                          <a:solidFill>
                            <a:schemeClr val="tx1"/>
                          </a:solidFill>
                          <a:effectLst/>
                          <a:latin typeface="Arial" pitchFamily="34" charset="0"/>
                          <a:ea typeface="ＭＳ Ｐゴシック" pitchFamily="34" charset="-128"/>
                        </a:rPr>
                        <a:t>2-Frequenz-Signal</a:t>
                      </a:r>
                    </a:p>
                  </a:txBody>
                  <a:tcPr marL="89717" marR="89717" marT="45727" marB="45727"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lvl1pPr algn="l">
                        <a:spcBef>
                          <a:spcPct val="20000"/>
                        </a:spcBef>
                        <a:buClr>
                          <a:srgbClr val="71AD2A"/>
                        </a:buClr>
                        <a:buFont typeface="Arial Unicode MS" pitchFamily="34" charset="-128"/>
                        <a:defRPr sz="20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defRPr sz="20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defRPr>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defRPr sz="1600">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20000"/>
                        </a:spcBef>
                        <a:spcAft>
                          <a:spcPts val="800"/>
                        </a:spcAft>
                        <a:buClrTx/>
                        <a:buSzTx/>
                        <a:buFontTx/>
                        <a:buNone/>
                        <a:tabLst/>
                      </a:pPr>
                      <a:r>
                        <a:rPr kumimoji="0" lang="de-DE" altLang="de-DE" sz="1000" b="1" i="0" u="none" strike="noStrike" cap="none" normalizeH="0" baseline="0" dirty="0" smtClean="0">
                          <a:ln>
                            <a:noFill/>
                          </a:ln>
                          <a:solidFill>
                            <a:schemeClr val="tx1"/>
                          </a:solidFill>
                          <a:effectLst/>
                          <a:latin typeface="Arial" pitchFamily="34" charset="0"/>
                          <a:ea typeface="ＭＳ Ｐゴシック" pitchFamily="34" charset="-128"/>
                        </a:rPr>
                        <a:t>Lizenzkosten</a:t>
                      </a:r>
                    </a:p>
                  </a:txBody>
                  <a:tcPr marL="89717" marR="89717" marT="45727" marB="45727"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lvl1pPr algn="l">
                        <a:spcBef>
                          <a:spcPct val="20000"/>
                        </a:spcBef>
                        <a:buClr>
                          <a:srgbClr val="71AD2A"/>
                        </a:buClr>
                        <a:buFont typeface="Arial Unicode MS" pitchFamily="34" charset="-128"/>
                        <a:defRPr sz="20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defRPr sz="20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defRPr>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defRPr sz="1600">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20000"/>
                        </a:spcBef>
                        <a:spcAft>
                          <a:spcPts val="800"/>
                        </a:spcAft>
                        <a:buClrTx/>
                        <a:buSzTx/>
                        <a:buFontTx/>
                        <a:buNone/>
                        <a:tabLst/>
                      </a:pPr>
                      <a:r>
                        <a:rPr kumimoji="0" lang="de-DE" altLang="de-DE" sz="1200" b="1" i="0" u="none" strike="noStrike" cap="none" normalizeH="0" baseline="0" dirty="0" smtClean="0">
                          <a:ln>
                            <a:noFill/>
                          </a:ln>
                          <a:solidFill>
                            <a:schemeClr val="tx1"/>
                          </a:solidFill>
                          <a:effectLst/>
                          <a:latin typeface="Arial" pitchFamily="34" charset="0"/>
                          <a:ea typeface="ＭＳ Ｐゴシック" pitchFamily="34" charset="-128"/>
                        </a:rPr>
                        <a:t> +/- 5 bis 12 cm</a:t>
                      </a:r>
                    </a:p>
                  </a:txBody>
                  <a:tcPr marL="89717" marR="89717" marT="45727" marB="45727"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extLst>
                  <a:ext uri="{0D108BD9-81ED-4DB2-BD59-A6C34878D82A}">
                    <a16:rowId xmlns:a16="http://schemas.microsoft.com/office/drawing/2014/main" val="10001"/>
                  </a:ext>
                </a:extLst>
              </a:tr>
            </a:tbl>
          </a:graphicData>
        </a:graphic>
      </p:graphicFrame>
      <p:sp>
        <p:nvSpPr>
          <p:cNvPr id="8" name="Rechteck 7"/>
          <p:cNvSpPr/>
          <p:nvPr/>
        </p:nvSpPr>
        <p:spPr bwMode="auto">
          <a:xfrm>
            <a:off x="3584848" y="3429000"/>
            <a:ext cx="864096" cy="518876"/>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600" b="0" i="0" u="none" strike="noStrike" cap="none" normalizeH="0" baseline="0" dirty="0" smtClean="0">
                <a:ln>
                  <a:noFill/>
                </a:ln>
                <a:solidFill>
                  <a:schemeClr val="bg1"/>
                </a:solidFill>
                <a:effectLst/>
                <a:latin typeface="+mn-lt"/>
              </a:rPr>
              <a:t>GNSS-Satellit</a:t>
            </a:r>
          </a:p>
        </p:txBody>
      </p:sp>
      <p:sp>
        <p:nvSpPr>
          <p:cNvPr id="9" name="Rechteck 8"/>
          <p:cNvSpPr/>
          <p:nvPr/>
        </p:nvSpPr>
        <p:spPr bwMode="auto">
          <a:xfrm>
            <a:off x="7217964" y="3064908"/>
            <a:ext cx="2244651" cy="568897"/>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600" i="0" u="none" strike="noStrike" cap="none" normalizeH="0" baseline="0" dirty="0" smtClean="0">
                <a:ln>
                  <a:noFill/>
                </a:ln>
                <a:solidFill>
                  <a:schemeClr val="bg1"/>
                </a:solidFill>
                <a:effectLst/>
                <a:latin typeface="+mn-lt"/>
              </a:rPr>
              <a:t>Geostationärer Satellit (z.B</a:t>
            </a:r>
            <a:r>
              <a:rPr lang="de-DE" sz="1600" dirty="0" smtClean="0">
                <a:solidFill>
                  <a:schemeClr val="bg1"/>
                </a:solidFill>
                <a:latin typeface="+mn-lt"/>
              </a:rPr>
              <a:t>. OMNISTAR)</a:t>
            </a:r>
            <a:endParaRPr kumimoji="0" lang="de-DE" sz="1600" i="0" u="none" strike="noStrike" cap="none" normalizeH="0" baseline="0" dirty="0" smtClean="0">
              <a:ln>
                <a:noFill/>
              </a:ln>
              <a:solidFill>
                <a:schemeClr val="bg1"/>
              </a:solidFill>
              <a:effectLst/>
              <a:latin typeface="+mn-lt"/>
            </a:endParaRPr>
          </a:p>
        </p:txBody>
      </p:sp>
      <p:sp>
        <p:nvSpPr>
          <p:cNvPr id="10" name="Textfeld 9"/>
          <p:cNvSpPr txBox="1"/>
          <p:nvPr/>
        </p:nvSpPr>
        <p:spPr>
          <a:xfrm>
            <a:off x="5109692" y="6596536"/>
            <a:ext cx="2664296" cy="246221"/>
          </a:xfrm>
          <a:prstGeom prst="rect">
            <a:avLst/>
          </a:prstGeom>
          <a:noFill/>
        </p:spPr>
        <p:txBody>
          <a:bodyPr wrap="square" rtlCol="0">
            <a:spAutoFit/>
          </a:bodyPr>
          <a:lstStyle/>
          <a:p>
            <a:r>
              <a:rPr lang="de-DE" sz="1000" dirty="0" smtClean="0">
                <a:latin typeface="+mn-lt"/>
              </a:rPr>
              <a:t>Quelle: Claas</a:t>
            </a:r>
            <a:endParaRPr lang="de-DE" sz="1000" dirty="0">
              <a:latin typeface="+mn-lt"/>
            </a:endParaRPr>
          </a:p>
        </p:txBody>
      </p:sp>
    </p:spTree>
    <p:extLst>
      <p:ext uri="{BB962C8B-B14F-4D97-AF65-F5344CB8AC3E}">
        <p14:creationId xmlns:p14="http://schemas.microsoft.com/office/powerpoint/2010/main" val="8113478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Anwender „PPP“</a:t>
            </a:r>
            <a:endParaRPr lang="de-DE" dirty="0"/>
          </a:p>
        </p:txBody>
      </p:sp>
      <p:sp>
        <p:nvSpPr>
          <p:cNvPr id="3" name="Inhaltsplatzhalter 2"/>
          <p:cNvSpPr>
            <a:spLocks noGrp="1"/>
          </p:cNvSpPr>
          <p:nvPr>
            <p:ph idx="1"/>
          </p:nvPr>
        </p:nvSpPr>
        <p:spPr/>
        <p:txBody>
          <a:bodyPr/>
          <a:lstStyle/>
          <a:p>
            <a:r>
              <a:rPr lang="de-DE" altLang="de-DE" sz="1800" dirty="0" smtClean="0">
                <a:cs typeface="Times New Roman" pitchFamily="18" charset="0"/>
              </a:rPr>
              <a:t>Für alle Arbeiten geeignet, die nicht die</a:t>
            </a:r>
          </a:p>
          <a:p>
            <a:pPr marL="0" indent="0">
              <a:buNone/>
            </a:pPr>
            <a:r>
              <a:rPr lang="de-DE" altLang="de-DE" sz="1800" dirty="0">
                <a:cs typeface="Times New Roman" pitchFamily="18" charset="0"/>
              </a:rPr>
              <a:t> </a:t>
            </a:r>
            <a:r>
              <a:rPr lang="de-DE" altLang="de-DE" sz="1800" dirty="0" smtClean="0">
                <a:cs typeface="Times New Roman" pitchFamily="18" charset="0"/>
              </a:rPr>
              <a:t>     höchste Genauigkeit benötigen</a:t>
            </a:r>
          </a:p>
          <a:p>
            <a:r>
              <a:rPr lang="de-DE" altLang="de-DE" sz="1800" dirty="0" smtClean="0">
                <a:cs typeface="Times New Roman" pitchFamily="18" charset="0"/>
              </a:rPr>
              <a:t>Betriebe </a:t>
            </a:r>
            <a:r>
              <a:rPr lang="de-DE" altLang="de-DE" sz="1800" dirty="0">
                <a:cs typeface="Times New Roman" pitchFamily="18" charset="0"/>
              </a:rPr>
              <a:t>mit offener Feldstruktur </a:t>
            </a:r>
            <a:br>
              <a:rPr lang="de-DE" altLang="de-DE" sz="1800" dirty="0">
                <a:cs typeface="Times New Roman" pitchFamily="18" charset="0"/>
              </a:rPr>
            </a:br>
            <a:r>
              <a:rPr lang="de-DE" altLang="de-DE" sz="1800" dirty="0">
                <a:cs typeface="Times New Roman" pitchFamily="18" charset="0"/>
              </a:rPr>
              <a:t>und wenig Bewaldung (Abschattung)</a:t>
            </a:r>
          </a:p>
          <a:p>
            <a:r>
              <a:rPr lang="de-DE" altLang="de-DE" sz="1800" dirty="0">
                <a:cs typeface="Times New Roman" pitchFamily="18" charset="0"/>
              </a:rPr>
              <a:t>Betriebe mit wechselnden Arbeitsregionen</a:t>
            </a:r>
          </a:p>
          <a:p>
            <a:r>
              <a:rPr lang="de-DE" altLang="de-DE" sz="1800" dirty="0">
                <a:cs typeface="Times New Roman" pitchFamily="18" charset="0"/>
              </a:rPr>
              <a:t>höhere Störanfälligkeit </a:t>
            </a:r>
            <a:r>
              <a:rPr lang="de-DE" altLang="de-DE" sz="1800" dirty="0" smtClean="0">
                <a:cs typeface="Times New Roman" pitchFamily="18" charset="0"/>
              </a:rPr>
              <a:t>gegenüber</a:t>
            </a:r>
          </a:p>
          <a:p>
            <a:pPr marL="0" indent="0">
              <a:buNone/>
            </a:pPr>
            <a:r>
              <a:rPr lang="de-DE" altLang="de-DE" sz="1800" dirty="0" smtClean="0">
                <a:cs typeface="Times New Roman" pitchFamily="18" charset="0"/>
              </a:rPr>
              <a:t>     Abschattungen an </a:t>
            </a:r>
            <a:r>
              <a:rPr lang="de-DE" altLang="de-DE" sz="1800" dirty="0">
                <a:cs typeface="Times New Roman" pitchFamily="18" charset="0"/>
              </a:rPr>
              <a:t>Feldrändern und </a:t>
            </a:r>
            <a:endParaRPr lang="de-DE" altLang="de-DE" sz="1800" dirty="0" smtClean="0">
              <a:cs typeface="Times New Roman" pitchFamily="18" charset="0"/>
            </a:endParaRPr>
          </a:p>
          <a:p>
            <a:pPr marL="0" indent="0">
              <a:buNone/>
            </a:pPr>
            <a:r>
              <a:rPr lang="de-DE" altLang="de-DE" sz="1800" dirty="0">
                <a:cs typeface="Times New Roman" pitchFamily="18" charset="0"/>
              </a:rPr>
              <a:t> </a:t>
            </a:r>
            <a:r>
              <a:rPr lang="de-DE" altLang="de-DE" sz="1800" dirty="0" smtClean="0">
                <a:cs typeface="Times New Roman" pitchFamily="18" charset="0"/>
              </a:rPr>
              <a:t>    Hecken/Bäumen</a:t>
            </a:r>
            <a:endParaRPr lang="de-DE" altLang="de-DE" sz="1800" dirty="0">
              <a:cs typeface="Times New Roman" pitchFamily="18" charset="0"/>
            </a:endParaRPr>
          </a:p>
          <a:p>
            <a:r>
              <a:rPr lang="de-DE" altLang="de-DE" sz="1800" dirty="0">
                <a:cs typeface="Times New Roman" pitchFamily="18" charset="0"/>
              </a:rPr>
              <a:t>Signalstärke nimmt von Süden nach </a:t>
            </a:r>
            <a:r>
              <a:rPr lang="de-DE" altLang="de-DE" sz="1800" dirty="0" smtClean="0">
                <a:cs typeface="Times New Roman" pitchFamily="18" charset="0"/>
              </a:rPr>
              <a:t>Norden</a:t>
            </a:r>
          </a:p>
          <a:p>
            <a:pPr marL="0" indent="0">
              <a:buNone/>
            </a:pPr>
            <a:r>
              <a:rPr lang="de-DE" altLang="de-DE" sz="1800" dirty="0">
                <a:cs typeface="Times New Roman" pitchFamily="18" charset="0"/>
              </a:rPr>
              <a:t> </a:t>
            </a:r>
            <a:r>
              <a:rPr lang="de-DE" altLang="de-DE" sz="1800" dirty="0" smtClean="0">
                <a:cs typeface="Times New Roman" pitchFamily="18" charset="0"/>
              </a:rPr>
              <a:t>    ab</a:t>
            </a:r>
            <a:endParaRPr lang="de-DE" altLang="de-DE" sz="1800" dirty="0">
              <a:cs typeface="Times New Roman" pitchFamily="18" charset="0"/>
            </a:endParaRPr>
          </a:p>
          <a:p>
            <a:endParaRPr lang="de-DE" sz="1800"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28</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6" name="Grafik 5"/>
          <p:cNvPicPr>
            <a:picLocks noChangeAspect="1"/>
          </p:cNvPicPr>
          <p:nvPr/>
        </p:nvPicPr>
        <p:blipFill>
          <a:blip r:embed="rId2"/>
          <a:stretch>
            <a:fillRect/>
          </a:stretch>
        </p:blipFill>
        <p:spPr>
          <a:xfrm>
            <a:off x="5484002" y="1773239"/>
            <a:ext cx="4055285" cy="2951906"/>
          </a:xfrm>
          <a:prstGeom prst="rect">
            <a:avLst/>
          </a:prstGeom>
        </p:spPr>
      </p:pic>
      <p:sp>
        <p:nvSpPr>
          <p:cNvPr id="7" name="Textfeld 6"/>
          <p:cNvSpPr txBox="1"/>
          <p:nvPr/>
        </p:nvSpPr>
        <p:spPr>
          <a:xfrm>
            <a:off x="6897216" y="4732923"/>
            <a:ext cx="3728864" cy="246221"/>
          </a:xfrm>
          <a:prstGeom prst="rect">
            <a:avLst/>
          </a:prstGeom>
          <a:noFill/>
        </p:spPr>
        <p:txBody>
          <a:bodyPr wrap="square" rtlCol="0">
            <a:spAutoFit/>
          </a:bodyPr>
          <a:lstStyle/>
          <a:p>
            <a:r>
              <a:rPr lang="de-DE" sz="1000" dirty="0" smtClean="0">
                <a:latin typeface="+mn-lt"/>
              </a:rPr>
              <a:t>Quelle: Agrarservice Bank</a:t>
            </a:r>
            <a:endParaRPr lang="de-DE" sz="1000" dirty="0">
              <a:latin typeface="+mn-lt"/>
            </a:endParaRPr>
          </a:p>
        </p:txBody>
      </p:sp>
    </p:spTree>
    <p:extLst>
      <p:ext uri="{BB962C8B-B14F-4D97-AF65-F5344CB8AC3E}">
        <p14:creationId xmlns:p14="http://schemas.microsoft.com/office/powerpoint/2010/main" val="14535646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RTK (Real Time Kinematic)</a:t>
            </a:r>
          </a:p>
        </p:txBody>
      </p:sp>
      <p:sp>
        <p:nvSpPr>
          <p:cNvPr id="3" name="Inhaltsplatzhalter 2"/>
          <p:cNvSpPr>
            <a:spLocks noGrp="1"/>
          </p:cNvSpPr>
          <p:nvPr>
            <p:ph idx="1"/>
          </p:nvPr>
        </p:nvSpPr>
        <p:spPr>
          <a:xfrm>
            <a:off x="508000" y="831918"/>
            <a:ext cx="9031288" cy="4497387"/>
          </a:xfrm>
        </p:spPr>
        <p:txBody>
          <a:bodyPr/>
          <a:lstStyle/>
          <a:p>
            <a:r>
              <a:rPr lang="de-DE" sz="1800" b="1" dirty="0" smtClean="0"/>
              <a:t>Funktionsweise: </a:t>
            </a:r>
            <a:r>
              <a:rPr lang="de-DE" sz="1800" dirty="0" smtClean="0"/>
              <a:t>zusätzlicher </a:t>
            </a:r>
            <a:r>
              <a:rPr lang="de-DE" sz="1800" dirty="0"/>
              <a:t>Empfänger steht auf einer festen Position </a:t>
            </a:r>
            <a:r>
              <a:rPr lang="de-DE" sz="1800" dirty="0" smtClean="0"/>
              <a:t>die </a:t>
            </a:r>
            <a:r>
              <a:rPr lang="de-DE" sz="1800" dirty="0"/>
              <a:t>er genau kennt. Dadurch kann er die aktuellen Abweichungen zu dieser Position via </a:t>
            </a:r>
            <a:r>
              <a:rPr lang="de-DE" sz="1800" dirty="0" smtClean="0"/>
              <a:t>Datenfunk </a:t>
            </a:r>
            <a:r>
              <a:rPr lang="de-DE" sz="1800" dirty="0"/>
              <a:t>oder Mobilfunk an den mobilen Empfänger (Traktor) </a:t>
            </a:r>
            <a:r>
              <a:rPr lang="de-DE" sz="1800" dirty="0" smtClean="0"/>
              <a:t>übertragen</a:t>
            </a:r>
          </a:p>
          <a:p>
            <a:r>
              <a:rPr lang="de-DE" sz="1800" dirty="0" smtClean="0"/>
              <a:t>verwendet </a:t>
            </a:r>
            <a:r>
              <a:rPr lang="de-DE" sz="1800" dirty="0"/>
              <a:t>im Gegensatz zu DGNSS jedoch nicht die von den Satelliten gesendeten Codes, sondern die </a:t>
            </a:r>
            <a:r>
              <a:rPr lang="de-DE" sz="1800" dirty="0" smtClean="0"/>
              <a:t>Trägerphasen </a:t>
            </a:r>
            <a:r>
              <a:rPr lang="de-DE" sz="1800" dirty="0"/>
              <a:t>selbst zur Ermittlung der Entfernungen zu den jeweiligen </a:t>
            </a:r>
            <a:r>
              <a:rPr lang="de-DE" sz="1800" dirty="0" smtClean="0"/>
              <a:t>Satelliten, sonst gleiche Funktionsweise zu DGNSS</a:t>
            </a:r>
          </a:p>
          <a:p>
            <a:r>
              <a:rPr lang="de-DE" sz="1800" dirty="0"/>
              <a:t>Voraussetzung ist ein ungestörter Empfang der Signale von mindestens fünf GNSS-Satelliten (empfohlen werden mindestens sechs Satelliten</a:t>
            </a:r>
            <a:r>
              <a:rPr lang="de-DE" sz="1800" dirty="0" smtClean="0"/>
              <a:t>)</a:t>
            </a:r>
          </a:p>
          <a:p>
            <a:r>
              <a:rPr lang="de-DE" sz="1800" dirty="0" smtClean="0"/>
              <a:t>RTK-Systeme bestehen mindestens aus zwei </a:t>
            </a:r>
            <a:r>
              <a:rPr lang="de-DE" sz="1800" dirty="0"/>
              <a:t>hochgenauen </a:t>
            </a:r>
            <a:r>
              <a:rPr lang="de-DE" sz="1800" dirty="0" smtClean="0"/>
              <a:t>GPS-Empfängern </a:t>
            </a:r>
          </a:p>
          <a:p>
            <a:pPr lvl="1"/>
            <a:r>
              <a:rPr lang="de-DE" sz="1600" dirty="0" smtClean="0"/>
              <a:t>Referenzstation</a:t>
            </a:r>
          </a:p>
          <a:p>
            <a:pPr lvl="1"/>
            <a:r>
              <a:rPr lang="de-DE" sz="1600" dirty="0" smtClean="0"/>
              <a:t>Mobiler Empfänger (Rover)</a:t>
            </a:r>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29</a:t>
            </a:fld>
            <a:endParaRPr lang="de-DE" altLang="de-DE"/>
          </a:p>
        </p:txBody>
      </p:sp>
      <p:sp>
        <p:nvSpPr>
          <p:cNvPr id="5" name="Fußzeilenplatzhalter 4"/>
          <p:cNvSpPr>
            <a:spLocks noGrp="1"/>
          </p:cNvSpPr>
          <p:nvPr>
            <p:ph type="ftr" sz="quarter" idx="11"/>
          </p:nvPr>
        </p:nvSpPr>
        <p:spPr/>
        <p:txBody>
          <a:bodyPr/>
          <a:lstStyle/>
          <a:p>
            <a:pPr>
              <a:defRPr/>
            </a:pPr>
            <a:r>
              <a:rPr lang="de-DE" dirty="0" smtClean="0"/>
              <a:t>HSWT    Prof. Dr. U. Groß                  </a:t>
            </a:r>
            <a:endParaRPr lang="de-DE" dirty="0"/>
          </a:p>
        </p:txBody>
      </p:sp>
      <p:pic>
        <p:nvPicPr>
          <p:cNvPr id="6" name="Grafik 5"/>
          <p:cNvPicPr>
            <a:picLocks noChangeAspect="1"/>
          </p:cNvPicPr>
          <p:nvPr/>
        </p:nvPicPr>
        <p:blipFill rotWithShape="1">
          <a:blip r:embed="rId2"/>
          <a:srcRect l="57996" t="30647" r="23832" b="38364"/>
          <a:stretch/>
        </p:blipFill>
        <p:spPr>
          <a:xfrm>
            <a:off x="4160912" y="3717032"/>
            <a:ext cx="3492101" cy="2514717"/>
          </a:xfrm>
          <a:prstGeom prst="rect">
            <a:avLst/>
          </a:prstGeom>
        </p:spPr>
      </p:pic>
      <p:sp>
        <p:nvSpPr>
          <p:cNvPr id="7" name="Textfeld 6"/>
          <p:cNvSpPr txBox="1"/>
          <p:nvPr/>
        </p:nvSpPr>
        <p:spPr>
          <a:xfrm>
            <a:off x="3945731" y="6255076"/>
            <a:ext cx="4359276" cy="246221"/>
          </a:xfrm>
          <a:prstGeom prst="rect">
            <a:avLst/>
          </a:prstGeom>
          <a:noFill/>
        </p:spPr>
        <p:txBody>
          <a:bodyPr wrap="square" rtlCol="0">
            <a:spAutoFit/>
          </a:bodyPr>
          <a:lstStyle/>
          <a:p>
            <a:r>
              <a:rPr lang="de-DE" sz="1000" dirty="0" smtClean="0">
                <a:latin typeface="+mn-lt"/>
              </a:rPr>
              <a:t>Quelle: KTBL-Heft 96 „Parallelfahrsysteme“ </a:t>
            </a:r>
            <a:endParaRPr lang="de-DE" sz="1000" dirty="0">
              <a:latin typeface="+mn-lt"/>
            </a:endParaRPr>
          </a:p>
        </p:txBody>
      </p:sp>
    </p:spTree>
    <p:extLst>
      <p:ext uri="{BB962C8B-B14F-4D97-AF65-F5344CB8AC3E}">
        <p14:creationId xmlns:p14="http://schemas.microsoft.com/office/powerpoint/2010/main" val="9311895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8000" y="764705"/>
            <a:ext cx="8718550" cy="679582"/>
          </a:xfrm>
        </p:spPr>
        <p:txBody>
          <a:bodyPr>
            <a:noAutofit/>
          </a:bodyPr>
          <a:lstStyle/>
          <a:p>
            <a:pPr marL="514350" indent="-514350">
              <a:buFont typeface="+mj-lt"/>
              <a:buAutoNum type="arabicPeriod"/>
            </a:pPr>
            <a:r>
              <a:rPr lang="de-DE" dirty="0" smtClean="0"/>
              <a:t>GNSS </a:t>
            </a:r>
            <a:r>
              <a:rPr lang="de-DE" dirty="0"/>
              <a:t>(Global Navigation </a:t>
            </a:r>
            <a:r>
              <a:rPr lang="de-DE" dirty="0" err="1"/>
              <a:t>Satellite</a:t>
            </a:r>
            <a:r>
              <a:rPr lang="de-DE" dirty="0"/>
              <a:t> System) – welche Systeme gibt es?</a:t>
            </a:r>
            <a:br>
              <a:rPr lang="de-DE" dirty="0"/>
            </a:br>
            <a:r>
              <a:rPr lang="de-DE" dirty="0"/>
              <a:t/>
            </a:r>
            <a:br>
              <a:rPr lang="de-DE" dirty="0"/>
            </a:br>
            <a:endParaRPr lang="de-DE" dirty="0"/>
          </a:p>
        </p:txBody>
      </p:sp>
      <p:sp>
        <p:nvSpPr>
          <p:cNvPr id="3" name="Inhaltsplatzhalter 2"/>
          <p:cNvSpPr>
            <a:spLocks noGrp="1"/>
          </p:cNvSpPr>
          <p:nvPr>
            <p:ph idx="1"/>
          </p:nvPr>
        </p:nvSpPr>
        <p:spPr>
          <a:xfrm>
            <a:off x="508000" y="1268760"/>
            <a:ext cx="8915400" cy="4497387"/>
          </a:xfrm>
        </p:spPr>
        <p:txBody>
          <a:bodyPr/>
          <a:lstStyle/>
          <a:p>
            <a:pPr marL="0" indent="0">
              <a:buNone/>
            </a:pPr>
            <a:endParaRPr lang="de-DE" sz="1000" dirty="0"/>
          </a:p>
          <a:p>
            <a:r>
              <a:rPr lang="de-DE" sz="2000" b="1" dirty="0"/>
              <a:t>GPS</a:t>
            </a:r>
            <a:r>
              <a:rPr lang="de-DE" sz="2000" dirty="0"/>
              <a:t> (</a:t>
            </a:r>
            <a:r>
              <a:rPr lang="de-DE" sz="2000" b="1" dirty="0"/>
              <a:t>G</a:t>
            </a:r>
            <a:r>
              <a:rPr lang="de-DE" sz="2000" dirty="0"/>
              <a:t>lobal </a:t>
            </a:r>
            <a:r>
              <a:rPr lang="de-DE" sz="2000" b="1" dirty="0"/>
              <a:t>P</a:t>
            </a:r>
            <a:r>
              <a:rPr lang="de-DE" sz="2000" dirty="0"/>
              <a:t>osition </a:t>
            </a:r>
            <a:r>
              <a:rPr lang="de-DE" sz="2000" b="1" dirty="0"/>
              <a:t>S</a:t>
            </a:r>
            <a:r>
              <a:rPr lang="de-DE" sz="2000" dirty="0"/>
              <a:t>ystem)  – USA</a:t>
            </a:r>
          </a:p>
          <a:p>
            <a:pPr lvl="1"/>
            <a:r>
              <a:rPr lang="de-DE" sz="1800" dirty="0"/>
              <a:t>31 Satelliten</a:t>
            </a:r>
          </a:p>
          <a:p>
            <a:pPr lvl="1"/>
            <a:r>
              <a:rPr lang="de-DE" sz="1800" dirty="0"/>
              <a:t>Militärischer Ursprung</a:t>
            </a:r>
          </a:p>
          <a:p>
            <a:endParaRPr lang="de-DE" sz="1000" dirty="0"/>
          </a:p>
          <a:p>
            <a:r>
              <a:rPr lang="de-DE" sz="2000" b="1" dirty="0" smtClean="0"/>
              <a:t>GLONASS </a:t>
            </a:r>
            <a:r>
              <a:rPr lang="de-DE" sz="2000" dirty="0" smtClean="0"/>
              <a:t>– </a:t>
            </a:r>
            <a:r>
              <a:rPr lang="de-DE" sz="2000" dirty="0"/>
              <a:t>Russland</a:t>
            </a:r>
          </a:p>
          <a:p>
            <a:pPr lvl="1"/>
            <a:r>
              <a:rPr lang="de-DE" sz="1800" dirty="0"/>
              <a:t>25 Satelliten</a:t>
            </a:r>
          </a:p>
          <a:p>
            <a:pPr lvl="1"/>
            <a:r>
              <a:rPr lang="de-DE" sz="1800" dirty="0"/>
              <a:t>Russisches Militärsystem</a:t>
            </a:r>
          </a:p>
          <a:p>
            <a:endParaRPr lang="de-DE" sz="1000" dirty="0"/>
          </a:p>
          <a:p>
            <a:r>
              <a:rPr lang="de-DE" sz="2000" b="1" dirty="0"/>
              <a:t>GALILEO</a:t>
            </a:r>
            <a:r>
              <a:rPr lang="de-DE" sz="2000" dirty="0"/>
              <a:t>  – Europa </a:t>
            </a:r>
          </a:p>
          <a:p>
            <a:pPr lvl="1"/>
            <a:r>
              <a:rPr lang="de-DE" sz="1800" dirty="0"/>
              <a:t>30 Satelliten</a:t>
            </a:r>
          </a:p>
          <a:p>
            <a:pPr lvl="1"/>
            <a:r>
              <a:rPr lang="de-DE" sz="1800" dirty="0"/>
              <a:t>Europäisches Satellitennavigationssystem </a:t>
            </a:r>
          </a:p>
          <a:p>
            <a:endParaRPr lang="de-DE" sz="1000" dirty="0"/>
          </a:p>
          <a:p>
            <a:r>
              <a:rPr lang="de-DE" sz="2000" b="1" dirty="0" err="1"/>
              <a:t>BeiDou</a:t>
            </a:r>
            <a:r>
              <a:rPr lang="de-DE" sz="2000" dirty="0"/>
              <a:t>  – China</a:t>
            </a:r>
          </a:p>
          <a:p>
            <a:pPr lvl="1"/>
            <a:r>
              <a:rPr lang="de-DE" sz="1800" dirty="0"/>
              <a:t>35 Satelliten</a:t>
            </a:r>
          </a:p>
          <a:p>
            <a:pPr lvl="1"/>
            <a:r>
              <a:rPr lang="de-DE" sz="1800" dirty="0"/>
              <a:t>Chinesisches Satellitennavigationssystem</a:t>
            </a:r>
          </a:p>
          <a:p>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3</a:t>
            </a:fld>
            <a:endParaRPr lang="de-DE" altLang="de-DE"/>
          </a:p>
        </p:txBody>
      </p:sp>
      <p:sp>
        <p:nvSpPr>
          <p:cNvPr id="5" name="Fußzeilenplatzhalter 4"/>
          <p:cNvSpPr>
            <a:spLocks noGrp="1"/>
          </p:cNvSpPr>
          <p:nvPr>
            <p:ph type="ftr" sz="quarter" idx="11"/>
          </p:nvPr>
        </p:nvSpPr>
        <p:spPr/>
        <p:txBody>
          <a:bodyPr/>
          <a:lstStyle/>
          <a:p>
            <a:pPr>
              <a:defRPr/>
            </a:pPr>
            <a:r>
              <a:rPr lang="de-DE" dirty="0" smtClean="0"/>
              <a:t>HSWT    Prof. Dr. U. Groß                  </a:t>
            </a:r>
            <a:endParaRPr lang="de-DE" dirty="0"/>
          </a:p>
        </p:txBody>
      </p:sp>
      <p:pic>
        <p:nvPicPr>
          <p:cNvPr id="6" name="Grafik 5"/>
          <p:cNvPicPr>
            <a:picLocks noChangeAspect="1"/>
          </p:cNvPicPr>
          <p:nvPr/>
        </p:nvPicPr>
        <p:blipFill>
          <a:blip r:embed="rId3"/>
          <a:stretch>
            <a:fillRect/>
          </a:stretch>
        </p:blipFill>
        <p:spPr>
          <a:xfrm>
            <a:off x="6807957" y="2855743"/>
            <a:ext cx="2621507" cy="2664183"/>
          </a:xfrm>
          <a:prstGeom prst="rect">
            <a:avLst/>
          </a:prstGeom>
        </p:spPr>
      </p:pic>
      <p:sp>
        <p:nvSpPr>
          <p:cNvPr id="7" name="Textfeld 6"/>
          <p:cNvSpPr txBox="1"/>
          <p:nvPr/>
        </p:nvSpPr>
        <p:spPr>
          <a:xfrm>
            <a:off x="7642374" y="5519926"/>
            <a:ext cx="1584176" cy="246221"/>
          </a:xfrm>
          <a:prstGeom prst="rect">
            <a:avLst/>
          </a:prstGeom>
          <a:noFill/>
        </p:spPr>
        <p:txBody>
          <a:bodyPr wrap="square" rtlCol="0">
            <a:spAutoFit/>
          </a:bodyPr>
          <a:lstStyle/>
          <a:p>
            <a:r>
              <a:rPr lang="de-DE" sz="1000" dirty="0" smtClean="0">
                <a:latin typeface="+mn-lt"/>
              </a:rPr>
              <a:t>Quelle: Lange Electronic</a:t>
            </a:r>
            <a:endParaRPr lang="de-DE" sz="1000" dirty="0">
              <a:latin typeface="+mn-lt"/>
            </a:endParaRPr>
          </a:p>
        </p:txBody>
      </p:sp>
      <p:pic>
        <p:nvPicPr>
          <p:cNvPr id="8" name="Grafik 7">
            <a:hlinkClick r:id="rId4"/>
          </p:cNvPr>
          <p:cNvPicPr>
            <a:picLocks noChangeAspect="1"/>
          </p:cNvPicPr>
          <p:nvPr/>
        </p:nvPicPr>
        <p:blipFill>
          <a:blip r:embed="rId5"/>
          <a:stretch>
            <a:fillRect/>
          </a:stretch>
        </p:blipFill>
        <p:spPr>
          <a:xfrm>
            <a:off x="8475374" y="759025"/>
            <a:ext cx="951058" cy="969348"/>
          </a:xfrm>
          <a:prstGeom prst="rect">
            <a:avLst/>
          </a:prstGeom>
        </p:spPr>
      </p:pic>
    </p:spTree>
    <p:extLst>
      <p:ext uri="{BB962C8B-B14F-4D97-AF65-F5344CB8AC3E}">
        <p14:creationId xmlns:p14="http://schemas.microsoft.com/office/powerpoint/2010/main" val="42147094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RTK-Lösungen</a:t>
            </a:r>
            <a:endParaRPr lang="de-DE" dirty="0"/>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935721797"/>
              </p:ext>
            </p:extLst>
          </p:nvPr>
        </p:nvGraphicFramePr>
        <p:xfrm>
          <a:off x="508000" y="2349302"/>
          <a:ext cx="8915400" cy="3311946"/>
        </p:xfrm>
        <a:graphic>
          <a:graphicData uri="http://schemas.openxmlformats.org/drawingml/2006/table">
            <a:tbl>
              <a:tblPr firstRow="1" bandRow="1">
                <a:tableStyleId>{5C22544A-7EE6-4342-B048-85BDC9FD1C3A}</a:tableStyleId>
              </a:tblPr>
              <a:tblGrid>
                <a:gridCol w="2971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370840">
                <a:tc>
                  <a:txBody>
                    <a:bodyPr/>
                    <a:lstStyle/>
                    <a:p>
                      <a:r>
                        <a:rPr lang="de-DE" dirty="0" smtClean="0"/>
                        <a:t>Mobiles RTK</a:t>
                      </a:r>
                      <a:endParaRPr lang="de-DE" dirty="0"/>
                    </a:p>
                  </a:txBody>
                  <a:tcPr/>
                </a:tc>
                <a:tc>
                  <a:txBody>
                    <a:bodyPr/>
                    <a:lstStyle/>
                    <a:p>
                      <a:r>
                        <a:rPr lang="de-DE" dirty="0" smtClean="0"/>
                        <a:t>Festes RTK</a:t>
                      </a:r>
                      <a:endParaRPr lang="de-DE" dirty="0"/>
                    </a:p>
                  </a:txBody>
                  <a:tcPr/>
                </a:tc>
                <a:tc>
                  <a:txBody>
                    <a:bodyPr/>
                    <a:lstStyle/>
                    <a:p>
                      <a:r>
                        <a:rPr lang="de-DE" dirty="0" smtClean="0"/>
                        <a:t>RTK</a:t>
                      </a:r>
                      <a:r>
                        <a:rPr lang="de-DE" baseline="0" dirty="0" smtClean="0"/>
                        <a:t> Netzwerk</a:t>
                      </a:r>
                      <a:endParaRPr lang="de-DE" dirty="0"/>
                    </a:p>
                  </a:txBody>
                  <a:tcPr/>
                </a:tc>
                <a:extLst>
                  <a:ext uri="{0D108BD9-81ED-4DB2-BD59-A6C34878D82A}">
                    <a16:rowId xmlns:a16="http://schemas.microsoft.com/office/drawing/2014/main" val="10000"/>
                  </a:ext>
                </a:extLst>
              </a:tr>
              <a:tr h="2941106">
                <a:tc>
                  <a:txBody>
                    <a:bodyPr/>
                    <a:lstStyle/>
                    <a:p>
                      <a:endParaRPr lang="de-DE" dirty="0"/>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10001"/>
                  </a:ext>
                </a:extLst>
              </a:tr>
            </a:tbl>
          </a:graphicData>
        </a:graphic>
      </p:graphicFrame>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30</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8" name="Grafik 7"/>
          <p:cNvPicPr>
            <a:picLocks noChangeAspect="1"/>
          </p:cNvPicPr>
          <p:nvPr/>
        </p:nvPicPr>
        <p:blipFill>
          <a:blip r:embed="rId2"/>
          <a:stretch>
            <a:fillRect/>
          </a:stretch>
        </p:blipFill>
        <p:spPr>
          <a:xfrm>
            <a:off x="519289" y="2708920"/>
            <a:ext cx="2967295" cy="2952328"/>
          </a:xfrm>
          <a:prstGeom prst="rect">
            <a:avLst/>
          </a:prstGeom>
        </p:spPr>
      </p:pic>
      <p:pic>
        <p:nvPicPr>
          <p:cNvPr id="9" name="Grafik 8"/>
          <p:cNvPicPr>
            <a:picLocks noChangeAspect="1"/>
          </p:cNvPicPr>
          <p:nvPr/>
        </p:nvPicPr>
        <p:blipFill rotWithShape="1">
          <a:blip r:embed="rId3"/>
          <a:srcRect l="49273" t="29313" r="25285" b="12505"/>
          <a:stretch/>
        </p:blipFill>
        <p:spPr>
          <a:xfrm>
            <a:off x="3463036" y="2702775"/>
            <a:ext cx="2989873" cy="2952328"/>
          </a:xfrm>
          <a:prstGeom prst="rect">
            <a:avLst/>
          </a:prstGeom>
        </p:spPr>
      </p:pic>
      <p:pic>
        <p:nvPicPr>
          <p:cNvPr id="10" name="Grafik 9"/>
          <p:cNvPicPr>
            <a:picLocks noChangeAspect="1"/>
          </p:cNvPicPr>
          <p:nvPr/>
        </p:nvPicPr>
        <p:blipFill>
          <a:blip r:embed="rId4"/>
          <a:stretch>
            <a:fillRect/>
          </a:stretch>
        </p:blipFill>
        <p:spPr>
          <a:xfrm>
            <a:off x="6449713" y="2696630"/>
            <a:ext cx="2958232" cy="2952328"/>
          </a:xfrm>
          <a:prstGeom prst="rect">
            <a:avLst/>
          </a:prstGeom>
        </p:spPr>
      </p:pic>
      <p:sp>
        <p:nvSpPr>
          <p:cNvPr id="11" name="Textfeld 10"/>
          <p:cNvSpPr txBox="1"/>
          <p:nvPr/>
        </p:nvSpPr>
        <p:spPr>
          <a:xfrm>
            <a:off x="519289" y="5661850"/>
            <a:ext cx="2967295" cy="246221"/>
          </a:xfrm>
          <a:prstGeom prst="rect">
            <a:avLst/>
          </a:prstGeom>
          <a:noFill/>
        </p:spPr>
        <p:txBody>
          <a:bodyPr wrap="square" rtlCol="0">
            <a:spAutoFit/>
          </a:bodyPr>
          <a:lstStyle/>
          <a:p>
            <a:r>
              <a:rPr lang="de-DE" sz="1000" dirty="0" smtClean="0">
                <a:latin typeface="+mn-lt"/>
              </a:rPr>
              <a:t>Quelle: CLEAN PNG</a:t>
            </a:r>
            <a:endParaRPr lang="de-DE" sz="1000" dirty="0">
              <a:latin typeface="+mn-lt"/>
            </a:endParaRPr>
          </a:p>
        </p:txBody>
      </p:sp>
      <p:sp>
        <p:nvSpPr>
          <p:cNvPr id="15" name="Textfeld 14"/>
          <p:cNvSpPr txBox="1"/>
          <p:nvPr/>
        </p:nvSpPr>
        <p:spPr>
          <a:xfrm>
            <a:off x="3338413" y="5661248"/>
            <a:ext cx="3240360" cy="400110"/>
          </a:xfrm>
          <a:prstGeom prst="rect">
            <a:avLst/>
          </a:prstGeom>
          <a:noFill/>
        </p:spPr>
        <p:txBody>
          <a:bodyPr wrap="square" rtlCol="0">
            <a:spAutoFit/>
          </a:bodyPr>
          <a:lstStyle/>
          <a:p>
            <a:r>
              <a:rPr lang="de-DE" sz="1000" dirty="0" smtClean="0">
                <a:latin typeface="Arial" panose="020B0604020202020204" pitchFamily="34" charset="0"/>
                <a:cs typeface="Arial" panose="020B0604020202020204" pitchFamily="34" charset="0"/>
              </a:rPr>
              <a:t>Quelle: DLG-Merkblatt </a:t>
            </a:r>
            <a:r>
              <a:rPr lang="de-DE" sz="1000" dirty="0">
                <a:latin typeface="Arial" panose="020B0604020202020204" pitchFamily="34" charset="0"/>
                <a:cs typeface="Arial" panose="020B0604020202020204" pitchFamily="34" charset="0"/>
              </a:rPr>
              <a:t>388: </a:t>
            </a:r>
            <a:r>
              <a:rPr lang="de-DE" sz="1000" dirty="0" smtClean="0">
                <a:latin typeface="Arial" panose="020B0604020202020204" pitchFamily="34" charset="0"/>
                <a:cs typeface="Arial" panose="020B0604020202020204" pitchFamily="34" charset="0"/>
              </a:rPr>
              <a:t>Satellitenortungssysteme (GNSS)  in der Landwirtschaft</a:t>
            </a:r>
            <a:endParaRPr lang="de-DE" sz="1000" dirty="0">
              <a:latin typeface="Arial" panose="020B0604020202020204" pitchFamily="34" charset="0"/>
              <a:cs typeface="Arial" panose="020B0604020202020204" pitchFamily="34" charset="0"/>
            </a:endParaRPr>
          </a:p>
        </p:txBody>
      </p:sp>
      <p:sp>
        <p:nvSpPr>
          <p:cNvPr id="16" name="Textfeld 15"/>
          <p:cNvSpPr txBox="1"/>
          <p:nvPr/>
        </p:nvSpPr>
        <p:spPr>
          <a:xfrm>
            <a:off x="6523319" y="5655754"/>
            <a:ext cx="2814216" cy="246221"/>
          </a:xfrm>
          <a:prstGeom prst="rect">
            <a:avLst/>
          </a:prstGeom>
          <a:noFill/>
        </p:spPr>
        <p:txBody>
          <a:bodyPr wrap="square" rtlCol="0">
            <a:spAutoFit/>
          </a:bodyPr>
          <a:lstStyle/>
          <a:p>
            <a:r>
              <a:rPr lang="de-DE" sz="1000" dirty="0" smtClean="0">
                <a:latin typeface="+mn-lt"/>
              </a:rPr>
              <a:t>Quelle: Laremo</a:t>
            </a:r>
            <a:endParaRPr lang="de-DE" sz="1000" dirty="0">
              <a:latin typeface="+mn-lt"/>
            </a:endParaRPr>
          </a:p>
        </p:txBody>
      </p:sp>
      <p:sp>
        <p:nvSpPr>
          <p:cNvPr id="13" name="Inhaltsplatzhalter 2"/>
          <p:cNvSpPr txBox="1">
            <a:spLocks/>
          </p:cNvSpPr>
          <p:nvPr/>
        </p:nvSpPr>
        <p:spPr bwMode="auto">
          <a:xfrm>
            <a:off x="519289" y="978559"/>
            <a:ext cx="8915400" cy="109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71AD2A"/>
              </a:buClr>
              <a:buFont typeface="Arial Unicode MS" pitchFamily="34" charset="-128"/>
              <a:buChar char="»"/>
              <a:defRPr sz="24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71AD2A"/>
              </a:buClr>
              <a:buFont typeface="Univers" pitchFamily="34" charset="0"/>
              <a:buChar char="›"/>
              <a:defRPr sz="2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71AD2A"/>
              </a:buClr>
              <a:buFont typeface="Arial Unicode MS" pitchFamily="34" charset="-128"/>
              <a:buChar char="›"/>
              <a:defRPr sz="20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71AD2A"/>
              </a:buClr>
              <a:buFont typeface="Arial Unicode MS" pitchFamily="34" charset="-128"/>
              <a:buChar char="›"/>
              <a:defRPr>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71AD2A"/>
              </a:buClr>
              <a:buFont typeface="Wingdings" pitchFamily="2" charset="2"/>
              <a:buChar char="§"/>
              <a:defRPr>
                <a:solidFill>
                  <a:schemeClr val="tx1"/>
                </a:solidFill>
                <a:latin typeface="+mn-lt"/>
                <a:ea typeface="+mn-ea"/>
                <a:cs typeface="+mn-cs"/>
              </a:defRPr>
            </a:lvl5pPr>
            <a:lvl6pPr marL="25146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6pPr>
            <a:lvl7pPr marL="29718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7pPr>
            <a:lvl8pPr marL="34290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8pPr>
            <a:lvl9pPr marL="3886200" indent="-228600" algn="l" defTabSz="457200" rtl="0" fontAlgn="base">
              <a:spcBef>
                <a:spcPct val="20000"/>
              </a:spcBef>
              <a:spcAft>
                <a:spcPct val="0"/>
              </a:spcAft>
              <a:buClr>
                <a:srgbClr val="71AD2A"/>
              </a:buClr>
              <a:buFont typeface="Wingdings" pitchFamily="2" charset="2"/>
              <a:buChar char="§"/>
              <a:defRPr>
                <a:solidFill>
                  <a:schemeClr val="tx1"/>
                </a:solidFill>
                <a:latin typeface="+mn-lt"/>
                <a:ea typeface="+mn-ea"/>
                <a:cs typeface="+mn-cs"/>
              </a:defRPr>
            </a:lvl9pPr>
          </a:lstStyle>
          <a:p>
            <a:r>
              <a:rPr lang="de-DE" sz="1800" kern="0" dirty="0"/>
              <a:t>Empfänger muss in der Lage sein, Daten zu senden und die Korrekturdaten auf einem zweiten Kanal zu empfangen</a:t>
            </a:r>
          </a:p>
          <a:p>
            <a:r>
              <a:rPr lang="de-DE" sz="1800" kern="0" dirty="0"/>
              <a:t>Datenübertragung über Datenfunk/Mobilfunk an Rover</a:t>
            </a:r>
          </a:p>
          <a:p>
            <a:endParaRPr lang="de-DE" sz="1800" kern="0" dirty="0" smtClean="0"/>
          </a:p>
          <a:p>
            <a:endParaRPr lang="de-DE" sz="2000" kern="0" dirty="0"/>
          </a:p>
        </p:txBody>
      </p:sp>
    </p:spTree>
    <p:extLst>
      <p:ext uri="{BB962C8B-B14F-4D97-AF65-F5344CB8AC3E}">
        <p14:creationId xmlns:p14="http://schemas.microsoft.com/office/powerpoint/2010/main" val="3166473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Mobiles RTK</a:t>
            </a:r>
            <a:endParaRPr lang="de-DE" dirty="0"/>
          </a:p>
        </p:txBody>
      </p:sp>
      <p:pic>
        <p:nvPicPr>
          <p:cNvPr id="6" name="Inhaltsplatzhalter 5"/>
          <p:cNvPicPr>
            <a:picLocks noGrp="1" noChangeAspect="1"/>
          </p:cNvPicPr>
          <p:nvPr>
            <p:ph idx="1"/>
          </p:nvPr>
        </p:nvPicPr>
        <p:blipFill rotWithShape="1">
          <a:blip r:embed="rId2"/>
          <a:srcRect l="41740" t="28811" r="18652" b="27959"/>
          <a:stretch/>
        </p:blipFill>
        <p:spPr>
          <a:xfrm>
            <a:off x="1193735" y="1053263"/>
            <a:ext cx="5685654" cy="3383849"/>
          </a:xfrm>
          <a:prstGeom prst="rect">
            <a:avLst/>
          </a:prstGeom>
        </p:spPr>
      </p:pic>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31</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graphicFrame>
        <p:nvGraphicFramePr>
          <p:cNvPr id="7" name="Group 56"/>
          <p:cNvGraphicFramePr>
            <a:graphicFrameLocks noGrp="1"/>
          </p:cNvGraphicFramePr>
          <p:nvPr>
            <p:extLst>
              <p:ext uri="{D42A27DB-BD31-4B8C-83A1-F6EECF244321}">
                <p14:modId xmlns:p14="http://schemas.microsoft.com/office/powerpoint/2010/main" val="2105548125"/>
              </p:ext>
            </p:extLst>
          </p:nvPr>
        </p:nvGraphicFramePr>
        <p:xfrm>
          <a:off x="558006" y="4847406"/>
          <a:ext cx="8618537" cy="1512092"/>
        </p:xfrm>
        <a:graphic>
          <a:graphicData uri="http://schemas.openxmlformats.org/drawingml/2006/table">
            <a:tbl>
              <a:tblPr/>
              <a:tblGrid>
                <a:gridCol w="2068736">
                  <a:extLst>
                    <a:ext uri="{9D8B030D-6E8A-4147-A177-3AD203B41FA5}">
                      <a16:colId xmlns:a16="http://schemas.microsoft.com/office/drawing/2014/main" val="20000"/>
                    </a:ext>
                  </a:extLst>
                </a:gridCol>
                <a:gridCol w="2527076">
                  <a:extLst>
                    <a:ext uri="{9D8B030D-6E8A-4147-A177-3AD203B41FA5}">
                      <a16:colId xmlns:a16="http://schemas.microsoft.com/office/drawing/2014/main" val="20001"/>
                    </a:ext>
                  </a:extLst>
                </a:gridCol>
                <a:gridCol w="2135188">
                  <a:extLst>
                    <a:ext uri="{9D8B030D-6E8A-4147-A177-3AD203B41FA5}">
                      <a16:colId xmlns:a16="http://schemas.microsoft.com/office/drawing/2014/main" val="20002"/>
                    </a:ext>
                  </a:extLst>
                </a:gridCol>
                <a:gridCol w="1887537">
                  <a:extLst>
                    <a:ext uri="{9D8B030D-6E8A-4147-A177-3AD203B41FA5}">
                      <a16:colId xmlns:a16="http://schemas.microsoft.com/office/drawing/2014/main" val="20003"/>
                    </a:ext>
                  </a:extLst>
                </a:gridCol>
              </a:tblGrid>
              <a:tr h="274622">
                <a:tc>
                  <a:txBody>
                    <a:bodyPr/>
                    <a:lstStyle>
                      <a:lvl1pPr algn="l">
                        <a:spcBef>
                          <a:spcPct val="20000"/>
                        </a:spcBef>
                        <a:buClr>
                          <a:srgbClr val="71AD2A"/>
                        </a:buClr>
                        <a:buFont typeface="Arial Unicode MS" pitchFamily="34" charset="-128"/>
                        <a:defRPr sz="20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defRPr sz="20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defRPr>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defRPr sz="1600">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20000"/>
                        </a:spcBef>
                        <a:spcAft>
                          <a:spcPts val="800"/>
                        </a:spcAft>
                        <a:buClrTx/>
                        <a:buSzTx/>
                        <a:buFontTx/>
                        <a:buNone/>
                        <a:tabLst/>
                      </a:pPr>
                      <a:r>
                        <a:rPr kumimoji="0" lang="de-DE" altLang="de-DE" sz="1200" b="1" i="0" u="none" strike="noStrike" cap="none" normalizeH="0" baseline="0" dirty="0" smtClean="0">
                          <a:ln>
                            <a:noFill/>
                          </a:ln>
                          <a:solidFill>
                            <a:schemeClr val="bg1"/>
                          </a:solidFill>
                          <a:effectLst/>
                          <a:latin typeface="Arial" pitchFamily="34" charset="0"/>
                          <a:ea typeface="ＭＳ Ｐゴシック" pitchFamily="34" charset="-128"/>
                        </a:rPr>
                        <a:t>Korrekturdienst</a:t>
                      </a:r>
                    </a:p>
                  </a:txBody>
                  <a:tcPr marL="89722" marR="89722" marT="45711" marB="45711"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l">
                        <a:spcBef>
                          <a:spcPct val="20000"/>
                        </a:spcBef>
                        <a:buClr>
                          <a:srgbClr val="71AD2A"/>
                        </a:buClr>
                        <a:buFont typeface="Arial Unicode MS" pitchFamily="34" charset="-128"/>
                        <a:defRPr sz="20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defRPr sz="20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defRPr>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defRPr sz="1600">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20000"/>
                        </a:spcBef>
                        <a:spcAft>
                          <a:spcPts val="800"/>
                        </a:spcAft>
                        <a:buClrTx/>
                        <a:buSzTx/>
                        <a:buFontTx/>
                        <a:buNone/>
                        <a:tabLst/>
                      </a:pPr>
                      <a:r>
                        <a:rPr kumimoji="0" lang="de-DE" altLang="de-DE" sz="1200" b="1" i="0" u="none" strike="noStrike" cap="none" normalizeH="0" baseline="0" smtClean="0">
                          <a:ln>
                            <a:noFill/>
                          </a:ln>
                          <a:solidFill>
                            <a:schemeClr val="bg1"/>
                          </a:solidFill>
                          <a:effectLst/>
                          <a:latin typeface="Arial" pitchFamily="34" charset="0"/>
                          <a:ea typeface="ＭＳ Ｐゴシック" pitchFamily="34" charset="-128"/>
                        </a:rPr>
                        <a:t>Typ</a:t>
                      </a:r>
                    </a:p>
                  </a:txBody>
                  <a:tcPr marL="89722" marR="89722" marT="45711" marB="45711"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l">
                        <a:spcBef>
                          <a:spcPct val="20000"/>
                        </a:spcBef>
                        <a:buClr>
                          <a:srgbClr val="71AD2A"/>
                        </a:buClr>
                        <a:buFont typeface="Arial Unicode MS" pitchFamily="34" charset="-128"/>
                        <a:defRPr sz="20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defRPr sz="20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defRPr>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defRPr sz="1600">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20000"/>
                        </a:spcBef>
                        <a:spcAft>
                          <a:spcPts val="800"/>
                        </a:spcAft>
                        <a:buClrTx/>
                        <a:buSzTx/>
                        <a:buFontTx/>
                        <a:buNone/>
                        <a:tabLst/>
                      </a:pPr>
                      <a:r>
                        <a:rPr kumimoji="0" lang="de-DE" altLang="de-DE" sz="1200" b="1" i="0" u="none" strike="noStrike" cap="none" normalizeH="0" baseline="0" dirty="0" smtClean="0">
                          <a:ln>
                            <a:noFill/>
                          </a:ln>
                          <a:solidFill>
                            <a:schemeClr val="bg1"/>
                          </a:solidFill>
                          <a:effectLst/>
                          <a:latin typeface="Arial" pitchFamily="34" charset="0"/>
                          <a:ea typeface="ＭＳ Ｐゴシック" pitchFamily="34" charset="-128"/>
                        </a:rPr>
                        <a:t>Laufende Kosten</a:t>
                      </a:r>
                    </a:p>
                  </a:txBody>
                  <a:tcPr marL="89722" marR="89722" marT="45711" marB="45711"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l">
                        <a:spcBef>
                          <a:spcPct val="20000"/>
                        </a:spcBef>
                        <a:buClr>
                          <a:srgbClr val="71AD2A"/>
                        </a:buClr>
                        <a:buFont typeface="Arial Unicode MS" pitchFamily="34" charset="-128"/>
                        <a:defRPr sz="20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defRPr sz="20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defRPr>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defRPr sz="1600">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20000"/>
                        </a:spcBef>
                        <a:spcAft>
                          <a:spcPts val="800"/>
                        </a:spcAft>
                        <a:buClrTx/>
                        <a:buSzTx/>
                        <a:buFontTx/>
                        <a:buNone/>
                        <a:tabLst/>
                      </a:pPr>
                      <a:r>
                        <a:rPr kumimoji="0" lang="de-DE" altLang="de-DE" sz="1200" b="1" i="0" u="none" strike="noStrike" cap="none" normalizeH="0" baseline="0" dirty="0" smtClean="0">
                          <a:ln>
                            <a:noFill/>
                          </a:ln>
                          <a:solidFill>
                            <a:schemeClr val="bg1"/>
                          </a:solidFill>
                          <a:effectLst/>
                          <a:latin typeface="Arial" pitchFamily="34" charset="0"/>
                          <a:ea typeface="ＭＳ Ｐゴシック" pitchFamily="34" charset="-128"/>
                        </a:rPr>
                        <a:t>Relative Genauigkeit</a:t>
                      </a:r>
                    </a:p>
                  </a:txBody>
                  <a:tcPr marL="89722" marR="89722" marT="45711" marB="45711"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95328">
                <a:tc>
                  <a:txBody>
                    <a:bodyPr/>
                    <a:lstStyle>
                      <a:lvl1pPr algn="l">
                        <a:spcBef>
                          <a:spcPct val="20000"/>
                        </a:spcBef>
                        <a:buClr>
                          <a:srgbClr val="71AD2A"/>
                        </a:buClr>
                        <a:buFont typeface="Arial Unicode MS" pitchFamily="34" charset="-128"/>
                        <a:defRPr sz="20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defRPr sz="20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defRPr>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defRPr sz="1600">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20000"/>
                        </a:spcBef>
                        <a:spcAft>
                          <a:spcPts val="800"/>
                        </a:spcAft>
                        <a:buClrTx/>
                        <a:buSzTx/>
                        <a:buFontTx/>
                        <a:buNone/>
                        <a:tabLst/>
                      </a:pPr>
                      <a:r>
                        <a:rPr kumimoji="0" lang="de-DE" altLang="de-DE" sz="1200" b="1" i="0" u="none" strike="noStrike" cap="none" normalizeH="0" baseline="0" dirty="0" smtClean="0">
                          <a:ln>
                            <a:noFill/>
                          </a:ln>
                          <a:solidFill>
                            <a:schemeClr val="tx1"/>
                          </a:solidFill>
                          <a:effectLst/>
                          <a:latin typeface="Arial" pitchFamily="34" charset="0"/>
                          <a:ea typeface="ＭＳ Ｐゴシック" pitchFamily="34" charset="-128"/>
                        </a:rPr>
                        <a:t>z.B. RTK Field Base</a:t>
                      </a:r>
                    </a:p>
                  </a:txBody>
                  <a:tcPr marL="89722" marR="89722" marT="45711" marB="45711"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lvl1pPr algn="l">
                        <a:spcBef>
                          <a:spcPct val="20000"/>
                        </a:spcBef>
                        <a:buClr>
                          <a:srgbClr val="71AD2A"/>
                        </a:buClr>
                        <a:buFont typeface="Arial Unicode MS" pitchFamily="34" charset="-128"/>
                        <a:defRPr sz="20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defRPr sz="20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defRPr>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defRPr sz="1600">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20000"/>
                        </a:spcBef>
                        <a:spcAft>
                          <a:spcPts val="800"/>
                        </a:spcAft>
                        <a:buClrTx/>
                        <a:buSzTx/>
                        <a:buFontTx/>
                        <a:buNone/>
                        <a:tabLst/>
                      </a:pPr>
                      <a:r>
                        <a:rPr kumimoji="0" lang="de-DE" altLang="de-DE" sz="1200" b="0" i="0" u="none" strike="noStrike" cap="none" normalizeH="0" baseline="0" dirty="0" smtClean="0">
                          <a:ln>
                            <a:noFill/>
                          </a:ln>
                          <a:solidFill>
                            <a:schemeClr val="tx1"/>
                          </a:solidFill>
                          <a:effectLst/>
                          <a:latin typeface="Arial" pitchFamily="34" charset="0"/>
                          <a:ea typeface="ＭＳ Ｐゴシック" pitchFamily="34" charset="-128"/>
                        </a:rPr>
                        <a:t>Mobile Referenzstation</a:t>
                      </a:r>
                    </a:p>
                    <a:p>
                      <a:pPr marL="0" marR="0" lvl="0" indent="0" algn="l" defTabSz="914400" rtl="0" eaLnBrk="1" fontAlgn="base" latinLnBrk="0" hangingPunct="1">
                        <a:lnSpc>
                          <a:spcPct val="100000"/>
                        </a:lnSpc>
                        <a:spcBef>
                          <a:spcPct val="20000"/>
                        </a:spcBef>
                        <a:spcAft>
                          <a:spcPts val="800"/>
                        </a:spcAft>
                        <a:buClrTx/>
                        <a:buSzTx/>
                        <a:buFontTx/>
                        <a:buNone/>
                        <a:tabLst/>
                      </a:pPr>
                      <a:r>
                        <a:rPr kumimoji="0" lang="de-DE" altLang="de-DE" sz="1200" b="0" i="0" u="none" strike="noStrike" cap="none" normalizeH="0" baseline="0" dirty="0" smtClean="0">
                          <a:ln>
                            <a:noFill/>
                          </a:ln>
                          <a:solidFill>
                            <a:schemeClr val="tx1"/>
                          </a:solidFill>
                          <a:effectLst/>
                          <a:latin typeface="Arial" pitchFamily="34" charset="0"/>
                          <a:ea typeface="ＭＳ Ｐゴシック" pitchFamily="34" charset="-128"/>
                        </a:rPr>
                        <a:t>Reichweite 3- 5 km</a:t>
                      </a:r>
                    </a:p>
                    <a:p>
                      <a:pPr marL="0" marR="0" lvl="0" indent="0" algn="l" defTabSz="914400" rtl="0" eaLnBrk="1" fontAlgn="base" latinLnBrk="0" hangingPunct="1">
                        <a:lnSpc>
                          <a:spcPct val="100000"/>
                        </a:lnSpc>
                        <a:spcBef>
                          <a:spcPct val="20000"/>
                        </a:spcBef>
                        <a:spcAft>
                          <a:spcPts val="800"/>
                        </a:spcAft>
                        <a:buClrTx/>
                        <a:buSzTx/>
                        <a:buFontTx/>
                        <a:buNone/>
                        <a:tabLst/>
                      </a:pPr>
                      <a:r>
                        <a:rPr kumimoji="0" lang="de-DE" altLang="de-DE" sz="1200" b="0" i="0" u="none" strike="noStrike" cap="none" normalizeH="0" baseline="0" dirty="0" smtClean="0">
                          <a:ln>
                            <a:noFill/>
                          </a:ln>
                          <a:solidFill>
                            <a:schemeClr val="tx1"/>
                          </a:solidFill>
                          <a:effectLst/>
                          <a:latin typeface="Arial" pitchFamily="34" charset="0"/>
                          <a:ea typeface="ＭＳ Ｐゴシック" pitchFamily="34" charset="-128"/>
                        </a:rPr>
                        <a:t>2-Frequenz-Signal</a:t>
                      </a:r>
                    </a:p>
                    <a:p>
                      <a:pPr marL="0" marR="0" lvl="0" indent="0" algn="l" defTabSz="914400" rtl="0" eaLnBrk="1" fontAlgn="base" latinLnBrk="0" hangingPunct="1">
                        <a:lnSpc>
                          <a:spcPct val="100000"/>
                        </a:lnSpc>
                        <a:spcBef>
                          <a:spcPct val="20000"/>
                        </a:spcBef>
                        <a:spcAft>
                          <a:spcPts val="800"/>
                        </a:spcAft>
                        <a:buClrTx/>
                        <a:buSzTx/>
                        <a:buFontTx/>
                        <a:buNone/>
                        <a:tabLst/>
                      </a:pPr>
                      <a:r>
                        <a:rPr kumimoji="0" lang="de-DE" altLang="de-DE" sz="1200" b="0" i="0" u="none" strike="noStrike" cap="none" normalizeH="0" baseline="0" dirty="0" smtClean="0">
                          <a:ln>
                            <a:noFill/>
                          </a:ln>
                          <a:solidFill>
                            <a:schemeClr val="tx1"/>
                          </a:solidFill>
                          <a:effectLst/>
                          <a:latin typeface="Arial" pitchFamily="34" charset="0"/>
                          <a:ea typeface="ＭＳ Ｐゴシック" pitchFamily="34" charset="-128"/>
                        </a:rPr>
                        <a:t>GPS- und GLONASS-Empfang</a:t>
                      </a:r>
                    </a:p>
                  </a:txBody>
                  <a:tcPr marL="89722" marR="89722" marT="45711" marB="45711"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lvl1pPr algn="l">
                        <a:spcBef>
                          <a:spcPct val="20000"/>
                        </a:spcBef>
                        <a:buClr>
                          <a:srgbClr val="71AD2A"/>
                        </a:buClr>
                        <a:buFont typeface="Arial Unicode MS" pitchFamily="34" charset="-128"/>
                        <a:defRPr sz="20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defRPr sz="20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defRPr>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defRPr sz="1600">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20000"/>
                        </a:spcBef>
                        <a:spcAft>
                          <a:spcPts val="800"/>
                        </a:spcAft>
                        <a:buClrTx/>
                        <a:buSzTx/>
                        <a:buFontTx/>
                        <a:buNone/>
                        <a:tabLst/>
                      </a:pPr>
                      <a:r>
                        <a:rPr kumimoji="0" lang="de-DE" altLang="de-DE" sz="1000" b="0" i="0" u="none" strike="noStrike" cap="none" normalizeH="0" baseline="0" dirty="0" smtClean="0">
                          <a:ln>
                            <a:noFill/>
                          </a:ln>
                          <a:solidFill>
                            <a:schemeClr val="tx1"/>
                          </a:solidFill>
                          <a:effectLst/>
                          <a:latin typeface="Arial" pitchFamily="34" charset="0"/>
                          <a:ea typeface="ＭＳ Ｐゴシック" pitchFamily="34" charset="-128"/>
                        </a:rPr>
                        <a:t>  </a:t>
                      </a:r>
                    </a:p>
                    <a:p>
                      <a:pPr marL="0" marR="0" lvl="0" indent="0" algn="l" defTabSz="914400" rtl="0" eaLnBrk="1" fontAlgn="base" latinLnBrk="0" hangingPunct="1">
                        <a:lnSpc>
                          <a:spcPct val="100000"/>
                        </a:lnSpc>
                        <a:spcBef>
                          <a:spcPct val="20000"/>
                        </a:spcBef>
                        <a:spcAft>
                          <a:spcPts val="800"/>
                        </a:spcAft>
                        <a:buClrTx/>
                        <a:buSzTx/>
                        <a:buFontTx/>
                        <a:buNone/>
                        <a:tabLst/>
                      </a:pPr>
                      <a:r>
                        <a:rPr kumimoji="0" lang="de-DE" altLang="de-DE" sz="1000" b="0" i="0" u="none" strike="noStrike" cap="none" normalizeH="0" baseline="0" dirty="0" smtClean="0">
                          <a:ln>
                            <a:noFill/>
                          </a:ln>
                          <a:solidFill>
                            <a:schemeClr val="tx1"/>
                          </a:solidFill>
                          <a:effectLst/>
                          <a:latin typeface="Arial" pitchFamily="34" charset="0"/>
                          <a:ea typeface="ＭＳ Ｐゴシック" pitchFamily="34" charset="-128"/>
                        </a:rPr>
                        <a:t> </a:t>
                      </a:r>
                      <a:r>
                        <a:rPr kumimoji="0" lang="de-DE" altLang="de-DE" sz="1200" b="0" i="0" u="none" strike="noStrike" cap="none" normalizeH="0" baseline="0" dirty="0" smtClean="0">
                          <a:ln>
                            <a:noFill/>
                          </a:ln>
                          <a:solidFill>
                            <a:schemeClr val="tx1"/>
                          </a:solidFill>
                          <a:effectLst/>
                          <a:latin typeface="Arial" pitchFamily="34" charset="0"/>
                          <a:ea typeface="ＭＳ Ｐゴシック" pitchFamily="34" charset="-128"/>
                        </a:rPr>
                        <a:t>Lizenzkostenfrei</a:t>
                      </a:r>
                    </a:p>
                    <a:p>
                      <a:pPr marL="0" marR="0" lvl="0" indent="0" algn="l" defTabSz="914400" rtl="0" eaLnBrk="1" fontAlgn="base" latinLnBrk="0" hangingPunct="1">
                        <a:lnSpc>
                          <a:spcPct val="100000"/>
                        </a:lnSpc>
                        <a:spcBef>
                          <a:spcPct val="20000"/>
                        </a:spcBef>
                        <a:spcAft>
                          <a:spcPts val="800"/>
                        </a:spcAft>
                        <a:buClrTx/>
                        <a:buSzTx/>
                        <a:buFontTx/>
                        <a:buNone/>
                        <a:tabLst/>
                      </a:pPr>
                      <a:endParaRPr kumimoji="0" lang="de-DE" altLang="de-DE" sz="1200" b="0" i="0" u="none" strike="noStrike" cap="none" normalizeH="0" baseline="0" dirty="0" smtClean="0">
                        <a:ln>
                          <a:noFill/>
                        </a:ln>
                        <a:solidFill>
                          <a:schemeClr val="tx1"/>
                        </a:solidFill>
                        <a:effectLst/>
                        <a:latin typeface="Arial" pitchFamily="34" charset="0"/>
                        <a:ea typeface="ＭＳ Ｐゴシック" pitchFamily="34" charset="-128"/>
                      </a:endParaRPr>
                    </a:p>
                  </a:txBody>
                  <a:tcPr marL="89722" marR="89722" marT="45711" marB="45711"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lvl1pPr algn="l">
                        <a:spcBef>
                          <a:spcPct val="20000"/>
                        </a:spcBef>
                        <a:buClr>
                          <a:srgbClr val="71AD2A"/>
                        </a:buClr>
                        <a:buFont typeface="Arial Unicode MS" pitchFamily="34" charset="-128"/>
                        <a:defRPr sz="20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defRPr sz="20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defRPr>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defRPr sz="1600">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20000"/>
                        </a:spcBef>
                        <a:spcAft>
                          <a:spcPts val="800"/>
                        </a:spcAft>
                        <a:buClrTx/>
                        <a:buSzTx/>
                        <a:buFontTx/>
                        <a:buNone/>
                        <a:tabLst/>
                      </a:pPr>
                      <a:r>
                        <a:rPr kumimoji="0" lang="de-DE" altLang="de-DE" sz="1200" b="1" i="0" u="none" strike="noStrike" cap="none" normalizeH="0" baseline="0" dirty="0" smtClean="0">
                          <a:ln>
                            <a:noFill/>
                          </a:ln>
                          <a:solidFill>
                            <a:schemeClr val="tx1"/>
                          </a:solidFill>
                          <a:effectLst/>
                          <a:latin typeface="Arial" pitchFamily="34" charset="0"/>
                          <a:ea typeface="ＭＳ Ｐゴシック" pitchFamily="34" charset="-128"/>
                        </a:rPr>
                        <a:t> +/- 2 bis 3 cm</a:t>
                      </a:r>
                      <a:endParaRPr kumimoji="0" lang="de-DE" altLang="de-DE" sz="1200" b="0" i="0" u="none" strike="noStrike" cap="none" normalizeH="0" baseline="0" dirty="0" smtClean="0">
                        <a:ln>
                          <a:noFill/>
                        </a:ln>
                        <a:solidFill>
                          <a:schemeClr val="tx1"/>
                        </a:solidFill>
                        <a:effectLst/>
                        <a:latin typeface="Arial" pitchFamily="34" charset="0"/>
                        <a:ea typeface="ＭＳ Ｐゴシック" pitchFamily="34" charset="-128"/>
                      </a:endParaRPr>
                    </a:p>
                  </a:txBody>
                  <a:tcPr marL="89722" marR="89722" marT="45711" marB="45711"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extLst>
                  <a:ext uri="{0D108BD9-81ED-4DB2-BD59-A6C34878D82A}">
                    <a16:rowId xmlns:a16="http://schemas.microsoft.com/office/drawing/2014/main" val="10001"/>
                  </a:ext>
                </a:extLst>
              </a:tr>
            </a:tbl>
          </a:graphicData>
        </a:graphic>
      </p:graphicFrame>
      <p:sp>
        <p:nvSpPr>
          <p:cNvPr id="8" name="Rectangle 7"/>
          <p:cNvSpPr>
            <a:spLocks noChangeArrowheads="1"/>
          </p:cNvSpPr>
          <p:nvPr/>
        </p:nvSpPr>
        <p:spPr bwMode="auto">
          <a:xfrm>
            <a:off x="7820264" y="3156748"/>
            <a:ext cx="1807273" cy="584775"/>
          </a:xfrm>
          <a:prstGeom prst="rect">
            <a:avLst/>
          </a:prstGeom>
          <a:solidFill>
            <a:srgbClr val="FFCC99"/>
          </a:solidFill>
          <a:ln w="9525">
            <a:solidFill>
              <a:schemeClr val="tx1"/>
            </a:solidFill>
            <a:miter lim="800000"/>
            <a:headEnd/>
            <a:tailEnd/>
          </a:ln>
        </p:spPr>
        <p:txBody>
          <a:bodyPr wrap="square">
            <a:spAutoFit/>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0"/>
              </a:spcBef>
              <a:buClrTx/>
              <a:buFontTx/>
              <a:buNone/>
            </a:pPr>
            <a:r>
              <a:rPr lang="de-DE" altLang="de-DE" sz="1600" b="1" dirty="0">
                <a:solidFill>
                  <a:srgbClr val="000000"/>
                </a:solidFill>
                <a:latin typeface="Times New Roman" pitchFamily="18" charset="0"/>
              </a:rPr>
              <a:t>m</a:t>
            </a:r>
            <a:r>
              <a:rPr lang="de-DE" altLang="de-DE" sz="1600" b="1" dirty="0" smtClean="0">
                <a:solidFill>
                  <a:srgbClr val="000000"/>
                </a:solidFill>
                <a:latin typeface="Times New Roman" pitchFamily="18" charset="0"/>
              </a:rPr>
              <a:t>obile Referenzstation</a:t>
            </a:r>
            <a:endParaRPr lang="de-DE" altLang="de-DE" sz="1600" b="1" dirty="0">
              <a:solidFill>
                <a:srgbClr val="000000"/>
              </a:solidFill>
              <a:latin typeface="Times New Roman" pitchFamily="18" charset="0"/>
            </a:endParaRPr>
          </a:p>
        </p:txBody>
      </p:sp>
      <p:sp>
        <p:nvSpPr>
          <p:cNvPr id="9" name="Line 6"/>
          <p:cNvSpPr>
            <a:spLocks noChangeShapeType="1"/>
          </p:cNvSpPr>
          <p:nvPr/>
        </p:nvSpPr>
        <p:spPr bwMode="gray">
          <a:xfrm>
            <a:off x="6998637" y="3449136"/>
            <a:ext cx="775351" cy="0"/>
          </a:xfrm>
          <a:prstGeom prst="line">
            <a:avLst/>
          </a:prstGeom>
          <a:noFill/>
          <a:ln w="25400">
            <a:solidFill>
              <a:schemeClr val="accent1"/>
            </a:solidFill>
            <a:prstDash val="sysDot"/>
            <a:round/>
            <a:headEnd/>
            <a:tailEnd/>
          </a:ln>
          <a:extLst>
            <a:ext uri="{909E8E84-426E-40DD-AFC4-6F175D3DCCD1}">
              <a14:hiddenFill xmlns:a14="http://schemas.microsoft.com/office/drawing/2010/main">
                <a:noFill/>
              </a14:hiddenFill>
            </a:ext>
          </a:extLst>
        </p:spPr>
        <p:txBody>
          <a:bodyPr lIns="0" tIns="0" rIns="0" bIns="0" anchor="ctr">
            <a:spAutoFit/>
          </a:bodyPr>
          <a:lstStyle/>
          <a:p>
            <a:endParaRPr lang="de-DE"/>
          </a:p>
        </p:txBody>
      </p:sp>
      <p:sp>
        <p:nvSpPr>
          <p:cNvPr id="10" name="Rectangle 5"/>
          <p:cNvSpPr>
            <a:spLocks noChangeArrowheads="1"/>
          </p:cNvSpPr>
          <p:nvPr/>
        </p:nvSpPr>
        <p:spPr bwMode="gray">
          <a:xfrm>
            <a:off x="5846927" y="3210609"/>
            <a:ext cx="1032462" cy="477054"/>
          </a:xfrm>
          <a:prstGeom prst="rect">
            <a:avLst/>
          </a:prstGeom>
          <a:noFill/>
          <a:ln w="25400" algn="ctr">
            <a:solidFill>
              <a:schemeClr val="accent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spAutoFit/>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0"/>
              </a:spcBef>
              <a:buClrTx/>
              <a:buFontTx/>
              <a:buNone/>
            </a:pPr>
            <a:endParaRPr lang="de-DE" altLang="de-DE">
              <a:latin typeface="Times New Roman" pitchFamily="18" charset="0"/>
            </a:endParaRPr>
          </a:p>
        </p:txBody>
      </p:sp>
      <p:sp>
        <p:nvSpPr>
          <p:cNvPr id="11" name="Textfeld 10"/>
          <p:cNvSpPr txBox="1"/>
          <p:nvPr/>
        </p:nvSpPr>
        <p:spPr>
          <a:xfrm>
            <a:off x="5155968" y="4436059"/>
            <a:ext cx="2664296" cy="246221"/>
          </a:xfrm>
          <a:prstGeom prst="rect">
            <a:avLst/>
          </a:prstGeom>
          <a:noFill/>
        </p:spPr>
        <p:txBody>
          <a:bodyPr wrap="square" rtlCol="0">
            <a:spAutoFit/>
          </a:bodyPr>
          <a:lstStyle/>
          <a:p>
            <a:r>
              <a:rPr lang="de-DE" sz="1000" dirty="0" smtClean="0">
                <a:latin typeface="+mn-lt"/>
              </a:rPr>
              <a:t>Quelle: Claas</a:t>
            </a:r>
            <a:endParaRPr lang="de-DE" sz="1000" dirty="0">
              <a:latin typeface="+mn-lt"/>
            </a:endParaRPr>
          </a:p>
        </p:txBody>
      </p:sp>
    </p:spTree>
    <p:extLst>
      <p:ext uri="{BB962C8B-B14F-4D97-AF65-F5344CB8AC3E}">
        <p14:creationId xmlns:p14="http://schemas.microsoft.com/office/powerpoint/2010/main" val="8216700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Anwender „Mobiles RTK“</a:t>
            </a:r>
            <a:endParaRPr lang="de-DE" dirty="0"/>
          </a:p>
        </p:txBody>
      </p:sp>
      <p:sp>
        <p:nvSpPr>
          <p:cNvPr id="3" name="Inhaltsplatzhalter 2"/>
          <p:cNvSpPr>
            <a:spLocks noGrp="1"/>
          </p:cNvSpPr>
          <p:nvPr>
            <p:ph idx="1"/>
          </p:nvPr>
        </p:nvSpPr>
        <p:spPr>
          <a:xfrm>
            <a:off x="532517" y="1207214"/>
            <a:ext cx="8915400" cy="4497387"/>
          </a:xfrm>
        </p:spPr>
        <p:txBody>
          <a:bodyPr/>
          <a:lstStyle/>
          <a:p>
            <a:r>
              <a:rPr lang="de-DE" altLang="de-DE" sz="1800" dirty="0">
                <a:cs typeface="Times New Roman" pitchFamily="18" charset="0"/>
              </a:rPr>
              <a:t>Betriebe mit Anspruch an </a:t>
            </a:r>
            <a:r>
              <a:rPr lang="de-DE" altLang="de-DE" sz="1800" dirty="0" smtClean="0">
                <a:cs typeface="Times New Roman" pitchFamily="18" charset="0"/>
              </a:rPr>
              <a:t>zuverlässige Drillgenauigkeiten</a:t>
            </a:r>
            <a:endParaRPr lang="de-DE" altLang="de-DE" sz="1800" dirty="0">
              <a:cs typeface="Times New Roman" pitchFamily="18" charset="0"/>
            </a:endParaRPr>
          </a:p>
          <a:p>
            <a:r>
              <a:rPr lang="de-DE" sz="1800" dirty="0"/>
              <a:t>a</a:t>
            </a:r>
            <a:r>
              <a:rPr lang="de-DE" sz="1800" dirty="0" smtClean="0"/>
              <a:t>uch </a:t>
            </a:r>
            <a:r>
              <a:rPr lang="de-DE" sz="1800" dirty="0"/>
              <a:t>für Flottenverbände </a:t>
            </a:r>
            <a:r>
              <a:rPr lang="de-DE" sz="1800" dirty="0" smtClean="0"/>
              <a:t>kompatibel, da das Signal </a:t>
            </a:r>
            <a:r>
              <a:rPr lang="de-DE" sz="1800" dirty="0"/>
              <a:t>innerhalb der Reichweite unbegrenzt vielen Maschinen zur </a:t>
            </a:r>
            <a:r>
              <a:rPr lang="de-DE" sz="1800" dirty="0" smtClean="0"/>
              <a:t>Verfügung steht</a:t>
            </a:r>
            <a:endParaRPr lang="de-DE" sz="1800" dirty="0"/>
          </a:p>
          <a:p>
            <a:r>
              <a:rPr lang="de-DE" altLang="de-DE" sz="1800" dirty="0" smtClean="0">
                <a:cs typeface="Times New Roman" pitchFamily="18" charset="0"/>
              </a:rPr>
              <a:t>Betriebe </a:t>
            </a:r>
            <a:r>
              <a:rPr lang="de-DE" altLang="de-DE" sz="1800" dirty="0">
                <a:cs typeface="Times New Roman" pitchFamily="18" charset="0"/>
              </a:rPr>
              <a:t>mit Arbeitsradius von </a:t>
            </a:r>
            <a:r>
              <a:rPr lang="de-DE" altLang="de-DE" sz="1800" dirty="0" smtClean="0">
                <a:cs typeface="Times New Roman" pitchFamily="18" charset="0"/>
              </a:rPr>
              <a:t>3 </a:t>
            </a:r>
            <a:r>
              <a:rPr lang="de-DE" altLang="de-DE" sz="1800" dirty="0">
                <a:cs typeface="Times New Roman" pitchFamily="18" charset="0"/>
              </a:rPr>
              <a:t>– 5</a:t>
            </a:r>
            <a:r>
              <a:rPr lang="de-DE" altLang="de-DE" sz="1800" dirty="0" smtClean="0">
                <a:cs typeface="Times New Roman" pitchFamily="18" charset="0"/>
              </a:rPr>
              <a:t> </a:t>
            </a:r>
            <a:r>
              <a:rPr lang="de-DE" altLang="de-DE" sz="1800" dirty="0">
                <a:cs typeface="Times New Roman" pitchFamily="18" charset="0"/>
              </a:rPr>
              <a:t>km um die mobile Basis  </a:t>
            </a:r>
            <a:endParaRPr lang="de-DE" altLang="de-DE" sz="1800" dirty="0" smtClean="0">
              <a:cs typeface="Times New Roman" pitchFamily="18" charset="0"/>
            </a:endParaRPr>
          </a:p>
          <a:p>
            <a:r>
              <a:rPr lang="de-DE" altLang="de-DE" sz="1800" dirty="0">
                <a:cs typeface="Times New Roman" pitchFamily="18" charset="0"/>
              </a:rPr>
              <a:t>f</a:t>
            </a:r>
            <a:r>
              <a:rPr lang="de-DE" altLang="de-DE" sz="1800" dirty="0" smtClean="0">
                <a:cs typeface="Times New Roman" pitchFamily="18" charset="0"/>
              </a:rPr>
              <a:t>lexibler Einsatz der mobilen Referenzstation</a:t>
            </a:r>
            <a:endParaRPr lang="de-DE" sz="1800" dirty="0" smtClean="0"/>
          </a:p>
          <a:p>
            <a:r>
              <a:rPr lang="de-DE" sz="1800" dirty="0"/>
              <a:t>überall und jederzeit </a:t>
            </a:r>
            <a:r>
              <a:rPr lang="de-DE" sz="1800" dirty="0" smtClean="0"/>
              <a:t>einsetzbar</a:t>
            </a:r>
            <a:endParaRPr lang="de-DE" sz="1800"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32</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6" name="Grafik 5"/>
          <p:cNvPicPr>
            <a:picLocks noChangeAspect="1"/>
          </p:cNvPicPr>
          <p:nvPr/>
        </p:nvPicPr>
        <p:blipFill>
          <a:blip r:embed="rId3"/>
          <a:stretch>
            <a:fillRect/>
          </a:stretch>
        </p:blipFill>
        <p:spPr>
          <a:xfrm>
            <a:off x="2437305" y="3351000"/>
            <a:ext cx="4859940" cy="2764924"/>
          </a:xfrm>
          <a:prstGeom prst="rect">
            <a:avLst/>
          </a:prstGeom>
        </p:spPr>
      </p:pic>
      <p:sp>
        <p:nvSpPr>
          <p:cNvPr id="7" name="Textfeld 6"/>
          <p:cNvSpPr txBox="1"/>
          <p:nvPr/>
        </p:nvSpPr>
        <p:spPr>
          <a:xfrm>
            <a:off x="4903593" y="6197164"/>
            <a:ext cx="3960440" cy="246221"/>
          </a:xfrm>
          <a:prstGeom prst="rect">
            <a:avLst/>
          </a:prstGeom>
          <a:noFill/>
        </p:spPr>
        <p:txBody>
          <a:bodyPr wrap="square" rtlCol="0">
            <a:spAutoFit/>
          </a:bodyPr>
          <a:lstStyle/>
          <a:p>
            <a:r>
              <a:rPr lang="de-DE" sz="1000" dirty="0" smtClean="0">
                <a:latin typeface="+mn-lt"/>
              </a:rPr>
              <a:t>Quelle: Claas</a:t>
            </a:r>
            <a:endParaRPr lang="de-DE" sz="1000" dirty="0">
              <a:latin typeface="+mn-lt"/>
            </a:endParaRPr>
          </a:p>
        </p:txBody>
      </p:sp>
    </p:spTree>
    <p:extLst>
      <p:ext uri="{BB962C8B-B14F-4D97-AF65-F5344CB8AC3E}">
        <p14:creationId xmlns:p14="http://schemas.microsoft.com/office/powerpoint/2010/main" val="31907121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Festes RTK</a:t>
            </a:r>
            <a:endParaRPr lang="de-DE" dirty="0"/>
          </a:p>
        </p:txBody>
      </p:sp>
      <p:pic>
        <p:nvPicPr>
          <p:cNvPr id="11" name="Inhaltsplatzhalter 10"/>
          <p:cNvPicPr>
            <a:picLocks noGrp="1" noChangeAspect="1"/>
          </p:cNvPicPr>
          <p:nvPr>
            <p:ph idx="1"/>
          </p:nvPr>
        </p:nvPicPr>
        <p:blipFill>
          <a:blip r:embed="rId2"/>
          <a:stretch>
            <a:fillRect/>
          </a:stretch>
        </p:blipFill>
        <p:spPr>
          <a:xfrm>
            <a:off x="1267275" y="1204667"/>
            <a:ext cx="7784580" cy="2656381"/>
          </a:xfrm>
          <a:prstGeom prst="rect">
            <a:avLst/>
          </a:prstGeom>
        </p:spPr>
      </p:pic>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33</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graphicFrame>
        <p:nvGraphicFramePr>
          <p:cNvPr id="12" name="Group 3"/>
          <p:cNvGraphicFramePr>
            <a:graphicFrameLocks noGrp="1"/>
          </p:cNvGraphicFramePr>
          <p:nvPr>
            <p:extLst>
              <p:ext uri="{D42A27DB-BD31-4B8C-83A1-F6EECF244321}">
                <p14:modId xmlns:p14="http://schemas.microsoft.com/office/powerpoint/2010/main" val="644552514"/>
              </p:ext>
            </p:extLst>
          </p:nvPr>
        </p:nvGraphicFramePr>
        <p:xfrm>
          <a:off x="848709" y="4644355"/>
          <a:ext cx="8640795" cy="1188111"/>
        </p:xfrm>
        <a:graphic>
          <a:graphicData uri="http://schemas.openxmlformats.org/drawingml/2006/table">
            <a:tbl>
              <a:tblPr/>
              <a:tblGrid>
                <a:gridCol w="1800035">
                  <a:extLst>
                    <a:ext uri="{9D8B030D-6E8A-4147-A177-3AD203B41FA5}">
                      <a16:colId xmlns:a16="http://schemas.microsoft.com/office/drawing/2014/main" val="20000"/>
                    </a:ext>
                  </a:extLst>
                </a:gridCol>
                <a:gridCol w="2798952">
                  <a:extLst>
                    <a:ext uri="{9D8B030D-6E8A-4147-A177-3AD203B41FA5}">
                      <a16:colId xmlns:a16="http://schemas.microsoft.com/office/drawing/2014/main" val="20001"/>
                    </a:ext>
                  </a:extLst>
                </a:gridCol>
                <a:gridCol w="1665544">
                  <a:extLst>
                    <a:ext uri="{9D8B030D-6E8A-4147-A177-3AD203B41FA5}">
                      <a16:colId xmlns:a16="http://schemas.microsoft.com/office/drawing/2014/main" val="20002"/>
                    </a:ext>
                  </a:extLst>
                </a:gridCol>
                <a:gridCol w="2376264">
                  <a:extLst>
                    <a:ext uri="{9D8B030D-6E8A-4147-A177-3AD203B41FA5}">
                      <a16:colId xmlns:a16="http://schemas.microsoft.com/office/drawing/2014/main" val="20003"/>
                    </a:ext>
                  </a:extLst>
                </a:gridCol>
              </a:tblGrid>
              <a:tr h="365125">
                <a:tc>
                  <a:txBody>
                    <a:bodyPr/>
                    <a:lstStyle>
                      <a:lvl1pPr algn="l">
                        <a:spcBef>
                          <a:spcPct val="20000"/>
                        </a:spcBef>
                        <a:buClr>
                          <a:srgbClr val="71AD2A"/>
                        </a:buClr>
                        <a:buFont typeface="Arial Unicode MS" pitchFamily="34" charset="-128"/>
                        <a:defRPr sz="20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defRPr sz="20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defRPr>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defRPr sz="1600">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de-DE" altLang="de-DE" sz="1200" b="1" i="0" u="none" strike="noStrike" cap="none" normalizeH="0" baseline="0" dirty="0" smtClean="0">
                          <a:ln>
                            <a:noFill/>
                          </a:ln>
                          <a:solidFill>
                            <a:schemeClr val="bg1"/>
                          </a:solidFill>
                          <a:effectLst/>
                          <a:latin typeface="Arial" pitchFamily="34" charset="0"/>
                          <a:ea typeface="ＭＳ Ｐゴシック" pitchFamily="34" charset="-128"/>
                        </a:rPr>
                        <a:t>Korrekturdienst</a:t>
                      </a:r>
                    </a:p>
                  </a:txBody>
                  <a:tcPr marL="89722" marR="89722" marT="45733" marB="45733"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l">
                        <a:spcBef>
                          <a:spcPct val="20000"/>
                        </a:spcBef>
                        <a:buClr>
                          <a:srgbClr val="71AD2A"/>
                        </a:buClr>
                        <a:buFont typeface="Arial Unicode MS" pitchFamily="34" charset="-128"/>
                        <a:defRPr sz="20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defRPr sz="20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defRPr>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defRPr sz="1600">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de-DE" altLang="de-DE" sz="1200" b="1" i="0" u="none" strike="noStrike" cap="none" normalizeH="0" baseline="0" dirty="0" smtClean="0">
                          <a:ln>
                            <a:noFill/>
                          </a:ln>
                          <a:solidFill>
                            <a:schemeClr val="bg1"/>
                          </a:solidFill>
                          <a:effectLst/>
                          <a:latin typeface="Arial" pitchFamily="34" charset="0"/>
                          <a:ea typeface="ＭＳ Ｐゴシック" pitchFamily="34" charset="-128"/>
                        </a:rPr>
                        <a:t>Typ</a:t>
                      </a:r>
                    </a:p>
                  </a:txBody>
                  <a:tcPr marL="89722" marR="89722" marT="45733" marB="45733"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l">
                        <a:spcBef>
                          <a:spcPct val="20000"/>
                        </a:spcBef>
                        <a:buClr>
                          <a:srgbClr val="71AD2A"/>
                        </a:buClr>
                        <a:buFont typeface="Arial Unicode MS" pitchFamily="34" charset="-128"/>
                        <a:defRPr sz="20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defRPr sz="20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defRPr>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defRPr sz="1600">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de-DE" altLang="de-DE" sz="1200" b="1" i="0" u="none" strike="noStrike" cap="none" normalizeH="0" baseline="0" dirty="0" smtClean="0">
                          <a:ln>
                            <a:noFill/>
                          </a:ln>
                          <a:solidFill>
                            <a:schemeClr val="bg1"/>
                          </a:solidFill>
                          <a:effectLst/>
                          <a:latin typeface="Arial" pitchFamily="34" charset="0"/>
                          <a:ea typeface="ＭＳ Ｐゴシック" pitchFamily="34" charset="-128"/>
                        </a:rPr>
                        <a:t>Laufende Kosten</a:t>
                      </a:r>
                    </a:p>
                  </a:txBody>
                  <a:tcPr marL="89722" marR="89722" marT="45733" marB="45733"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l">
                        <a:spcBef>
                          <a:spcPct val="20000"/>
                        </a:spcBef>
                        <a:buClr>
                          <a:srgbClr val="71AD2A"/>
                        </a:buClr>
                        <a:buFont typeface="Arial Unicode MS" pitchFamily="34" charset="-128"/>
                        <a:defRPr sz="20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defRPr sz="20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defRPr>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defRPr sz="1600">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de-DE" altLang="de-DE" sz="1200" b="1" i="0" u="none" strike="noStrike" cap="none" normalizeH="0" baseline="0" dirty="0" smtClean="0">
                          <a:ln>
                            <a:noFill/>
                          </a:ln>
                          <a:solidFill>
                            <a:schemeClr val="bg1"/>
                          </a:solidFill>
                          <a:effectLst/>
                          <a:latin typeface="Arial" pitchFamily="34" charset="0"/>
                          <a:ea typeface="ＭＳ Ｐゴシック" pitchFamily="34" charset="-128"/>
                        </a:rPr>
                        <a:t>Relative Genauigkeit</a:t>
                      </a:r>
                    </a:p>
                  </a:txBody>
                  <a:tcPr marL="89722" marR="89722" marT="45733" marB="45733"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31837">
                <a:tc>
                  <a:txBody>
                    <a:bodyPr/>
                    <a:lstStyle>
                      <a:lvl1pPr algn="l">
                        <a:spcBef>
                          <a:spcPct val="20000"/>
                        </a:spcBef>
                        <a:buClr>
                          <a:srgbClr val="71AD2A"/>
                        </a:buClr>
                        <a:buFont typeface="Arial Unicode MS" pitchFamily="34" charset="-128"/>
                        <a:defRPr sz="20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defRPr sz="20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defRPr>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defRPr sz="1600">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de-DE" altLang="de-DE" sz="1200" b="1" i="0" u="none" strike="noStrike" cap="none" normalizeH="0" baseline="0" dirty="0" smtClean="0">
                          <a:ln>
                            <a:noFill/>
                          </a:ln>
                          <a:solidFill>
                            <a:schemeClr val="tx1"/>
                          </a:solidFill>
                          <a:effectLst/>
                          <a:latin typeface="Arial" pitchFamily="34" charset="0"/>
                          <a:ea typeface="ＭＳ Ｐゴシック" pitchFamily="34" charset="-128"/>
                        </a:rPr>
                        <a:t>RTK</a:t>
                      </a:r>
                    </a:p>
                  </a:txBody>
                  <a:tcPr marL="89722" marR="89722" marT="45733" marB="45733"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lvl1pPr algn="l">
                        <a:spcBef>
                          <a:spcPct val="20000"/>
                        </a:spcBef>
                        <a:buClr>
                          <a:srgbClr val="71AD2A"/>
                        </a:buClr>
                        <a:buFont typeface="Arial Unicode MS" pitchFamily="34" charset="-128"/>
                        <a:defRPr sz="20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defRPr sz="20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defRPr>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defRPr sz="1600">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de-DE" altLang="de-DE" sz="1200" b="0" i="0" u="none" strike="noStrike" cap="none" normalizeH="0" baseline="0" dirty="0" smtClean="0">
                          <a:ln>
                            <a:noFill/>
                          </a:ln>
                          <a:solidFill>
                            <a:schemeClr val="tx1"/>
                          </a:solidFill>
                          <a:effectLst/>
                          <a:latin typeface="Arial" pitchFamily="34" charset="0"/>
                          <a:ea typeface="ＭＳ Ｐゴシック" pitchFamily="34" charset="-128"/>
                        </a:rPr>
                        <a:t>Feststation</a:t>
                      </a:r>
                    </a:p>
                    <a:p>
                      <a:pPr marL="0" marR="0" lvl="0" indent="0" algn="l" defTabSz="914400" rtl="0" eaLnBrk="1" fontAlgn="base" latinLnBrk="0" hangingPunct="1">
                        <a:lnSpc>
                          <a:spcPct val="100000"/>
                        </a:lnSpc>
                        <a:spcBef>
                          <a:spcPct val="50000"/>
                        </a:spcBef>
                        <a:spcAft>
                          <a:spcPct val="0"/>
                        </a:spcAft>
                        <a:buClrTx/>
                        <a:buSzTx/>
                        <a:buFontTx/>
                        <a:buNone/>
                        <a:tabLst/>
                      </a:pPr>
                      <a:r>
                        <a:rPr kumimoji="0" lang="de-DE" altLang="de-DE" sz="1200" b="0" i="0" u="none" strike="noStrike" cap="none" normalizeH="0" baseline="0" dirty="0" smtClean="0">
                          <a:ln>
                            <a:noFill/>
                          </a:ln>
                          <a:solidFill>
                            <a:schemeClr val="tx1"/>
                          </a:solidFill>
                          <a:effectLst/>
                          <a:latin typeface="Arial" pitchFamily="34" charset="0"/>
                          <a:ea typeface="ＭＳ Ｐゴシック" pitchFamily="34" charset="-128"/>
                        </a:rPr>
                        <a:t>Reichweite ca. 15 km</a:t>
                      </a:r>
                    </a:p>
                    <a:p>
                      <a:pPr marL="0" marR="0" lvl="0" indent="0" algn="l" defTabSz="914400" rtl="0" eaLnBrk="1" fontAlgn="base" latinLnBrk="0" hangingPunct="1">
                        <a:lnSpc>
                          <a:spcPct val="100000"/>
                        </a:lnSpc>
                        <a:spcBef>
                          <a:spcPct val="50000"/>
                        </a:spcBef>
                        <a:spcAft>
                          <a:spcPct val="0"/>
                        </a:spcAft>
                        <a:buClrTx/>
                        <a:buSzTx/>
                        <a:buFontTx/>
                        <a:buNone/>
                        <a:tabLst/>
                      </a:pPr>
                      <a:r>
                        <a:rPr kumimoji="0" lang="de-DE" altLang="de-DE" sz="1200" b="0" i="0" u="none" strike="noStrike" cap="none" normalizeH="0" baseline="0" dirty="0" smtClean="0">
                          <a:ln>
                            <a:noFill/>
                          </a:ln>
                          <a:solidFill>
                            <a:schemeClr val="tx1"/>
                          </a:solidFill>
                          <a:effectLst/>
                          <a:latin typeface="Arial" pitchFamily="34" charset="0"/>
                          <a:ea typeface="ＭＳ Ｐゴシック" pitchFamily="34" charset="-128"/>
                        </a:rPr>
                        <a:t>GPS- und GLONASS-Empfang</a:t>
                      </a:r>
                    </a:p>
                  </a:txBody>
                  <a:tcPr marL="89722" marR="89722" marT="45733" marB="45733"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lvl1pPr algn="l">
                        <a:spcBef>
                          <a:spcPct val="20000"/>
                        </a:spcBef>
                        <a:buClr>
                          <a:srgbClr val="71AD2A"/>
                        </a:buClr>
                        <a:buFont typeface="Arial Unicode MS" pitchFamily="34" charset="-128"/>
                        <a:defRPr sz="20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defRPr sz="20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defRPr>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defRPr sz="1600">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de-DE" altLang="de-DE" sz="1200" b="0" i="0" u="none" strike="noStrike" cap="none" normalizeH="0" baseline="0" dirty="0" smtClean="0">
                          <a:ln>
                            <a:noFill/>
                          </a:ln>
                          <a:solidFill>
                            <a:schemeClr val="tx1"/>
                          </a:solidFill>
                          <a:effectLst/>
                          <a:latin typeface="Arial" pitchFamily="34" charset="0"/>
                          <a:ea typeface="ＭＳ Ｐゴシック" pitchFamily="34" charset="-128"/>
                        </a:rPr>
                        <a:t>ggf. Lizenzkosten</a:t>
                      </a:r>
                    </a:p>
                  </a:txBody>
                  <a:tcPr marL="89722" marR="89722" marT="45733" marB="45733"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lvl1pPr algn="l">
                        <a:spcBef>
                          <a:spcPct val="20000"/>
                        </a:spcBef>
                        <a:buClr>
                          <a:srgbClr val="71AD2A"/>
                        </a:buClr>
                        <a:buFont typeface="Arial Unicode MS" pitchFamily="34" charset="-128"/>
                        <a:defRPr sz="20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defRPr sz="20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defRPr>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defRPr sz="1600">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de-DE" altLang="de-DE" sz="1200" b="1" i="0" u="none" strike="noStrike" cap="none" normalizeH="0" baseline="0" dirty="0" smtClean="0">
                          <a:ln>
                            <a:noFill/>
                          </a:ln>
                          <a:solidFill>
                            <a:schemeClr val="tx1"/>
                          </a:solidFill>
                          <a:effectLst/>
                          <a:latin typeface="Arial" pitchFamily="34" charset="0"/>
                          <a:ea typeface="ＭＳ Ｐゴシック" pitchFamily="34" charset="-128"/>
                        </a:rPr>
                        <a:t> +/- 2 bis 3 cm</a:t>
                      </a:r>
                    </a:p>
                    <a:p>
                      <a:pPr marL="0" marR="0" lvl="0" indent="0" algn="l" defTabSz="914400" rtl="0" eaLnBrk="1" fontAlgn="base" latinLnBrk="0" hangingPunct="1">
                        <a:lnSpc>
                          <a:spcPct val="100000"/>
                        </a:lnSpc>
                        <a:spcBef>
                          <a:spcPct val="50000"/>
                        </a:spcBef>
                        <a:spcAft>
                          <a:spcPct val="0"/>
                        </a:spcAft>
                        <a:buClrTx/>
                        <a:buSzTx/>
                        <a:buFontTx/>
                        <a:buNone/>
                        <a:tabLst/>
                      </a:pPr>
                      <a:r>
                        <a:rPr kumimoji="0" lang="de-DE" altLang="de-DE" sz="1200" b="0" i="0" u="none" strike="noStrike" cap="none" normalizeH="0" baseline="0" dirty="0" smtClean="0">
                          <a:ln>
                            <a:noFill/>
                          </a:ln>
                          <a:solidFill>
                            <a:schemeClr val="tx1"/>
                          </a:solidFill>
                          <a:effectLst/>
                          <a:latin typeface="Arial" pitchFamily="34" charset="0"/>
                          <a:ea typeface="ＭＳ Ｐゴシック" pitchFamily="34" charset="-128"/>
                        </a:rPr>
                        <a:t>Höchstmögliche wiederholbare Genauigkeit</a:t>
                      </a:r>
                    </a:p>
                  </a:txBody>
                  <a:tcPr marL="89722" marR="89722" marT="45733" marB="45733"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extLst>
                  <a:ext uri="{0D108BD9-81ED-4DB2-BD59-A6C34878D82A}">
                    <a16:rowId xmlns:a16="http://schemas.microsoft.com/office/drawing/2014/main" val="10001"/>
                  </a:ext>
                </a:extLst>
              </a:tr>
            </a:tbl>
          </a:graphicData>
        </a:graphic>
      </p:graphicFrame>
      <p:sp>
        <p:nvSpPr>
          <p:cNvPr id="13" name="Textfeld 12"/>
          <p:cNvSpPr txBox="1"/>
          <p:nvPr/>
        </p:nvSpPr>
        <p:spPr>
          <a:xfrm>
            <a:off x="4736976" y="3876352"/>
            <a:ext cx="2664296" cy="246221"/>
          </a:xfrm>
          <a:prstGeom prst="rect">
            <a:avLst/>
          </a:prstGeom>
          <a:noFill/>
        </p:spPr>
        <p:txBody>
          <a:bodyPr wrap="square" rtlCol="0">
            <a:spAutoFit/>
          </a:bodyPr>
          <a:lstStyle/>
          <a:p>
            <a:r>
              <a:rPr lang="de-DE" sz="1000" dirty="0" smtClean="0">
                <a:latin typeface="+mn-lt"/>
              </a:rPr>
              <a:t>Quelle: Claas</a:t>
            </a:r>
            <a:endParaRPr lang="de-DE" sz="1000" dirty="0">
              <a:latin typeface="+mn-lt"/>
            </a:endParaRPr>
          </a:p>
        </p:txBody>
      </p:sp>
    </p:spTree>
    <p:extLst>
      <p:ext uri="{BB962C8B-B14F-4D97-AF65-F5344CB8AC3E}">
        <p14:creationId xmlns:p14="http://schemas.microsoft.com/office/powerpoint/2010/main" val="10087452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Anwender „Festes RTK“</a:t>
            </a:r>
            <a:endParaRPr lang="de-DE" dirty="0"/>
          </a:p>
        </p:txBody>
      </p:sp>
      <p:sp>
        <p:nvSpPr>
          <p:cNvPr id="3" name="Inhaltsplatzhalter 2"/>
          <p:cNvSpPr>
            <a:spLocks noGrp="1"/>
          </p:cNvSpPr>
          <p:nvPr>
            <p:ph idx="1"/>
          </p:nvPr>
        </p:nvSpPr>
        <p:spPr>
          <a:xfrm>
            <a:off x="508000" y="1413162"/>
            <a:ext cx="8915400" cy="4497387"/>
          </a:xfrm>
        </p:spPr>
        <p:txBody>
          <a:bodyPr/>
          <a:lstStyle/>
          <a:p>
            <a:r>
              <a:rPr lang="de-DE" sz="1800" dirty="0"/>
              <a:t>der höchste Genauigkeit benötigt</a:t>
            </a:r>
          </a:p>
          <a:p>
            <a:r>
              <a:rPr lang="de-DE" altLang="de-DE" sz="1800" dirty="0"/>
              <a:t>f</a:t>
            </a:r>
            <a:r>
              <a:rPr lang="de-DE" altLang="de-DE" sz="1800" dirty="0" smtClean="0"/>
              <a:t>ür </a:t>
            </a:r>
            <a:r>
              <a:rPr lang="de-DE" altLang="de-DE" sz="1800" dirty="0"/>
              <a:t>alle Arten von </a:t>
            </a:r>
            <a:r>
              <a:rPr lang="de-DE" altLang="de-DE" sz="1800" dirty="0" smtClean="0"/>
              <a:t>Anwendungen (Saat, Bodenbearbeitung, …)</a:t>
            </a:r>
            <a:endParaRPr lang="de-DE" sz="1800" dirty="0" smtClean="0"/>
          </a:p>
          <a:p>
            <a:r>
              <a:rPr lang="de-DE" sz="1800" dirty="0"/>
              <a:t>mehrere Maschinen ausstatten </a:t>
            </a:r>
            <a:r>
              <a:rPr lang="de-DE" sz="1800" dirty="0" smtClean="0"/>
              <a:t>möchte</a:t>
            </a:r>
          </a:p>
          <a:p>
            <a:r>
              <a:rPr lang="de-DE" sz="1800" dirty="0" smtClean="0"/>
              <a:t>Flächen </a:t>
            </a:r>
            <a:r>
              <a:rPr lang="de-DE" sz="1800" dirty="0"/>
              <a:t>im Radius von 15 km </a:t>
            </a:r>
          </a:p>
          <a:p>
            <a:r>
              <a:rPr lang="de-DE" sz="1800" dirty="0"/>
              <a:t>ohne mobile Station am Feldrand arbeiten </a:t>
            </a:r>
            <a:r>
              <a:rPr lang="de-DE" sz="1800" dirty="0" smtClean="0"/>
              <a:t>möchte</a:t>
            </a:r>
            <a:endParaRPr lang="de-DE" sz="1800" dirty="0"/>
          </a:p>
          <a:p>
            <a:r>
              <a:rPr lang="de-DE" sz="1800" dirty="0" smtClean="0"/>
              <a:t>schnellste Signalverfügbarkeit (Initialisierung)</a:t>
            </a:r>
          </a:p>
          <a:p>
            <a:r>
              <a:rPr lang="de-DE" sz="1800" dirty="0" smtClean="0"/>
              <a:t>Voraussetzung für Controlled Traffic Farming</a:t>
            </a:r>
          </a:p>
          <a:p>
            <a:endParaRPr lang="de-DE" sz="1800" dirty="0"/>
          </a:p>
          <a:p>
            <a:endParaRPr lang="de-DE" sz="1800" dirty="0" smtClean="0"/>
          </a:p>
          <a:p>
            <a:endParaRPr lang="de-DE" sz="1800"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34</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6" name="Grafik 5"/>
          <p:cNvPicPr>
            <a:picLocks noChangeAspect="1"/>
          </p:cNvPicPr>
          <p:nvPr/>
        </p:nvPicPr>
        <p:blipFill rotWithShape="1">
          <a:blip r:embed="rId2"/>
          <a:srcRect l="1274" t="5113" r="1274" b="5113"/>
          <a:stretch/>
        </p:blipFill>
        <p:spPr>
          <a:xfrm>
            <a:off x="2733452" y="3933056"/>
            <a:ext cx="4464496" cy="2402929"/>
          </a:xfrm>
          <a:prstGeom prst="rect">
            <a:avLst/>
          </a:prstGeom>
        </p:spPr>
      </p:pic>
      <p:sp>
        <p:nvSpPr>
          <p:cNvPr id="7" name="Textfeld 6"/>
          <p:cNvSpPr txBox="1"/>
          <p:nvPr/>
        </p:nvSpPr>
        <p:spPr>
          <a:xfrm>
            <a:off x="4867275" y="6307195"/>
            <a:ext cx="3384376" cy="246221"/>
          </a:xfrm>
          <a:prstGeom prst="rect">
            <a:avLst/>
          </a:prstGeom>
          <a:noFill/>
        </p:spPr>
        <p:txBody>
          <a:bodyPr wrap="square" rtlCol="0">
            <a:spAutoFit/>
          </a:bodyPr>
          <a:lstStyle/>
          <a:p>
            <a:r>
              <a:rPr lang="de-DE" sz="1000" dirty="0" smtClean="0">
                <a:latin typeface="+mn-lt"/>
              </a:rPr>
              <a:t>Quelle: Global Farming</a:t>
            </a:r>
            <a:endParaRPr lang="de-DE" sz="1000" dirty="0">
              <a:latin typeface="+mn-lt"/>
            </a:endParaRPr>
          </a:p>
        </p:txBody>
      </p:sp>
    </p:spTree>
    <p:extLst>
      <p:ext uri="{BB962C8B-B14F-4D97-AF65-F5344CB8AC3E}">
        <p14:creationId xmlns:p14="http://schemas.microsoft.com/office/powerpoint/2010/main" val="33188453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Nachteile RTK-Station</a:t>
            </a:r>
            <a:endParaRPr lang="de-DE" dirty="0"/>
          </a:p>
        </p:txBody>
      </p:sp>
      <p:sp>
        <p:nvSpPr>
          <p:cNvPr id="3" name="Inhaltsplatzhalter 2"/>
          <p:cNvSpPr>
            <a:spLocks noGrp="1"/>
          </p:cNvSpPr>
          <p:nvPr>
            <p:ph idx="1"/>
          </p:nvPr>
        </p:nvSpPr>
        <p:spPr>
          <a:xfrm>
            <a:off x="508000" y="1340768"/>
            <a:ext cx="8915400" cy="4929857"/>
          </a:xfrm>
        </p:spPr>
        <p:txBody>
          <a:bodyPr/>
          <a:lstStyle/>
          <a:p>
            <a:pPr>
              <a:spcAft>
                <a:spcPts val="0"/>
              </a:spcAft>
            </a:pPr>
            <a:r>
              <a:rPr lang="de-DE" sz="1800" dirty="0">
                <a:ea typeface="Calibri" panose="020F0502020204030204" pitchFamily="34" charset="0"/>
              </a:rPr>
              <a:t>Sehr hoher Anschaffungspreis, keine Flexibilität</a:t>
            </a:r>
          </a:p>
          <a:p>
            <a:pPr>
              <a:spcAft>
                <a:spcPts val="0"/>
              </a:spcAft>
            </a:pPr>
            <a:r>
              <a:rPr lang="de-DE" sz="1800" dirty="0">
                <a:ea typeface="Calibri" panose="020F0502020204030204" pitchFamily="34" charset="0"/>
              </a:rPr>
              <a:t>Funk-Reichweite der Station: Für eine gute Abdeckung muss bei der Bundesnetzagentur ein Funkkanal gekauft </a:t>
            </a:r>
            <a:r>
              <a:rPr lang="de-DE" sz="1800" dirty="0" smtClean="0">
                <a:ea typeface="Calibri" panose="020F0502020204030204" pitchFamily="34" charset="0"/>
              </a:rPr>
              <a:t>werden</a:t>
            </a:r>
            <a:endParaRPr lang="de-DE" sz="1800" dirty="0">
              <a:ea typeface="Calibri" panose="020F0502020204030204" pitchFamily="34" charset="0"/>
            </a:endParaRPr>
          </a:p>
          <a:p>
            <a:pPr>
              <a:spcAft>
                <a:spcPts val="0"/>
              </a:spcAft>
            </a:pPr>
            <a:r>
              <a:rPr lang="de-DE" sz="1800" dirty="0">
                <a:ea typeface="Calibri" panose="020F0502020204030204" pitchFamily="34" charset="0"/>
              </a:rPr>
              <a:t>Abnahme der Genauigkeit mit zunehmender Entfernung zur Station</a:t>
            </a:r>
          </a:p>
          <a:p>
            <a:pPr>
              <a:spcAft>
                <a:spcPts val="0"/>
              </a:spcAft>
            </a:pPr>
            <a:r>
              <a:rPr lang="de-DE" sz="1800" dirty="0" smtClean="0">
                <a:ea typeface="Calibri" panose="020F0502020204030204" pitchFamily="34" charset="0"/>
              </a:rPr>
              <a:t>Keine </a:t>
            </a:r>
            <a:r>
              <a:rPr lang="de-DE" sz="1800" dirty="0">
                <a:ea typeface="Calibri" panose="020F0502020204030204" pitchFamily="34" charset="0"/>
              </a:rPr>
              <a:t>Ausfallsicherheit: Kein Backup, in der Regel keine dauerhafte unterbrechungsfreie Stromversorgung und sicherlich keine zweite Rückfall-Station auf dem Betrieb </a:t>
            </a:r>
            <a:r>
              <a:rPr lang="de-DE" sz="1800" dirty="0" smtClean="0">
                <a:ea typeface="Calibri" panose="020F0502020204030204" pitchFamily="34" charset="0"/>
              </a:rPr>
              <a:t>vorhanden</a:t>
            </a:r>
            <a:endParaRPr lang="de-DE" sz="1800" dirty="0">
              <a:ea typeface="Calibri" panose="020F0502020204030204" pitchFamily="34" charset="0"/>
            </a:endParaRPr>
          </a:p>
          <a:p>
            <a:pPr>
              <a:spcAft>
                <a:spcPts val="0"/>
              </a:spcAft>
            </a:pPr>
            <a:r>
              <a:rPr lang="de-DE" sz="1800" dirty="0">
                <a:ea typeface="Calibri" panose="020F0502020204030204" pitchFamily="34" charset="0"/>
              </a:rPr>
              <a:t>Wartung muss durch den Betreiber selbst durchgeführt werden (und wird, wie bei vielen anderen Geräten auch, erst dann gemacht, wenn das System dringend gebraucht wird oder nicht mehr funktioniert)</a:t>
            </a:r>
          </a:p>
          <a:p>
            <a:pPr>
              <a:spcAft>
                <a:spcPts val="0"/>
              </a:spcAft>
            </a:pPr>
            <a:r>
              <a:rPr lang="de-DE" sz="1800" dirty="0">
                <a:ea typeface="Calibri" panose="020F0502020204030204" pitchFamily="34" charset="0"/>
              </a:rPr>
              <a:t>Im Falle einer mobilen RTK-Referenzstation: genaues (wiederholtes) Aufstellen auf 2,5 cm genau gelingt fast nie, außerdem: Diebstahl- und Sabotagegefahr für die alleine in der Flur stehende, teure </a:t>
            </a:r>
            <a:r>
              <a:rPr lang="de-DE" sz="1800" dirty="0" smtClean="0">
                <a:ea typeface="Calibri" panose="020F0502020204030204" pitchFamily="34" charset="0"/>
              </a:rPr>
              <a:t>Station</a:t>
            </a:r>
            <a:endParaRPr lang="de-DE" sz="1800" dirty="0">
              <a:ea typeface="Calibri" panose="020F0502020204030204" pitchFamily="34" charset="0"/>
            </a:endParaRPr>
          </a:p>
          <a:p>
            <a:endParaRPr lang="de-DE" sz="1800"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35</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Tree>
    <p:extLst>
      <p:ext uri="{BB962C8B-B14F-4D97-AF65-F5344CB8AC3E}">
        <p14:creationId xmlns:p14="http://schemas.microsoft.com/office/powerpoint/2010/main" val="38333130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RTK Netzwerk</a:t>
            </a:r>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36</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8" name="Inhaltsplatzhalter 7"/>
          <p:cNvPicPr>
            <a:picLocks noGrp="1" noChangeAspect="1"/>
          </p:cNvPicPr>
          <p:nvPr>
            <p:ph idx="1"/>
          </p:nvPr>
        </p:nvPicPr>
        <p:blipFill>
          <a:blip r:embed="rId2"/>
          <a:stretch>
            <a:fillRect/>
          </a:stretch>
        </p:blipFill>
        <p:spPr>
          <a:xfrm>
            <a:off x="2022959" y="870753"/>
            <a:ext cx="5688632" cy="3254215"/>
          </a:xfrm>
          <a:prstGeom prst="rect">
            <a:avLst/>
          </a:prstGeom>
        </p:spPr>
      </p:pic>
      <p:graphicFrame>
        <p:nvGraphicFramePr>
          <p:cNvPr id="9" name="Group 3"/>
          <p:cNvGraphicFramePr>
            <a:graphicFrameLocks noGrp="1"/>
          </p:cNvGraphicFramePr>
          <p:nvPr>
            <p:extLst>
              <p:ext uri="{D42A27DB-BD31-4B8C-83A1-F6EECF244321}">
                <p14:modId xmlns:p14="http://schemas.microsoft.com/office/powerpoint/2010/main" val="3147954554"/>
              </p:ext>
            </p:extLst>
          </p:nvPr>
        </p:nvGraphicFramePr>
        <p:xfrm>
          <a:off x="546877" y="4716691"/>
          <a:ext cx="8640795" cy="1462431"/>
        </p:xfrm>
        <a:graphic>
          <a:graphicData uri="http://schemas.openxmlformats.org/drawingml/2006/table">
            <a:tbl>
              <a:tblPr/>
              <a:tblGrid>
                <a:gridCol w="1800035">
                  <a:extLst>
                    <a:ext uri="{9D8B030D-6E8A-4147-A177-3AD203B41FA5}">
                      <a16:colId xmlns:a16="http://schemas.microsoft.com/office/drawing/2014/main" val="20000"/>
                    </a:ext>
                  </a:extLst>
                </a:gridCol>
                <a:gridCol w="2798952">
                  <a:extLst>
                    <a:ext uri="{9D8B030D-6E8A-4147-A177-3AD203B41FA5}">
                      <a16:colId xmlns:a16="http://schemas.microsoft.com/office/drawing/2014/main" val="20001"/>
                    </a:ext>
                  </a:extLst>
                </a:gridCol>
                <a:gridCol w="1665544">
                  <a:extLst>
                    <a:ext uri="{9D8B030D-6E8A-4147-A177-3AD203B41FA5}">
                      <a16:colId xmlns:a16="http://schemas.microsoft.com/office/drawing/2014/main" val="20002"/>
                    </a:ext>
                  </a:extLst>
                </a:gridCol>
                <a:gridCol w="2376264">
                  <a:extLst>
                    <a:ext uri="{9D8B030D-6E8A-4147-A177-3AD203B41FA5}">
                      <a16:colId xmlns:a16="http://schemas.microsoft.com/office/drawing/2014/main" val="20003"/>
                    </a:ext>
                  </a:extLst>
                </a:gridCol>
              </a:tblGrid>
              <a:tr h="365125">
                <a:tc>
                  <a:txBody>
                    <a:bodyPr/>
                    <a:lstStyle>
                      <a:lvl1pPr algn="l">
                        <a:spcBef>
                          <a:spcPct val="20000"/>
                        </a:spcBef>
                        <a:buClr>
                          <a:srgbClr val="71AD2A"/>
                        </a:buClr>
                        <a:buFont typeface="Arial Unicode MS" pitchFamily="34" charset="-128"/>
                        <a:defRPr sz="20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defRPr sz="20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defRPr>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defRPr sz="1600">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de-DE" altLang="de-DE" sz="1200" b="1" i="0" u="none" strike="noStrike" cap="none" normalizeH="0" baseline="0" dirty="0" smtClean="0">
                          <a:ln>
                            <a:noFill/>
                          </a:ln>
                          <a:solidFill>
                            <a:schemeClr val="bg1"/>
                          </a:solidFill>
                          <a:effectLst/>
                          <a:latin typeface="Arial" pitchFamily="34" charset="0"/>
                          <a:ea typeface="ＭＳ Ｐゴシック" pitchFamily="34" charset="-128"/>
                        </a:rPr>
                        <a:t>Korrekturdienst</a:t>
                      </a:r>
                    </a:p>
                  </a:txBody>
                  <a:tcPr marL="89722" marR="89722" marT="45733" marB="45733"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l">
                        <a:spcBef>
                          <a:spcPct val="20000"/>
                        </a:spcBef>
                        <a:buClr>
                          <a:srgbClr val="71AD2A"/>
                        </a:buClr>
                        <a:buFont typeface="Arial Unicode MS" pitchFamily="34" charset="-128"/>
                        <a:defRPr sz="20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defRPr sz="20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defRPr>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defRPr sz="1600">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de-DE" altLang="de-DE" sz="1200" b="1" i="0" u="none" strike="noStrike" cap="none" normalizeH="0" baseline="0" dirty="0" smtClean="0">
                          <a:ln>
                            <a:noFill/>
                          </a:ln>
                          <a:solidFill>
                            <a:schemeClr val="bg1"/>
                          </a:solidFill>
                          <a:effectLst/>
                          <a:latin typeface="Arial" pitchFamily="34" charset="0"/>
                          <a:ea typeface="ＭＳ Ｐゴシック" pitchFamily="34" charset="-128"/>
                        </a:rPr>
                        <a:t>Typ</a:t>
                      </a:r>
                    </a:p>
                  </a:txBody>
                  <a:tcPr marL="89722" marR="89722" marT="45733" marB="45733"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l">
                        <a:spcBef>
                          <a:spcPct val="20000"/>
                        </a:spcBef>
                        <a:buClr>
                          <a:srgbClr val="71AD2A"/>
                        </a:buClr>
                        <a:buFont typeface="Arial Unicode MS" pitchFamily="34" charset="-128"/>
                        <a:defRPr sz="20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defRPr sz="20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defRPr>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defRPr sz="1600">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de-DE" altLang="de-DE" sz="1200" b="1" i="0" u="none" strike="noStrike" cap="none" normalizeH="0" baseline="0" dirty="0" smtClean="0">
                          <a:ln>
                            <a:noFill/>
                          </a:ln>
                          <a:solidFill>
                            <a:schemeClr val="bg1"/>
                          </a:solidFill>
                          <a:effectLst/>
                          <a:latin typeface="Arial" pitchFamily="34" charset="0"/>
                          <a:ea typeface="ＭＳ Ｐゴシック" pitchFamily="34" charset="-128"/>
                        </a:rPr>
                        <a:t>Laufende Kosten</a:t>
                      </a:r>
                    </a:p>
                  </a:txBody>
                  <a:tcPr marL="89722" marR="89722" marT="45733" marB="45733"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l">
                        <a:spcBef>
                          <a:spcPct val="20000"/>
                        </a:spcBef>
                        <a:buClr>
                          <a:srgbClr val="71AD2A"/>
                        </a:buClr>
                        <a:buFont typeface="Arial Unicode MS" pitchFamily="34" charset="-128"/>
                        <a:defRPr sz="20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defRPr sz="20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defRPr>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defRPr sz="1600">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de-DE" altLang="de-DE" sz="1200" b="1" i="0" u="none" strike="noStrike" cap="none" normalizeH="0" baseline="0" dirty="0" smtClean="0">
                          <a:ln>
                            <a:noFill/>
                          </a:ln>
                          <a:solidFill>
                            <a:schemeClr val="bg1"/>
                          </a:solidFill>
                          <a:effectLst/>
                          <a:latin typeface="Arial" pitchFamily="34" charset="0"/>
                          <a:ea typeface="ＭＳ Ｐゴシック" pitchFamily="34" charset="-128"/>
                        </a:rPr>
                        <a:t>Relative Genauigkeit</a:t>
                      </a:r>
                    </a:p>
                  </a:txBody>
                  <a:tcPr marL="89722" marR="89722" marT="45733" marB="45733"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31837">
                <a:tc>
                  <a:txBody>
                    <a:bodyPr/>
                    <a:lstStyle>
                      <a:lvl1pPr algn="l">
                        <a:spcBef>
                          <a:spcPct val="20000"/>
                        </a:spcBef>
                        <a:buClr>
                          <a:srgbClr val="71AD2A"/>
                        </a:buClr>
                        <a:buFont typeface="Arial Unicode MS" pitchFamily="34" charset="-128"/>
                        <a:defRPr sz="20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defRPr sz="20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defRPr>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defRPr sz="1600">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de-DE" altLang="de-DE" sz="1200" b="1" i="0" u="none" strike="noStrike" cap="none" normalizeH="0" baseline="0" dirty="0" smtClean="0">
                          <a:ln>
                            <a:noFill/>
                          </a:ln>
                          <a:solidFill>
                            <a:schemeClr val="tx1"/>
                          </a:solidFill>
                          <a:effectLst/>
                          <a:latin typeface="Arial" pitchFamily="34" charset="0"/>
                          <a:ea typeface="ＭＳ Ｐゴシック" pitchFamily="34" charset="-128"/>
                        </a:rPr>
                        <a:t>z.B. RTK NET</a:t>
                      </a:r>
                    </a:p>
                  </a:txBody>
                  <a:tcPr marL="89722" marR="89722" marT="45733" marB="45733"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lvl1pPr algn="l">
                        <a:spcBef>
                          <a:spcPct val="20000"/>
                        </a:spcBef>
                        <a:buClr>
                          <a:srgbClr val="71AD2A"/>
                        </a:buClr>
                        <a:buFont typeface="Arial Unicode MS" pitchFamily="34" charset="-128"/>
                        <a:defRPr sz="20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defRPr sz="20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defRPr>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defRPr sz="1600">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de-DE" altLang="de-DE" sz="1200" b="0" i="0" u="none" strike="noStrike" cap="none" normalizeH="0" baseline="0" dirty="0" smtClean="0">
                          <a:ln>
                            <a:noFill/>
                          </a:ln>
                          <a:solidFill>
                            <a:schemeClr val="tx1"/>
                          </a:solidFill>
                          <a:effectLst/>
                          <a:latin typeface="Arial" pitchFamily="34" charset="0"/>
                          <a:ea typeface="ＭＳ Ｐゴシック" pitchFamily="34" charset="-128"/>
                        </a:rPr>
                        <a:t>Korrektursignal über Mobilfunk</a:t>
                      </a:r>
                    </a:p>
                    <a:p>
                      <a:pPr marL="0" marR="0" lvl="0" indent="0" algn="l" defTabSz="914400" rtl="0" eaLnBrk="1" fontAlgn="base" latinLnBrk="0" hangingPunct="1">
                        <a:lnSpc>
                          <a:spcPct val="100000"/>
                        </a:lnSpc>
                        <a:spcBef>
                          <a:spcPct val="50000"/>
                        </a:spcBef>
                        <a:spcAft>
                          <a:spcPct val="0"/>
                        </a:spcAft>
                        <a:buClrTx/>
                        <a:buSzTx/>
                        <a:buFontTx/>
                        <a:buNone/>
                        <a:tabLst/>
                      </a:pPr>
                      <a:r>
                        <a:rPr kumimoji="0" lang="de-DE" altLang="de-DE" sz="1200" b="0" i="0" u="none" strike="noStrike" cap="none" normalizeH="0" baseline="0" dirty="0" smtClean="0">
                          <a:ln>
                            <a:noFill/>
                          </a:ln>
                          <a:solidFill>
                            <a:schemeClr val="tx1"/>
                          </a:solidFill>
                          <a:effectLst/>
                          <a:latin typeface="Arial" pitchFamily="34" charset="0"/>
                          <a:ea typeface="ＭＳ Ｐゴシック" pitchFamily="34" charset="-128"/>
                        </a:rPr>
                        <a:t>2-Frequenz-Signal</a:t>
                      </a:r>
                    </a:p>
                    <a:p>
                      <a:pPr marL="0" marR="0" lvl="0" indent="0" algn="l" defTabSz="914400" rtl="0" eaLnBrk="1" fontAlgn="base" latinLnBrk="0" hangingPunct="1">
                        <a:lnSpc>
                          <a:spcPct val="100000"/>
                        </a:lnSpc>
                        <a:spcBef>
                          <a:spcPct val="50000"/>
                        </a:spcBef>
                        <a:spcAft>
                          <a:spcPct val="0"/>
                        </a:spcAft>
                        <a:buClrTx/>
                        <a:buSzTx/>
                        <a:buFontTx/>
                        <a:buNone/>
                        <a:tabLst/>
                      </a:pPr>
                      <a:r>
                        <a:rPr kumimoji="0" lang="de-DE" altLang="de-DE" sz="1200" b="0" i="0" u="none" strike="noStrike" cap="none" normalizeH="0" baseline="0" dirty="0" smtClean="0">
                          <a:ln>
                            <a:noFill/>
                          </a:ln>
                          <a:solidFill>
                            <a:schemeClr val="tx1"/>
                          </a:solidFill>
                          <a:effectLst/>
                          <a:latin typeface="Arial" pitchFamily="34" charset="0"/>
                          <a:ea typeface="ＭＳ Ｐゴシック" pitchFamily="34" charset="-128"/>
                        </a:rPr>
                        <a:t>Uneingeschränkter Arbeitsradius</a:t>
                      </a:r>
                    </a:p>
                    <a:p>
                      <a:pPr marL="0" marR="0" lvl="0" indent="0" algn="l" defTabSz="914400" rtl="0" eaLnBrk="1" fontAlgn="base" latinLnBrk="0" hangingPunct="1">
                        <a:lnSpc>
                          <a:spcPct val="100000"/>
                        </a:lnSpc>
                        <a:spcBef>
                          <a:spcPct val="50000"/>
                        </a:spcBef>
                        <a:spcAft>
                          <a:spcPct val="0"/>
                        </a:spcAft>
                        <a:buClrTx/>
                        <a:buSzTx/>
                        <a:buFontTx/>
                        <a:buNone/>
                        <a:tabLst/>
                      </a:pPr>
                      <a:r>
                        <a:rPr kumimoji="0" lang="de-DE" altLang="de-DE" sz="1200" b="0" i="0" u="none" strike="noStrike" cap="none" normalizeH="0" baseline="0" dirty="0" smtClean="0">
                          <a:ln>
                            <a:noFill/>
                          </a:ln>
                          <a:solidFill>
                            <a:schemeClr val="tx1"/>
                          </a:solidFill>
                          <a:effectLst/>
                          <a:latin typeface="Arial" pitchFamily="34" charset="0"/>
                          <a:ea typeface="ＭＳ Ｐゴシック" pitchFamily="34" charset="-128"/>
                        </a:rPr>
                        <a:t>GPS- und GLONASS-Empfang</a:t>
                      </a:r>
                    </a:p>
                  </a:txBody>
                  <a:tcPr marL="89722" marR="89722" marT="45733" marB="45733"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lvl1pPr algn="l">
                        <a:spcBef>
                          <a:spcPct val="20000"/>
                        </a:spcBef>
                        <a:buClr>
                          <a:srgbClr val="71AD2A"/>
                        </a:buClr>
                        <a:buFont typeface="Arial Unicode MS" pitchFamily="34" charset="-128"/>
                        <a:defRPr sz="20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defRPr sz="20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defRPr>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defRPr sz="1600">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de-DE" altLang="de-DE" sz="1200" b="0" i="0" u="none" strike="noStrike" cap="none" normalizeH="0" baseline="0" dirty="0" smtClean="0">
                          <a:ln>
                            <a:noFill/>
                          </a:ln>
                          <a:solidFill>
                            <a:schemeClr val="tx1"/>
                          </a:solidFill>
                          <a:effectLst/>
                          <a:latin typeface="Arial" pitchFamily="34" charset="0"/>
                          <a:ea typeface="ＭＳ Ｐゴシック" pitchFamily="34" charset="-128"/>
                        </a:rPr>
                        <a:t>Lizenzpflichtig</a:t>
                      </a:r>
                    </a:p>
                  </a:txBody>
                  <a:tcPr marL="89722" marR="89722" marT="45733" marB="45733"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lvl1pPr algn="l">
                        <a:spcBef>
                          <a:spcPct val="20000"/>
                        </a:spcBef>
                        <a:buClr>
                          <a:srgbClr val="71AD2A"/>
                        </a:buClr>
                        <a:buFont typeface="Arial Unicode MS" pitchFamily="34" charset="-128"/>
                        <a:defRPr sz="20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defRPr sz="20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defRPr>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defRPr sz="1600">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defRPr sz="1600">
                          <a:solidFill>
                            <a:schemeClr val="tx1"/>
                          </a:solidFill>
                          <a:latin typeface="Arial" pitchFamily="34" charset="0"/>
                          <a:ea typeface="ＭＳ Ｐゴシック" pitchFamily="34" charset="-128"/>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de-DE" altLang="de-DE" sz="1200" b="1" i="0" u="none" strike="noStrike" cap="none" normalizeH="0" baseline="0" dirty="0" smtClean="0">
                          <a:ln>
                            <a:noFill/>
                          </a:ln>
                          <a:solidFill>
                            <a:schemeClr val="tx1"/>
                          </a:solidFill>
                          <a:effectLst/>
                          <a:latin typeface="Arial" pitchFamily="34" charset="0"/>
                          <a:ea typeface="ＭＳ Ｐゴシック" pitchFamily="34" charset="-128"/>
                        </a:rPr>
                        <a:t> +/- 2 bis 3 cm</a:t>
                      </a:r>
                    </a:p>
                    <a:p>
                      <a:pPr marL="0" marR="0" lvl="0" indent="0" algn="l" defTabSz="914400" rtl="0" eaLnBrk="1" fontAlgn="base" latinLnBrk="0" hangingPunct="1">
                        <a:lnSpc>
                          <a:spcPct val="100000"/>
                        </a:lnSpc>
                        <a:spcBef>
                          <a:spcPct val="50000"/>
                        </a:spcBef>
                        <a:spcAft>
                          <a:spcPct val="0"/>
                        </a:spcAft>
                        <a:buClrTx/>
                        <a:buSzTx/>
                        <a:buFontTx/>
                        <a:buNone/>
                        <a:tabLst/>
                      </a:pPr>
                      <a:r>
                        <a:rPr kumimoji="0" lang="de-DE" altLang="de-DE" sz="1200" b="0" i="0" u="none" strike="noStrike" cap="none" normalizeH="0" baseline="0" dirty="0" smtClean="0">
                          <a:ln>
                            <a:noFill/>
                          </a:ln>
                          <a:solidFill>
                            <a:schemeClr val="tx1"/>
                          </a:solidFill>
                          <a:effectLst/>
                          <a:latin typeface="Arial" pitchFamily="34" charset="0"/>
                          <a:ea typeface="ＭＳ Ｐゴシック" pitchFamily="34" charset="-128"/>
                        </a:rPr>
                        <a:t>Höchstmögliche wiederholbare Genauigkeit</a:t>
                      </a:r>
                    </a:p>
                  </a:txBody>
                  <a:tcPr marL="89722" marR="89722" marT="45733" marB="45733"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5">
                        <a:lumMod val="60000"/>
                        <a:lumOff val="40000"/>
                      </a:schemeClr>
                    </a:solidFill>
                  </a:tcPr>
                </a:tc>
                <a:extLst>
                  <a:ext uri="{0D108BD9-81ED-4DB2-BD59-A6C34878D82A}">
                    <a16:rowId xmlns:a16="http://schemas.microsoft.com/office/drawing/2014/main" val="10001"/>
                  </a:ext>
                </a:extLst>
              </a:tr>
            </a:tbl>
          </a:graphicData>
        </a:graphic>
      </p:graphicFrame>
      <p:sp>
        <p:nvSpPr>
          <p:cNvPr id="10" name="Textfeld 9"/>
          <p:cNvSpPr txBox="1"/>
          <p:nvPr/>
        </p:nvSpPr>
        <p:spPr>
          <a:xfrm>
            <a:off x="5961112" y="4124968"/>
            <a:ext cx="2664296" cy="246221"/>
          </a:xfrm>
          <a:prstGeom prst="rect">
            <a:avLst/>
          </a:prstGeom>
          <a:noFill/>
        </p:spPr>
        <p:txBody>
          <a:bodyPr wrap="square" rtlCol="0">
            <a:spAutoFit/>
          </a:bodyPr>
          <a:lstStyle/>
          <a:p>
            <a:r>
              <a:rPr lang="de-DE" sz="1000" dirty="0" smtClean="0">
                <a:latin typeface="+mn-lt"/>
              </a:rPr>
              <a:t>Quelle: Claas</a:t>
            </a:r>
            <a:endParaRPr lang="de-DE" sz="1000" dirty="0">
              <a:latin typeface="+mn-lt"/>
            </a:endParaRPr>
          </a:p>
        </p:txBody>
      </p:sp>
    </p:spTree>
    <p:extLst>
      <p:ext uri="{BB962C8B-B14F-4D97-AF65-F5344CB8AC3E}">
        <p14:creationId xmlns:p14="http://schemas.microsoft.com/office/powerpoint/2010/main" val="28332716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tLang="de-DE" dirty="0"/>
              <a:t>RTK Netzwerk (</a:t>
            </a:r>
            <a:r>
              <a:rPr lang="de-DE" altLang="de-DE" dirty="0" err="1">
                <a:solidFill>
                  <a:srgbClr val="FF0000"/>
                </a:solidFill>
              </a:rPr>
              <a:t>V</a:t>
            </a:r>
            <a:r>
              <a:rPr lang="de-DE" altLang="de-DE" dirty="0" err="1"/>
              <a:t>irtuelle</a:t>
            </a:r>
            <a:r>
              <a:rPr lang="de-DE" altLang="de-DE" dirty="0" err="1">
                <a:solidFill>
                  <a:srgbClr val="FF0000"/>
                </a:solidFill>
              </a:rPr>
              <a:t>R</a:t>
            </a:r>
            <a:r>
              <a:rPr lang="de-DE" altLang="de-DE" dirty="0" err="1"/>
              <a:t>eferenz</a:t>
            </a:r>
            <a:r>
              <a:rPr lang="de-DE" altLang="de-DE" dirty="0" err="1">
                <a:solidFill>
                  <a:srgbClr val="FF0000"/>
                </a:solidFill>
              </a:rPr>
              <a:t>S</a:t>
            </a:r>
            <a:r>
              <a:rPr lang="de-DE" altLang="de-DE" dirty="0" err="1"/>
              <a:t>tation</a:t>
            </a:r>
            <a:r>
              <a:rPr lang="de-DE" altLang="de-DE" dirty="0">
                <a:solidFill>
                  <a:srgbClr val="FF0000"/>
                </a:solidFill>
              </a:rPr>
              <a:t>-RTK</a:t>
            </a:r>
            <a:r>
              <a:rPr lang="de-DE" altLang="de-DE" dirty="0"/>
              <a:t>)</a:t>
            </a:r>
            <a:endParaRPr lang="de-DE" dirty="0"/>
          </a:p>
        </p:txBody>
      </p:sp>
      <p:sp>
        <p:nvSpPr>
          <p:cNvPr id="3" name="Inhaltsplatzhalter 2"/>
          <p:cNvSpPr>
            <a:spLocks noGrp="1"/>
          </p:cNvSpPr>
          <p:nvPr>
            <p:ph idx="1"/>
          </p:nvPr>
        </p:nvSpPr>
        <p:spPr/>
        <p:txBody>
          <a:bodyPr/>
          <a:lstStyle/>
          <a:p>
            <a:endParaRPr lang="de-DE" dirty="0" smtClean="0"/>
          </a:p>
          <a:p>
            <a:endParaRPr lang="de-DE" dirty="0"/>
          </a:p>
          <a:p>
            <a:endParaRPr lang="de-DE" dirty="0" smtClean="0"/>
          </a:p>
          <a:p>
            <a:endParaRPr lang="de-DE" dirty="0"/>
          </a:p>
          <a:p>
            <a:endParaRPr lang="de-DE" dirty="0" smtClean="0"/>
          </a:p>
          <a:p>
            <a:pPr marL="0" indent="0">
              <a:buNone/>
            </a:pPr>
            <a:endParaRPr lang="de-DE" dirty="0" smtClean="0"/>
          </a:p>
          <a:p>
            <a:pPr marL="0" indent="0">
              <a:buNone/>
            </a:pPr>
            <a:endParaRPr lang="de-DE" dirty="0"/>
          </a:p>
          <a:p>
            <a:pPr marL="0" indent="0">
              <a:buNone/>
            </a:pPr>
            <a:endParaRPr lang="de-DE" dirty="0" smtClean="0"/>
          </a:p>
          <a:p>
            <a:r>
              <a:rPr lang="de-DE" sz="1800" dirty="0"/>
              <a:t>RTK-Netzwerke bestehen aus mehreren RTK-Referenzstationen, deren Daten über das Internet an einen zentralen Rechner übertragen </a:t>
            </a:r>
            <a:r>
              <a:rPr lang="de-DE" sz="1800" dirty="0" smtClean="0"/>
              <a:t>werden</a:t>
            </a:r>
          </a:p>
          <a:p>
            <a:r>
              <a:rPr lang="de-DE" sz="1800" dirty="0" smtClean="0"/>
              <a:t>Zentralserver </a:t>
            </a:r>
            <a:r>
              <a:rPr lang="de-DE" sz="1800" dirty="0"/>
              <a:t>berechnet ein Korrektursignal aus vernetzten </a:t>
            </a:r>
            <a:r>
              <a:rPr lang="de-DE" sz="1800" dirty="0" smtClean="0"/>
              <a:t>Referenzstationen</a:t>
            </a:r>
          </a:p>
          <a:p>
            <a:r>
              <a:rPr lang="de-DE" sz="1800" dirty="0" smtClean="0"/>
              <a:t>Das </a:t>
            </a:r>
            <a:r>
              <a:rPr lang="de-DE" sz="1800" dirty="0"/>
              <a:t>hochpräzise RTK-Korrektursignal wird </a:t>
            </a:r>
            <a:r>
              <a:rPr lang="de-DE" sz="1800" dirty="0" smtClean="0"/>
              <a:t>via </a:t>
            </a:r>
            <a:r>
              <a:rPr lang="de-DE" sz="1800" dirty="0"/>
              <a:t>Mobilfunk zur Maschine übertragen</a:t>
            </a:r>
          </a:p>
          <a:p>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37</a:t>
            </a:fld>
            <a:endParaRPr lang="de-DE" altLang="de-DE"/>
          </a:p>
        </p:txBody>
      </p:sp>
      <p:sp>
        <p:nvSpPr>
          <p:cNvPr id="5" name="Fußzeilenplatzhalter 4"/>
          <p:cNvSpPr>
            <a:spLocks noGrp="1"/>
          </p:cNvSpPr>
          <p:nvPr>
            <p:ph type="ftr" sz="quarter" idx="11"/>
          </p:nvPr>
        </p:nvSpPr>
        <p:spPr/>
        <p:txBody>
          <a:bodyPr/>
          <a:lstStyle/>
          <a:p>
            <a:pPr>
              <a:defRPr/>
            </a:pPr>
            <a:r>
              <a:rPr lang="de-DE" dirty="0" smtClean="0"/>
              <a:t>HSWT    Prof. Dr. U. Groß                  </a:t>
            </a:r>
            <a:endParaRPr lang="de-DE" dirty="0"/>
          </a:p>
        </p:txBody>
      </p:sp>
      <p:pic>
        <p:nvPicPr>
          <p:cNvPr id="6" name="Grafik 5"/>
          <p:cNvPicPr>
            <a:picLocks noChangeAspect="1"/>
          </p:cNvPicPr>
          <p:nvPr/>
        </p:nvPicPr>
        <p:blipFill>
          <a:blip r:embed="rId2"/>
          <a:stretch>
            <a:fillRect/>
          </a:stretch>
        </p:blipFill>
        <p:spPr>
          <a:xfrm>
            <a:off x="1992762" y="901166"/>
            <a:ext cx="5749026" cy="3999323"/>
          </a:xfrm>
          <a:prstGeom prst="rect">
            <a:avLst/>
          </a:prstGeom>
        </p:spPr>
      </p:pic>
      <p:sp>
        <p:nvSpPr>
          <p:cNvPr id="7" name="Textfeld 6"/>
          <p:cNvSpPr txBox="1"/>
          <p:nvPr/>
        </p:nvSpPr>
        <p:spPr>
          <a:xfrm>
            <a:off x="3800872" y="4926897"/>
            <a:ext cx="4315672" cy="400110"/>
          </a:xfrm>
          <a:prstGeom prst="rect">
            <a:avLst/>
          </a:prstGeom>
          <a:noFill/>
        </p:spPr>
        <p:txBody>
          <a:bodyPr wrap="square" rtlCol="0">
            <a:spAutoFit/>
          </a:bodyPr>
          <a:lstStyle/>
          <a:p>
            <a:r>
              <a:rPr lang="de-DE" sz="1000" dirty="0" smtClean="0">
                <a:latin typeface="Arial" panose="020B0604020202020204" pitchFamily="34" charset="0"/>
                <a:cs typeface="Arial" panose="020B0604020202020204" pitchFamily="34" charset="0"/>
              </a:rPr>
              <a:t>Quelle: DLG-Merkblatt </a:t>
            </a:r>
            <a:r>
              <a:rPr lang="de-DE" sz="1000" dirty="0">
                <a:latin typeface="Arial" panose="020B0604020202020204" pitchFamily="34" charset="0"/>
                <a:cs typeface="Arial" panose="020B0604020202020204" pitchFamily="34" charset="0"/>
              </a:rPr>
              <a:t>388: </a:t>
            </a:r>
            <a:r>
              <a:rPr lang="de-DE" sz="1000" dirty="0" smtClean="0">
                <a:latin typeface="Arial" panose="020B0604020202020204" pitchFamily="34" charset="0"/>
                <a:cs typeface="Arial" panose="020B0604020202020204" pitchFamily="34" charset="0"/>
              </a:rPr>
              <a:t>Satellitenortungssysteme (GNSS) </a:t>
            </a:r>
          </a:p>
          <a:p>
            <a:r>
              <a:rPr lang="de-DE" sz="1000" dirty="0" smtClean="0">
                <a:latin typeface="Arial" panose="020B0604020202020204" pitchFamily="34" charset="0"/>
                <a:cs typeface="Arial" panose="020B0604020202020204" pitchFamily="34" charset="0"/>
              </a:rPr>
              <a:t>                             in der Landwirtschaft</a:t>
            </a:r>
            <a:endParaRPr lang="de-DE"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28000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Anwender „RTK Netzwerk“</a:t>
            </a:r>
            <a:endParaRPr lang="de-DE" dirty="0"/>
          </a:p>
        </p:txBody>
      </p:sp>
      <p:sp>
        <p:nvSpPr>
          <p:cNvPr id="3" name="Inhaltsplatzhalter 2"/>
          <p:cNvSpPr>
            <a:spLocks noGrp="1"/>
          </p:cNvSpPr>
          <p:nvPr>
            <p:ph idx="1"/>
          </p:nvPr>
        </p:nvSpPr>
        <p:spPr/>
        <p:txBody>
          <a:bodyPr/>
          <a:lstStyle/>
          <a:p>
            <a:r>
              <a:rPr lang="de-DE" sz="1800" dirty="0"/>
              <a:t>für Regionen, in denen auf keine Feststation zurückgegriffen werden kann</a:t>
            </a:r>
          </a:p>
          <a:p>
            <a:r>
              <a:rPr lang="de-DE" sz="1800" dirty="0" smtClean="0"/>
              <a:t>der </a:t>
            </a:r>
            <a:r>
              <a:rPr lang="de-DE" sz="1800" dirty="0"/>
              <a:t>höchste Genauigkeit benötigt</a:t>
            </a:r>
          </a:p>
          <a:p>
            <a:r>
              <a:rPr lang="de-DE" sz="1800" dirty="0" smtClean="0"/>
              <a:t>mehrere </a:t>
            </a:r>
            <a:r>
              <a:rPr lang="de-DE" sz="1800" dirty="0"/>
              <a:t>Maschinen ausstatten möchte</a:t>
            </a:r>
          </a:p>
          <a:p>
            <a:r>
              <a:rPr lang="de-DE" sz="1800" dirty="0"/>
              <a:t>Voraussetzung für Controlled </a:t>
            </a:r>
            <a:r>
              <a:rPr lang="de-DE" sz="1800" dirty="0" smtClean="0"/>
              <a:t>Traffic Farming</a:t>
            </a:r>
            <a:endParaRPr lang="de-DE" sz="1800" dirty="0"/>
          </a:p>
          <a:p>
            <a:r>
              <a:rPr lang="de-DE" sz="1800" dirty="0" smtClean="0"/>
              <a:t>uneingeschränkter Arbeitsradius</a:t>
            </a:r>
          </a:p>
          <a:p>
            <a:r>
              <a:rPr lang="de-DE" sz="1800" dirty="0" smtClean="0"/>
              <a:t>maximale </a:t>
            </a:r>
            <a:r>
              <a:rPr lang="de-DE" sz="1800" dirty="0"/>
              <a:t>wiederholbare </a:t>
            </a:r>
            <a:r>
              <a:rPr lang="de-DE" sz="1800" dirty="0" smtClean="0"/>
              <a:t>Genauigkeit</a:t>
            </a:r>
          </a:p>
          <a:p>
            <a:r>
              <a:rPr lang="de-DE" sz="1800" dirty="0"/>
              <a:t>sehr schnelle </a:t>
            </a:r>
            <a:r>
              <a:rPr lang="de-DE" sz="1800" dirty="0" smtClean="0"/>
              <a:t>Signalverfügbarkeit</a:t>
            </a:r>
          </a:p>
          <a:p>
            <a:pPr marL="0" indent="0">
              <a:buNone/>
            </a:pPr>
            <a:r>
              <a:rPr lang="de-DE" sz="1800" dirty="0"/>
              <a:t> </a:t>
            </a:r>
            <a:r>
              <a:rPr lang="de-DE" sz="1800" dirty="0" smtClean="0"/>
              <a:t>    </a:t>
            </a:r>
            <a:r>
              <a:rPr lang="de-DE" sz="1800" dirty="0"/>
              <a:t>(Initialisierung)</a:t>
            </a:r>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38</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6" name="Grafik 5"/>
          <p:cNvPicPr>
            <a:picLocks noChangeAspect="1"/>
          </p:cNvPicPr>
          <p:nvPr/>
        </p:nvPicPr>
        <p:blipFill>
          <a:blip r:embed="rId2"/>
          <a:stretch>
            <a:fillRect/>
          </a:stretch>
        </p:blipFill>
        <p:spPr>
          <a:xfrm>
            <a:off x="5582048" y="2724853"/>
            <a:ext cx="3957240" cy="2486196"/>
          </a:xfrm>
          <a:prstGeom prst="rect">
            <a:avLst/>
          </a:prstGeom>
        </p:spPr>
      </p:pic>
      <p:sp>
        <p:nvSpPr>
          <p:cNvPr id="7" name="Textfeld 6"/>
          <p:cNvSpPr txBox="1"/>
          <p:nvPr/>
        </p:nvSpPr>
        <p:spPr>
          <a:xfrm>
            <a:off x="6321152" y="5218828"/>
            <a:ext cx="3218136" cy="246221"/>
          </a:xfrm>
          <a:prstGeom prst="rect">
            <a:avLst/>
          </a:prstGeom>
          <a:noFill/>
        </p:spPr>
        <p:txBody>
          <a:bodyPr wrap="square" rtlCol="0">
            <a:spAutoFit/>
          </a:bodyPr>
          <a:lstStyle/>
          <a:p>
            <a:r>
              <a:rPr lang="de-DE" sz="1000" dirty="0" smtClean="0">
                <a:latin typeface="+mn-lt"/>
              </a:rPr>
              <a:t>Quelle: Bayerisches Landwirtschaftliches Wochenblatt</a:t>
            </a:r>
            <a:endParaRPr lang="de-DE" sz="1000" dirty="0">
              <a:latin typeface="+mn-lt"/>
            </a:endParaRPr>
          </a:p>
        </p:txBody>
      </p:sp>
    </p:spTree>
    <p:extLst>
      <p:ext uri="{BB962C8B-B14F-4D97-AF65-F5344CB8AC3E}">
        <p14:creationId xmlns:p14="http://schemas.microsoft.com/office/powerpoint/2010/main" val="20912066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8000" y="188912"/>
            <a:ext cx="8718550" cy="996216"/>
          </a:xfrm>
        </p:spPr>
        <p:txBody>
          <a:bodyPr/>
          <a:lstStyle/>
          <a:p>
            <a:pPr marL="514350" indent="-514350">
              <a:buFont typeface="+mj-lt"/>
              <a:buAutoNum type="arabicPeriod" startAt="3"/>
            </a:pPr>
            <a:r>
              <a:rPr lang="de-DE" dirty="0" smtClean="0"/>
              <a:t>Lenksysteme - </a:t>
            </a:r>
            <a:r>
              <a:rPr lang="de-DE" dirty="0"/>
              <a:t>Einstiegsdroge in das „Precision Farming“?</a:t>
            </a:r>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39</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6" name="Grafik 5"/>
          <p:cNvPicPr>
            <a:picLocks noChangeAspect="1"/>
          </p:cNvPicPr>
          <p:nvPr/>
        </p:nvPicPr>
        <p:blipFill>
          <a:blip r:embed="rId2"/>
          <a:stretch>
            <a:fillRect/>
          </a:stretch>
        </p:blipFill>
        <p:spPr>
          <a:xfrm>
            <a:off x="508636" y="1325522"/>
            <a:ext cx="8718550" cy="4790722"/>
          </a:xfrm>
          <a:prstGeom prst="rect">
            <a:avLst/>
          </a:prstGeom>
        </p:spPr>
      </p:pic>
      <p:sp>
        <p:nvSpPr>
          <p:cNvPr id="7" name="Textfeld 6"/>
          <p:cNvSpPr txBox="1"/>
          <p:nvPr/>
        </p:nvSpPr>
        <p:spPr>
          <a:xfrm>
            <a:off x="7617296" y="6116244"/>
            <a:ext cx="2132012" cy="246221"/>
          </a:xfrm>
          <a:prstGeom prst="rect">
            <a:avLst/>
          </a:prstGeom>
          <a:noFill/>
        </p:spPr>
        <p:txBody>
          <a:bodyPr wrap="square" rtlCol="0">
            <a:spAutoFit/>
          </a:bodyPr>
          <a:lstStyle/>
          <a:p>
            <a:r>
              <a:rPr lang="de-DE" sz="1000" dirty="0" smtClean="0">
                <a:latin typeface="+mn-lt"/>
              </a:rPr>
              <a:t>Quelle: BayWa</a:t>
            </a:r>
            <a:endParaRPr lang="de-DE" sz="1000" dirty="0">
              <a:latin typeface="+mn-lt"/>
            </a:endParaRPr>
          </a:p>
        </p:txBody>
      </p:sp>
    </p:spTree>
    <p:extLst>
      <p:ext uri="{BB962C8B-B14F-4D97-AF65-F5344CB8AC3E}">
        <p14:creationId xmlns:p14="http://schemas.microsoft.com/office/powerpoint/2010/main" val="27009956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GPS – </a:t>
            </a:r>
            <a:r>
              <a:rPr lang="de-DE" dirty="0" smtClean="0"/>
              <a:t>erstes Positionsbestimmungssystem</a:t>
            </a:r>
            <a:endParaRPr lang="de-DE" dirty="0"/>
          </a:p>
        </p:txBody>
      </p:sp>
      <p:sp>
        <p:nvSpPr>
          <p:cNvPr id="3" name="Inhaltsplatzhalter 2"/>
          <p:cNvSpPr>
            <a:spLocks noGrp="1"/>
          </p:cNvSpPr>
          <p:nvPr>
            <p:ph idx="1"/>
          </p:nvPr>
        </p:nvSpPr>
        <p:spPr>
          <a:xfrm>
            <a:off x="508000" y="1052736"/>
            <a:ext cx="8915400" cy="4497387"/>
          </a:xfrm>
        </p:spPr>
        <p:txBody>
          <a:bodyPr/>
          <a:lstStyle/>
          <a:p>
            <a:r>
              <a:rPr lang="de-DE" sz="2000" dirty="0"/>
              <a:t>GPS (</a:t>
            </a:r>
            <a:r>
              <a:rPr lang="de-DE" sz="2000" b="1" dirty="0"/>
              <a:t>G</a:t>
            </a:r>
            <a:r>
              <a:rPr lang="de-DE" sz="2000" dirty="0"/>
              <a:t>lobal </a:t>
            </a:r>
            <a:r>
              <a:rPr lang="de-DE" sz="2000" b="1" dirty="0"/>
              <a:t>P</a:t>
            </a:r>
            <a:r>
              <a:rPr lang="de-DE" sz="2000" dirty="0"/>
              <a:t>ositioning </a:t>
            </a:r>
            <a:r>
              <a:rPr lang="de-DE" sz="2000" b="1" dirty="0"/>
              <a:t>S</a:t>
            </a:r>
            <a:r>
              <a:rPr lang="de-DE" sz="2000" dirty="0"/>
              <a:t>ystem)				                             </a:t>
            </a:r>
          </a:p>
          <a:p>
            <a:r>
              <a:rPr lang="de-DE" sz="2000" dirty="0"/>
              <a:t>Eigentlicher Name: </a:t>
            </a:r>
            <a:r>
              <a:rPr lang="de-DE" sz="2000" b="1" dirty="0"/>
              <a:t>NAVSTAR</a:t>
            </a:r>
            <a:r>
              <a:rPr lang="de-DE" sz="2000" dirty="0"/>
              <a:t> (Navigation System </a:t>
            </a:r>
            <a:r>
              <a:rPr lang="de-DE" sz="2000" dirty="0" err="1"/>
              <a:t>for</a:t>
            </a:r>
            <a:r>
              <a:rPr lang="de-DE" sz="2000" dirty="0"/>
              <a:t> Timing </a:t>
            </a:r>
            <a:r>
              <a:rPr lang="de-DE" sz="2000" dirty="0" err="1"/>
              <a:t>and</a:t>
            </a:r>
            <a:r>
              <a:rPr lang="de-DE" sz="2000" dirty="0"/>
              <a:t> Ranging)</a:t>
            </a:r>
          </a:p>
          <a:p>
            <a:r>
              <a:rPr lang="de-DE" sz="2000" dirty="0"/>
              <a:t>GPS ist eines von mehreren Satellitennavigationssystemen, die unter dem Begriff GNSS (</a:t>
            </a:r>
            <a:r>
              <a:rPr lang="de-DE" sz="2000" b="1" dirty="0"/>
              <a:t>G</a:t>
            </a:r>
            <a:r>
              <a:rPr lang="de-DE" sz="2000" dirty="0"/>
              <a:t>lobal </a:t>
            </a:r>
            <a:r>
              <a:rPr lang="de-DE" sz="2000" b="1" dirty="0"/>
              <a:t>N</a:t>
            </a:r>
            <a:r>
              <a:rPr lang="de-DE" sz="2000" dirty="0"/>
              <a:t>avigation </a:t>
            </a:r>
            <a:r>
              <a:rPr lang="de-DE" sz="2000" b="1" dirty="0"/>
              <a:t>S</a:t>
            </a:r>
            <a:r>
              <a:rPr lang="de-DE" sz="2000" dirty="0"/>
              <a:t>atellite </a:t>
            </a:r>
            <a:r>
              <a:rPr lang="de-DE" sz="2000" b="1" dirty="0"/>
              <a:t>S</a:t>
            </a:r>
            <a:r>
              <a:rPr lang="de-DE" sz="2000" dirty="0"/>
              <a:t>ystem) zusammengefasst sind</a:t>
            </a:r>
          </a:p>
          <a:p>
            <a:r>
              <a:rPr lang="de-DE" sz="2000" dirty="0"/>
              <a:t>GPS wurde vom amerikanischen Verteidigungsministerium entwickelt </a:t>
            </a:r>
            <a:r>
              <a:rPr lang="de-DE" sz="2000" dirty="0" smtClean="0"/>
              <a:t>und 1995</a:t>
            </a:r>
            <a:r>
              <a:rPr lang="de-DE" sz="2000" dirty="0"/>
              <a:t> offiziell in Betrieb genommen</a:t>
            </a:r>
          </a:p>
          <a:p>
            <a:r>
              <a:rPr lang="de-DE" sz="2000" dirty="0"/>
              <a:t>Es besteht aus bis zu </a:t>
            </a:r>
            <a:r>
              <a:rPr lang="de-DE" sz="2000" dirty="0" smtClean="0"/>
              <a:t>31 </a:t>
            </a:r>
            <a:r>
              <a:rPr lang="de-DE" sz="2000" dirty="0"/>
              <a:t>aktiven Satelliten, die die Erde in einer Höhe von 20.200 km umkreisen</a:t>
            </a:r>
          </a:p>
          <a:p>
            <a:r>
              <a:rPr lang="de-DE" sz="2000" dirty="0"/>
              <a:t>GPS Satelliten senden Signale aus, welche die genaue Ortsbestimmung eines GPS Empfängers ermöglichen</a:t>
            </a:r>
          </a:p>
          <a:p>
            <a:endParaRPr lang="de-DE" sz="2000" dirty="0"/>
          </a:p>
          <a:p>
            <a:r>
              <a:rPr lang="de-DE" sz="2000" dirty="0"/>
              <a:t> Das GPS-Signal wird jedem kostenlos zur Verfügung gestellt, der</a:t>
            </a:r>
          </a:p>
          <a:p>
            <a:pPr lvl="1"/>
            <a:r>
              <a:rPr lang="de-DE" sz="1800" dirty="0" smtClean="0"/>
              <a:t>einen </a:t>
            </a:r>
            <a:r>
              <a:rPr lang="de-DE" sz="1800" dirty="0"/>
              <a:t>GPS-Empfänger besitzt</a:t>
            </a:r>
          </a:p>
          <a:p>
            <a:pPr lvl="1"/>
            <a:r>
              <a:rPr lang="de-DE" sz="1800" dirty="0" smtClean="0"/>
              <a:t>eine </a:t>
            </a:r>
            <a:r>
              <a:rPr lang="de-DE" sz="1800" dirty="0"/>
              <a:t>uneingeschränkte "Sicht" auf die Satelliten hat </a:t>
            </a:r>
          </a:p>
          <a:p>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4</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Tree>
    <p:extLst>
      <p:ext uri="{BB962C8B-B14F-4D97-AF65-F5344CB8AC3E}">
        <p14:creationId xmlns:p14="http://schemas.microsoft.com/office/powerpoint/2010/main" val="4006723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Lenken mit System</a:t>
            </a:r>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40</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
        <p:nvSpPr>
          <p:cNvPr id="10" name="Rechteck 9"/>
          <p:cNvSpPr/>
          <p:nvPr/>
        </p:nvSpPr>
        <p:spPr bwMode="auto">
          <a:xfrm>
            <a:off x="3584848" y="970437"/>
            <a:ext cx="2016224" cy="504478"/>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bg1"/>
                </a:solidFill>
                <a:effectLst/>
                <a:latin typeface="Times New Roman" pitchFamily="18" charset="0"/>
              </a:rPr>
              <a:t>Lenksysteme</a:t>
            </a:r>
          </a:p>
        </p:txBody>
      </p:sp>
      <p:sp>
        <p:nvSpPr>
          <p:cNvPr id="11" name="Rechteck 10"/>
          <p:cNvSpPr/>
          <p:nvPr/>
        </p:nvSpPr>
        <p:spPr bwMode="auto">
          <a:xfrm>
            <a:off x="138073" y="2348880"/>
            <a:ext cx="2500784" cy="576064"/>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bg1"/>
                </a:solidFill>
                <a:effectLst/>
                <a:latin typeface="Times New Roman" pitchFamily="18" charset="0"/>
              </a:rPr>
              <a:t>Manuelle Systeme</a:t>
            </a:r>
          </a:p>
        </p:txBody>
      </p:sp>
      <p:sp>
        <p:nvSpPr>
          <p:cNvPr id="12" name="Rechteck 11"/>
          <p:cNvSpPr/>
          <p:nvPr/>
        </p:nvSpPr>
        <p:spPr bwMode="auto">
          <a:xfrm>
            <a:off x="3161028" y="2348880"/>
            <a:ext cx="2880320" cy="576064"/>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bg1"/>
                </a:solidFill>
                <a:effectLst/>
                <a:latin typeface="Times New Roman" pitchFamily="18" charset="0"/>
              </a:rPr>
              <a:t>Lenkassistenzsysteme</a:t>
            </a:r>
          </a:p>
        </p:txBody>
      </p:sp>
      <p:sp>
        <p:nvSpPr>
          <p:cNvPr id="13" name="Rechteck 12"/>
          <p:cNvSpPr/>
          <p:nvPr/>
        </p:nvSpPr>
        <p:spPr bwMode="auto">
          <a:xfrm>
            <a:off x="6599667" y="2348880"/>
            <a:ext cx="3024336" cy="576064"/>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400" b="0" i="0" u="none" strike="noStrike" cap="none" normalizeH="0" baseline="0" dirty="0" smtClean="0">
                <a:ln>
                  <a:noFill/>
                </a:ln>
                <a:solidFill>
                  <a:schemeClr val="bg1"/>
                </a:solidFill>
                <a:effectLst/>
                <a:latin typeface="Times New Roman" pitchFamily="18" charset="0"/>
              </a:rPr>
              <a:t>Automatische Systeme</a:t>
            </a:r>
          </a:p>
        </p:txBody>
      </p:sp>
      <p:pic>
        <p:nvPicPr>
          <p:cNvPr id="14" name="Grafik 13"/>
          <p:cNvPicPr>
            <a:picLocks noChangeAspect="1"/>
          </p:cNvPicPr>
          <p:nvPr/>
        </p:nvPicPr>
        <p:blipFill rotWithShape="1">
          <a:blip r:embed="rId2"/>
          <a:srcRect l="4932" t="61636" r="76168" b="15091"/>
          <a:stretch/>
        </p:blipFill>
        <p:spPr>
          <a:xfrm>
            <a:off x="418449" y="3370556"/>
            <a:ext cx="2042480" cy="1818213"/>
          </a:xfrm>
          <a:prstGeom prst="rect">
            <a:avLst/>
          </a:prstGeom>
        </p:spPr>
      </p:pic>
      <p:pic>
        <p:nvPicPr>
          <p:cNvPr id="143362" name="Picture 2" descr="Bildergebnis für trimble lenksystem am lenkr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8640" y="3212976"/>
            <a:ext cx="2041407" cy="1824217"/>
          </a:xfrm>
          <a:prstGeom prst="rect">
            <a:avLst/>
          </a:prstGeom>
          <a:noFill/>
          <a:extLst>
            <a:ext uri="{909E8E84-426E-40DD-AFC4-6F175D3DCCD1}">
              <a14:hiddenFill xmlns:a14="http://schemas.microsoft.com/office/drawing/2010/main">
                <a:solidFill>
                  <a:srgbClr val="FFFFFF"/>
                </a:solidFill>
              </a14:hiddenFill>
            </a:ext>
          </a:extLst>
        </p:spPr>
      </p:pic>
      <p:pic>
        <p:nvPicPr>
          <p:cNvPr id="143364" name="Picture 4" descr="https://geo-konzept.de/wp-content/uploads/2018/06/hydraulv_konsole_agi4.jpg"/>
          <p:cNvPicPr>
            <a:picLocks noChangeAspect="1" noChangeArrowheads="1"/>
          </p:cNvPicPr>
          <p:nvPr/>
        </p:nvPicPr>
        <p:blipFill rotWithShape="1">
          <a:blip r:embed="rId4">
            <a:extLst>
              <a:ext uri="{28A0092B-C50C-407E-A947-70E740481C1C}">
                <a14:useLocalDpi xmlns:a14="http://schemas.microsoft.com/office/drawing/2010/main" val="0"/>
              </a:ext>
            </a:extLst>
          </a:blip>
          <a:srcRect l="-543" b="931"/>
          <a:stretch/>
        </p:blipFill>
        <p:spPr bwMode="auto">
          <a:xfrm>
            <a:off x="6957758" y="3370556"/>
            <a:ext cx="2543683" cy="1666637"/>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Gerader Verbinder 15"/>
          <p:cNvCxnSpPr>
            <a:stCxn id="10" idx="2"/>
            <a:endCxn id="12" idx="0"/>
          </p:cNvCxnSpPr>
          <p:nvPr/>
        </p:nvCxnSpPr>
        <p:spPr bwMode="auto">
          <a:xfrm>
            <a:off x="4592960" y="1474915"/>
            <a:ext cx="8228" cy="873965"/>
          </a:xfrm>
          <a:prstGeom prst="line">
            <a:avLst/>
          </a:prstGeom>
          <a:ln>
            <a:headEnd type="none" w="med" len="med"/>
            <a:tailEnd type="none" w="med" len="med"/>
          </a:ln>
          <a:extLst/>
        </p:spPr>
        <p:style>
          <a:lnRef idx="2">
            <a:schemeClr val="dk1"/>
          </a:lnRef>
          <a:fillRef idx="0">
            <a:schemeClr val="dk1"/>
          </a:fillRef>
          <a:effectRef idx="1">
            <a:schemeClr val="dk1"/>
          </a:effectRef>
          <a:fontRef idx="minor">
            <a:schemeClr val="tx1"/>
          </a:fontRef>
        </p:style>
      </p:cxnSp>
      <p:cxnSp>
        <p:nvCxnSpPr>
          <p:cNvPr id="18" name="Gerader Verbinder 17"/>
          <p:cNvCxnSpPr/>
          <p:nvPr/>
        </p:nvCxnSpPr>
        <p:spPr bwMode="auto">
          <a:xfrm flipH="1">
            <a:off x="1439689" y="1916832"/>
            <a:ext cx="3269654" cy="0"/>
          </a:xfrm>
          <a:prstGeom prst="line">
            <a:avLst/>
          </a:prstGeom>
          <a:ln>
            <a:headEnd type="none" w="med" len="med"/>
            <a:tailEnd type="none" w="med" len="med"/>
          </a:ln>
          <a:extLst/>
        </p:spPr>
        <p:style>
          <a:lnRef idx="2">
            <a:schemeClr val="dk1"/>
          </a:lnRef>
          <a:fillRef idx="0">
            <a:schemeClr val="dk1"/>
          </a:fillRef>
          <a:effectRef idx="1">
            <a:schemeClr val="dk1"/>
          </a:effectRef>
          <a:fontRef idx="minor">
            <a:schemeClr val="tx1"/>
          </a:fontRef>
        </p:style>
      </p:cxnSp>
      <p:cxnSp>
        <p:nvCxnSpPr>
          <p:cNvPr id="20" name="Gerader Verbinder 19"/>
          <p:cNvCxnSpPr/>
          <p:nvPr/>
        </p:nvCxnSpPr>
        <p:spPr bwMode="auto">
          <a:xfrm>
            <a:off x="1439689" y="1916832"/>
            <a:ext cx="0" cy="432048"/>
          </a:xfrm>
          <a:prstGeom prst="line">
            <a:avLst/>
          </a:prstGeom>
          <a:ln>
            <a:headEnd type="none" w="med" len="med"/>
            <a:tailEnd type="none" w="med" len="med"/>
          </a:ln>
          <a:extLst/>
        </p:spPr>
        <p:style>
          <a:lnRef idx="2">
            <a:schemeClr val="dk1"/>
          </a:lnRef>
          <a:fillRef idx="0">
            <a:schemeClr val="dk1"/>
          </a:fillRef>
          <a:effectRef idx="1">
            <a:schemeClr val="dk1"/>
          </a:effectRef>
          <a:fontRef idx="minor">
            <a:schemeClr val="tx1"/>
          </a:fontRef>
        </p:style>
      </p:cxnSp>
      <p:cxnSp>
        <p:nvCxnSpPr>
          <p:cNvPr id="23" name="Gerader Verbinder 22"/>
          <p:cNvCxnSpPr/>
          <p:nvPr/>
        </p:nvCxnSpPr>
        <p:spPr bwMode="auto">
          <a:xfrm>
            <a:off x="4709341" y="1916832"/>
            <a:ext cx="3402493" cy="0"/>
          </a:xfrm>
          <a:prstGeom prst="line">
            <a:avLst/>
          </a:prstGeom>
          <a:ln>
            <a:headEnd type="none" w="med" len="med"/>
            <a:tailEnd type="none" w="med" len="med"/>
          </a:ln>
          <a:extLst/>
        </p:spPr>
        <p:style>
          <a:lnRef idx="2">
            <a:schemeClr val="dk1"/>
          </a:lnRef>
          <a:fillRef idx="0">
            <a:schemeClr val="dk1"/>
          </a:fillRef>
          <a:effectRef idx="1">
            <a:schemeClr val="dk1"/>
          </a:effectRef>
          <a:fontRef idx="minor">
            <a:schemeClr val="tx1"/>
          </a:fontRef>
        </p:style>
      </p:cxnSp>
      <p:cxnSp>
        <p:nvCxnSpPr>
          <p:cNvPr id="25" name="Gerader Verbinder 24"/>
          <p:cNvCxnSpPr>
            <a:stCxn id="13" idx="0"/>
          </p:cNvCxnSpPr>
          <p:nvPr/>
        </p:nvCxnSpPr>
        <p:spPr bwMode="auto">
          <a:xfrm flipH="1" flipV="1">
            <a:off x="8111834" y="1916832"/>
            <a:ext cx="1" cy="432048"/>
          </a:xfrm>
          <a:prstGeom prst="line">
            <a:avLst/>
          </a:prstGeom>
          <a:ln>
            <a:headEnd type="none" w="med" len="med"/>
            <a:tailEnd type="none" w="med" len="med"/>
          </a:ln>
          <a:extLst/>
        </p:spPr>
        <p:style>
          <a:lnRef idx="2">
            <a:schemeClr val="dk1"/>
          </a:lnRef>
          <a:fillRef idx="0">
            <a:schemeClr val="dk1"/>
          </a:fillRef>
          <a:effectRef idx="1">
            <a:schemeClr val="dk1"/>
          </a:effectRef>
          <a:fontRef idx="minor">
            <a:schemeClr val="tx1"/>
          </a:fontRef>
        </p:style>
      </p:cxnSp>
      <p:sp>
        <p:nvSpPr>
          <p:cNvPr id="26" name="Textfeld 25"/>
          <p:cNvSpPr txBox="1"/>
          <p:nvPr/>
        </p:nvSpPr>
        <p:spPr>
          <a:xfrm>
            <a:off x="1053761" y="5188768"/>
            <a:ext cx="1612385" cy="246221"/>
          </a:xfrm>
          <a:prstGeom prst="rect">
            <a:avLst/>
          </a:prstGeom>
          <a:noFill/>
        </p:spPr>
        <p:txBody>
          <a:bodyPr wrap="square" rtlCol="0">
            <a:spAutoFit/>
          </a:bodyPr>
          <a:lstStyle/>
          <a:p>
            <a:r>
              <a:rPr lang="de-DE" sz="1000" dirty="0" smtClean="0">
                <a:latin typeface="+mn-lt"/>
              </a:rPr>
              <a:t>Quelle: Claas</a:t>
            </a:r>
            <a:endParaRPr lang="de-DE" sz="1000" dirty="0">
              <a:latin typeface="+mn-lt"/>
            </a:endParaRPr>
          </a:p>
        </p:txBody>
      </p:sp>
      <p:sp>
        <p:nvSpPr>
          <p:cNvPr id="27" name="Textfeld 26"/>
          <p:cNvSpPr txBox="1"/>
          <p:nvPr/>
        </p:nvSpPr>
        <p:spPr>
          <a:xfrm>
            <a:off x="4385800" y="5202114"/>
            <a:ext cx="1656184" cy="246221"/>
          </a:xfrm>
          <a:prstGeom prst="rect">
            <a:avLst/>
          </a:prstGeom>
          <a:noFill/>
        </p:spPr>
        <p:txBody>
          <a:bodyPr wrap="square" rtlCol="0">
            <a:spAutoFit/>
          </a:bodyPr>
          <a:lstStyle/>
          <a:p>
            <a:r>
              <a:rPr lang="de-DE" sz="1000" dirty="0" smtClean="0">
                <a:latin typeface="+mn-lt"/>
              </a:rPr>
              <a:t>Quelle: Trimble</a:t>
            </a:r>
            <a:endParaRPr lang="de-DE" sz="1000" dirty="0">
              <a:latin typeface="+mn-lt"/>
            </a:endParaRPr>
          </a:p>
        </p:txBody>
      </p:sp>
      <p:sp>
        <p:nvSpPr>
          <p:cNvPr id="28" name="Textfeld 27"/>
          <p:cNvSpPr txBox="1"/>
          <p:nvPr/>
        </p:nvSpPr>
        <p:spPr>
          <a:xfrm>
            <a:off x="7784255" y="5202114"/>
            <a:ext cx="1452562" cy="246221"/>
          </a:xfrm>
          <a:prstGeom prst="rect">
            <a:avLst/>
          </a:prstGeom>
          <a:noFill/>
        </p:spPr>
        <p:txBody>
          <a:bodyPr wrap="square" rtlCol="0">
            <a:spAutoFit/>
          </a:bodyPr>
          <a:lstStyle/>
          <a:p>
            <a:r>
              <a:rPr lang="de-DE" sz="1000" dirty="0" smtClean="0">
                <a:latin typeface="+mn-lt"/>
              </a:rPr>
              <a:t>Quelle: Geo-Konzept</a:t>
            </a:r>
            <a:endParaRPr lang="de-DE" sz="1000" dirty="0">
              <a:latin typeface="+mn-lt"/>
            </a:endParaRPr>
          </a:p>
        </p:txBody>
      </p:sp>
    </p:spTree>
    <p:extLst>
      <p:ext uri="{BB962C8B-B14F-4D97-AF65-F5344CB8AC3E}">
        <p14:creationId xmlns:p14="http://schemas.microsoft.com/office/powerpoint/2010/main" val="5141778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Manuelle Systeme</a:t>
            </a:r>
            <a:endParaRPr lang="de-DE" dirty="0"/>
          </a:p>
        </p:txBody>
      </p:sp>
      <p:sp>
        <p:nvSpPr>
          <p:cNvPr id="3" name="Inhaltsplatzhalter 2"/>
          <p:cNvSpPr>
            <a:spLocks noGrp="1"/>
          </p:cNvSpPr>
          <p:nvPr>
            <p:ph idx="1"/>
          </p:nvPr>
        </p:nvSpPr>
        <p:spPr>
          <a:xfrm>
            <a:off x="425280" y="906833"/>
            <a:ext cx="8915400" cy="4497387"/>
          </a:xfrm>
        </p:spPr>
        <p:txBody>
          <a:bodyPr/>
          <a:lstStyle/>
          <a:p>
            <a:r>
              <a:rPr lang="de-DE" sz="2000" dirty="0" smtClean="0"/>
              <a:t>Fahrer lenkt selbst</a:t>
            </a:r>
          </a:p>
          <a:p>
            <a:r>
              <a:rPr lang="de-DE" sz="2000" dirty="0" smtClean="0"/>
              <a:t>Parallelfahrhilfe </a:t>
            </a:r>
            <a:r>
              <a:rPr lang="de-DE" sz="2000" dirty="0"/>
              <a:t>mittels Leuchtbalken oder </a:t>
            </a:r>
            <a:r>
              <a:rPr lang="de-DE" sz="2000" dirty="0" smtClean="0"/>
              <a:t>LED-Anzeige</a:t>
            </a:r>
          </a:p>
          <a:p>
            <a:r>
              <a:rPr lang="de-DE" sz="2000" dirty="0" smtClean="0"/>
              <a:t>Ideal </a:t>
            </a:r>
            <a:r>
              <a:rPr lang="de-DE" sz="2000" dirty="0"/>
              <a:t>für Arbeiten ohne Fahrgassen (</a:t>
            </a:r>
            <a:r>
              <a:rPr lang="de-DE" sz="2000" dirty="0" smtClean="0"/>
              <a:t>Düngerstreuen, Anwendung </a:t>
            </a:r>
            <a:r>
              <a:rPr lang="de-DE" sz="2000" dirty="0"/>
              <a:t>von Herbiziden</a:t>
            </a:r>
            <a:r>
              <a:rPr lang="de-DE" sz="2000" dirty="0" smtClean="0"/>
              <a:t>)</a:t>
            </a:r>
          </a:p>
          <a:p>
            <a:r>
              <a:rPr lang="de-DE" sz="2000" dirty="0"/>
              <a:t>Teilbreitenschaltung von Spritzen und Düngerstreuern</a:t>
            </a:r>
            <a:endParaRPr lang="de-DE" sz="2000" dirty="0" smtClean="0"/>
          </a:p>
          <a:p>
            <a:r>
              <a:rPr lang="de-DE" sz="2000" dirty="0"/>
              <a:t>Kostengünstige Einsteigerlösung</a:t>
            </a:r>
          </a:p>
          <a:p>
            <a:r>
              <a:rPr lang="de-DE" sz="2000" dirty="0" smtClean="0"/>
              <a:t>Arbeitserleichterung</a:t>
            </a:r>
            <a:r>
              <a:rPr lang="de-DE" sz="2000" dirty="0"/>
              <a:t>, Kraftstoff- und </a:t>
            </a:r>
            <a:r>
              <a:rPr lang="de-DE" sz="2000" dirty="0" smtClean="0"/>
              <a:t>Zeiteinsparung</a:t>
            </a:r>
          </a:p>
          <a:p>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41</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144386" name="Picture 2" descr="Bildergebnis für lenkhhilfe manu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280" y="3495245"/>
            <a:ext cx="4390979" cy="2592288"/>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2840833" y="5841312"/>
            <a:ext cx="1928889" cy="246221"/>
          </a:xfrm>
          <a:prstGeom prst="rect">
            <a:avLst/>
          </a:prstGeom>
          <a:noFill/>
        </p:spPr>
        <p:txBody>
          <a:bodyPr wrap="square" rtlCol="0">
            <a:spAutoFit/>
          </a:bodyPr>
          <a:lstStyle/>
          <a:p>
            <a:r>
              <a:rPr lang="de-DE" sz="1000" dirty="0" smtClean="0">
                <a:latin typeface="+mn-lt"/>
              </a:rPr>
              <a:t>Quelle: Farmers Weekly</a:t>
            </a:r>
            <a:endParaRPr lang="de-DE" sz="1000" dirty="0">
              <a:latin typeface="+mn-lt"/>
            </a:endParaRPr>
          </a:p>
        </p:txBody>
      </p:sp>
      <p:sp>
        <p:nvSpPr>
          <p:cNvPr id="7" name="Textfeld 6"/>
          <p:cNvSpPr txBox="1"/>
          <p:nvPr/>
        </p:nvSpPr>
        <p:spPr>
          <a:xfrm>
            <a:off x="4796932" y="3975781"/>
            <a:ext cx="4524421" cy="1631216"/>
          </a:xfrm>
          <a:prstGeom prst="rect">
            <a:avLst/>
          </a:prstGeom>
          <a:noFill/>
        </p:spPr>
        <p:txBody>
          <a:bodyPr wrap="square" rtlCol="0">
            <a:spAutoFit/>
          </a:bodyPr>
          <a:lstStyle/>
          <a:p>
            <a:pPr marL="342900" indent="-342900" algn="l">
              <a:buFont typeface="Arial" panose="020B0604020202020204" pitchFamily="34" charset="0"/>
              <a:buChar char="•"/>
            </a:pPr>
            <a:r>
              <a:rPr lang="de-DE" sz="2000" dirty="0">
                <a:latin typeface="+mn-lt"/>
              </a:rPr>
              <a:t>Anzeige gibt den einzuschlagenden Lenkwinkel </a:t>
            </a:r>
            <a:r>
              <a:rPr lang="de-DE" sz="2000" dirty="0" smtClean="0">
                <a:latin typeface="+mn-lt"/>
              </a:rPr>
              <a:t>an</a:t>
            </a:r>
          </a:p>
          <a:p>
            <a:pPr marL="342900" indent="-342900" algn="l">
              <a:buFont typeface="Arial" panose="020B0604020202020204" pitchFamily="34" charset="0"/>
              <a:buChar char="•"/>
            </a:pPr>
            <a:r>
              <a:rPr lang="de-DE" sz="2000" dirty="0">
                <a:latin typeface="+mn-lt"/>
              </a:rPr>
              <a:t>Genauigkeit abhängig von Anzeige und Geschick des Fahrers</a:t>
            </a:r>
          </a:p>
          <a:p>
            <a:pPr marL="342900" indent="-342900" algn="l">
              <a:buFont typeface="Arial" panose="020B0604020202020204" pitchFamily="34" charset="0"/>
              <a:buChar char="•"/>
            </a:pPr>
            <a:endParaRPr lang="de-DE" sz="2000" dirty="0">
              <a:latin typeface="+mn-lt"/>
            </a:endParaRPr>
          </a:p>
        </p:txBody>
      </p:sp>
    </p:spTree>
    <p:extLst>
      <p:ext uri="{BB962C8B-B14F-4D97-AF65-F5344CB8AC3E}">
        <p14:creationId xmlns:p14="http://schemas.microsoft.com/office/powerpoint/2010/main" val="34354511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Lenkassistenzsysteme (Stellmotor am Lenkrad)</a:t>
            </a:r>
            <a:endParaRPr lang="de-DE" dirty="0"/>
          </a:p>
        </p:txBody>
      </p:sp>
      <p:sp>
        <p:nvSpPr>
          <p:cNvPr id="3" name="Inhaltsplatzhalter 2"/>
          <p:cNvSpPr>
            <a:spLocks noGrp="1"/>
          </p:cNvSpPr>
          <p:nvPr>
            <p:ph idx="1"/>
          </p:nvPr>
        </p:nvSpPr>
        <p:spPr>
          <a:xfrm>
            <a:off x="508000" y="1052736"/>
            <a:ext cx="8915400" cy="4497387"/>
          </a:xfrm>
        </p:spPr>
        <p:txBody>
          <a:bodyPr/>
          <a:lstStyle/>
          <a:p>
            <a:r>
              <a:rPr lang="de-DE" sz="2000" dirty="0" smtClean="0"/>
              <a:t>Einstieg </a:t>
            </a:r>
            <a:r>
              <a:rPr lang="de-DE" sz="2000" dirty="0"/>
              <a:t>in automatisches </a:t>
            </a:r>
            <a:r>
              <a:rPr lang="de-DE" sz="2000" dirty="0" smtClean="0"/>
              <a:t>Lenken</a:t>
            </a:r>
          </a:p>
          <a:p>
            <a:r>
              <a:rPr lang="de-DE" sz="2000" dirty="0" smtClean="0"/>
              <a:t>kein </a:t>
            </a:r>
            <a:r>
              <a:rPr lang="de-DE" sz="2000" dirty="0"/>
              <a:t>Eingriff in die Hydraulik</a:t>
            </a:r>
          </a:p>
          <a:p>
            <a:r>
              <a:rPr lang="de-DE" sz="2000" dirty="0" smtClean="0"/>
              <a:t>Flexibler Nutzen der Lenktechnik, einsetzbar auf unterschiedlichen Maschinen</a:t>
            </a:r>
          </a:p>
          <a:p>
            <a:r>
              <a:rPr lang="de-DE" sz="2000" dirty="0" smtClean="0"/>
              <a:t>Lenkassistenzsysteme </a:t>
            </a:r>
            <a:r>
              <a:rPr lang="de-DE" sz="2000" dirty="0"/>
              <a:t>greifen aktiv in die Lenkung ein</a:t>
            </a:r>
          </a:p>
          <a:p>
            <a:r>
              <a:rPr lang="de-DE" sz="2000" dirty="0" smtClean="0"/>
              <a:t>Das </a:t>
            </a:r>
            <a:r>
              <a:rPr lang="de-DE" sz="2000" dirty="0"/>
              <a:t>Fahrzeug wird automatisch entlang paralleler </a:t>
            </a:r>
            <a:r>
              <a:rPr lang="de-DE" sz="2000" dirty="0" smtClean="0"/>
              <a:t>Spuren gelenkt</a:t>
            </a:r>
            <a:endParaRPr lang="de-DE" sz="2000"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42</a:t>
            </a:fld>
            <a:endParaRPr lang="de-DE" altLang="de-DE"/>
          </a:p>
        </p:txBody>
      </p:sp>
      <p:sp>
        <p:nvSpPr>
          <p:cNvPr id="5" name="Fußzeilenplatzhalter 4"/>
          <p:cNvSpPr>
            <a:spLocks noGrp="1"/>
          </p:cNvSpPr>
          <p:nvPr>
            <p:ph type="ftr" sz="quarter" idx="11"/>
          </p:nvPr>
        </p:nvSpPr>
        <p:spPr/>
        <p:txBody>
          <a:bodyPr/>
          <a:lstStyle/>
          <a:p>
            <a:pPr>
              <a:defRPr/>
            </a:pPr>
            <a:r>
              <a:rPr lang="de-DE" dirty="0" smtClean="0"/>
              <a:t>HSWT    Prof. Dr. U. Groß                  </a:t>
            </a:r>
            <a:endParaRPr lang="de-DE" dirty="0"/>
          </a:p>
        </p:txBody>
      </p:sp>
      <p:sp>
        <p:nvSpPr>
          <p:cNvPr id="7" name="Textfeld 6"/>
          <p:cNvSpPr txBox="1"/>
          <p:nvPr/>
        </p:nvSpPr>
        <p:spPr>
          <a:xfrm>
            <a:off x="4867275" y="3803798"/>
            <a:ext cx="4556125" cy="2308324"/>
          </a:xfrm>
          <a:prstGeom prst="rect">
            <a:avLst/>
          </a:prstGeom>
          <a:noFill/>
        </p:spPr>
        <p:txBody>
          <a:bodyPr wrap="square" rtlCol="0">
            <a:spAutoFit/>
          </a:bodyPr>
          <a:lstStyle/>
          <a:p>
            <a:pPr marL="342900" indent="-342900" algn="l">
              <a:buFont typeface="Arial" panose="020B0604020202020204" pitchFamily="34" charset="0"/>
              <a:buChar char="•"/>
            </a:pPr>
            <a:r>
              <a:rPr lang="de-DE" sz="2000" dirty="0" smtClean="0">
                <a:latin typeface="+mn-lt"/>
              </a:rPr>
              <a:t>Elektromotor dreht Lenkrad</a:t>
            </a:r>
          </a:p>
          <a:p>
            <a:pPr marL="342900" indent="-342900" algn="l">
              <a:buFont typeface="Arial" panose="020B0604020202020204" pitchFamily="34" charset="0"/>
              <a:buChar char="•"/>
            </a:pPr>
            <a:r>
              <a:rPr lang="de-DE" sz="2000" dirty="0">
                <a:latin typeface="+mn-lt"/>
              </a:rPr>
              <a:t>k</a:t>
            </a:r>
            <a:r>
              <a:rPr lang="de-DE" sz="2000" dirty="0" smtClean="0">
                <a:latin typeface="+mn-lt"/>
              </a:rPr>
              <a:t>eine Hydraulik</a:t>
            </a:r>
          </a:p>
          <a:p>
            <a:pPr marL="342900" indent="-342900" algn="l">
              <a:buFont typeface="Arial" panose="020B0604020202020204" pitchFamily="34" charset="0"/>
              <a:buChar char="•"/>
            </a:pPr>
            <a:r>
              <a:rPr lang="de-DE" sz="2000" dirty="0">
                <a:latin typeface="+mn-lt"/>
              </a:rPr>
              <a:t>e</a:t>
            </a:r>
            <a:r>
              <a:rPr lang="de-DE" sz="2000" dirty="0" smtClean="0">
                <a:latin typeface="+mn-lt"/>
              </a:rPr>
              <a:t>infache Installation und entsprechend einfacher Transfer von Fahrzeug zu Fahrzeug</a:t>
            </a:r>
          </a:p>
          <a:p>
            <a:pPr algn="l"/>
            <a:endParaRPr lang="de-DE" sz="2000" dirty="0" smtClean="0">
              <a:latin typeface="+mn-lt"/>
            </a:endParaRPr>
          </a:p>
          <a:p>
            <a:endParaRPr lang="de-DE" dirty="0"/>
          </a:p>
        </p:txBody>
      </p:sp>
      <p:sp>
        <p:nvSpPr>
          <p:cNvPr id="11" name="Textfeld 10"/>
          <p:cNvSpPr txBox="1"/>
          <p:nvPr/>
        </p:nvSpPr>
        <p:spPr>
          <a:xfrm>
            <a:off x="1932464" y="6511051"/>
            <a:ext cx="3024336" cy="246221"/>
          </a:xfrm>
          <a:prstGeom prst="rect">
            <a:avLst/>
          </a:prstGeom>
          <a:noFill/>
        </p:spPr>
        <p:txBody>
          <a:bodyPr wrap="square" rtlCol="0">
            <a:spAutoFit/>
          </a:bodyPr>
          <a:lstStyle/>
          <a:p>
            <a:r>
              <a:rPr lang="de-DE" sz="1000" dirty="0" smtClean="0">
                <a:latin typeface="+mn-lt"/>
              </a:rPr>
              <a:t>Quelle: Geo-Konzept  (Eigene Darstellung)</a:t>
            </a:r>
            <a:endParaRPr lang="de-DE" sz="1000" dirty="0">
              <a:latin typeface="+mn-lt"/>
            </a:endParaRPr>
          </a:p>
        </p:txBody>
      </p:sp>
      <p:grpSp>
        <p:nvGrpSpPr>
          <p:cNvPr id="13" name="Group 2"/>
          <p:cNvGrpSpPr>
            <a:grpSpLocks/>
          </p:cNvGrpSpPr>
          <p:nvPr/>
        </p:nvGrpSpPr>
        <p:grpSpPr bwMode="auto">
          <a:xfrm>
            <a:off x="508000" y="3534457"/>
            <a:ext cx="4359275" cy="2502917"/>
            <a:chOff x="115" y="869"/>
            <a:chExt cx="15485" cy="7568"/>
          </a:xfrm>
        </p:grpSpPr>
        <p:pic>
          <p:nvPicPr>
            <p:cNvPr id="1027" name="Picture 3" descr="EZ-Ste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0" y="1997"/>
              <a:ext cx="11246" cy="6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23663"/>
            <a:stretch/>
          </p:blipFill>
          <p:spPr bwMode="auto">
            <a:xfrm>
              <a:off x="115" y="6341"/>
              <a:ext cx="3226" cy="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07" y="869"/>
              <a:ext cx="3629" cy="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6"/>
            <p:cNvSpPr>
              <a:spLocks/>
            </p:cNvSpPr>
            <p:nvPr/>
          </p:nvSpPr>
          <p:spPr bwMode="auto">
            <a:xfrm>
              <a:off x="9219" y="2233"/>
              <a:ext cx="667" cy="668"/>
            </a:xfrm>
            <a:custGeom>
              <a:avLst/>
              <a:gdLst>
                <a:gd name="T0" fmla="+- 0 9887 9220"/>
                <a:gd name="T1" fmla="*/ T0 w 667"/>
                <a:gd name="T2" fmla="+- 0 2462 2234"/>
                <a:gd name="T3" fmla="*/ 2462 h 668"/>
                <a:gd name="T4" fmla="+- 0 9660 9220"/>
                <a:gd name="T5" fmla="*/ T4 w 667"/>
                <a:gd name="T6" fmla="+- 0 2462 2234"/>
                <a:gd name="T7" fmla="*/ 2462 h 668"/>
                <a:gd name="T8" fmla="+- 0 9660 9220"/>
                <a:gd name="T9" fmla="*/ T8 w 667"/>
                <a:gd name="T10" fmla="+- 0 2234 2234"/>
                <a:gd name="T11" fmla="*/ 2234 h 668"/>
                <a:gd name="T12" fmla="+- 0 9447 9220"/>
                <a:gd name="T13" fmla="*/ T12 w 667"/>
                <a:gd name="T14" fmla="+- 0 2234 2234"/>
                <a:gd name="T15" fmla="*/ 2234 h 668"/>
                <a:gd name="T16" fmla="+- 0 9447 9220"/>
                <a:gd name="T17" fmla="*/ T16 w 667"/>
                <a:gd name="T18" fmla="+- 0 2462 2234"/>
                <a:gd name="T19" fmla="*/ 2462 h 668"/>
                <a:gd name="T20" fmla="+- 0 9220 9220"/>
                <a:gd name="T21" fmla="*/ T20 w 667"/>
                <a:gd name="T22" fmla="+- 0 2462 2234"/>
                <a:gd name="T23" fmla="*/ 2462 h 668"/>
                <a:gd name="T24" fmla="+- 0 9220 9220"/>
                <a:gd name="T25" fmla="*/ T24 w 667"/>
                <a:gd name="T26" fmla="+- 0 2674 2234"/>
                <a:gd name="T27" fmla="*/ 2674 h 668"/>
                <a:gd name="T28" fmla="+- 0 9447 9220"/>
                <a:gd name="T29" fmla="*/ T28 w 667"/>
                <a:gd name="T30" fmla="+- 0 2674 2234"/>
                <a:gd name="T31" fmla="*/ 2674 h 668"/>
                <a:gd name="T32" fmla="+- 0 9447 9220"/>
                <a:gd name="T33" fmla="*/ T32 w 667"/>
                <a:gd name="T34" fmla="+- 0 2902 2234"/>
                <a:gd name="T35" fmla="*/ 2902 h 668"/>
                <a:gd name="T36" fmla="+- 0 9660 9220"/>
                <a:gd name="T37" fmla="*/ T36 w 667"/>
                <a:gd name="T38" fmla="+- 0 2902 2234"/>
                <a:gd name="T39" fmla="*/ 2902 h 668"/>
                <a:gd name="T40" fmla="+- 0 9660 9220"/>
                <a:gd name="T41" fmla="*/ T40 w 667"/>
                <a:gd name="T42" fmla="+- 0 2674 2234"/>
                <a:gd name="T43" fmla="*/ 2674 h 668"/>
                <a:gd name="T44" fmla="+- 0 9887 9220"/>
                <a:gd name="T45" fmla="*/ T44 w 667"/>
                <a:gd name="T46" fmla="+- 0 2674 2234"/>
                <a:gd name="T47" fmla="*/ 2674 h 668"/>
                <a:gd name="T48" fmla="+- 0 9887 9220"/>
                <a:gd name="T49" fmla="*/ T48 w 667"/>
                <a:gd name="T50" fmla="+- 0 2462 2234"/>
                <a:gd name="T51" fmla="*/ 2462 h 6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667" h="668">
                  <a:moveTo>
                    <a:pt x="667" y="228"/>
                  </a:moveTo>
                  <a:lnTo>
                    <a:pt x="440" y="228"/>
                  </a:lnTo>
                  <a:lnTo>
                    <a:pt x="440" y="0"/>
                  </a:lnTo>
                  <a:lnTo>
                    <a:pt x="227" y="0"/>
                  </a:lnTo>
                  <a:lnTo>
                    <a:pt x="227" y="228"/>
                  </a:lnTo>
                  <a:lnTo>
                    <a:pt x="0" y="228"/>
                  </a:lnTo>
                  <a:lnTo>
                    <a:pt x="0" y="440"/>
                  </a:lnTo>
                  <a:lnTo>
                    <a:pt x="227" y="440"/>
                  </a:lnTo>
                  <a:lnTo>
                    <a:pt x="227" y="668"/>
                  </a:lnTo>
                  <a:lnTo>
                    <a:pt x="440" y="668"/>
                  </a:lnTo>
                  <a:lnTo>
                    <a:pt x="440" y="440"/>
                  </a:lnTo>
                  <a:lnTo>
                    <a:pt x="667" y="440"/>
                  </a:lnTo>
                  <a:lnTo>
                    <a:pt x="667" y="2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5" name="Freeform 7"/>
            <p:cNvSpPr>
              <a:spLocks/>
            </p:cNvSpPr>
            <p:nvPr/>
          </p:nvSpPr>
          <p:spPr bwMode="auto">
            <a:xfrm>
              <a:off x="9219" y="2234"/>
              <a:ext cx="667" cy="667"/>
            </a:xfrm>
            <a:custGeom>
              <a:avLst/>
              <a:gdLst>
                <a:gd name="T0" fmla="+- 0 9220 9220"/>
                <a:gd name="T1" fmla="*/ T0 w 667"/>
                <a:gd name="T2" fmla="+- 0 2461 2234"/>
                <a:gd name="T3" fmla="*/ 2461 h 667"/>
                <a:gd name="T4" fmla="+- 0 9447 9220"/>
                <a:gd name="T5" fmla="*/ T4 w 667"/>
                <a:gd name="T6" fmla="+- 0 2461 2234"/>
                <a:gd name="T7" fmla="*/ 2461 h 667"/>
                <a:gd name="T8" fmla="+- 0 9447 9220"/>
                <a:gd name="T9" fmla="*/ T8 w 667"/>
                <a:gd name="T10" fmla="+- 0 2234 2234"/>
                <a:gd name="T11" fmla="*/ 2234 h 667"/>
                <a:gd name="T12" fmla="+- 0 9660 9220"/>
                <a:gd name="T13" fmla="*/ T12 w 667"/>
                <a:gd name="T14" fmla="+- 0 2234 2234"/>
                <a:gd name="T15" fmla="*/ 2234 h 667"/>
                <a:gd name="T16" fmla="+- 0 9660 9220"/>
                <a:gd name="T17" fmla="*/ T16 w 667"/>
                <a:gd name="T18" fmla="+- 0 2461 2234"/>
                <a:gd name="T19" fmla="*/ 2461 h 667"/>
                <a:gd name="T20" fmla="+- 0 9887 9220"/>
                <a:gd name="T21" fmla="*/ T20 w 667"/>
                <a:gd name="T22" fmla="+- 0 2461 2234"/>
                <a:gd name="T23" fmla="*/ 2461 h 667"/>
                <a:gd name="T24" fmla="+- 0 9887 9220"/>
                <a:gd name="T25" fmla="*/ T24 w 667"/>
                <a:gd name="T26" fmla="+- 0 2674 2234"/>
                <a:gd name="T27" fmla="*/ 2674 h 667"/>
                <a:gd name="T28" fmla="+- 0 9660 9220"/>
                <a:gd name="T29" fmla="*/ T28 w 667"/>
                <a:gd name="T30" fmla="+- 0 2674 2234"/>
                <a:gd name="T31" fmla="*/ 2674 h 667"/>
                <a:gd name="T32" fmla="+- 0 9660 9220"/>
                <a:gd name="T33" fmla="*/ T32 w 667"/>
                <a:gd name="T34" fmla="+- 0 2901 2234"/>
                <a:gd name="T35" fmla="*/ 2901 h 667"/>
                <a:gd name="T36" fmla="+- 0 9447 9220"/>
                <a:gd name="T37" fmla="*/ T36 w 667"/>
                <a:gd name="T38" fmla="+- 0 2901 2234"/>
                <a:gd name="T39" fmla="*/ 2901 h 667"/>
                <a:gd name="T40" fmla="+- 0 9447 9220"/>
                <a:gd name="T41" fmla="*/ T40 w 667"/>
                <a:gd name="T42" fmla="+- 0 2674 2234"/>
                <a:gd name="T43" fmla="*/ 2674 h 667"/>
                <a:gd name="T44" fmla="+- 0 9220 9220"/>
                <a:gd name="T45" fmla="*/ T44 w 667"/>
                <a:gd name="T46" fmla="+- 0 2674 2234"/>
                <a:gd name="T47" fmla="*/ 2674 h 667"/>
                <a:gd name="T48" fmla="+- 0 9220 9220"/>
                <a:gd name="T49" fmla="*/ T48 w 667"/>
                <a:gd name="T50" fmla="+- 0 2461 2234"/>
                <a:gd name="T51" fmla="*/ 2461 h 66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667" h="667">
                  <a:moveTo>
                    <a:pt x="0" y="227"/>
                  </a:moveTo>
                  <a:lnTo>
                    <a:pt x="227" y="227"/>
                  </a:lnTo>
                  <a:lnTo>
                    <a:pt x="227" y="0"/>
                  </a:lnTo>
                  <a:lnTo>
                    <a:pt x="440" y="0"/>
                  </a:lnTo>
                  <a:lnTo>
                    <a:pt x="440" y="227"/>
                  </a:lnTo>
                  <a:lnTo>
                    <a:pt x="667" y="227"/>
                  </a:lnTo>
                  <a:lnTo>
                    <a:pt x="667" y="440"/>
                  </a:lnTo>
                  <a:lnTo>
                    <a:pt x="440" y="440"/>
                  </a:lnTo>
                  <a:lnTo>
                    <a:pt x="440" y="667"/>
                  </a:lnTo>
                  <a:lnTo>
                    <a:pt x="227" y="667"/>
                  </a:lnTo>
                  <a:lnTo>
                    <a:pt x="227" y="440"/>
                  </a:lnTo>
                  <a:lnTo>
                    <a:pt x="0" y="440"/>
                  </a:lnTo>
                  <a:lnTo>
                    <a:pt x="0" y="227"/>
                  </a:lnTo>
                  <a:close/>
                </a:path>
              </a:pathLst>
            </a:custGeom>
            <a:noFill/>
            <a:ln w="2590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6" name="Freeform 8"/>
            <p:cNvSpPr>
              <a:spLocks/>
            </p:cNvSpPr>
            <p:nvPr/>
          </p:nvSpPr>
          <p:spPr bwMode="auto">
            <a:xfrm>
              <a:off x="1357" y="5691"/>
              <a:ext cx="667" cy="668"/>
            </a:xfrm>
            <a:custGeom>
              <a:avLst/>
              <a:gdLst>
                <a:gd name="T0" fmla="+- 0 2024 1357"/>
                <a:gd name="T1" fmla="*/ T0 w 667"/>
                <a:gd name="T2" fmla="+- 0 5920 5692"/>
                <a:gd name="T3" fmla="*/ 5920 h 668"/>
                <a:gd name="T4" fmla="+- 0 1797 1357"/>
                <a:gd name="T5" fmla="*/ T4 w 667"/>
                <a:gd name="T6" fmla="+- 0 5920 5692"/>
                <a:gd name="T7" fmla="*/ 5920 h 668"/>
                <a:gd name="T8" fmla="+- 0 1797 1357"/>
                <a:gd name="T9" fmla="*/ T8 w 667"/>
                <a:gd name="T10" fmla="+- 0 5692 5692"/>
                <a:gd name="T11" fmla="*/ 5692 h 668"/>
                <a:gd name="T12" fmla="+- 0 1584 1357"/>
                <a:gd name="T13" fmla="*/ T12 w 667"/>
                <a:gd name="T14" fmla="+- 0 5692 5692"/>
                <a:gd name="T15" fmla="*/ 5692 h 668"/>
                <a:gd name="T16" fmla="+- 0 1584 1357"/>
                <a:gd name="T17" fmla="*/ T16 w 667"/>
                <a:gd name="T18" fmla="+- 0 5920 5692"/>
                <a:gd name="T19" fmla="*/ 5920 h 668"/>
                <a:gd name="T20" fmla="+- 0 1357 1357"/>
                <a:gd name="T21" fmla="*/ T20 w 667"/>
                <a:gd name="T22" fmla="+- 0 5920 5692"/>
                <a:gd name="T23" fmla="*/ 5920 h 668"/>
                <a:gd name="T24" fmla="+- 0 1357 1357"/>
                <a:gd name="T25" fmla="*/ T24 w 667"/>
                <a:gd name="T26" fmla="+- 0 6132 5692"/>
                <a:gd name="T27" fmla="*/ 6132 h 668"/>
                <a:gd name="T28" fmla="+- 0 1584 1357"/>
                <a:gd name="T29" fmla="*/ T28 w 667"/>
                <a:gd name="T30" fmla="+- 0 6132 5692"/>
                <a:gd name="T31" fmla="*/ 6132 h 668"/>
                <a:gd name="T32" fmla="+- 0 1584 1357"/>
                <a:gd name="T33" fmla="*/ T32 w 667"/>
                <a:gd name="T34" fmla="+- 0 6360 5692"/>
                <a:gd name="T35" fmla="*/ 6360 h 668"/>
                <a:gd name="T36" fmla="+- 0 1797 1357"/>
                <a:gd name="T37" fmla="*/ T36 w 667"/>
                <a:gd name="T38" fmla="+- 0 6360 5692"/>
                <a:gd name="T39" fmla="*/ 6360 h 668"/>
                <a:gd name="T40" fmla="+- 0 1797 1357"/>
                <a:gd name="T41" fmla="*/ T40 w 667"/>
                <a:gd name="T42" fmla="+- 0 6132 5692"/>
                <a:gd name="T43" fmla="*/ 6132 h 668"/>
                <a:gd name="T44" fmla="+- 0 2024 1357"/>
                <a:gd name="T45" fmla="*/ T44 w 667"/>
                <a:gd name="T46" fmla="+- 0 6132 5692"/>
                <a:gd name="T47" fmla="*/ 6132 h 668"/>
                <a:gd name="T48" fmla="+- 0 2024 1357"/>
                <a:gd name="T49" fmla="*/ T48 w 667"/>
                <a:gd name="T50" fmla="+- 0 5920 5692"/>
                <a:gd name="T51" fmla="*/ 5920 h 6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667" h="668">
                  <a:moveTo>
                    <a:pt x="667" y="228"/>
                  </a:moveTo>
                  <a:lnTo>
                    <a:pt x="440" y="228"/>
                  </a:lnTo>
                  <a:lnTo>
                    <a:pt x="440" y="0"/>
                  </a:lnTo>
                  <a:lnTo>
                    <a:pt x="227" y="0"/>
                  </a:lnTo>
                  <a:lnTo>
                    <a:pt x="227" y="228"/>
                  </a:lnTo>
                  <a:lnTo>
                    <a:pt x="0" y="228"/>
                  </a:lnTo>
                  <a:lnTo>
                    <a:pt x="0" y="440"/>
                  </a:lnTo>
                  <a:lnTo>
                    <a:pt x="227" y="440"/>
                  </a:lnTo>
                  <a:lnTo>
                    <a:pt x="227" y="668"/>
                  </a:lnTo>
                  <a:lnTo>
                    <a:pt x="440" y="668"/>
                  </a:lnTo>
                  <a:lnTo>
                    <a:pt x="440" y="440"/>
                  </a:lnTo>
                  <a:lnTo>
                    <a:pt x="667" y="440"/>
                  </a:lnTo>
                  <a:lnTo>
                    <a:pt x="667" y="2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 name="Freeform 9"/>
            <p:cNvSpPr>
              <a:spLocks/>
            </p:cNvSpPr>
            <p:nvPr/>
          </p:nvSpPr>
          <p:spPr bwMode="auto">
            <a:xfrm>
              <a:off x="1357" y="5692"/>
              <a:ext cx="667" cy="667"/>
            </a:xfrm>
            <a:custGeom>
              <a:avLst/>
              <a:gdLst>
                <a:gd name="T0" fmla="+- 0 1357 1357"/>
                <a:gd name="T1" fmla="*/ T0 w 667"/>
                <a:gd name="T2" fmla="+- 0 5919 5692"/>
                <a:gd name="T3" fmla="*/ 5919 h 667"/>
                <a:gd name="T4" fmla="+- 0 1584 1357"/>
                <a:gd name="T5" fmla="*/ T4 w 667"/>
                <a:gd name="T6" fmla="+- 0 5919 5692"/>
                <a:gd name="T7" fmla="*/ 5919 h 667"/>
                <a:gd name="T8" fmla="+- 0 1584 1357"/>
                <a:gd name="T9" fmla="*/ T8 w 667"/>
                <a:gd name="T10" fmla="+- 0 5692 5692"/>
                <a:gd name="T11" fmla="*/ 5692 h 667"/>
                <a:gd name="T12" fmla="+- 0 1797 1357"/>
                <a:gd name="T13" fmla="*/ T12 w 667"/>
                <a:gd name="T14" fmla="+- 0 5692 5692"/>
                <a:gd name="T15" fmla="*/ 5692 h 667"/>
                <a:gd name="T16" fmla="+- 0 1797 1357"/>
                <a:gd name="T17" fmla="*/ T16 w 667"/>
                <a:gd name="T18" fmla="+- 0 5919 5692"/>
                <a:gd name="T19" fmla="*/ 5919 h 667"/>
                <a:gd name="T20" fmla="+- 0 2024 1357"/>
                <a:gd name="T21" fmla="*/ T20 w 667"/>
                <a:gd name="T22" fmla="+- 0 5919 5692"/>
                <a:gd name="T23" fmla="*/ 5919 h 667"/>
                <a:gd name="T24" fmla="+- 0 2024 1357"/>
                <a:gd name="T25" fmla="*/ T24 w 667"/>
                <a:gd name="T26" fmla="+- 0 6132 5692"/>
                <a:gd name="T27" fmla="*/ 6132 h 667"/>
                <a:gd name="T28" fmla="+- 0 1797 1357"/>
                <a:gd name="T29" fmla="*/ T28 w 667"/>
                <a:gd name="T30" fmla="+- 0 6132 5692"/>
                <a:gd name="T31" fmla="*/ 6132 h 667"/>
                <a:gd name="T32" fmla="+- 0 1797 1357"/>
                <a:gd name="T33" fmla="*/ T32 w 667"/>
                <a:gd name="T34" fmla="+- 0 6359 5692"/>
                <a:gd name="T35" fmla="*/ 6359 h 667"/>
                <a:gd name="T36" fmla="+- 0 1584 1357"/>
                <a:gd name="T37" fmla="*/ T36 w 667"/>
                <a:gd name="T38" fmla="+- 0 6359 5692"/>
                <a:gd name="T39" fmla="*/ 6359 h 667"/>
                <a:gd name="T40" fmla="+- 0 1584 1357"/>
                <a:gd name="T41" fmla="*/ T40 w 667"/>
                <a:gd name="T42" fmla="+- 0 6132 5692"/>
                <a:gd name="T43" fmla="*/ 6132 h 667"/>
                <a:gd name="T44" fmla="+- 0 1357 1357"/>
                <a:gd name="T45" fmla="*/ T44 w 667"/>
                <a:gd name="T46" fmla="+- 0 6132 5692"/>
                <a:gd name="T47" fmla="*/ 6132 h 667"/>
                <a:gd name="T48" fmla="+- 0 1357 1357"/>
                <a:gd name="T49" fmla="*/ T48 w 667"/>
                <a:gd name="T50" fmla="+- 0 5919 5692"/>
                <a:gd name="T51" fmla="*/ 5919 h 66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667" h="667">
                  <a:moveTo>
                    <a:pt x="0" y="227"/>
                  </a:moveTo>
                  <a:lnTo>
                    <a:pt x="227" y="227"/>
                  </a:lnTo>
                  <a:lnTo>
                    <a:pt x="227" y="0"/>
                  </a:lnTo>
                  <a:lnTo>
                    <a:pt x="440" y="0"/>
                  </a:lnTo>
                  <a:lnTo>
                    <a:pt x="440" y="227"/>
                  </a:lnTo>
                  <a:lnTo>
                    <a:pt x="667" y="227"/>
                  </a:lnTo>
                  <a:lnTo>
                    <a:pt x="667" y="440"/>
                  </a:lnTo>
                  <a:lnTo>
                    <a:pt x="440" y="440"/>
                  </a:lnTo>
                  <a:lnTo>
                    <a:pt x="440" y="667"/>
                  </a:lnTo>
                  <a:lnTo>
                    <a:pt x="227" y="667"/>
                  </a:lnTo>
                  <a:lnTo>
                    <a:pt x="227" y="440"/>
                  </a:lnTo>
                  <a:lnTo>
                    <a:pt x="0" y="440"/>
                  </a:lnTo>
                  <a:lnTo>
                    <a:pt x="0" y="227"/>
                  </a:lnTo>
                  <a:close/>
                </a:path>
              </a:pathLst>
            </a:custGeom>
            <a:noFill/>
            <a:ln w="2590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8" name="AutoShape 10"/>
            <p:cNvSpPr>
              <a:spLocks/>
            </p:cNvSpPr>
            <p:nvPr/>
          </p:nvSpPr>
          <p:spPr bwMode="auto">
            <a:xfrm>
              <a:off x="10742" y="2926"/>
              <a:ext cx="4858" cy="2559"/>
            </a:xfrm>
            <a:custGeom>
              <a:avLst/>
              <a:gdLst>
                <a:gd name="T0" fmla="+- 0 15600 10742"/>
                <a:gd name="T1" fmla="*/ T0 w 4858"/>
                <a:gd name="T2" fmla="+- 0 2926 2926"/>
                <a:gd name="T3" fmla="*/ 2926 h 2559"/>
                <a:gd name="T4" fmla="+- 0 10742 10742"/>
                <a:gd name="T5" fmla="*/ T4 w 4858"/>
                <a:gd name="T6" fmla="+- 0 2926 2926"/>
                <a:gd name="T7" fmla="*/ 2926 h 2559"/>
                <a:gd name="T8" fmla="+- 0 10742 10742"/>
                <a:gd name="T9" fmla="*/ T8 w 4858"/>
                <a:gd name="T10" fmla="+- 0 3555 2926"/>
                <a:gd name="T11" fmla="*/ 3555 h 2559"/>
                <a:gd name="T12" fmla="+- 0 15600 10742"/>
                <a:gd name="T13" fmla="*/ T12 w 4858"/>
                <a:gd name="T14" fmla="+- 0 3555 2926"/>
                <a:gd name="T15" fmla="*/ 3555 h 2559"/>
                <a:gd name="T16" fmla="+- 0 15600 10742"/>
                <a:gd name="T17" fmla="*/ T16 w 4858"/>
                <a:gd name="T18" fmla="+- 0 2926 2926"/>
                <a:gd name="T19" fmla="*/ 2926 h 2559"/>
                <a:gd name="T20" fmla="+- 0 15600 10742"/>
                <a:gd name="T21" fmla="*/ T20 w 4858"/>
                <a:gd name="T22" fmla="+- 0 4853 2926"/>
                <a:gd name="T23" fmla="*/ 4853 h 2559"/>
                <a:gd name="T24" fmla="+- 0 12538 10742"/>
                <a:gd name="T25" fmla="*/ T24 w 4858"/>
                <a:gd name="T26" fmla="+- 0 4853 2926"/>
                <a:gd name="T27" fmla="*/ 4853 h 2559"/>
                <a:gd name="T28" fmla="+- 0 12538 10742"/>
                <a:gd name="T29" fmla="*/ T28 w 4858"/>
                <a:gd name="T30" fmla="+- 0 5485 2926"/>
                <a:gd name="T31" fmla="*/ 5485 h 2559"/>
                <a:gd name="T32" fmla="+- 0 15600 10742"/>
                <a:gd name="T33" fmla="*/ T32 w 4858"/>
                <a:gd name="T34" fmla="+- 0 5485 2926"/>
                <a:gd name="T35" fmla="*/ 5485 h 2559"/>
                <a:gd name="T36" fmla="+- 0 15600 10742"/>
                <a:gd name="T37" fmla="*/ T36 w 4858"/>
                <a:gd name="T38" fmla="+- 0 4853 2926"/>
                <a:gd name="T39" fmla="*/ 4853 h 25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4858" h="2559">
                  <a:moveTo>
                    <a:pt x="4858" y="0"/>
                  </a:moveTo>
                  <a:lnTo>
                    <a:pt x="0" y="0"/>
                  </a:lnTo>
                  <a:lnTo>
                    <a:pt x="0" y="629"/>
                  </a:lnTo>
                  <a:lnTo>
                    <a:pt x="4858" y="629"/>
                  </a:lnTo>
                  <a:lnTo>
                    <a:pt x="4858" y="0"/>
                  </a:lnTo>
                  <a:close/>
                  <a:moveTo>
                    <a:pt x="4858" y="1927"/>
                  </a:moveTo>
                  <a:lnTo>
                    <a:pt x="1796" y="1927"/>
                  </a:lnTo>
                  <a:lnTo>
                    <a:pt x="1796" y="2559"/>
                  </a:lnTo>
                  <a:lnTo>
                    <a:pt x="4858" y="2559"/>
                  </a:lnTo>
                  <a:lnTo>
                    <a:pt x="4858" y="19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19" name="Textfeld 18"/>
          <p:cNvSpPr txBox="1"/>
          <p:nvPr/>
        </p:nvSpPr>
        <p:spPr>
          <a:xfrm>
            <a:off x="255715" y="5944979"/>
            <a:ext cx="1293258" cy="584775"/>
          </a:xfrm>
          <a:prstGeom prst="rect">
            <a:avLst/>
          </a:prstGeom>
          <a:noFill/>
        </p:spPr>
        <p:txBody>
          <a:bodyPr wrap="square" rtlCol="0">
            <a:spAutoFit/>
          </a:bodyPr>
          <a:lstStyle/>
          <a:p>
            <a:r>
              <a:rPr lang="de-DE" sz="1600" dirty="0" smtClean="0">
                <a:latin typeface="+mn-lt"/>
              </a:rPr>
              <a:t>GPS Antenne</a:t>
            </a:r>
            <a:endParaRPr lang="de-DE" sz="1600" dirty="0">
              <a:latin typeface="+mn-lt"/>
            </a:endParaRPr>
          </a:p>
        </p:txBody>
      </p:sp>
      <p:sp>
        <p:nvSpPr>
          <p:cNvPr id="20" name="Textfeld 19"/>
          <p:cNvSpPr txBox="1"/>
          <p:nvPr/>
        </p:nvSpPr>
        <p:spPr>
          <a:xfrm>
            <a:off x="2888218" y="5976851"/>
            <a:ext cx="1580149" cy="338554"/>
          </a:xfrm>
          <a:prstGeom prst="rect">
            <a:avLst/>
          </a:prstGeom>
          <a:noFill/>
        </p:spPr>
        <p:txBody>
          <a:bodyPr wrap="square" rtlCol="0">
            <a:spAutoFit/>
          </a:bodyPr>
          <a:lstStyle/>
          <a:p>
            <a:r>
              <a:rPr lang="de-DE" sz="1600" dirty="0" smtClean="0">
                <a:latin typeface="+mn-lt"/>
              </a:rPr>
              <a:t>Reibradmotor</a:t>
            </a:r>
            <a:endParaRPr lang="de-DE" sz="1600" dirty="0">
              <a:latin typeface="+mn-lt"/>
            </a:endParaRPr>
          </a:p>
        </p:txBody>
      </p:sp>
      <p:sp>
        <p:nvSpPr>
          <p:cNvPr id="24" name="Textfeld 23"/>
          <p:cNvSpPr txBox="1"/>
          <p:nvPr/>
        </p:nvSpPr>
        <p:spPr>
          <a:xfrm>
            <a:off x="3348053" y="3324084"/>
            <a:ext cx="1964987" cy="338554"/>
          </a:xfrm>
          <a:prstGeom prst="rect">
            <a:avLst/>
          </a:prstGeom>
          <a:noFill/>
        </p:spPr>
        <p:txBody>
          <a:bodyPr wrap="square" rtlCol="0">
            <a:spAutoFit/>
          </a:bodyPr>
          <a:lstStyle/>
          <a:p>
            <a:r>
              <a:rPr lang="de-DE" sz="1600" dirty="0" smtClean="0">
                <a:latin typeface="+mn-lt"/>
              </a:rPr>
              <a:t>Navigationsrechner</a:t>
            </a:r>
            <a:endParaRPr lang="de-DE" sz="1600" dirty="0">
              <a:latin typeface="+mn-lt"/>
            </a:endParaRPr>
          </a:p>
        </p:txBody>
      </p:sp>
      <p:sp>
        <p:nvSpPr>
          <p:cNvPr id="25" name="Textfeld 24"/>
          <p:cNvSpPr txBox="1"/>
          <p:nvPr/>
        </p:nvSpPr>
        <p:spPr>
          <a:xfrm>
            <a:off x="902344" y="3653451"/>
            <a:ext cx="1580149" cy="338554"/>
          </a:xfrm>
          <a:prstGeom prst="rect">
            <a:avLst/>
          </a:prstGeom>
          <a:noFill/>
        </p:spPr>
        <p:txBody>
          <a:bodyPr wrap="square" rtlCol="0">
            <a:spAutoFit/>
          </a:bodyPr>
          <a:lstStyle/>
          <a:p>
            <a:r>
              <a:rPr lang="de-DE" sz="1600" dirty="0" smtClean="0">
                <a:latin typeface="+mn-lt"/>
              </a:rPr>
              <a:t>Anzeige</a:t>
            </a:r>
            <a:endParaRPr lang="de-DE" sz="1600" dirty="0">
              <a:latin typeface="+mn-lt"/>
            </a:endParaRPr>
          </a:p>
        </p:txBody>
      </p:sp>
    </p:spTree>
    <p:extLst>
      <p:ext uri="{BB962C8B-B14F-4D97-AF65-F5344CB8AC3E}">
        <p14:creationId xmlns:p14="http://schemas.microsoft.com/office/powerpoint/2010/main" val="30410884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Lenkassistenzsysteme (Stellmotor im Lenkrad)</a:t>
            </a:r>
            <a:endParaRPr lang="de-DE" dirty="0"/>
          </a:p>
        </p:txBody>
      </p:sp>
      <p:sp>
        <p:nvSpPr>
          <p:cNvPr id="3" name="Inhaltsplatzhalter 2"/>
          <p:cNvSpPr>
            <a:spLocks noGrp="1"/>
          </p:cNvSpPr>
          <p:nvPr>
            <p:ph idx="1"/>
          </p:nvPr>
        </p:nvSpPr>
        <p:spPr/>
        <p:txBody>
          <a:bodyPr/>
          <a:lstStyle/>
          <a:p>
            <a:r>
              <a:rPr lang="de-DE" sz="2000" dirty="0" smtClean="0"/>
              <a:t>Das </a:t>
            </a:r>
            <a:r>
              <a:rPr lang="de-DE" sz="2000" dirty="0"/>
              <a:t>Original-Lenkrad wird ausgetauscht</a:t>
            </a:r>
          </a:p>
          <a:p>
            <a:r>
              <a:rPr lang="de-DE" sz="2000" dirty="0" smtClean="0"/>
              <a:t>Antriebseinheit </a:t>
            </a:r>
            <a:r>
              <a:rPr lang="de-DE" sz="2000" dirty="0"/>
              <a:t>im Lenkrad</a:t>
            </a:r>
          </a:p>
          <a:p>
            <a:r>
              <a:rPr lang="de-DE" sz="2000" dirty="0" smtClean="0"/>
              <a:t>Alle </a:t>
            </a:r>
            <a:r>
              <a:rPr lang="de-DE" sz="2000" dirty="0"/>
              <a:t>Genauigkeitslevels möglich</a:t>
            </a:r>
          </a:p>
          <a:p>
            <a:r>
              <a:rPr lang="de-DE" sz="2000" dirty="0" smtClean="0"/>
              <a:t>TÜV </a:t>
            </a:r>
            <a:r>
              <a:rPr lang="de-DE" sz="2000" dirty="0"/>
              <a:t>homologiert und genehmigt</a:t>
            </a:r>
          </a:p>
          <a:p>
            <a:r>
              <a:rPr lang="de-DE" sz="2000" dirty="0"/>
              <a:t>Lenkassistenzsysteme greifen aktiv in </a:t>
            </a:r>
            <a:r>
              <a:rPr lang="de-DE" sz="2000" dirty="0" smtClean="0"/>
              <a:t>die </a:t>
            </a:r>
          </a:p>
          <a:p>
            <a:pPr marL="0" indent="0">
              <a:buNone/>
            </a:pPr>
            <a:r>
              <a:rPr lang="de-DE" sz="2000" dirty="0"/>
              <a:t> </a:t>
            </a:r>
            <a:r>
              <a:rPr lang="de-DE" sz="2000" dirty="0" smtClean="0"/>
              <a:t>    Lenkung </a:t>
            </a:r>
            <a:r>
              <a:rPr lang="de-DE" sz="2000" dirty="0"/>
              <a:t>ein</a:t>
            </a:r>
          </a:p>
          <a:p>
            <a:r>
              <a:rPr lang="de-DE" sz="2000" dirty="0"/>
              <a:t>Das Fahrzeug wird automatisch entlang </a:t>
            </a:r>
            <a:endParaRPr lang="de-DE" sz="2000" dirty="0" smtClean="0"/>
          </a:p>
          <a:p>
            <a:pPr marL="0" indent="0">
              <a:buNone/>
            </a:pPr>
            <a:r>
              <a:rPr lang="de-DE" sz="2000" dirty="0"/>
              <a:t> </a:t>
            </a:r>
            <a:r>
              <a:rPr lang="de-DE" sz="2000" dirty="0" smtClean="0"/>
              <a:t>    paralleler </a:t>
            </a:r>
            <a:r>
              <a:rPr lang="de-DE" sz="2000" dirty="0"/>
              <a:t>Spuren gelenkt</a:t>
            </a:r>
          </a:p>
          <a:p>
            <a:endParaRPr lang="de-DE" dirty="0"/>
          </a:p>
        </p:txBody>
      </p:sp>
      <p:sp>
        <p:nvSpPr>
          <p:cNvPr id="4" name="Foliennummernplatzhalter 3"/>
          <p:cNvSpPr>
            <a:spLocks noGrp="1"/>
          </p:cNvSpPr>
          <p:nvPr>
            <p:ph type="sldNum" sz="quarter" idx="10"/>
          </p:nvPr>
        </p:nvSpPr>
        <p:spPr/>
        <p:txBody>
          <a:bodyPr/>
          <a:lstStyle/>
          <a:p>
            <a:pPr>
              <a:defRPr/>
            </a:pPr>
            <a:r>
              <a:rPr lang="de-DE" altLang="de-DE" dirty="0" smtClean="0"/>
              <a:t> Folie </a:t>
            </a:r>
            <a:fld id="{F31F4837-D9EC-4D3E-84B4-4FC79C579D8D}" type="slidenum">
              <a:rPr lang="de-DE" altLang="de-DE" smtClean="0"/>
              <a:pPr>
                <a:defRPr/>
              </a:pPr>
              <a:t>43</a:t>
            </a:fld>
            <a:endParaRPr lang="de-DE" altLang="de-DE" dirty="0"/>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6" name="Grafik 5"/>
          <p:cNvPicPr>
            <a:picLocks noChangeAspect="1"/>
          </p:cNvPicPr>
          <p:nvPr/>
        </p:nvPicPr>
        <p:blipFill rotWithShape="1">
          <a:blip r:embed="rId2"/>
          <a:srcRect l="75442" t="28020" r="6385" b="22849"/>
          <a:stretch/>
        </p:blipFill>
        <p:spPr>
          <a:xfrm>
            <a:off x="5993107" y="1051624"/>
            <a:ext cx="3430293" cy="5214045"/>
          </a:xfrm>
          <a:prstGeom prst="rect">
            <a:avLst/>
          </a:prstGeom>
        </p:spPr>
      </p:pic>
      <p:sp>
        <p:nvSpPr>
          <p:cNvPr id="7" name="Textfeld 6"/>
          <p:cNvSpPr txBox="1"/>
          <p:nvPr/>
        </p:nvSpPr>
        <p:spPr>
          <a:xfrm>
            <a:off x="6584988" y="6265669"/>
            <a:ext cx="2860824" cy="246221"/>
          </a:xfrm>
          <a:prstGeom prst="rect">
            <a:avLst/>
          </a:prstGeom>
          <a:noFill/>
        </p:spPr>
        <p:txBody>
          <a:bodyPr wrap="square" rtlCol="0">
            <a:spAutoFit/>
          </a:bodyPr>
          <a:lstStyle/>
          <a:p>
            <a:r>
              <a:rPr lang="de-DE" sz="1000" dirty="0" smtClean="0">
                <a:latin typeface="+mn-lt"/>
              </a:rPr>
              <a:t>Quelle: Landwirtschaftskammer Oberösterreich</a:t>
            </a:r>
            <a:endParaRPr lang="de-DE" sz="1000" dirty="0">
              <a:latin typeface="+mn-lt"/>
            </a:endParaRPr>
          </a:p>
        </p:txBody>
      </p:sp>
    </p:spTree>
    <p:extLst>
      <p:ext uri="{BB962C8B-B14F-4D97-AF65-F5344CB8AC3E}">
        <p14:creationId xmlns:p14="http://schemas.microsoft.com/office/powerpoint/2010/main" val="8765577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Automatische Systeme</a:t>
            </a:r>
            <a:endParaRPr lang="de-DE" dirty="0"/>
          </a:p>
        </p:txBody>
      </p:sp>
      <p:sp>
        <p:nvSpPr>
          <p:cNvPr id="3" name="Inhaltsplatzhalter 2"/>
          <p:cNvSpPr>
            <a:spLocks noGrp="1"/>
          </p:cNvSpPr>
          <p:nvPr>
            <p:ph idx="1"/>
          </p:nvPr>
        </p:nvSpPr>
        <p:spPr>
          <a:xfrm>
            <a:off x="509923" y="1013818"/>
            <a:ext cx="8915400" cy="4497387"/>
          </a:xfrm>
        </p:spPr>
        <p:txBody>
          <a:bodyPr/>
          <a:lstStyle/>
          <a:p>
            <a:r>
              <a:rPr lang="de-DE" sz="2000" dirty="0" smtClean="0"/>
              <a:t>Greifen aktiv in die Lenkhydraulik des Fahrzeugs ein</a:t>
            </a:r>
          </a:p>
          <a:p>
            <a:r>
              <a:rPr lang="de-DE" sz="2000" dirty="0" smtClean="0"/>
              <a:t>Bieten höchsten Fahrkomfort und Genauigkeit</a:t>
            </a:r>
          </a:p>
          <a:p>
            <a:r>
              <a:rPr lang="de-DE" sz="2000" dirty="0" smtClean="0"/>
              <a:t>System in Maschine integriert</a:t>
            </a:r>
          </a:p>
          <a:p>
            <a:r>
              <a:rPr lang="de-DE" sz="2000" dirty="0" smtClean="0"/>
              <a:t>Durchgehend hohe Genauigkeit bei allen Geschwindigkeiten</a:t>
            </a:r>
          </a:p>
          <a:p>
            <a:r>
              <a:rPr lang="de-DE" sz="2000" dirty="0" smtClean="0"/>
              <a:t>Ideal auch für Sonderkulturbetriebe</a:t>
            </a:r>
          </a:p>
          <a:p>
            <a:endParaRPr lang="de-DE" dirty="0" smtClean="0"/>
          </a:p>
          <a:p>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44</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
        <p:nvSpPr>
          <p:cNvPr id="9" name="Textfeld 8"/>
          <p:cNvSpPr txBox="1"/>
          <p:nvPr/>
        </p:nvSpPr>
        <p:spPr>
          <a:xfrm>
            <a:off x="4503701" y="3411898"/>
            <a:ext cx="4921622" cy="2246769"/>
          </a:xfrm>
          <a:prstGeom prst="rect">
            <a:avLst/>
          </a:prstGeom>
          <a:noFill/>
        </p:spPr>
        <p:txBody>
          <a:bodyPr wrap="square" rtlCol="0">
            <a:spAutoFit/>
          </a:bodyPr>
          <a:lstStyle/>
          <a:p>
            <a:pPr marL="342900" indent="-342900" algn="l">
              <a:buFont typeface="Arial" panose="020B0604020202020204" pitchFamily="34" charset="0"/>
              <a:buChar char="•"/>
            </a:pPr>
            <a:r>
              <a:rPr lang="de-DE" sz="2000" dirty="0" smtClean="0">
                <a:latin typeface="+mn-lt"/>
              </a:rPr>
              <a:t>Hydraulische Steuerung bzw. direkter Anschluss an Schleppervorrüstung</a:t>
            </a:r>
          </a:p>
          <a:p>
            <a:pPr marL="342900" indent="-342900" algn="l">
              <a:buFont typeface="Arial" panose="020B0604020202020204" pitchFamily="34" charset="0"/>
              <a:buChar char="•"/>
            </a:pPr>
            <a:r>
              <a:rPr lang="de-DE" sz="2000" dirty="0">
                <a:latin typeface="+mn-lt"/>
              </a:rPr>
              <a:t>h</a:t>
            </a:r>
            <a:r>
              <a:rPr lang="de-DE" sz="2000" dirty="0" smtClean="0">
                <a:latin typeface="+mn-lt"/>
              </a:rPr>
              <a:t>öchste Genauigkeiten</a:t>
            </a:r>
          </a:p>
          <a:p>
            <a:pPr marL="342900" indent="-342900" algn="l">
              <a:buFont typeface="Arial" panose="020B0604020202020204" pitchFamily="34" charset="0"/>
              <a:buChar char="•"/>
            </a:pPr>
            <a:r>
              <a:rPr lang="de-DE" sz="2000" dirty="0">
                <a:latin typeface="+mn-lt"/>
              </a:rPr>
              <a:t>b</a:t>
            </a:r>
            <a:r>
              <a:rPr lang="de-DE" sz="2000" dirty="0" smtClean="0">
                <a:latin typeface="+mn-lt"/>
              </a:rPr>
              <a:t>este Lenkperformance</a:t>
            </a:r>
          </a:p>
          <a:p>
            <a:pPr marL="342900" indent="-342900" algn="l">
              <a:buFont typeface="Arial" panose="020B0604020202020204" pitchFamily="34" charset="0"/>
              <a:buChar char="•"/>
            </a:pPr>
            <a:r>
              <a:rPr lang="de-DE" sz="2000" dirty="0" smtClean="0">
                <a:latin typeface="+mn-lt"/>
              </a:rPr>
              <a:t>Navigationsrechner berücksichtigt mit 6-Achsen-Gyroskop die Längs- und Seitenbewegungen</a:t>
            </a:r>
            <a:endParaRPr lang="de-DE" sz="2000" dirty="0">
              <a:latin typeface="+mn-lt"/>
            </a:endParaRPr>
          </a:p>
        </p:txBody>
      </p:sp>
      <p:sp>
        <p:nvSpPr>
          <p:cNvPr id="8" name="Textfeld 7"/>
          <p:cNvSpPr txBox="1"/>
          <p:nvPr/>
        </p:nvSpPr>
        <p:spPr>
          <a:xfrm>
            <a:off x="2538028" y="6309320"/>
            <a:ext cx="3024336" cy="246221"/>
          </a:xfrm>
          <a:prstGeom prst="rect">
            <a:avLst/>
          </a:prstGeom>
          <a:noFill/>
        </p:spPr>
        <p:txBody>
          <a:bodyPr wrap="square" rtlCol="0">
            <a:spAutoFit/>
          </a:bodyPr>
          <a:lstStyle/>
          <a:p>
            <a:r>
              <a:rPr lang="de-DE" sz="1000" dirty="0" smtClean="0">
                <a:latin typeface="+mn-lt"/>
              </a:rPr>
              <a:t>Quelle: Trimble </a:t>
            </a:r>
            <a:endParaRPr lang="de-DE" sz="1000" dirty="0">
              <a:latin typeface="+mn-lt"/>
            </a:endParaRPr>
          </a:p>
        </p:txBody>
      </p:sp>
      <p:pic>
        <p:nvPicPr>
          <p:cNvPr id="10" name="image92.jpeg" descr="Komponenten Autopilot"/>
          <p:cNvPicPr/>
          <p:nvPr/>
        </p:nvPicPr>
        <p:blipFill>
          <a:blip r:embed="rId3" cstate="print"/>
          <a:stretch>
            <a:fillRect/>
          </a:stretch>
        </p:blipFill>
        <p:spPr>
          <a:xfrm>
            <a:off x="507999" y="2996952"/>
            <a:ext cx="3995701" cy="3312368"/>
          </a:xfrm>
          <a:prstGeom prst="rect">
            <a:avLst/>
          </a:prstGeom>
        </p:spPr>
      </p:pic>
    </p:spTree>
    <p:extLst>
      <p:ext uri="{BB962C8B-B14F-4D97-AF65-F5344CB8AC3E}">
        <p14:creationId xmlns:p14="http://schemas.microsoft.com/office/powerpoint/2010/main" val="28566033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Einteilung der Lenksysteme</a:t>
            </a:r>
            <a:endParaRPr lang="de-DE" dirty="0"/>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1386718871"/>
              </p:ext>
            </p:extLst>
          </p:nvPr>
        </p:nvGraphicFramePr>
        <p:xfrm>
          <a:off x="340519" y="1196751"/>
          <a:ext cx="9053512" cy="4642456"/>
        </p:xfrm>
        <a:graphic>
          <a:graphicData uri="http://schemas.openxmlformats.org/drawingml/2006/table">
            <a:tbl>
              <a:tblPr firstRow="1" bandRow="1">
                <a:tableStyleId>{5C22544A-7EE6-4342-B048-85BDC9FD1C3A}</a:tableStyleId>
              </a:tblPr>
              <a:tblGrid>
                <a:gridCol w="1636688">
                  <a:extLst>
                    <a:ext uri="{9D8B030D-6E8A-4147-A177-3AD203B41FA5}">
                      <a16:colId xmlns:a16="http://schemas.microsoft.com/office/drawing/2014/main" val="20000"/>
                    </a:ext>
                  </a:extLst>
                </a:gridCol>
                <a:gridCol w="2304256">
                  <a:extLst>
                    <a:ext uri="{9D8B030D-6E8A-4147-A177-3AD203B41FA5}">
                      <a16:colId xmlns:a16="http://schemas.microsoft.com/office/drawing/2014/main" val="20001"/>
                    </a:ext>
                  </a:extLst>
                </a:gridCol>
                <a:gridCol w="2376264">
                  <a:extLst>
                    <a:ext uri="{9D8B030D-6E8A-4147-A177-3AD203B41FA5}">
                      <a16:colId xmlns:a16="http://schemas.microsoft.com/office/drawing/2014/main" val="20002"/>
                    </a:ext>
                  </a:extLst>
                </a:gridCol>
                <a:gridCol w="2736304">
                  <a:extLst>
                    <a:ext uri="{9D8B030D-6E8A-4147-A177-3AD203B41FA5}">
                      <a16:colId xmlns:a16="http://schemas.microsoft.com/office/drawing/2014/main" val="20003"/>
                    </a:ext>
                  </a:extLst>
                </a:gridCol>
              </a:tblGrid>
              <a:tr h="416050">
                <a:tc>
                  <a:txBody>
                    <a:bodyPr/>
                    <a:lstStyle/>
                    <a:p>
                      <a:pPr>
                        <a:spcAft>
                          <a:spcPts val="0"/>
                        </a:spcAft>
                      </a:pPr>
                      <a:r>
                        <a:rPr lang="de-DE" sz="1600" dirty="0">
                          <a:effectLst/>
                          <a:latin typeface="Times New Roman" panose="02020603050405020304" pitchFamily="18" charset="0"/>
                          <a:ea typeface="Arial" panose="020B0604020202020204" pitchFamily="34" charset="0"/>
                          <a:cs typeface="Arial" panose="020B0604020202020204" pitchFamily="34" charset="0"/>
                        </a:rPr>
                        <a:t> </a:t>
                      </a:r>
                      <a:endParaRPr lang="de-DE" sz="1100" dirty="0">
                        <a:effectLst/>
                        <a:latin typeface="Arial" panose="020B0604020202020204" pitchFamily="34" charset="0"/>
                        <a:ea typeface="Arial" panose="020B0604020202020204" pitchFamily="34" charset="0"/>
                      </a:endParaRPr>
                    </a:p>
                  </a:txBody>
                  <a:tcPr marL="0" marR="0" marT="0" marB="0"/>
                </a:tc>
                <a:tc>
                  <a:txBody>
                    <a:bodyPr/>
                    <a:lstStyle/>
                    <a:p>
                      <a:pPr marL="266700">
                        <a:spcBef>
                          <a:spcPts val="415"/>
                        </a:spcBef>
                        <a:spcAft>
                          <a:spcPts val="0"/>
                        </a:spcAft>
                      </a:pPr>
                      <a:r>
                        <a:rPr lang="de-DE" sz="2000" b="1">
                          <a:solidFill>
                            <a:srgbClr val="FFFFFF"/>
                          </a:solidFill>
                          <a:effectLst/>
                          <a:latin typeface="Arial" panose="020B0604020202020204" pitchFamily="34" charset="0"/>
                          <a:ea typeface="Arial" panose="020B0604020202020204" pitchFamily="34" charset="0"/>
                        </a:rPr>
                        <a:t>Lenkhilfe</a:t>
                      </a:r>
                      <a:endParaRPr lang="de-DE" sz="1100">
                        <a:effectLst/>
                        <a:latin typeface="Arial" panose="020B0604020202020204" pitchFamily="34" charset="0"/>
                        <a:ea typeface="Arial" panose="020B0604020202020204" pitchFamily="34" charset="0"/>
                      </a:endParaRPr>
                    </a:p>
                  </a:txBody>
                  <a:tcPr marL="0" marR="0" marT="0" marB="0"/>
                </a:tc>
                <a:tc>
                  <a:txBody>
                    <a:bodyPr/>
                    <a:lstStyle/>
                    <a:p>
                      <a:pPr marL="309880">
                        <a:spcBef>
                          <a:spcPts val="415"/>
                        </a:spcBef>
                        <a:spcAft>
                          <a:spcPts val="0"/>
                        </a:spcAft>
                      </a:pPr>
                      <a:r>
                        <a:rPr lang="de-DE" sz="2000" b="1">
                          <a:solidFill>
                            <a:srgbClr val="FFFFFF"/>
                          </a:solidFill>
                          <a:effectLst/>
                          <a:latin typeface="Arial" panose="020B0604020202020204" pitchFamily="34" charset="0"/>
                          <a:ea typeface="Arial" panose="020B0604020202020204" pitchFamily="34" charset="0"/>
                        </a:rPr>
                        <a:t>Lenkassistent</a:t>
                      </a:r>
                      <a:endParaRPr lang="de-DE" sz="1100">
                        <a:effectLst/>
                        <a:latin typeface="Arial" panose="020B0604020202020204" pitchFamily="34" charset="0"/>
                        <a:ea typeface="Arial" panose="020B0604020202020204" pitchFamily="34" charset="0"/>
                      </a:endParaRPr>
                    </a:p>
                  </a:txBody>
                  <a:tcPr marL="0" marR="0" marT="0" marB="0"/>
                </a:tc>
                <a:tc>
                  <a:txBody>
                    <a:bodyPr/>
                    <a:lstStyle/>
                    <a:p>
                      <a:pPr marL="224790">
                        <a:spcBef>
                          <a:spcPts val="415"/>
                        </a:spcBef>
                        <a:spcAft>
                          <a:spcPts val="0"/>
                        </a:spcAft>
                      </a:pPr>
                      <a:r>
                        <a:rPr lang="de-DE" sz="2000" b="1" dirty="0">
                          <a:solidFill>
                            <a:srgbClr val="FFFFFF"/>
                          </a:solidFill>
                          <a:effectLst/>
                          <a:latin typeface="Arial" panose="020B0604020202020204" pitchFamily="34" charset="0"/>
                          <a:ea typeface="Arial" panose="020B0604020202020204" pitchFamily="34" charset="0"/>
                        </a:rPr>
                        <a:t>Lenkautomat</a:t>
                      </a:r>
                      <a:endParaRPr lang="de-DE" sz="1100" dirty="0">
                        <a:effectLst/>
                        <a:latin typeface="Arial" panose="020B0604020202020204" pitchFamily="34" charset="0"/>
                        <a:ea typeface="Arial" panose="020B0604020202020204" pitchFamily="34" charset="0"/>
                      </a:endParaRPr>
                    </a:p>
                  </a:txBody>
                  <a:tcPr marL="0" marR="0" marT="0" marB="0"/>
                </a:tc>
                <a:extLst>
                  <a:ext uri="{0D108BD9-81ED-4DB2-BD59-A6C34878D82A}">
                    <a16:rowId xmlns:a16="http://schemas.microsoft.com/office/drawing/2014/main" val="10000"/>
                  </a:ext>
                </a:extLst>
              </a:tr>
              <a:tr h="1127041">
                <a:tc>
                  <a:txBody>
                    <a:bodyPr/>
                    <a:lstStyle/>
                    <a:p>
                      <a:pPr marL="104140">
                        <a:spcBef>
                          <a:spcPts val="405"/>
                        </a:spcBef>
                        <a:spcAft>
                          <a:spcPts val="0"/>
                        </a:spcAft>
                      </a:pPr>
                      <a:r>
                        <a:rPr lang="de-DE" sz="1800">
                          <a:effectLst/>
                          <a:latin typeface="Arial" panose="020B0604020202020204" pitchFamily="34" charset="0"/>
                          <a:ea typeface="Arial" panose="020B0604020202020204" pitchFamily="34" charset="0"/>
                        </a:rPr>
                        <a:t>Beschreibung</a:t>
                      </a:r>
                      <a:endParaRPr lang="de-DE" sz="1100">
                        <a:effectLst/>
                        <a:latin typeface="Arial" panose="020B0604020202020204" pitchFamily="34" charset="0"/>
                        <a:ea typeface="Arial" panose="020B0604020202020204" pitchFamily="34" charset="0"/>
                      </a:endParaRPr>
                    </a:p>
                  </a:txBody>
                  <a:tcPr marL="0" marR="0" marT="0" marB="0"/>
                </a:tc>
                <a:tc>
                  <a:txBody>
                    <a:bodyPr/>
                    <a:lstStyle/>
                    <a:p>
                      <a:pPr marL="266700" marR="295275">
                        <a:lnSpc>
                          <a:spcPct val="103000"/>
                        </a:lnSpc>
                        <a:spcBef>
                          <a:spcPts val="400"/>
                        </a:spcBef>
                        <a:spcAft>
                          <a:spcPts val="0"/>
                        </a:spcAft>
                      </a:pPr>
                      <a:r>
                        <a:rPr lang="de-DE" sz="1600" dirty="0">
                          <a:effectLst/>
                          <a:latin typeface="Arial" panose="020B0604020202020204" pitchFamily="34" charset="0"/>
                          <a:ea typeface="Arial" panose="020B0604020202020204" pitchFamily="34" charset="0"/>
                        </a:rPr>
                        <a:t>Spuranzeige über Lichtbalken </a:t>
                      </a:r>
                      <a:endParaRPr lang="de-DE" sz="1600" dirty="0" smtClean="0">
                        <a:effectLst/>
                        <a:latin typeface="Arial" panose="020B0604020202020204" pitchFamily="34" charset="0"/>
                        <a:ea typeface="Arial" panose="020B0604020202020204" pitchFamily="34" charset="0"/>
                      </a:endParaRPr>
                    </a:p>
                    <a:p>
                      <a:pPr marL="266700" marR="295275">
                        <a:lnSpc>
                          <a:spcPct val="103000"/>
                        </a:lnSpc>
                        <a:spcBef>
                          <a:spcPts val="400"/>
                        </a:spcBef>
                        <a:spcAft>
                          <a:spcPts val="0"/>
                        </a:spcAft>
                      </a:pPr>
                      <a:r>
                        <a:rPr lang="de-DE" sz="1600" dirty="0" smtClean="0">
                          <a:effectLst/>
                          <a:latin typeface="Arial" panose="020B0604020202020204" pitchFamily="34" charset="0"/>
                          <a:ea typeface="Arial" panose="020B0604020202020204" pitchFamily="34" charset="0"/>
                        </a:rPr>
                        <a:t>Fahrer </a:t>
                      </a:r>
                      <a:r>
                        <a:rPr lang="de-DE" sz="1600" dirty="0">
                          <a:effectLst/>
                          <a:latin typeface="Arial" panose="020B0604020202020204" pitchFamily="34" charset="0"/>
                          <a:ea typeface="Arial" panose="020B0604020202020204" pitchFamily="34" charset="0"/>
                        </a:rPr>
                        <a:t>lenkt</a:t>
                      </a:r>
                      <a:r>
                        <a:rPr lang="de-DE" sz="1600" spc="-70" dirty="0">
                          <a:effectLst/>
                          <a:latin typeface="Arial" panose="020B0604020202020204" pitchFamily="34" charset="0"/>
                          <a:ea typeface="Arial" panose="020B0604020202020204" pitchFamily="34" charset="0"/>
                        </a:rPr>
                        <a:t> </a:t>
                      </a:r>
                      <a:r>
                        <a:rPr lang="de-DE" sz="1600" dirty="0">
                          <a:effectLst/>
                          <a:latin typeface="Arial" panose="020B0604020202020204" pitchFamily="34" charset="0"/>
                          <a:ea typeface="Arial" panose="020B0604020202020204" pitchFamily="34" charset="0"/>
                        </a:rPr>
                        <a:t>selbst</a:t>
                      </a:r>
                      <a:endParaRPr lang="de-DE" sz="1100" dirty="0">
                        <a:effectLst/>
                        <a:latin typeface="Arial" panose="020B0604020202020204" pitchFamily="34" charset="0"/>
                        <a:ea typeface="Arial" panose="020B0604020202020204" pitchFamily="34" charset="0"/>
                      </a:endParaRPr>
                    </a:p>
                  </a:txBody>
                  <a:tcPr marL="0" marR="0" marT="0" marB="0"/>
                </a:tc>
                <a:tc>
                  <a:txBody>
                    <a:bodyPr/>
                    <a:lstStyle/>
                    <a:p>
                      <a:pPr marL="309880" marR="501650">
                        <a:lnSpc>
                          <a:spcPct val="103000"/>
                        </a:lnSpc>
                        <a:spcBef>
                          <a:spcPts val="400"/>
                        </a:spcBef>
                        <a:spcAft>
                          <a:spcPts val="0"/>
                        </a:spcAft>
                      </a:pPr>
                      <a:r>
                        <a:rPr lang="de-DE" sz="1600" dirty="0">
                          <a:effectLst/>
                          <a:latin typeface="Arial" panose="020B0604020202020204" pitchFamily="34" charset="0"/>
                          <a:ea typeface="Arial" panose="020B0604020202020204" pitchFamily="34" charset="0"/>
                        </a:rPr>
                        <a:t>Spurführung </a:t>
                      </a:r>
                      <a:r>
                        <a:rPr lang="de-DE" sz="1600" dirty="0" smtClean="0">
                          <a:effectLst/>
                          <a:latin typeface="Arial" panose="020B0604020202020204" pitchFamily="34" charset="0"/>
                          <a:ea typeface="Arial" panose="020B0604020202020204" pitchFamily="34" charset="0"/>
                        </a:rPr>
                        <a:t>über</a:t>
                      </a:r>
                      <a:r>
                        <a:rPr lang="de-DE" sz="1600" baseline="0" dirty="0" smtClean="0">
                          <a:effectLst/>
                          <a:latin typeface="Arial" panose="020B0604020202020204" pitchFamily="34" charset="0"/>
                          <a:ea typeface="Arial" panose="020B0604020202020204" pitchFamily="34" charset="0"/>
                        </a:rPr>
                        <a:t> </a:t>
                      </a:r>
                      <a:r>
                        <a:rPr lang="de-DE" sz="1600" dirty="0" smtClean="0">
                          <a:effectLst/>
                          <a:latin typeface="Arial" panose="020B0604020202020204" pitchFamily="34" charset="0"/>
                          <a:ea typeface="Arial" panose="020B0604020202020204" pitchFamily="34" charset="0"/>
                        </a:rPr>
                        <a:t>elektrischen </a:t>
                      </a:r>
                      <a:r>
                        <a:rPr lang="de-DE" sz="1600" dirty="0">
                          <a:effectLst/>
                          <a:latin typeface="Arial" panose="020B0604020202020204" pitchFamily="34" charset="0"/>
                          <a:ea typeface="Arial" panose="020B0604020202020204" pitchFamily="34" charset="0"/>
                        </a:rPr>
                        <a:t>Lenkradmotor</a:t>
                      </a:r>
                      <a:endParaRPr lang="de-DE" sz="1100" dirty="0">
                        <a:effectLst/>
                        <a:latin typeface="Arial" panose="020B0604020202020204" pitchFamily="34" charset="0"/>
                        <a:ea typeface="Arial" panose="020B0604020202020204" pitchFamily="34" charset="0"/>
                      </a:endParaRPr>
                    </a:p>
                  </a:txBody>
                  <a:tcPr marL="0" marR="0" marT="0" marB="0"/>
                </a:tc>
                <a:tc>
                  <a:txBody>
                    <a:bodyPr/>
                    <a:lstStyle/>
                    <a:p>
                      <a:pPr marL="224790">
                        <a:lnSpc>
                          <a:spcPct val="103000"/>
                        </a:lnSpc>
                        <a:spcBef>
                          <a:spcPts val="400"/>
                        </a:spcBef>
                        <a:spcAft>
                          <a:spcPts val="0"/>
                        </a:spcAft>
                      </a:pPr>
                      <a:r>
                        <a:rPr lang="de-DE" sz="1600">
                          <a:effectLst/>
                          <a:latin typeface="Arial" panose="020B0604020202020204" pitchFamily="34" charset="0"/>
                          <a:ea typeface="Arial" panose="020B0604020202020204" pitchFamily="34" charset="0"/>
                        </a:rPr>
                        <a:t>In den Traktor integriertes, hydraulisches Lenksystem</a:t>
                      </a:r>
                      <a:endParaRPr lang="de-DE" sz="1100">
                        <a:effectLst/>
                        <a:latin typeface="Arial" panose="020B0604020202020204" pitchFamily="34" charset="0"/>
                        <a:ea typeface="Arial" panose="020B0604020202020204" pitchFamily="34" charset="0"/>
                      </a:endParaRPr>
                    </a:p>
                  </a:txBody>
                  <a:tcPr marL="0" marR="0" marT="0" marB="0"/>
                </a:tc>
                <a:extLst>
                  <a:ext uri="{0D108BD9-81ED-4DB2-BD59-A6C34878D82A}">
                    <a16:rowId xmlns:a16="http://schemas.microsoft.com/office/drawing/2014/main" val="10001"/>
                  </a:ext>
                </a:extLst>
              </a:tr>
              <a:tr h="1127041">
                <a:tc>
                  <a:txBody>
                    <a:bodyPr/>
                    <a:lstStyle/>
                    <a:p>
                      <a:pPr marL="104140">
                        <a:lnSpc>
                          <a:spcPct val="103000"/>
                        </a:lnSpc>
                        <a:spcBef>
                          <a:spcPts val="360"/>
                        </a:spcBef>
                        <a:spcAft>
                          <a:spcPts val="0"/>
                        </a:spcAft>
                      </a:pPr>
                      <a:r>
                        <a:rPr lang="de-DE" sz="1800">
                          <a:effectLst/>
                          <a:latin typeface="Arial" panose="020B0604020202020204" pitchFamily="34" charset="0"/>
                          <a:ea typeface="Arial" panose="020B0604020202020204" pitchFamily="34" charset="0"/>
                        </a:rPr>
                        <a:t>Einsatzgebiete (Beispiele)</a:t>
                      </a:r>
                      <a:endParaRPr lang="de-DE" sz="1100">
                        <a:effectLst/>
                        <a:latin typeface="Arial" panose="020B0604020202020204" pitchFamily="34" charset="0"/>
                        <a:ea typeface="Arial" panose="020B0604020202020204" pitchFamily="34" charset="0"/>
                      </a:endParaRPr>
                    </a:p>
                  </a:txBody>
                  <a:tcPr marL="0" marR="0" marT="0" marB="0"/>
                </a:tc>
                <a:tc>
                  <a:txBody>
                    <a:bodyPr/>
                    <a:lstStyle/>
                    <a:p>
                      <a:pPr marL="266700" marR="589915" algn="just">
                        <a:lnSpc>
                          <a:spcPct val="103000"/>
                        </a:lnSpc>
                        <a:spcBef>
                          <a:spcPts val="355"/>
                        </a:spcBef>
                        <a:spcAft>
                          <a:spcPts val="0"/>
                        </a:spcAft>
                      </a:pPr>
                      <a:r>
                        <a:rPr lang="de-DE" sz="1600">
                          <a:effectLst/>
                          <a:latin typeface="Arial" panose="020B0604020202020204" pitchFamily="34" charset="0"/>
                          <a:ea typeface="Arial" panose="020B0604020202020204" pitchFamily="34" charset="0"/>
                        </a:rPr>
                        <a:t>Grunddüngung Dokumentation Pflanzenschutz</a:t>
                      </a:r>
                      <a:endParaRPr lang="de-DE" sz="1100">
                        <a:effectLst/>
                        <a:latin typeface="Arial" panose="020B0604020202020204" pitchFamily="34" charset="0"/>
                        <a:ea typeface="Arial" panose="020B0604020202020204" pitchFamily="34" charset="0"/>
                      </a:endParaRPr>
                    </a:p>
                  </a:txBody>
                  <a:tcPr marL="0" marR="0" marT="0" marB="0"/>
                </a:tc>
                <a:tc>
                  <a:txBody>
                    <a:bodyPr/>
                    <a:lstStyle/>
                    <a:p>
                      <a:pPr marL="309880" marR="196850">
                        <a:lnSpc>
                          <a:spcPct val="103000"/>
                        </a:lnSpc>
                        <a:spcBef>
                          <a:spcPts val="355"/>
                        </a:spcBef>
                        <a:spcAft>
                          <a:spcPts val="0"/>
                        </a:spcAft>
                      </a:pPr>
                      <a:r>
                        <a:rPr lang="de-DE" sz="1600" dirty="0">
                          <a:effectLst/>
                          <a:latin typeface="Arial" panose="020B0604020202020204" pitchFamily="34" charset="0"/>
                          <a:ea typeface="Arial" panose="020B0604020202020204" pitchFamily="34" charset="0"/>
                        </a:rPr>
                        <a:t>Bodenbearbeitung </a:t>
                      </a:r>
                      <a:endParaRPr lang="de-DE" sz="1600" dirty="0" smtClean="0">
                        <a:effectLst/>
                        <a:latin typeface="Arial" panose="020B0604020202020204" pitchFamily="34" charset="0"/>
                        <a:ea typeface="Arial" panose="020B0604020202020204" pitchFamily="34" charset="0"/>
                      </a:endParaRPr>
                    </a:p>
                    <a:p>
                      <a:pPr marL="309880" marR="196850">
                        <a:lnSpc>
                          <a:spcPct val="103000"/>
                        </a:lnSpc>
                        <a:spcBef>
                          <a:spcPts val="355"/>
                        </a:spcBef>
                        <a:spcAft>
                          <a:spcPts val="0"/>
                        </a:spcAft>
                      </a:pPr>
                      <a:r>
                        <a:rPr lang="de-DE" sz="1600" dirty="0" smtClean="0">
                          <a:effectLst/>
                          <a:latin typeface="Arial" panose="020B0604020202020204" pitchFamily="34" charset="0"/>
                          <a:ea typeface="Arial" panose="020B0604020202020204" pitchFamily="34" charset="0"/>
                        </a:rPr>
                        <a:t>Halmguternte</a:t>
                      </a:r>
                    </a:p>
                    <a:p>
                      <a:pPr marL="309880" marR="196850">
                        <a:lnSpc>
                          <a:spcPct val="103000"/>
                        </a:lnSpc>
                        <a:spcBef>
                          <a:spcPts val="355"/>
                        </a:spcBef>
                        <a:spcAft>
                          <a:spcPts val="0"/>
                        </a:spcAft>
                      </a:pPr>
                      <a:r>
                        <a:rPr lang="de-DE" sz="1600" dirty="0" smtClean="0">
                          <a:effectLst/>
                          <a:latin typeface="Arial" panose="020B0604020202020204" pitchFamily="34" charset="0"/>
                          <a:ea typeface="Arial" panose="020B0604020202020204" pitchFamily="34" charset="0"/>
                        </a:rPr>
                        <a:t>Düngung</a:t>
                      </a:r>
                      <a:endParaRPr lang="de-DE" sz="1100" dirty="0">
                        <a:effectLst/>
                        <a:latin typeface="Arial" panose="020B0604020202020204" pitchFamily="34" charset="0"/>
                        <a:ea typeface="Arial" panose="020B0604020202020204" pitchFamily="34" charset="0"/>
                      </a:endParaRPr>
                    </a:p>
                  </a:txBody>
                  <a:tcPr marL="0" marR="0" marT="0" marB="0"/>
                </a:tc>
                <a:tc>
                  <a:txBody>
                    <a:bodyPr/>
                    <a:lstStyle/>
                    <a:p>
                      <a:pPr marL="224790">
                        <a:lnSpc>
                          <a:spcPct val="103000"/>
                        </a:lnSpc>
                        <a:spcBef>
                          <a:spcPts val="355"/>
                        </a:spcBef>
                        <a:spcAft>
                          <a:spcPts val="0"/>
                        </a:spcAft>
                      </a:pPr>
                      <a:r>
                        <a:rPr lang="de-DE" sz="1600">
                          <a:effectLst/>
                          <a:latin typeface="Arial" panose="020B0604020202020204" pitchFamily="34" charset="0"/>
                          <a:ea typeface="Arial" panose="020B0604020202020204" pitchFamily="34" charset="0"/>
                        </a:rPr>
                        <a:t>Nahezu alle anfallenden Arbeiten</a:t>
                      </a:r>
                      <a:endParaRPr lang="de-DE" sz="1100">
                        <a:effectLst/>
                        <a:latin typeface="Arial" panose="020B0604020202020204" pitchFamily="34" charset="0"/>
                        <a:ea typeface="Arial" panose="020B0604020202020204" pitchFamily="34" charset="0"/>
                      </a:endParaRPr>
                    </a:p>
                  </a:txBody>
                  <a:tcPr marL="0" marR="0" marT="0" marB="0"/>
                </a:tc>
                <a:extLst>
                  <a:ext uri="{0D108BD9-81ED-4DB2-BD59-A6C34878D82A}">
                    <a16:rowId xmlns:a16="http://schemas.microsoft.com/office/drawing/2014/main" val="10002"/>
                  </a:ext>
                </a:extLst>
              </a:tr>
              <a:tr h="1408803">
                <a:tc>
                  <a:txBody>
                    <a:bodyPr/>
                    <a:lstStyle/>
                    <a:p>
                      <a:pPr marL="104140">
                        <a:spcBef>
                          <a:spcPts val="245"/>
                        </a:spcBef>
                        <a:spcAft>
                          <a:spcPts val="0"/>
                        </a:spcAft>
                      </a:pPr>
                      <a:r>
                        <a:rPr lang="de-DE" sz="1800" dirty="0">
                          <a:effectLst/>
                          <a:latin typeface="Arial" panose="020B0604020202020204" pitchFamily="34" charset="0"/>
                          <a:ea typeface="Arial" panose="020B0604020202020204" pitchFamily="34" charset="0"/>
                        </a:rPr>
                        <a:t>Vorteile</a:t>
                      </a:r>
                      <a:endParaRPr lang="de-DE" sz="1100" dirty="0">
                        <a:effectLst/>
                        <a:latin typeface="Arial" panose="020B0604020202020204" pitchFamily="34" charset="0"/>
                        <a:ea typeface="Arial" panose="020B0604020202020204" pitchFamily="34" charset="0"/>
                      </a:endParaRPr>
                    </a:p>
                  </a:txBody>
                  <a:tcPr marL="0" marR="0" marT="0" marB="0"/>
                </a:tc>
                <a:tc>
                  <a:txBody>
                    <a:bodyPr/>
                    <a:lstStyle/>
                    <a:p>
                      <a:pPr marL="266700" marR="285115">
                        <a:lnSpc>
                          <a:spcPct val="103000"/>
                        </a:lnSpc>
                        <a:spcBef>
                          <a:spcPts val="245"/>
                        </a:spcBef>
                        <a:spcAft>
                          <a:spcPts val="0"/>
                        </a:spcAft>
                      </a:pPr>
                      <a:r>
                        <a:rPr lang="de-DE" sz="1600" dirty="0">
                          <a:effectLst/>
                          <a:latin typeface="Arial" panose="020B0604020202020204" pitchFamily="34" charset="0"/>
                          <a:ea typeface="Arial" panose="020B0604020202020204" pitchFamily="34" charset="0"/>
                        </a:rPr>
                        <a:t>Kostengünstig </a:t>
                      </a:r>
                      <a:endParaRPr lang="de-DE" sz="1600" dirty="0" smtClean="0">
                        <a:effectLst/>
                        <a:latin typeface="Arial" panose="020B0604020202020204" pitchFamily="34" charset="0"/>
                        <a:ea typeface="Arial" panose="020B0604020202020204" pitchFamily="34" charset="0"/>
                      </a:endParaRPr>
                    </a:p>
                    <a:p>
                      <a:pPr marL="266700" marR="285115">
                        <a:lnSpc>
                          <a:spcPct val="103000"/>
                        </a:lnSpc>
                        <a:spcBef>
                          <a:spcPts val="245"/>
                        </a:spcBef>
                        <a:spcAft>
                          <a:spcPts val="0"/>
                        </a:spcAft>
                      </a:pPr>
                      <a:r>
                        <a:rPr lang="de-DE" sz="1600" dirty="0" smtClean="0">
                          <a:effectLst/>
                          <a:latin typeface="Arial" panose="020B0604020202020204" pitchFamily="34" charset="0"/>
                          <a:ea typeface="Arial" panose="020B0604020202020204" pitchFamily="34" charset="0"/>
                        </a:rPr>
                        <a:t>Leicht </a:t>
                      </a:r>
                      <a:r>
                        <a:rPr lang="de-DE" sz="1600" dirty="0">
                          <a:effectLst/>
                          <a:latin typeface="Arial" panose="020B0604020202020204" pitchFamily="34" charset="0"/>
                          <a:ea typeface="Arial" panose="020B0604020202020204" pitchFamily="34" charset="0"/>
                        </a:rPr>
                        <a:t>nachrüstbar</a:t>
                      </a:r>
                      <a:endParaRPr lang="de-DE" sz="1100" dirty="0">
                        <a:effectLst/>
                        <a:latin typeface="Arial" panose="020B0604020202020204" pitchFamily="34" charset="0"/>
                        <a:ea typeface="Arial" panose="020B0604020202020204" pitchFamily="34" charset="0"/>
                      </a:endParaRPr>
                    </a:p>
                  </a:txBody>
                  <a:tcPr marL="0" marR="0" marT="0" marB="0"/>
                </a:tc>
                <a:tc>
                  <a:txBody>
                    <a:bodyPr/>
                    <a:lstStyle/>
                    <a:p>
                      <a:pPr marL="309880" marR="196850">
                        <a:lnSpc>
                          <a:spcPct val="103000"/>
                        </a:lnSpc>
                        <a:spcBef>
                          <a:spcPts val="245"/>
                        </a:spcBef>
                        <a:spcAft>
                          <a:spcPts val="0"/>
                        </a:spcAft>
                      </a:pPr>
                      <a:r>
                        <a:rPr lang="de-DE" sz="1600">
                          <a:effectLst/>
                          <a:latin typeface="Arial" panose="020B0604020202020204" pitchFamily="34" charset="0"/>
                          <a:ea typeface="Arial" panose="020B0604020202020204" pitchFamily="34" charset="0"/>
                        </a:rPr>
                        <a:t>Leicht nachrüstbares automatisches Lenksystem</a:t>
                      </a:r>
                      <a:endParaRPr lang="de-DE" sz="1100">
                        <a:effectLst/>
                        <a:latin typeface="Arial" panose="020B0604020202020204" pitchFamily="34" charset="0"/>
                        <a:ea typeface="Arial" panose="020B0604020202020204" pitchFamily="34" charset="0"/>
                      </a:endParaRPr>
                    </a:p>
                  </a:txBody>
                  <a:tcPr marL="0" marR="0" marT="0" marB="0"/>
                </a:tc>
                <a:tc>
                  <a:txBody>
                    <a:bodyPr/>
                    <a:lstStyle/>
                    <a:p>
                      <a:pPr marL="224790" marR="142240">
                        <a:lnSpc>
                          <a:spcPct val="103000"/>
                        </a:lnSpc>
                        <a:spcBef>
                          <a:spcPts val="245"/>
                        </a:spcBef>
                        <a:spcAft>
                          <a:spcPts val="0"/>
                        </a:spcAft>
                      </a:pPr>
                      <a:r>
                        <a:rPr lang="de-DE" sz="1600" dirty="0">
                          <a:effectLst/>
                          <a:latin typeface="Arial" panose="020B0604020202020204" pitchFamily="34" charset="0"/>
                          <a:ea typeface="Arial" panose="020B0604020202020204" pitchFamily="34" charset="0"/>
                        </a:rPr>
                        <a:t>In den Traktor </a:t>
                      </a:r>
                      <a:r>
                        <a:rPr lang="de-DE" sz="1600" dirty="0" smtClean="0">
                          <a:effectLst/>
                          <a:latin typeface="Arial" panose="020B0604020202020204" pitchFamily="34" charset="0"/>
                          <a:ea typeface="Arial" panose="020B0604020202020204" pitchFamily="34" charset="0"/>
                        </a:rPr>
                        <a:t>integriert</a:t>
                      </a:r>
                    </a:p>
                    <a:p>
                      <a:pPr marL="224790" marR="142240">
                        <a:lnSpc>
                          <a:spcPct val="103000"/>
                        </a:lnSpc>
                        <a:spcBef>
                          <a:spcPts val="245"/>
                        </a:spcBef>
                        <a:spcAft>
                          <a:spcPts val="0"/>
                        </a:spcAft>
                      </a:pPr>
                      <a:r>
                        <a:rPr lang="de-DE" sz="1600" dirty="0" smtClean="0">
                          <a:effectLst/>
                          <a:latin typeface="Arial" panose="020B0604020202020204" pitchFamily="34" charset="0"/>
                          <a:ea typeface="Arial" panose="020B0604020202020204" pitchFamily="34" charset="0"/>
                        </a:rPr>
                        <a:t>Hohe erzielbare</a:t>
                      </a:r>
                      <a:r>
                        <a:rPr lang="de-DE" sz="1600" baseline="0" dirty="0" smtClean="0">
                          <a:effectLst/>
                          <a:latin typeface="Arial" panose="020B0604020202020204" pitchFamily="34" charset="0"/>
                          <a:ea typeface="Arial" panose="020B0604020202020204" pitchFamily="34" charset="0"/>
                        </a:rPr>
                        <a:t> </a:t>
                      </a:r>
                      <a:r>
                        <a:rPr lang="de-DE" sz="1600" dirty="0" smtClean="0">
                          <a:effectLst/>
                          <a:latin typeface="Arial" panose="020B0604020202020204" pitchFamily="34" charset="0"/>
                          <a:ea typeface="Arial" panose="020B0604020202020204" pitchFamily="34" charset="0"/>
                        </a:rPr>
                        <a:t>Genauigkeit</a:t>
                      </a:r>
                    </a:p>
                    <a:p>
                      <a:pPr marL="224790" marR="142240">
                        <a:lnSpc>
                          <a:spcPct val="103000"/>
                        </a:lnSpc>
                        <a:spcBef>
                          <a:spcPts val="245"/>
                        </a:spcBef>
                        <a:spcAft>
                          <a:spcPts val="0"/>
                        </a:spcAft>
                      </a:pPr>
                      <a:r>
                        <a:rPr lang="de-DE" sz="1600" dirty="0" smtClean="0">
                          <a:effectLst/>
                          <a:latin typeface="Arial" panose="020B0604020202020204" pitchFamily="34" charset="0"/>
                          <a:ea typeface="Arial" panose="020B0604020202020204" pitchFamily="34" charset="0"/>
                        </a:rPr>
                        <a:t>Reaktionsschnell</a:t>
                      </a:r>
                      <a:endParaRPr lang="de-DE" sz="1100" dirty="0">
                        <a:effectLst/>
                        <a:latin typeface="Arial" panose="020B0604020202020204" pitchFamily="34" charset="0"/>
                        <a:ea typeface="Arial" panose="020B0604020202020204" pitchFamily="34" charset="0"/>
                      </a:endParaRPr>
                    </a:p>
                  </a:txBody>
                  <a:tcPr marL="0" marR="0" marT="0" marB="0"/>
                </a:tc>
                <a:extLst>
                  <a:ext uri="{0D108BD9-81ED-4DB2-BD59-A6C34878D82A}">
                    <a16:rowId xmlns:a16="http://schemas.microsoft.com/office/drawing/2014/main" val="10003"/>
                  </a:ext>
                </a:extLst>
              </a:tr>
              <a:tr h="563521">
                <a:tc>
                  <a:txBody>
                    <a:bodyPr/>
                    <a:lstStyle/>
                    <a:p>
                      <a:pPr marL="104140">
                        <a:lnSpc>
                          <a:spcPts val="1870"/>
                        </a:lnSpc>
                        <a:spcBef>
                          <a:spcPts val="360"/>
                        </a:spcBef>
                        <a:spcAft>
                          <a:spcPts val="0"/>
                        </a:spcAft>
                      </a:pPr>
                      <a:r>
                        <a:rPr lang="de-DE" sz="1800">
                          <a:effectLst/>
                          <a:latin typeface="Arial" panose="020B0604020202020204" pitchFamily="34" charset="0"/>
                          <a:ea typeface="Arial" panose="020B0604020202020204" pitchFamily="34" charset="0"/>
                        </a:rPr>
                        <a:t>Nachteile</a:t>
                      </a:r>
                      <a:endParaRPr lang="de-DE" sz="1100">
                        <a:effectLst/>
                        <a:latin typeface="Arial" panose="020B0604020202020204" pitchFamily="34" charset="0"/>
                        <a:ea typeface="Arial" panose="020B0604020202020204" pitchFamily="34" charset="0"/>
                      </a:endParaRPr>
                    </a:p>
                  </a:txBody>
                  <a:tcPr marL="0" marR="0" marT="0" marB="0"/>
                </a:tc>
                <a:tc>
                  <a:txBody>
                    <a:bodyPr/>
                    <a:lstStyle/>
                    <a:p>
                      <a:pPr marL="266700">
                        <a:lnSpc>
                          <a:spcPct val="103000"/>
                        </a:lnSpc>
                        <a:spcBef>
                          <a:spcPts val="355"/>
                        </a:spcBef>
                        <a:spcAft>
                          <a:spcPts val="0"/>
                        </a:spcAft>
                      </a:pPr>
                      <a:r>
                        <a:rPr lang="de-DE" sz="1600" dirty="0">
                          <a:effectLst/>
                          <a:latin typeface="Arial" panose="020B0604020202020204" pitchFamily="34" charset="0"/>
                          <a:ea typeface="Arial" panose="020B0604020202020204" pitchFamily="34" charset="0"/>
                        </a:rPr>
                        <a:t>Nur </a:t>
                      </a:r>
                      <a:r>
                        <a:rPr lang="de-DE" sz="1600" dirty="0" smtClean="0">
                          <a:effectLst/>
                          <a:latin typeface="Arial" panose="020B0604020202020204" pitchFamily="34" charset="0"/>
                          <a:ea typeface="Arial" panose="020B0604020202020204" pitchFamily="34" charset="0"/>
                        </a:rPr>
                        <a:t>geringe</a:t>
                      </a:r>
                      <a:r>
                        <a:rPr lang="de-DE" sz="1600" baseline="0" dirty="0" smtClean="0">
                          <a:effectLst/>
                          <a:latin typeface="Arial" panose="020B0604020202020204" pitchFamily="34" charset="0"/>
                          <a:ea typeface="Arial" panose="020B0604020202020204" pitchFamily="34" charset="0"/>
                        </a:rPr>
                        <a:t> </a:t>
                      </a:r>
                      <a:r>
                        <a:rPr lang="de-DE" sz="1600" dirty="0" smtClean="0">
                          <a:effectLst/>
                          <a:latin typeface="Arial" panose="020B0604020202020204" pitchFamily="34" charset="0"/>
                          <a:ea typeface="Arial" panose="020B0604020202020204" pitchFamily="34" charset="0"/>
                        </a:rPr>
                        <a:t>Fahrerentlastung</a:t>
                      </a:r>
                      <a:endParaRPr lang="de-DE" sz="1100" dirty="0">
                        <a:effectLst/>
                        <a:latin typeface="Arial" panose="020B0604020202020204" pitchFamily="34" charset="0"/>
                        <a:ea typeface="Arial" panose="020B0604020202020204" pitchFamily="34" charset="0"/>
                      </a:endParaRPr>
                    </a:p>
                  </a:txBody>
                  <a:tcPr marL="0" marR="0" marT="0" marB="0"/>
                </a:tc>
                <a:tc>
                  <a:txBody>
                    <a:bodyPr/>
                    <a:lstStyle/>
                    <a:p>
                      <a:pPr marL="309880">
                        <a:lnSpc>
                          <a:spcPct val="103000"/>
                        </a:lnSpc>
                        <a:spcBef>
                          <a:spcPts val="355"/>
                        </a:spcBef>
                        <a:spcAft>
                          <a:spcPts val="0"/>
                        </a:spcAft>
                      </a:pPr>
                      <a:r>
                        <a:rPr lang="de-DE" sz="1600" dirty="0">
                          <a:effectLst/>
                          <a:latin typeface="Arial" panose="020B0604020202020204" pitchFamily="34" charset="0"/>
                          <a:ea typeface="Arial" panose="020B0604020202020204" pitchFamily="34" charset="0"/>
                        </a:rPr>
                        <a:t>Reaktionsträge </a:t>
                      </a:r>
                      <a:endParaRPr lang="de-DE" sz="1600" dirty="0" smtClean="0">
                        <a:effectLst/>
                        <a:latin typeface="Arial" panose="020B0604020202020204" pitchFamily="34" charset="0"/>
                        <a:ea typeface="Arial" panose="020B0604020202020204" pitchFamily="34" charset="0"/>
                      </a:endParaRPr>
                    </a:p>
                    <a:p>
                      <a:pPr marL="309880">
                        <a:lnSpc>
                          <a:spcPct val="103000"/>
                        </a:lnSpc>
                        <a:spcBef>
                          <a:spcPts val="355"/>
                        </a:spcBef>
                        <a:spcAft>
                          <a:spcPts val="0"/>
                        </a:spcAft>
                      </a:pPr>
                      <a:r>
                        <a:rPr lang="de-DE" sz="1600" dirty="0" smtClean="0">
                          <a:effectLst/>
                          <a:latin typeface="Arial" panose="020B0604020202020204" pitchFamily="34" charset="0"/>
                          <a:ea typeface="Arial" panose="020B0604020202020204" pitchFamily="34" charset="0"/>
                        </a:rPr>
                        <a:t>Platzbedarf/Optik</a:t>
                      </a:r>
                      <a:endParaRPr lang="de-DE" sz="1100" dirty="0">
                        <a:effectLst/>
                        <a:latin typeface="Arial" panose="020B0604020202020204" pitchFamily="34" charset="0"/>
                        <a:ea typeface="Arial" panose="020B0604020202020204" pitchFamily="34" charset="0"/>
                      </a:endParaRPr>
                    </a:p>
                  </a:txBody>
                  <a:tcPr marL="0" marR="0" marT="0" marB="0"/>
                </a:tc>
                <a:tc>
                  <a:txBody>
                    <a:bodyPr/>
                    <a:lstStyle/>
                    <a:p>
                      <a:pPr marL="309880" marR="0" lvl="0" indent="0" algn="l" defTabSz="914400" rtl="0" eaLnBrk="1" fontAlgn="auto" latinLnBrk="0" hangingPunct="1">
                        <a:lnSpc>
                          <a:spcPct val="103000"/>
                        </a:lnSpc>
                        <a:spcBef>
                          <a:spcPts val="355"/>
                        </a:spcBef>
                        <a:spcAft>
                          <a:spcPts val="0"/>
                        </a:spcAft>
                        <a:buClrTx/>
                        <a:buSzTx/>
                        <a:buFontTx/>
                        <a:buNone/>
                        <a:tabLst/>
                        <a:defRPr/>
                      </a:pPr>
                      <a:r>
                        <a:rPr lang="de-DE" sz="1600" dirty="0" smtClean="0">
                          <a:effectLst/>
                          <a:latin typeface="Times New Roman" panose="02020603050405020304" pitchFamily="18" charset="0"/>
                          <a:ea typeface="Arial" panose="020B0604020202020204" pitchFamily="34" charset="0"/>
                          <a:cs typeface="Arial" panose="020B0604020202020204" pitchFamily="34" charset="0"/>
                        </a:rPr>
                        <a:t> </a:t>
                      </a:r>
                      <a:r>
                        <a:rPr kumimoji="0" lang="de-DE" sz="1600" b="0" i="0" u="none" strike="noStrike" kern="1200" cap="none" spc="0" normalizeH="0" baseline="0" noProof="0" dirty="0" smtClean="0">
                          <a:ln>
                            <a:noFill/>
                          </a:ln>
                          <a:solidFill>
                            <a:srgbClr val="000000"/>
                          </a:solidFill>
                          <a:effectLst/>
                          <a:uLnTx/>
                          <a:uFillTx/>
                          <a:latin typeface="Arial" panose="020B0604020202020204" pitchFamily="34" charset="0"/>
                          <a:ea typeface="Arial" panose="020B0604020202020204" pitchFamily="34" charset="0"/>
                          <a:cs typeface="+mn-cs"/>
                        </a:rPr>
                        <a:t>hohe Anschaffungskosten</a:t>
                      </a:r>
                      <a:endParaRPr lang="de-DE" sz="1100" dirty="0">
                        <a:effectLst/>
                        <a:latin typeface="Arial" panose="020B0604020202020204" pitchFamily="34" charset="0"/>
                        <a:ea typeface="Arial" panose="020B0604020202020204" pitchFamily="34" charset="0"/>
                      </a:endParaRPr>
                    </a:p>
                  </a:txBody>
                  <a:tcPr marL="0" marR="0" marT="0" marB="0"/>
                </a:tc>
                <a:extLst>
                  <a:ext uri="{0D108BD9-81ED-4DB2-BD59-A6C34878D82A}">
                    <a16:rowId xmlns:a16="http://schemas.microsoft.com/office/drawing/2014/main" val="10004"/>
                  </a:ext>
                </a:extLst>
              </a:tr>
            </a:tbl>
          </a:graphicData>
        </a:graphic>
      </p:graphicFrame>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45</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sp>
        <p:nvSpPr>
          <p:cNvPr id="7" name="Textfeld 6"/>
          <p:cNvSpPr txBox="1"/>
          <p:nvPr/>
        </p:nvSpPr>
        <p:spPr>
          <a:xfrm>
            <a:off x="7161783" y="5839993"/>
            <a:ext cx="2232248" cy="400110"/>
          </a:xfrm>
          <a:prstGeom prst="rect">
            <a:avLst/>
          </a:prstGeom>
          <a:noFill/>
        </p:spPr>
        <p:txBody>
          <a:bodyPr wrap="square" rtlCol="0">
            <a:spAutoFit/>
          </a:bodyPr>
          <a:lstStyle/>
          <a:p>
            <a:pPr algn="l"/>
            <a:r>
              <a:rPr lang="de-DE" sz="1000" dirty="0" smtClean="0">
                <a:latin typeface="+mn-lt"/>
              </a:rPr>
              <a:t>Quelle: Landwirtschaftskammer Oberösterreich (Eigene Darstellung) </a:t>
            </a:r>
            <a:endParaRPr lang="de-DE" sz="1000" dirty="0">
              <a:latin typeface="+mn-lt"/>
            </a:endParaRPr>
          </a:p>
        </p:txBody>
      </p:sp>
    </p:spTree>
    <p:extLst>
      <p:ext uri="{BB962C8B-B14F-4D97-AF65-F5344CB8AC3E}">
        <p14:creationId xmlns:p14="http://schemas.microsoft.com/office/powerpoint/2010/main" val="5859646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Segmente eines GNSS-Systems</a:t>
            </a:r>
            <a:endParaRPr lang="de-DE" dirty="0"/>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3960273301"/>
              </p:ext>
            </p:extLst>
          </p:nvPr>
        </p:nvGraphicFramePr>
        <p:xfrm>
          <a:off x="414547" y="908720"/>
          <a:ext cx="8915400" cy="4497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5</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7" name="Grafik 6"/>
          <p:cNvPicPr>
            <a:picLocks noChangeAspect="1"/>
          </p:cNvPicPr>
          <p:nvPr/>
        </p:nvPicPr>
        <p:blipFill>
          <a:blip r:embed="rId8"/>
          <a:stretch>
            <a:fillRect/>
          </a:stretch>
        </p:blipFill>
        <p:spPr>
          <a:xfrm>
            <a:off x="404602" y="4490140"/>
            <a:ext cx="2482982" cy="1410868"/>
          </a:xfrm>
          <a:prstGeom prst="rect">
            <a:avLst/>
          </a:prstGeom>
        </p:spPr>
      </p:pic>
      <p:sp>
        <p:nvSpPr>
          <p:cNvPr id="8" name="Textfeld 7"/>
          <p:cNvSpPr txBox="1"/>
          <p:nvPr/>
        </p:nvSpPr>
        <p:spPr>
          <a:xfrm>
            <a:off x="319090" y="6092667"/>
            <a:ext cx="2379583" cy="246221"/>
          </a:xfrm>
          <a:prstGeom prst="rect">
            <a:avLst/>
          </a:prstGeom>
          <a:noFill/>
        </p:spPr>
        <p:txBody>
          <a:bodyPr wrap="square" rtlCol="0">
            <a:spAutoFit/>
          </a:bodyPr>
          <a:lstStyle/>
          <a:p>
            <a:r>
              <a:rPr lang="de-DE" sz="1000" dirty="0" smtClean="0">
                <a:latin typeface="+mn-lt"/>
              </a:rPr>
              <a:t>Quelle: </a:t>
            </a:r>
            <a:r>
              <a:rPr lang="de-DE" sz="1000" dirty="0" err="1" smtClean="0">
                <a:latin typeface="+mn-lt"/>
              </a:rPr>
              <a:t>science</a:t>
            </a:r>
            <a:r>
              <a:rPr lang="de-DE" sz="1000" dirty="0" smtClean="0">
                <a:latin typeface="+mn-lt"/>
              </a:rPr>
              <a:t> ORF</a:t>
            </a:r>
            <a:endParaRPr lang="de-DE" sz="1000" dirty="0">
              <a:latin typeface="+mn-lt"/>
            </a:endParaRPr>
          </a:p>
        </p:txBody>
      </p:sp>
      <p:pic>
        <p:nvPicPr>
          <p:cNvPr id="9" name="Grafik 8"/>
          <p:cNvPicPr>
            <a:picLocks noChangeAspect="1"/>
          </p:cNvPicPr>
          <p:nvPr/>
        </p:nvPicPr>
        <p:blipFill>
          <a:blip r:embed="rId9"/>
          <a:stretch>
            <a:fillRect/>
          </a:stretch>
        </p:blipFill>
        <p:spPr>
          <a:xfrm>
            <a:off x="3643412" y="4490140"/>
            <a:ext cx="2447723" cy="1410868"/>
          </a:xfrm>
          <a:prstGeom prst="rect">
            <a:avLst/>
          </a:prstGeom>
        </p:spPr>
      </p:pic>
      <p:sp>
        <p:nvSpPr>
          <p:cNvPr id="10" name="Textfeld 9"/>
          <p:cNvSpPr txBox="1"/>
          <p:nvPr/>
        </p:nvSpPr>
        <p:spPr>
          <a:xfrm>
            <a:off x="3715146" y="6097594"/>
            <a:ext cx="2304256" cy="246221"/>
          </a:xfrm>
          <a:prstGeom prst="rect">
            <a:avLst/>
          </a:prstGeom>
          <a:noFill/>
        </p:spPr>
        <p:txBody>
          <a:bodyPr wrap="square" rtlCol="0">
            <a:spAutoFit/>
          </a:bodyPr>
          <a:lstStyle/>
          <a:p>
            <a:r>
              <a:rPr lang="de-DE" sz="1000" dirty="0" smtClean="0">
                <a:latin typeface="+mn-lt"/>
              </a:rPr>
              <a:t>Quelle: </a:t>
            </a:r>
            <a:r>
              <a:rPr lang="de-DE" sz="1000" dirty="0" err="1" smtClean="0">
                <a:latin typeface="+mn-lt"/>
              </a:rPr>
              <a:t>pocketnavigation</a:t>
            </a:r>
            <a:r>
              <a:rPr lang="de-DE" sz="1000" dirty="0" smtClean="0">
                <a:latin typeface="+mn-lt"/>
              </a:rPr>
              <a:t> </a:t>
            </a:r>
            <a:endParaRPr lang="de-DE" sz="1000" dirty="0">
              <a:latin typeface="+mn-lt"/>
            </a:endParaRPr>
          </a:p>
        </p:txBody>
      </p:sp>
      <p:pic>
        <p:nvPicPr>
          <p:cNvPr id="17" name="Grafik 16"/>
          <p:cNvPicPr>
            <a:picLocks noChangeAspect="1"/>
          </p:cNvPicPr>
          <p:nvPr/>
        </p:nvPicPr>
        <p:blipFill>
          <a:blip r:embed="rId10"/>
          <a:stretch>
            <a:fillRect/>
          </a:stretch>
        </p:blipFill>
        <p:spPr>
          <a:xfrm>
            <a:off x="6846963" y="4490140"/>
            <a:ext cx="2580076" cy="1410868"/>
          </a:xfrm>
          <a:prstGeom prst="rect">
            <a:avLst/>
          </a:prstGeom>
        </p:spPr>
      </p:pic>
      <p:sp>
        <p:nvSpPr>
          <p:cNvPr id="18" name="Textfeld 17"/>
          <p:cNvSpPr txBox="1"/>
          <p:nvPr/>
        </p:nvSpPr>
        <p:spPr>
          <a:xfrm>
            <a:off x="7215395" y="6097594"/>
            <a:ext cx="1843212" cy="246221"/>
          </a:xfrm>
          <a:prstGeom prst="rect">
            <a:avLst/>
          </a:prstGeom>
          <a:noFill/>
        </p:spPr>
        <p:txBody>
          <a:bodyPr wrap="square" rtlCol="0">
            <a:spAutoFit/>
          </a:bodyPr>
          <a:lstStyle/>
          <a:p>
            <a:r>
              <a:rPr lang="de-DE" sz="1000" dirty="0" smtClean="0">
                <a:latin typeface="+mn-lt"/>
              </a:rPr>
              <a:t>Quelle: </a:t>
            </a:r>
            <a:r>
              <a:rPr lang="de-DE" sz="1000" dirty="0" err="1" smtClean="0">
                <a:latin typeface="+mn-lt"/>
              </a:rPr>
              <a:t>Boels</a:t>
            </a:r>
            <a:endParaRPr lang="de-DE" sz="1000" dirty="0">
              <a:latin typeface="+mn-lt"/>
            </a:endParaRPr>
          </a:p>
        </p:txBody>
      </p:sp>
    </p:spTree>
    <p:extLst>
      <p:ext uri="{BB962C8B-B14F-4D97-AF65-F5344CB8AC3E}">
        <p14:creationId xmlns:p14="http://schemas.microsoft.com/office/powerpoint/2010/main" val="35977993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Weltraumsegment</a:t>
            </a:r>
            <a:endParaRPr lang="de-DE" dirty="0"/>
          </a:p>
        </p:txBody>
      </p:sp>
      <p:sp>
        <p:nvSpPr>
          <p:cNvPr id="3" name="Inhaltsplatzhalter 2"/>
          <p:cNvSpPr>
            <a:spLocks noGrp="1"/>
          </p:cNvSpPr>
          <p:nvPr>
            <p:ph idx="1"/>
          </p:nvPr>
        </p:nvSpPr>
        <p:spPr>
          <a:xfrm>
            <a:off x="508000" y="980728"/>
            <a:ext cx="8915400" cy="4497387"/>
          </a:xfrm>
        </p:spPr>
        <p:txBody>
          <a:bodyPr/>
          <a:lstStyle/>
          <a:p>
            <a:r>
              <a:rPr lang="de-DE" sz="2000" dirty="0"/>
              <a:t>24 operierenden </a:t>
            </a:r>
            <a:r>
              <a:rPr lang="de-DE" sz="2000" dirty="0" smtClean="0"/>
              <a:t>Satelliten</a:t>
            </a:r>
          </a:p>
          <a:p>
            <a:r>
              <a:rPr lang="de-DE" sz="2000" dirty="0" smtClean="0"/>
              <a:t>in </a:t>
            </a:r>
            <a:r>
              <a:rPr lang="de-DE" sz="2000" dirty="0"/>
              <a:t>sechs </a:t>
            </a:r>
            <a:r>
              <a:rPr lang="de-DE" sz="2000" dirty="0" smtClean="0"/>
              <a:t>Orbits (je </a:t>
            </a:r>
            <a:r>
              <a:rPr lang="de-DE" sz="2000" dirty="0"/>
              <a:t>vier </a:t>
            </a:r>
            <a:r>
              <a:rPr lang="de-DE" sz="2000" dirty="0" smtClean="0"/>
              <a:t>Satelliten)</a:t>
            </a:r>
          </a:p>
          <a:p>
            <a:r>
              <a:rPr lang="de-DE" sz="2000" dirty="0" smtClean="0"/>
              <a:t>in </a:t>
            </a:r>
            <a:r>
              <a:rPr lang="de-DE" sz="2000" dirty="0"/>
              <a:t>einer Höhe von 20.200 Kilometer </a:t>
            </a:r>
            <a:endParaRPr lang="de-DE" sz="2000" dirty="0" smtClean="0"/>
          </a:p>
          <a:p>
            <a:r>
              <a:rPr lang="de-DE" sz="2000" dirty="0" smtClean="0"/>
              <a:t>die </a:t>
            </a:r>
            <a:r>
              <a:rPr lang="de-DE" sz="2000" dirty="0"/>
              <a:t>Erde innerhalb von 12 Stunden einmal umrunden (</a:t>
            </a:r>
            <a:r>
              <a:rPr lang="de-DE" sz="2000" dirty="0" smtClean="0"/>
              <a:t>60 Grad voneinander getrennt)</a:t>
            </a:r>
          </a:p>
          <a:p>
            <a:r>
              <a:rPr lang="de-DE" sz="2000" dirty="0" smtClean="0"/>
              <a:t>häufig </a:t>
            </a:r>
            <a:r>
              <a:rPr lang="de-DE" sz="2000" dirty="0"/>
              <a:t>befinden sich mehr als 24 Satelliten im Weltraum, da neue Satelliten gestartet werden, um </a:t>
            </a:r>
            <a:r>
              <a:rPr lang="de-DE" sz="2000" dirty="0" smtClean="0"/>
              <a:t>alte </a:t>
            </a:r>
            <a:r>
              <a:rPr lang="de-DE" sz="2000" dirty="0"/>
              <a:t>zu </a:t>
            </a:r>
            <a:r>
              <a:rPr lang="de-DE" sz="2000" dirty="0" smtClean="0"/>
              <a:t>ersetzen und andere repariert werden müssen</a:t>
            </a:r>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6</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7" name="Grafik 6"/>
          <p:cNvPicPr>
            <a:picLocks noChangeAspect="1"/>
          </p:cNvPicPr>
          <p:nvPr/>
        </p:nvPicPr>
        <p:blipFill>
          <a:blip r:embed="rId2"/>
          <a:stretch>
            <a:fillRect/>
          </a:stretch>
        </p:blipFill>
        <p:spPr>
          <a:xfrm>
            <a:off x="3656856" y="3717032"/>
            <a:ext cx="2409056" cy="2421101"/>
          </a:xfrm>
          <a:prstGeom prst="rect">
            <a:avLst/>
          </a:prstGeom>
        </p:spPr>
      </p:pic>
      <p:sp>
        <p:nvSpPr>
          <p:cNvPr id="8" name="Textfeld 7"/>
          <p:cNvSpPr txBox="1"/>
          <p:nvPr/>
        </p:nvSpPr>
        <p:spPr>
          <a:xfrm>
            <a:off x="4317628" y="6243942"/>
            <a:ext cx="1296144" cy="246221"/>
          </a:xfrm>
          <a:prstGeom prst="rect">
            <a:avLst/>
          </a:prstGeom>
          <a:noFill/>
        </p:spPr>
        <p:txBody>
          <a:bodyPr wrap="square" rtlCol="0">
            <a:spAutoFit/>
          </a:bodyPr>
          <a:lstStyle/>
          <a:p>
            <a:r>
              <a:rPr lang="de-DE" sz="1000" dirty="0" smtClean="0">
                <a:latin typeface="+mn-lt"/>
              </a:rPr>
              <a:t>Quelle: Wikipedia</a:t>
            </a:r>
            <a:endParaRPr lang="de-DE" sz="1000" dirty="0">
              <a:latin typeface="+mn-lt"/>
            </a:endParaRPr>
          </a:p>
        </p:txBody>
      </p:sp>
    </p:spTree>
    <p:extLst>
      <p:ext uri="{BB962C8B-B14F-4D97-AF65-F5344CB8AC3E}">
        <p14:creationId xmlns:p14="http://schemas.microsoft.com/office/powerpoint/2010/main" val="24731000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Bodensegment</a:t>
            </a:r>
            <a:endParaRPr lang="de-DE" dirty="0"/>
          </a:p>
        </p:txBody>
      </p:sp>
      <p:sp>
        <p:nvSpPr>
          <p:cNvPr id="3" name="Inhaltsplatzhalter 2"/>
          <p:cNvSpPr>
            <a:spLocks noGrp="1"/>
          </p:cNvSpPr>
          <p:nvPr>
            <p:ph idx="1"/>
          </p:nvPr>
        </p:nvSpPr>
        <p:spPr>
          <a:xfrm>
            <a:off x="525189" y="1023482"/>
            <a:ext cx="8915400" cy="4497387"/>
          </a:xfrm>
        </p:spPr>
        <p:txBody>
          <a:bodyPr/>
          <a:lstStyle/>
          <a:p>
            <a:r>
              <a:rPr lang="de-DE" sz="2000" dirty="0" smtClean="0"/>
              <a:t>besteht </a:t>
            </a:r>
            <a:r>
              <a:rPr lang="de-DE" sz="2000" dirty="0"/>
              <a:t>aus Überwachungsstationen (Monitor Stations) </a:t>
            </a:r>
            <a:r>
              <a:rPr lang="de-DE" sz="2000" dirty="0" smtClean="0"/>
              <a:t>und der Haupt-Kontroll-Station </a:t>
            </a:r>
            <a:r>
              <a:rPr lang="de-DE" sz="2000" dirty="0"/>
              <a:t>(Master Control Station)</a:t>
            </a:r>
            <a:endParaRPr lang="de-DE" sz="2000" dirty="0" smtClean="0"/>
          </a:p>
          <a:p>
            <a:r>
              <a:rPr lang="de-DE" sz="2000" dirty="0"/>
              <a:t>über die ganze Welt </a:t>
            </a:r>
            <a:r>
              <a:rPr lang="de-DE" sz="2000" dirty="0" smtClean="0"/>
              <a:t>verteilt</a:t>
            </a:r>
          </a:p>
          <a:p>
            <a:r>
              <a:rPr lang="de-DE" sz="2000" dirty="0"/>
              <a:t>Überwachungsstationen empfangen Daten von den </a:t>
            </a:r>
            <a:r>
              <a:rPr lang="de-DE" sz="2000" dirty="0" smtClean="0"/>
              <a:t>GNSS Satelliten </a:t>
            </a:r>
            <a:r>
              <a:rPr lang="de-DE" sz="2000" dirty="0"/>
              <a:t>und überwachen insbesondere die Satellitenbahnen und </a:t>
            </a:r>
            <a:r>
              <a:rPr lang="de-DE" sz="2000" dirty="0" smtClean="0"/>
              <a:t>Borduhren</a:t>
            </a:r>
          </a:p>
          <a:p>
            <a:r>
              <a:rPr lang="de-DE" sz="2000" dirty="0"/>
              <a:t>Daten werden an die Haupt-Kontroll-Station weitergeleitet, von wo laufend Korrektursignale an die </a:t>
            </a:r>
            <a:r>
              <a:rPr lang="de-DE" sz="2000" dirty="0" smtClean="0"/>
              <a:t>Satelliten </a:t>
            </a:r>
            <a:r>
              <a:rPr lang="de-DE" sz="2000" dirty="0"/>
              <a:t>gesendet werden</a:t>
            </a:r>
            <a:endParaRPr lang="de-DE" sz="2000" dirty="0" smtClean="0"/>
          </a:p>
          <a:p>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7</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6" name="Grafik 5"/>
          <p:cNvPicPr>
            <a:picLocks noChangeAspect="1"/>
          </p:cNvPicPr>
          <p:nvPr/>
        </p:nvPicPr>
        <p:blipFill>
          <a:blip r:embed="rId2"/>
          <a:stretch>
            <a:fillRect/>
          </a:stretch>
        </p:blipFill>
        <p:spPr>
          <a:xfrm>
            <a:off x="1806935" y="3459071"/>
            <a:ext cx="6120680" cy="3065554"/>
          </a:xfrm>
          <a:prstGeom prst="rect">
            <a:avLst/>
          </a:prstGeom>
        </p:spPr>
      </p:pic>
      <p:sp>
        <p:nvSpPr>
          <p:cNvPr id="7" name="Textfeld 6"/>
          <p:cNvSpPr txBox="1"/>
          <p:nvPr/>
        </p:nvSpPr>
        <p:spPr>
          <a:xfrm>
            <a:off x="6043861" y="6497479"/>
            <a:ext cx="1957933" cy="246221"/>
          </a:xfrm>
          <a:prstGeom prst="rect">
            <a:avLst/>
          </a:prstGeom>
          <a:noFill/>
        </p:spPr>
        <p:txBody>
          <a:bodyPr wrap="square" rtlCol="0">
            <a:spAutoFit/>
          </a:bodyPr>
          <a:lstStyle/>
          <a:p>
            <a:r>
              <a:rPr lang="de-DE" sz="1000" dirty="0">
                <a:latin typeface="+mn-lt"/>
              </a:rPr>
              <a:t>Quelle: </a:t>
            </a:r>
            <a:r>
              <a:rPr lang="de-DE" sz="1000" dirty="0" smtClean="0">
                <a:latin typeface="+mn-lt"/>
              </a:rPr>
              <a:t>environmental-</a:t>
            </a:r>
            <a:r>
              <a:rPr lang="de-DE" sz="1000" dirty="0" err="1" smtClean="0">
                <a:latin typeface="+mn-lt"/>
              </a:rPr>
              <a:t>studies</a:t>
            </a:r>
            <a:r>
              <a:rPr lang="de-DE" sz="1000" dirty="0" smtClean="0">
                <a:latin typeface="+mn-lt"/>
              </a:rPr>
              <a:t> </a:t>
            </a:r>
            <a:endParaRPr lang="de-DE" sz="1000" dirty="0">
              <a:latin typeface="+mn-lt"/>
            </a:endParaRPr>
          </a:p>
        </p:txBody>
      </p:sp>
    </p:spTree>
    <p:extLst>
      <p:ext uri="{BB962C8B-B14F-4D97-AF65-F5344CB8AC3E}">
        <p14:creationId xmlns:p14="http://schemas.microsoft.com/office/powerpoint/2010/main" val="30227913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Benutzersegment</a:t>
            </a:r>
            <a:endParaRPr lang="de-DE" dirty="0"/>
          </a:p>
        </p:txBody>
      </p:sp>
      <p:sp>
        <p:nvSpPr>
          <p:cNvPr id="3" name="Inhaltsplatzhalter 2"/>
          <p:cNvSpPr>
            <a:spLocks noGrp="1"/>
          </p:cNvSpPr>
          <p:nvPr>
            <p:ph idx="1"/>
          </p:nvPr>
        </p:nvSpPr>
        <p:spPr>
          <a:xfrm>
            <a:off x="508000" y="1412875"/>
            <a:ext cx="8915400" cy="4497387"/>
          </a:xfrm>
        </p:spPr>
        <p:txBody>
          <a:bodyPr/>
          <a:lstStyle/>
          <a:p>
            <a:r>
              <a:rPr lang="de-DE" sz="2000" dirty="0" smtClean="0"/>
              <a:t>umfasst die von </a:t>
            </a:r>
            <a:r>
              <a:rPr lang="de-DE" sz="2000" dirty="0"/>
              <a:t>uns benutzten </a:t>
            </a:r>
            <a:r>
              <a:rPr lang="de-DE" sz="2000" dirty="0" smtClean="0"/>
              <a:t>GNSS-Empfänger </a:t>
            </a:r>
            <a:r>
              <a:rPr lang="de-DE" sz="2000" dirty="0"/>
              <a:t>b</a:t>
            </a:r>
            <a:r>
              <a:rPr lang="de-DE" sz="2000" dirty="0" smtClean="0"/>
              <a:t>zw. GNSS-Geräte (Endgeräte)</a:t>
            </a:r>
          </a:p>
          <a:p>
            <a:pPr lvl="1"/>
            <a:r>
              <a:rPr lang="de-DE" sz="1800" dirty="0" smtClean="0"/>
              <a:t>Handy</a:t>
            </a:r>
          </a:p>
          <a:p>
            <a:pPr lvl="1"/>
            <a:r>
              <a:rPr lang="de-DE" sz="1800" dirty="0" smtClean="0"/>
              <a:t>Navi</a:t>
            </a:r>
          </a:p>
          <a:p>
            <a:pPr lvl="1"/>
            <a:r>
              <a:rPr lang="de-DE" sz="1800" dirty="0" smtClean="0"/>
              <a:t>Tracker</a:t>
            </a:r>
          </a:p>
          <a:p>
            <a:pPr lvl="1"/>
            <a:r>
              <a:rPr lang="de-DE" sz="1800" dirty="0" smtClean="0"/>
              <a:t>GNSS-Rover</a:t>
            </a:r>
          </a:p>
          <a:p>
            <a:pPr lvl="1"/>
            <a:r>
              <a:rPr lang="de-DE" sz="1800" dirty="0" smtClean="0"/>
              <a:t>…</a:t>
            </a:r>
          </a:p>
          <a:p>
            <a:endParaRPr lang="de-DE" sz="2000" dirty="0" smtClean="0"/>
          </a:p>
          <a:p>
            <a:endParaRPr lang="de-DE" sz="2000" dirty="0" smtClean="0"/>
          </a:p>
          <a:p>
            <a:r>
              <a:rPr lang="de-DE" sz="2000" dirty="0" smtClean="0"/>
              <a:t>GNSS-Geräte bestehen aus</a:t>
            </a:r>
          </a:p>
          <a:p>
            <a:pPr lvl="1"/>
            <a:r>
              <a:rPr lang="de-DE" sz="1800" dirty="0"/>
              <a:t>e</a:t>
            </a:r>
            <a:r>
              <a:rPr lang="de-DE" sz="1800" dirty="0" smtClean="0"/>
              <a:t>iner Antenne zum Empfang der Satellitensignale</a:t>
            </a:r>
          </a:p>
          <a:p>
            <a:pPr lvl="1"/>
            <a:r>
              <a:rPr lang="de-DE" sz="1800" dirty="0"/>
              <a:t>e</a:t>
            </a:r>
            <a:r>
              <a:rPr lang="de-DE" sz="1800" dirty="0" smtClean="0"/>
              <a:t>inem Segment zur Verarbeitung der Signale</a:t>
            </a:r>
          </a:p>
          <a:p>
            <a:pPr lvl="1"/>
            <a:r>
              <a:rPr lang="de-DE" sz="1800" dirty="0"/>
              <a:t>einer Steuerungs- und Anzeigeneinheit</a:t>
            </a:r>
            <a:endParaRPr lang="de-DE" sz="1800" dirty="0" smtClean="0"/>
          </a:p>
          <a:p>
            <a:pPr lvl="1"/>
            <a:endParaRPr lang="de-DE" dirty="0"/>
          </a:p>
        </p:txBody>
      </p:sp>
      <p:sp>
        <p:nvSpPr>
          <p:cNvPr id="4" name="Foliennummernplatzhalter 3"/>
          <p:cNvSpPr>
            <a:spLocks noGrp="1"/>
          </p:cNvSpPr>
          <p:nvPr>
            <p:ph type="sldNum" sz="quarter" idx="10"/>
          </p:nvPr>
        </p:nvSpPr>
        <p:spPr/>
        <p:txBody>
          <a:bodyPr/>
          <a:lstStyle/>
          <a:p>
            <a:pPr>
              <a:defRPr/>
            </a:pPr>
            <a:r>
              <a:rPr lang="de-DE" altLang="de-DE" smtClean="0"/>
              <a:t> Folie </a:t>
            </a:r>
            <a:fld id="{F31F4837-D9EC-4D3E-84B4-4FC79C579D8D}" type="slidenum">
              <a:rPr lang="de-DE" altLang="de-DE" smtClean="0"/>
              <a:pPr>
                <a:defRPr/>
              </a:pPr>
              <a:t>8</a:t>
            </a:fld>
            <a:endParaRPr lang="de-DE" altLang="de-DE"/>
          </a:p>
        </p:txBody>
      </p:sp>
      <p:sp>
        <p:nvSpPr>
          <p:cNvPr id="5" name="Fußzeilenplatzhalter 4"/>
          <p:cNvSpPr>
            <a:spLocks noGrp="1"/>
          </p:cNvSpPr>
          <p:nvPr>
            <p:ph type="ftr" sz="quarter" idx="11"/>
          </p:nvPr>
        </p:nvSpPr>
        <p:spPr/>
        <p:txBody>
          <a:bodyPr/>
          <a:lstStyle/>
          <a:p>
            <a:pPr>
              <a:defRPr/>
            </a:pPr>
            <a:r>
              <a:rPr lang="de-DE" smtClean="0"/>
              <a:t>HSWT    Prof. Dr. U. Groß                  </a:t>
            </a:r>
            <a:endParaRPr lang="de-DE"/>
          </a:p>
        </p:txBody>
      </p:sp>
      <p:pic>
        <p:nvPicPr>
          <p:cNvPr id="8" name="Grafik 7"/>
          <p:cNvPicPr>
            <a:picLocks noChangeAspect="1"/>
          </p:cNvPicPr>
          <p:nvPr/>
        </p:nvPicPr>
        <p:blipFill rotWithShape="1">
          <a:blip r:embed="rId2"/>
          <a:srcRect l="2751" t="5124" r="55906" b="8576"/>
          <a:stretch/>
        </p:blipFill>
        <p:spPr>
          <a:xfrm>
            <a:off x="5732191" y="1916832"/>
            <a:ext cx="3456384" cy="2507423"/>
          </a:xfrm>
          <a:prstGeom prst="rect">
            <a:avLst/>
          </a:prstGeom>
        </p:spPr>
      </p:pic>
      <p:sp>
        <p:nvSpPr>
          <p:cNvPr id="9" name="Textfeld 8"/>
          <p:cNvSpPr txBox="1"/>
          <p:nvPr/>
        </p:nvSpPr>
        <p:spPr>
          <a:xfrm>
            <a:off x="7786568" y="4424255"/>
            <a:ext cx="1440160" cy="246221"/>
          </a:xfrm>
          <a:prstGeom prst="rect">
            <a:avLst/>
          </a:prstGeom>
          <a:noFill/>
        </p:spPr>
        <p:txBody>
          <a:bodyPr wrap="square" rtlCol="0">
            <a:spAutoFit/>
          </a:bodyPr>
          <a:lstStyle/>
          <a:p>
            <a:r>
              <a:rPr lang="de-DE" sz="1000" dirty="0" smtClean="0">
                <a:latin typeface="+mn-lt"/>
              </a:rPr>
              <a:t>Quelle: GPS-</a:t>
            </a:r>
            <a:r>
              <a:rPr lang="de-DE" sz="1000" dirty="0" err="1" smtClean="0">
                <a:latin typeface="+mn-lt"/>
              </a:rPr>
              <a:t>Camera</a:t>
            </a:r>
            <a:endParaRPr lang="de-DE" sz="1000" dirty="0">
              <a:latin typeface="+mn-lt"/>
            </a:endParaRPr>
          </a:p>
        </p:txBody>
      </p:sp>
    </p:spTree>
    <p:extLst>
      <p:ext uri="{BB962C8B-B14F-4D97-AF65-F5344CB8AC3E}">
        <p14:creationId xmlns:p14="http://schemas.microsoft.com/office/powerpoint/2010/main" val="25488533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Foliennummernplatzhalter 2"/>
          <p:cNvSpPr>
            <a:spLocks noGrp="1"/>
          </p:cNvSpPr>
          <p:nvPr>
            <p:ph type="sldNum" sz="quarter" idx="10"/>
          </p:nvPr>
        </p:nvSpPr>
        <p:spPr>
          <a:noFill/>
        </p:spPr>
        <p:txBody>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r">
              <a:spcBef>
                <a:spcPct val="0"/>
              </a:spcBef>
              <a:buClrTx/>
              <a:buFontTx/>
              <a:buNone/>
            </a:pPr>
            <a:r>
              <a:rPr lang="de-DE" altLang="de-DE" sz="1000">
                <a:solidFill>
                  <a:srgbClr val="71AD2A"/>
                </a:solidFill>
              </a:rPr>
              <a:t> Folie </a:t>
            </a:r>
            <a:fld id="{E1F28D38-391E-4705-9CA3-8C229BC032F0}" type="slidenum">
              <a:rPr lang="de-DE" altLang="de-DE" sz="1000">
                <a:solidFill>
                  <a:srgbClr val="71AD2A"/>
                </a:solidFill>
              </a:rPr>
              <a:pPr algn="r">
                <a:spcBef>
                  <a:spcPct val="0"/>
                </a:spcBef>
                <a:buClrTx/>
                <a:buFontTx/>
                <a:buNone/>
              </a:pPr>
              <a:t>9</a:t>
            </a:fld>
            <a:endParaRPr lang="de-DE" altLang="de-DE" sz="1000">
              <a:solidFill>
                <a:srgbClr val="71AD2A"/>
              </a:solidFill>
            </a:endParaRPr>
          </a:p>
        </p:txBody>
      </p:sp>
      <p:sp>
        <p:nvSpPr>
          <p:cNvPr id="6" name="Fußzeilenplatzhalter 3"/>
          <p:cNvSpPr>
            <a:spLocks noGrp="1"/>
          </p:cNvSpPr>
          <p:nvPr>
            <p:ph type="ftr" sz="quarter" idx="11"/>
          </p:nvPr>
        </p:nvSpPr>
        <p:spPr/>
        <p:txBody>
          <a:bodyPr/>
          <a:lstStyle/>
          <a:p>
            <a:pPr>
              <a:defRPr/>
            </a:pPr>
            <a:r>
              <a:rPr lang="de-DE" dirty="0"/>
              <a:t>HSWT    Prof. Dr. U. Groß                  </a:t>
            </a:r>
          </a:p>
        </p:txBody>
      </p:sp>
      <p:sp>
        <p:nvSpPr>
          <p:cNvPr id="86020" name="Rectangle 4"/>
          <p:cNvSpPr>
            <a:spLocks noGrp="1" noChangeArrowheads="1"/>
          </p:cNvSpPr>
          <p:nvPr>
            <p:ph type="title"/>
          </p:nvPr>
        </p:nvSpPr>
        <p:spPr>
          <a:xfrm>
            <a:off x="508000" y="188913"/>
            <a:ext cx="8718550" cy="1152525"/>
          </a:xfrm>
        </p:spPr>
        <p:txBody>
          <a:bodyPr/>
          <a:lstStyle/>
          <a:p>
            <a:pPr eaLnBrk="1" hangingPunct="1"/>
            <a:r>
              <a:rPr lang="de-DE" altLang="de-DE" dirty="0" smtClean="0"/>
              <a:t>Wie viele Satelliten brauche ich zur Positionsbestimmung und warum? </a:t>
            </a:r>
          </a:p>
        </p:txBody>
      </p:sp>
      <p:pic>
        <p:nvPicPr>
          <p:cNvPr id="86021" name="Picture 6" descr="B12BB3FF"/>
          <p:cNvPicPr>
            <a:picLocks noChangeAspect="1" noChangeArrowheads="1"/>
          </p:cNvPicPr>
          <p:nvPr/>
        </p:nvPicPr>
        <p:blipFill rotWithShape="1">
          <a:blip r:embed="rId3">
            <a:lum bright="-6000" contrast="6000"/>
            <a:extLst>
              <a:ext uri="{28A0092B-C50C-407E-A947-70E740481C1C}">
                <a14:useLocalDpi xmlns:a14="http://schemas.microsoft.com/office/drawing/2010/main" val="0"/>
              </a:ext>
            </a:extLst>
          </a:blip>
          <a:srcRect b="14125"/>
          <a:stretch/>
        </p:blipFill>
        <p:spPr bwMode="auto">
          <a:xfrm>
            <a:off x="233299" y="1446471"/>
            <a:ext cx="8901239" cy="337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Text Box 7"/>
          <p:cNvSpPr txBox="1">
            <a:spLocks noChangeArrowheads="1"/>
          </p:cNvSpPr>
          <p:nvPr/>
        </p:nvSpPr>
        <p:spPr bwMode="auto">
          <a:xfrm>
            <a:off x="3174" y="5462796"/>
            <a:ext cx="9361488"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50000"/>
              </a:spcBef>
              <a:buClrTx/>
              <a:buFontTx/>
              <a:buNone/>
            </a:pPr>
            <a:r>
              <a:rPr lang="de-DE" altLang="de-DE" sz="1400" b="1" dirty="0"/>
              <a:t>Zur Positionsbestimmung vergleicht der GPS-Empfänger die Zeit, zu der das Signal von einem bestimmten Satelliten ausgesandt wurde, mit der Zeit, zu der das Signal empfangen </a:t>
            </a:r>
            <a:r>
              <a:rPr lang="de-DE" altLang="de-DE" sz="1400" b="1" dirty="0" smtClean="0"/>
              <a:t>wurde</a:t>
            </a:r>
            <a:endParaRPr lang="de-DE" altLang="de-DE" sz="1400" b="1" dirty="0"/>
          </a:p>
          <a:p>
            <a:pPr algn="ctr">
              <a:spcBef>
                <a:spcPct val="50000"/>
              </a:spcBef>
              <a:buClrTx/>
              <a:buFontTx/>
              <a:buNone/>
            </a:pPr>
            <a:r>
              <a:rPr lang="de-DE" altLang="de-DE" sz="1400" b="1" dirty="0"/>
              <a:t>3 Satelliten zur Positionsbestimmung + 1 Satellit zur </a:t>
            </a:r>
            <a:r>
              <a:rPr lang="de-DE" altLang="de-DE" sz="1400" b="1" dirty="0" smtClean="0"/>
              <a:t>Höhenbestimmung</a:t>
            </a:r>
          </a:p>
          <a:p>
            <a:pPr algn="ctr">
              <a:spcBef>
                <a:spcPct val="50000"/>
              </a:spcBef>
              <a:buClrTx/>
              <a:buFontTx/>
              <a:buNone/>
            </a:pPr>
            <a:r>
              <a:rPr lang="de-DE" altLang="de-DE" sz="1400" b="1" dirty="0" smtClean="0"/>
              <a:t>Positionsbestimmung </a:t>
            </a:r>
            <a:r>
              <a:rPr lang="de-DE" altLang="de-DE" sz="1400" b="1" dirty="0"/>
              <a:t>durch </a:t>
            </a:r>
            <a:r>
              <a:rPr lang="de-DE" altLang="de-DE" sz="1400" b="1" dirty="0" err="1" smtClean="0"/>
              <a:t>Multilateration</a:t>
            </a:r>
            <a:endParaRPr lang="de-DE" altLang="de-DE" sz="1400" b="1" dirty="0"/>
          </a:p>
        </p:txBody>
      </p:sp>
      <p:sp>
        <p:nvSpPr>
          <p:cNvPr id="86023" name="Ellipse 2"/>
          <p:cNvSpPr>
            <a:spLocks noChangeArrowheads="1"/>
          </p:cNvSpPr>
          <p:nvPr/>
        </p:nvSpPr>
        <p:spPr bwMode="auto">
          <a:xfrm>
            <a:off x="1873757" y="1333668"/>
            <a:ext cx="1752600" cy="914400"/>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0"/>
              </a:spcBef>
              <a:buClrTx/>
              <a:buFontTx/>
              <a:buNone/>
            </a:pPr>
            <a:endParaRPr lang="de-DE" altLang="de-DE">
              <a:latin typeface="Times New Roman" pitchFamily="18" charset="0"/>
            </a:endParaRPr>
          </a:p>
        </p:txBody>
      </p:sp>
      <p:sp>
        <p:nvSpPr>
          <p:cNvPr id="86024" name="Ellipse 8"/>
          <p:cNvSpPr>
            <a:spLocks noChangeArrowheads="1"/>
          </p:cNvSpPr>
          <p:nvPr/>
        </p:nvSpPr>
        <p:spPr bwMode="auto">
          <a:xfrm>
            <a:off x="1622138" y="3284984"/>
            <a:ext cx="2255837" cy="914400"/>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lgn="l">
              <a:spcBef>
                <a:spcPct val="20000"/>
              </a:spcBef>
              <a:buClr>
                <a:srgbClr val="71AD2A"/>
              </a:buClr>
              <a:buFont typeface="Arial Unicode MS" pitchFamily="34" charset="-128"/>
              <a:buChar char="»"/>
              <a:defRPr sz="2400">
                <a:solidFill>
                  <a:schemeClr val="tx1"/>
                </a:solidFill>
                <a:latin typeface="Arial" pitchFamily="34" charset="0"/>
                <a:ea typeface="ＭＳ Ｐゴシック" pitchFamily="34" charset="-128"/>
                <a:cs typeface="Arial" pitchFamily="34" charset="0"/>
              </a:defRPr>
            </a:lvl1pPr>
            <a:lvl2pPr marL="742950" indent="-285750" algn="l">
              <a:spcBef>
                <a:spcPct val="20000"/>
              </a:spcBef>
              <a:buClr>
                <a:srgbClr val="71AD2A"/>
              </a:buClr>
              <a:buFont typeface="Univers" pitchFamily="34" charset="0"/>
              <a:buChar char="›"/>
              <a:defRPr sz="2200">
                <a:solidFill>
                  <a:schemeClr val="tx1"/>
                </a:solidFill>
                <a:latin typeface="Arial" pitchFamily="34" charset="0"/>
                <a:ea typeface="ＭＳ Ｐゴシック" pitchFamily="34" charset="-128"/>
                <a:cs typeface="Arial" pitchFamily="34" charset="0"/>
              </a:defRPr>
            </a:lvl2pPr>
            <a:lvl3pPr marL="1143000" indent="-228600" algn="l">
              <a:spcBef>
                <a:spcPct val="20000"/>
              </a:spcBef>
              <a:buClr>
                <a:srgbClr val="71AD2A"/>
              </a:buClr>
              <a:buFont typeface="Arial Unicode MS" pitchFamily="34" charset="-128"/>
              <a:buChar char="›"/>
              <a:defRPr sz="2000">
                <a:solidFill>
                  <a:schemeClr val="tx1"/>
                </a:solidFill>
                <a:latin typeface="Arial" pitchFamily="34" charset="0"/>
                <a:ea typeface="ＭＳ Ｐゴシック" pitchFamily="34" charset="-128"/>
                <a:cs typeface="Arial" pitchFamily="34" charset="0"/>
              </a:defRPr>
            </a:lvl3pPr>
            <a:lvl4pPr marL="1600200" indent="-228600" algn="l">
              <a:spcBef>
                <a:spcPct val="20000"/>
              </a:spcBef>
              <a:buClr>
                <a:srgbClr val="71AD2A"/>
              </a:buClr>
              <a:buFont typeface="Arial Unicode MS" pitchFamily="34" charset="-128"/>
              <a:buChar char="›"/>
              <a:defRPr>
                <a:solidFill>
                  <a:schemeClr val="tx1"/>
                </a:solidFill>
                <a:latin typeface="Arial" pitchFamily="34" charset="0"/>
                <a:ea typeface="ＭＳ Ｐゴシック" pitchFamily="34" charset="-128"/>
                <a:cs typeface="Arial" pitchFamily="34" charset="0"/>
              </a:defRPr>
            </a:lvl4pPr>
            <a:lvl5pPr marL="2057400" indent="-228600" algn="l">
              <a:spcBef>
                <a:spcPct val="20000"/>
              </a:spcBef>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pitchFamily="34" charset="0"/>
                <a:ea typeface="ＭＳ Ｐゴシック" pitchFamily="34" charset="-128"/>
                <a:cs typeface="Arial" pitchFamily="34" charset="0"/>
              </a:defRPr>
            </a:lvl9pPr>
          </a:lstStyle>
          <a:p>
            <a:pPr algn="ctr">
              <a:spcBef>
                <a:spcPct val="0"/>
              </a:spcBef>
              <a:buClrTx/>
              <a:buFontTx/>
              <a:buNone/>
            </a:pPr>
            <a:endParaRPr lang="de-DE" altLang="de-DE">
              <a:latin typeface="Times New Roman" pitchFamily="18" charset="0"/>
            </a:endParaRPr>
          </a:p>
        </p:txBody>
      </p:sp>
      <p:sp>
        <p:nvSpPr>
          <p:cNvPr id="3" name="Textfeld 2"/>
          <p:cNvSpPr txBox="1"/>
          <p:nvPr/>
        </p:nvSpPr>
        <p:spPr>
          <a:xfrm>
            <a:off x="6903956" y="4923681"/>
            <a:ext cx="2232248" cy="246221"/>
          </a:xfrm>
          <a:prstGeom prst="rect">
            <a:avLst/>
          </a:prstGeom>
          <a:noFill/>
        </p:spPr>
        <p:txBody>
          <a:bodyPr wrap="square" rtlCol="0">
            <a:spAutoFit/>
          </a:bodyPr>
          <a:lstStyle/>
          <a:p>
            <a:r>
              <a:rPr lang="de-DE" sz="1000" dirty="0" smtClean="0">
                <a:latin typeface="+mn-lt"/>
              </a:rPr>
              <a:t>Quelle: KTBL </a:t>
            </a:r>
            <a:r>
              <a:rPr lang="de-DE" sz="1000" dirty="0">
                <a:latin typeface="+mn-lt"/>
              </a:rPr>
              <a:t>(</a:t>
            </a:r>
            <a:r>
              <a:rPr lang="de-DE" sz="1000" dirty="0" smtClean="0">
                <a:latin typeface="+mn-lt"/>
              </a:rPr>
              <a:t>Parallelfahrsysteme)</a:t>
            </a:r>
            <a:endParaRPr lang="de-DE" sz="1000" dirty="0">
              <a:latin typeface="+mn-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1_alleSeiten">
  <a:themeElements>
    <a:clrScheme name="1_alleSeite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alleSeiten">
      <a:majorFont>
        <a:latin typeface="Arial"/>
        <a:ea typeface="ＭＳ Ｐゴシック"/>
        <a:cs typeface="Arial"/>
      </a:majorFont>
      <a:minorFont>
        <a:latin typeface="Arial"/>
        <a:ea typeface="ＭＳ Ｐゴシック"/>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alleSeite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3244</Words>
  <Application>Microsoft Office PowerPoint</Application>
  <PresentationFormat>A4-Papier (210 x 297 mm)</PresentationFormat>
  <Paragraphs>648</Paragraphs>
  <Slides>45</Slides>
  <Notes>12</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45</vt:i4>
      </vt:variant>
    </vt:vector>
  </HeadingPairs>
  <TitlesOfParts>
    <vt:vector size="54" baseType="lpstr">
      <vt:lpstr>Arial Unicode MS</vt:lpstr>
      <vt:lpstr>ＭＳ Ｐゴシック</vt:lpstr>
      <vt:lpstr>Arial</vt:lpstr>
      <vt:lpstr>Calibri</vt:lpstr>
      <vt:lpstr>Cambria Math</vt:lpstr>
      <vt:lpstr>Times New Roman</vt:lpstr>
      <vt:lpstr>Univers</vt:lpstr>
      <vt:lpstr>Wingdings</vt:lpstr>
      <vt:lpstr>1_alleSeiten</vt:lpstr>
      <vt:lpstr>Satellitengestützte Landwirtschaft  - Griff nach den Sternen oder Realität auf dem Boden? </vt:lpstr>
      <vt:lpstr>Gliederung</vt:lpstr>
      <vt:lpstr>GNSS (Global Navigation Satellite System) – welche Systeme gibt es?  </vt:lpstr>
      <vt:lpstr>GPS – erstes Positionsbestimmungssystem</vt:lpstr>
      <vt:lpstr>Segmente eines GNSS-Systems</vt:lpstr>
      <vt:lpstr>Weltraumsegment</vt:lpstr>
      <vt:lpstr>Bodensegment</vt:lpstr>
      <vt:lpstr>Benutzersegment</vt:lpstr>
      <vt:lpstr>Wie viele Satelliten brauche ich zur Positionsbestimmung und warum? </vt:lpstr>
      <vt:lpstr>Trilateration – Bestimmung der Position aus drei Entfernungen</vt:lpstr>
      <vt:lpstr>Grundlagen Satelliten</vt:lpstr>
      <vt:lpstr>GNSS – Allgemeine Störungen vom Satellit zum Empfänger</vt:lpstr>
      <vt:lpstr>Satellitenkonstellation</vt:lpstr>
      <vt:lpstr>GNSS-Signalfehler bei der Positionsbestimmung</vt:lpstr>
      <vt:lpstr>GNSS – Qualität reicht uns nicht aus – Wir Landwirte nehmen es genauer! Was machen, damit es genauer wird?</vt:lpstr>
      <vt:lpstr>Satellitengestütztes Verfahren</vt:lpstr>
      <vt:lpstr>Terrestrisches Verfahren</vt:lpstr>
      <vt:lpstr>Messverfahren der Laufzeitkorrektur</vt:lpstr>
      <vt:lpstr>Empfängertypus – Frequenzen</vt:lpstr>
      <vt:lpstr>GPS-Genauigkeiten</vt:lpstr>
      <vt:lpstr>GPS-Genauigkeiten</vt:lpstr>
      <vt:lpstr>Kosten der Korrekturdienste</vt:lpstr>
      <vt:lpstr>Korrektursysteme – Welche Verfahren gibt es?</vt:lpstr>
      <vt:lpstr>DGNSS (Differentielles GNSS)</vt:lpstr>
      <vt:lpstr>Differentielle Laufzeitkorrektur</vt:lpstr>
      <vt:lpstr>Anwender „DGNSS“</vt:lpstr>
      <vt:lpstr>PPP (Precise Point Positioning)</vt:lpstr>
      <vt:lpstr>Anwender „PPP“</vt:lpstr>
      <vt:lpstr>RTK (Real Time Kinematic)</vt:lpstr>
      <vt:lpstr>RTK-Lösungen</vt:lpstr>
      <vt:lpstr>Mobiles RTK</vt:lpstr>
      <vt:lpstr>Anwender „Mobiles RTK“</vt:lpstr>
      <vt:lpstr>Festes RTK</vt:lpstr>
      <vt:lpstr>Anwender „Festes RTK“</vt:lpstr>
      <vt:lpstr>Nachteile RTK-Station</vt:lpstr>
      <vt:lpstr>RTK Netzwerk</vt:lpstr>
      <vt:lpstr>RTK Netzwerk (VirtuelleReferenzStation-RTK)</vt:lpstr>
      <vt:lpstr>Anwender „RTK Netzwerk“</vt:lpstr>
      <vt:lpstr>Lenksysteme - Einstiegsdroge in das „Precision Farming“?</vt:lpstr>
      <vt:lpstr>Lenken mit System</vt:lpstr>
      <vt:lpstr>Manuelle Systeme</vt:lpstr>
      <vt:lpstr>Lenkassistenzsysteme (Stellmotor am Lenkrad)</vt:lpstr>
      <vt:lpstr>Lenkassistenzsysteme (Stellmotor im Lenkrad)</vt:lpstr>
      <vt:lpstr>Automatische Systeme</vt:lpstr>
      <vt:lpstr>Einteilung der Lenksysteme</vt:lpstr>
    </vt:vector>
  </TitlesOfParts>
  <Company>Fachhochschule Nürtingen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Präsentation Einführung</dc:title>
  <dc:creator>Fluhrer</dc:creator>
  <cp:lastModifiedBy>Rechenzentrum</cp:lastModifiedBy>
  <cp:revision>695</cp:revision>
  <cp:lastPrinted>2000-01-28T17:33:17Z</cp:lastPrinted>
  <dcterms:created xsi:type="dcterms:W3CDTF">1999-07-14T19:19:32Z</dcterms:created>
  <dcterms:modified xsi:type="dcterms:W3CDTF">2020-07-07T19:25:16Z</dcterms:modified>
</cp:coreProperties>
</file>