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3.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4.xml" ContentType="application/vnd.openxmlformats-officedocument.presentationml.notesSlide+xml"/>
  <Override PartName="/ppt/comments/comment8.xml" ContentType="application/vnd.openxmlformats-officedocument.presentationml.comments+xml"/>
  <Override PartName="/ppt/notesSlides/notesSlide5.xml" ContentType="application/vnd.openxmlformats-officedocument.presentationml.notesSlide+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6.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7.xml" ContentType="application/vnd.openxmlformats-officedocument.presentationml.notesSlide+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notesSlides/notesSlide8.xml" ContentType="application/vnd.openxmlformats-officedocument.presentationml.notesSlide+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notesSlides/notesSlide9.xml" ContentType="application/vnd.openxmlformats-officedocument.presentationml.notesSlide+xml"/>
  <Override PartName="/ppt/comments/comment22.xml" ContentType="application/vnd.openxmlformats-officedocument.presentationml.comments+xml"/>
  <Override PartName="/ppt/comments/comment23.xml" ContentType="application/vnd.openxmlformats-officedocument.presentationml.comments+xml"/>
  <Override PartName="/ppt/notesSlides/notesSlide10.xml" ContentType="application/vnd.openxmlformats-officedocument.presentationml.notesSlide+xml"/>
  <Override PartName="/ppt/comments/comment24.xml" ContentType="application/vnd.openxmlformats-officedocument.presentationml.comments+xml"/>
  <Override PartName="/ppt/notesSlides/notesSlide11.xml" ContentType="application/vnd.openxmlformats-officedocument.presentationml.notesSlide+xml"/>
  <Override PartName="/ppt/comments/comment25.xml" ContentType="application/vnd.openxmlformats-officedocument.presentationml.comments+xml"/>
  <Override PartName="/ppt/notesSlides/notesSlide12.xml" ContentType="application/vnd.openxmlformats-officedocument.presentationml.notesSlide+xml"/>
  <Override PartName="/ppt/comments/comment26.xml" ContentType="application/vnd.openxmlformats-officedocument.presentationml.comments+xml"/>
  <Override PartName="/ppt/notesSlides/notesSlide13.xml" ContentType="application/vnd.openxmlformats-officedocument.presentationml.notesSlide+xml"/>
  <Override PartName="/ppt/comments/comment27.xml" ContentType="application/vnd.openxmlformats-officedocument.presentationml.comments+xml"/>
  <Override PartName="/ppt/comments/comment28.xml" ContentType="application/vnd.openxmlformats-officedocument.presentationml.comments+xml"/>
  <Override PartName="/ppt/notesSlides/notesSlide14.xml" ContentType="application/vnd.openxmlformats-officedocument.presentationml.notesSlide+xml"/>
  <Override PartName="/ppt/comments/comment29.xml" ContentType="application/vnd.openxmlformats-officedocument.presentationml.comments+xml"/>
  <Override PartName="/ppt/comments/comment30.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1.xml" ContentType="application/vnd.openxmlformats-officedocument.presentationml.comments+xml"/>
  <Override PartName="/ppt/comments/comment32.xml" ContentType="application/vnd.openxmlformats-officedocument.presentationml.comments+xml"/>
  <Override PartName="/ppt/comments/comment33.xml" ContentType="application/vnd.openxmlformats-officedocument.presentationml.comments+xml"/>
  <Override PartName="/ppt/comments/comment34.xml" ContentType="application/vnd.openxmlformats-officedocument.presentationml.comments+xml"/>
  <Override PartName="/ppt/comments/comment35.xml" ContentType="application/vnd.openxmlformats-officedocument.presentationml.comments+xml"/>
  <Override PartName="/ppt/notesSlides/notesSlide17.xml" ContentType="application/vnd.openxmlformats-officedocument.presentationml.notesSlide+xml"/>
  <Override PartName="/ppt/comments/comment36.xml" ContentType="application/vnd.openxmlformats-officedocument.presentationml.comments+xml"/>
  <Override PartName="/ppt/comments/comment37.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8.xml" ContentType="application/vnd.openxmlformats-officedocument.presentationml.comments+xml"/>
  <Override PartName="/ppt/notesSlides/notesSlide20.xml" ContentType="application/vnd.openxmlformats-officedocument.presentationml.notesSlide+xml"/>
  <Override PartName="/ppt/comments/comment39.xml" ContentType="application/vnd.openxmlformats-officedocument.presentationml.comments+xml"/>
  <Override PartName="/ppt/notesSlides/notesSlide21.xml" ContentType="application/vnd.openxmlformats-officedocument.presentationml.notesSlide+xml"/>
  <Override PartName="/ppt/comments/comment40.xml" ContentType="application/vnd.openxmlformats-officedocument.presentationml.comments+xml"/>
  <Override PartName="/ppt/comments/comment41.xml" ContentType="application/vnd.openxmlformats-officedocument.presentationml.comments+xml"/>
  <Override PartName="/ppt/comments/comment42.xml" ContentType="application/vnd.openxmlformats-officedocument.presentationml.comments+xml"/>
  <Override PartName="/ppt/comments/comment43.xml" ContentType="application/vnd.openxmlformats-officedocument.presentationml.comments+xml"/>
  <Override PartName="/ppt/notesSlides/notesSlide22.xml" ContentType="application/vnd.openxmlformats-officedocument.presentationml.notesSlide+xml"/>
  <Override PartName="/ppt/comments/comment44.xml" ContentType="application/vnd.openxmlformats-officedocument.presentationml.comments+xml"/>
  <Override PartName="/ppt/notesSlides/notesSlide23.xml" ContentType="application/vnd.openxmlformats-officedocument.presentationml.notesSlide+xml"/>
  <Override PartName="/ppt/comments/comment45.xml" ContentType="application/vnd.openxmlformats-officedocument.presentationml.comments+xml"/>
  <Override PartName="/ppt/comments/comment46.xml" ContentType="application/vnd.openxmlformats-officedocument.presentationml.comments+xml"/>
  <Override PartName="/ppt/notesSlides/notesSlide24.xml" ContentType="application/vnd.openxmlformats-officedocument.presentationml.notesSlide+xml"/>
  <Override PartName="/ppt/comments/comment47.xml" ContentType="application/vnd.openxmlformats-officedocument.presentationml.comments+xml"/>
  <Override PartName="/ppt/notesSlides/notesSlide25.xml" ContentType="application/vnd.openxmlformats-officedocument.presentationml.notesSlide+xml"/>
  <Override PartName="/ppt/comments/comment48.xml" ContentType="application/vnd.openxmlformats-officedocument.presentationml.comments+xml"/>
  <Override PartName="/ppt/notesSlides/notesSlide26.xml" ContentType="application/vnd.openxmlformats-officedocument.presentationml.notesSlide+xml"/>
  <Override PartName="/ppt/comments/comment49.xml" ContentType="application/vnd.openxmlformats-officedocument.presentationml.comments+xml"/>
  <Override PartName="/ppt/notesSlides/notesSlide27.xml" ContentType="application/vnd.openxmlformats-officedocument.presentationml.notesSlide+xml"/>
  <Override PartName="/ppt/comments/comment50.xml" ContentType="application/vnd.openxmlformats-officedocument.presentationml.comments+xml"/>
  <Override PartName="/ppt/comments/comment51.xml" ContentType="application/vnd.openxmlformats-officedocument.presentationml.comments+xml"/>
  <Override PartName="/ppt/comments/comment52.xml" ContentType="application/vnd.openxmlformats-officedocument.presentationml.comments+xml"/>
  <Override PartName="/ppt/comments/comment53.xml" ContentType="application/vnd.openxmlformats-officedocument.presentationml.comments+xml"/>
  <Override PartName="/ppt/comments/comment54.xml" ContentType="application/vnd.openxmlformats-officedocument.presentationml.comments+xml"/>
  <Override PartName="/ppt/comments/comment55.xml" ContentType="application/vnd.openxmlformats-officedocument.presentationml.comments+xml"/>
  <Override PartName="/ppt/notesSlides/notesSlide28.xml" ContentType="application/vnd.openxmlformats-officedocument.presentationml.notesSlide+xml"/>
  <Override PartName="/ppt/comments/comment56.xml" ContentType="application/vnd.openxmlformats-officedocument.presentationml.comments+xml"/>
  <Override PartName="/ppt/comments/comment57.xml" ContentType="application/vnd.openxmlformats-officedocument.presentationml.comments+xml"/>
  <Override PartName="/ppt/comments/comment58.xml" ContentType="application/vnd.openxmlformats-officedocument.presentationml.comments+xml"/>
  <Override PartName="/ppt/comments/comment59.xml" ContentType="application/vnd.openxmlformats-officedocument.presentationml.comments+xml"/>
  <Override PartName="/ppt/notesSlides/notesSlide29.xml" ContentType="application/vnd.openxmlformats-officedocument.presentationml.notesSlide+xml"/>
  <Override PartName="/ppt/comments/comment60.xml" ContentType="application/vnd.openxmlformats-officedocument.presentationml.comments+xml"/>
  <Override PartName="/ppt/comments/comment61.xml" ContentType="application/vnd.openxmlformats-officedocument.presentationml.comments+xml"/>
  <Override PartName="/ppt/comments/comment62.xml" ContentType="application/vnd.openxmlformats-officedocument.presentationml.comments+xml"/>
  <Override PartName="/ppt/comments/comment63.xml" ContentType="application/vnd.openxmlformats-officedocument.presentationml.comments+xml"/>
  <Override PartName="/ppt/notesSlides/notesSlide30.xml" ContentType="application/vnd.openxmlformats-officedocument.presentationml.notesSlide+xml"/>
  <Override PartName="/ppt/comments/comment64.xml" ContentType="application/vnd.openxmlformats-officedocument.presentationml.comments+xml"/>
  <Override PartName="/ppt/comments/comment6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7" r:id="rId2"/>
    <p:sldMasterId id="2147483654" r:id="rId3"/>
    <p:sldMasterId id="2147483955" r:id="rId4"/>
    <p:sldMasterId id="2147483969" r:id="rId5"/>
  </p:sldMasterIdLst>
  <p:notesMasterIdLst>
    <p:notesMasterId r:id="rId135"/>
  </p:notesMasterIdLst>
  <p:handoutMasterIdLst>
    <p:handoutMasterId r:id="rId136"/>
  </p:handoutMasterIdLst>
  <p:sldIdLst>
    <p:sldId id="265" r:id="rId6"/>
    <p:sldId id="260" r:id="rId7"/>
    <p:sldId id="267" r:id="rId8"/>
    <p:sldId id="354" r:id="rId9"/>
    <p:sldId id="273" r:id="rId10"/>
    <p:sldId id="271" r:id="rId11"/>
    <p:sldId id="276" r:id="rId12"/>
    <p:sldId id="384" r:id="rId13"/>
    <p:sldId id="356" r:id="rId14"/>
    <p:sldId id="355" r:id="rId15"/>
    <p:sldId id="277" r:id="rId16"/>
    <p:sldId id="278" r:id="rId17"/>
    <p:sldId id="402" r:id="rId18"/>
    <p:sldId id="279" r:id="rId19"/>
    <p:sldId id="280" r:id="rId20"/>
    <p:sldId id="281" r:id="rId21"/>
    <p:sldId id="282" r:id="rId22"/>
    <p:sldId id="283" r:id="rId23"/>
    <p:sldId id="285" r:id="rId24"/>
    <p:sldId id="393" r:id="rId25"/>
    <p:sldId id="394" r:id="rId26"/>
    <p:sldId id="284" r:id="rId27"/>
    <p:sldId id="287" r:id="rId28"/>
    <p:sldId id="377" r:id="rId29"/>
    <p:sldId id="395" r:id="rId30"/>
    <p:sldId id="381" r:id="rId31"/>
    <p:sldId id="382" r:id="rId32"/>
    <p:sldId id="383" r:id="rId33"/>
    <p:sldId id="289" r:id="rId34"/>
    <p:sldId id="290" r:id="rId35"/>
    <p:sldId id="406" r:id="rId36"/>
    <p:sldId id="288" r:id="rId37"/>
    <p:sldId id="292" r:id="rId38"/>
    <p:sldId id="360" r:id="rId39"/>
    <p:sldId id="293" r:id="rId40"/>
    <p:sldId id="295" r:id="rId41"/>
    <p:sldId id="403" r:id="rId42"/>
    <p:sldId id="294" r:id="rId43"/>
    <p:sldId id="296" r:id="rId44"/>
    <p:sldId id="297" r:id="rId45"/>
    <p:sldId id="401" r:id="rId46"/>
    <p:sldId id="298" r:id="rId47"/>
    <p:sldId id="299" r:id="rId48"/>
    <p:sldId id="300" r:id="rId49"/>
    <p:sldId id="385" r:id="rId50"/>
    <p:sldId id="301" r:id="rId51"/>
    <p:sldId id="386" r:id="rId52"/>
    <p:sldId id="303" r:id="rId53"/>
    <p:sldId id="304" r:id="rId54"/>
    <p:sldId id="306" r:id="rId55"/>
    <p:sldId id="405" r:id="rId56"/>
    <p:sldId id="361" r:id="rId57"/>
    <p:sldId id="362" r:id="rId58"/>
    <p:sldId id="387" r:id="rId59"/>
    <p:sldId id="388" r:id="rId60"/>
    <p:sldId id="392" r:id="rId61"/>
    <p:sldId id="404" r:id="rId62"/>
    <p:sldId id="344" r:id="rId63"/>
    <p:sldId id="391" r:id="rId64"/>
    <p:sldId id="390" r:id="rId65"/>
    <p:sldId id="345" r:id="rId66"/>
    <p:sldId id="347" r:id="rId67"/>
    <p:sldId id="363" r:id="rId68"/>
    <p:sldId id="305" r:id="rId69"/>
    <p:sldId id="379" r:id="rId70"/>
    <p:sldId id="308" r:id="rId71"/>
    <p:sldId id="378" r:id="rId72"/>
    <p:sldId id="380" r:id="rId73"/>
    <p:sldId id="307" r:id="rId74"/>
    <p:sldId id="396" r:id="rId75"/>
    <p:sldId id="364" r:id="rId76"/>
    <p:sldId id="316" r:id="rId77"/>
    <p:sldId id="310" r:id="rId78"/>
    <p:sldId id="311" r:id="rId79"/>
    <p:sldId id="366" r:id="rId80"/>
    <p:sldId id="365" r:id="rId81"/>
    <p:sldId id="314" r:id="rId82"/>
    <p:sldId id="367" r:id="rId83"/>
    <p:sldId id="313" r:id="rId84"/>
    <p:sldId id="315" r:id="rId85"/>
    <p:sldId id="399" r:id="rId86"/>
    <p:sldId id="400" r:id="rId87"/>
    <p:sldId id="407" r:id="rId88"/>
    <p:sldId id="317" r:id="rId89"/>
    <p:sldId id="318" r:id="rId90"/>
    <p:sldId id="319" r:id="rId91"/>
    <p:sldId id="320" r:id="rId92"/>
    <p:sldId id="328" r:id="rId93"/>
    <p:sldId id="369" r:id="rId94"/>
    <p:sldId id="321" r:id="rId95"/>
    <p:sldId id="322" r:id="rId96"/>
    <p:sldId id="324" r:id="rId97"/>
    <p:sldId id="326" r:id="rId98"/>
    <p:sldId id="327" r:id="rId99"/>
    <p:sldId id="323" r:id="rId100"/>
    <p:sldId id="329" r:id="rId101"/>
    <p:sldId id="330" r:id="rId102"/>
    <p:sldId id="333" r:id="rId103"/>
    <p:sldId id="334" r:id="rId104"/>
    <p:sldId id="335" r:id="rId105"/>
    <p:sldId id="336" r:id="rId106"/>
    <p:sldId id="337" r:id="rId107"/>
    <p:sldId id="338" r:id="rId108"/>
    <p:sldId id="339" r:id="rId109"/>
    <p:sldId id="340" r:id="rId110"/>
    <p:sldId id="341" r:id="rId111"/>
    <p:sldId id="342" r:id="rId112"/>
    <p:sldId id="372" r:id="rId113"/>
    <p:sldId id="343" r:id="rId114"/>
    <p:sldId id="374" r:id="rId115"/>
    <p:sldId id="375" r:id="rId116"/>
    <p:sldId id="348" r:id="rId117"/>
    <p:sldId id="371" r:id="rId118"/>
    <p:sldId id="350" r:id="rId119"/>
    <p:sldId id="351" r:id="rId120"/>
    <p:sldId id="370" r:id="rId121"/>
    <p:sldId id="352" r:id="rId122"/>
    <p:sldId id="353" r:id="rId123"/>
    <p:sldId id="331" r:id="rId124"/>
    <p:sldId id="359" r:id="rId125"/>
    <p:sldId id="332" r:id="rId126"/>
    <p:sldId id="373" r:id="rId127"/>
    <p:sldId id="274" r:id="rId128"/>
    <p:sldId id="291" r:id="rId129"/>
    <p:sldId id="309" r:id="rId130"/>
    <p:sldId id="325" r:id="rId131"/>
    <p:sldId id="346" r:id="rId132"/>
    <p:sldId id="368" r:id="rId133"/>
    <p:sldId id="261" r:id="rId134"/>
  </p:sldIdLst>
  <p:sldSz cx="9144000" cy="5143500" type="screen16x9"/>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Titelfolie" id="{2DECB533-2DEF-1944-98A3-789A684D1CFE}">
          <p14:sldIdLst>
            <p14:sldId id="265"/>
          </p14:sldIdLst>
        </p14:section>
        <p14:section name="Fakten" id="{7461241B-3D89-BE4A-9355-A4DC4FAD95D7}">
          <p14:sldIdLst>
            <p14:sldId id="260"/>
            <p14:sldId id="267"/>
            <p14:sldId id="354"/>
            <p14:sldId id="273"/>
            <p14:sldId id="271"/>
            <p14:sldId id="276"/>
            <p14:sldId id="384"/>
            <p14:sldId id="356"/>
            <p14:sldId id="355"/>
            <p14:sldId id="277"/>
            <p14:sldId id="278"/>
            <p14:sldId id="402"/>
            <p14:sldId id="279"/>
            <p14:sldId id="280"/>
            <p14:sldId id="281"/>
            <p14:sldId id="282"/>
            <p14:sldId id="283"/>
            <p14:sldId id="285"/>
            <p14:sldId id="393"/>
            <p14:sldId id="394"/>
            <p14:sldId id="284"/>
            <p14:sldId id="287"/>
            <p14:sldId id="377"/>
            <p14:sldId id="395"/>
            <p14:sldId id="381"/>
            <p14:sldId id="382"/>
            <p14:sldId id="383"/>
            <p14:sldId id="289"/>
            <p14:sldId id="290"/>
            <p14:sldId id="406"/>
            <p14:sldId id="288"/>
            <p14:sldId id="292"/>
            <p14:sldId id="360"/>
            <p14:sldId id="293"/>
            <p14:sldId id="295"/>
            <p14:sldId id="403"/>
            <p14:sldId id="294"/>
            <p14:sldId id="296"/>
            <p14:sldId id="297"/>
            <p14:sldId id="401"/>
            <p14:sldId id="298"/>
            <p14:sldId id="299"/>
            <p14:sldId id="300"/>
            <p14:sldId id="385"/>
            <p14:sldId id="301"/>
            <p14:sldId id="386"/>
            <p14:sldId id="303"/>
            <p14:sldId id="304"/>
            <p14:sldId id="306"/>
            <p14:sldId id="405"/>
            <p14:sldId id="361"/>
            <p14:sldId id="362"/>
            <p14:sldId id="387"/>
            <p14:sldId id="388"/>
            <p14:sldId id="392"/>
            <p14:sldId id="404"/>
            <p14:sldId id="344"/>
            <p14:sldId id="391"/>
            <p14:sldId id="390"/>
            <p14:sldId id="345"/>
            <p14:sldId id="347"/>
            <p14:sldId id="363"/>
            <p14:sldId id="305"/>
            <p14:sldId id="379"/>
            <p14:sldId id="308"/>
            <p14:sldId id="378"/>
            <p14:sldId id="380"/>
            <p14:sldId id="307"/>
            <p14:sldId id="396"/>
            <p14:sldId id="364"/>
            <p14:sldId id="316"/>
            <p14:sldId id="310"/>
            <p14:sldId id="311"/>
            <p14:sldId id="366"/>
            <p14:sldId id="365"/>
            <p14:sldId id="314"/>
            <p14:sldId id="367"/>
            <p14:sldId id="313"/>
            <p14:sldId id="315"/>
            <p14:sldId id="399"/>
            <p14:sldId id="400"/>
            <p14:sldId id="407"/>
            <p14:sldId id="317"/>
            <p14:sldId id="318"/>
            <p14:sldId id="319"/>
            <p14:sldId id="320"/>
            <p14:sldId id="328"/>
            <p14:sldId id="369"/>
            <p14:sldId id="321"/>
            <p14:sldId id="322"/>
            <p14:sldId id="324"/>
            <p14:sldId id="326"/>
            <p14:sldId id="327"/>
            <p14:sldId id="323"/>
            <p14:sldId id="329"/>
            <p14:sldId id="330"/>
            <p14:sldId id="333"/>
            <p14:sldId id="334"/>
            <p14:sldId id="335"/>
            <p14:sldId id="336"/>
            <p14:sldId id="337"/>
            <p14:sldId id="338"/>
            <p14:sldId id="339"/>
            <p14:sldId id="340"/>
            <p14:sldId id="341"/>
            <p14:sldId id="342"/>
            <p14:sldId id="372"/>
            <p14:sldId id="343"/>
            <p14:sldId id="374"/>
            <p14:sldId id="375"/>
            <p14:sldId id="348"/>
            <p14:sldId id="371"/>
            <p14:sldId id="350"/>
            <p14:sldId id="351"/>
            <p14:sldId id="370"/>
            <p14:sldId id="352"/>
            <p14:sldId id="353"/>
            <p14:sldId id="331"/>
            <p14:sldId id="359"/>
            <p14:sldId id="332"/>
            <p14:sldId id="373"/>
            <p14:sldId id="274"/>
            <p14:sldId id="291"/>
            <p14:sldId id="309"/>
            <p14:sldId id="325"/>
            <p14:sldId id="346"/>
            <p14:sldId id="368"/>
          </p14:sldIdLst>
        </p14:section>
        <p14:section name="Trennfolie" id="{D7AAA4FA-0107-DD4E-ADA2-669BE8B8EB00}">
          <p14:sldIdLst/>
        </p14:section>
        <p14:section name="Schlussfolie" id="{A42BD0D9-7311-4C4E-866E-5CACF3516454}">
          <p14:sldIdLst>
            <p14:sldId id="261"/>
          </p14:sldIdLst>
        </p14:section>
      </p14:sectionLst>
    </p:ext>
    <p:ext uri="{EFAFB233-063F-42B5-8137-9DF3F51BA10A}">
      <p15:sldGuideLst xmlns:p15="http://schemas.microsoft.com/office/powerpoint/2012/main">
        <p15:guide id="1" orient="horz" pos="3140" userDrawn="1">
          <p15:clr>
            <a:srgbClr val="A4A3A4"/>
          </p15:clr>
        </p15:guide>
        <p15:guide id="2" pos="612">
          <p15:clr>
            <a:srgbClr val="A4A3A4"/>
          </p15:clr>
        </p15:guide>
        <p15:guide id="3" pos="5329">
          <p15:clr>
            <a:srgbClr val="A4A3A4"/>
          </p15:clr>
        </p15:guide>
        <p15:guide id="4" orient="horz" pos="1166">
          <p15:clr>
            <a:srgbClr val="A4A3A4"/>
          </p15:clr>
        </p15:guide>
        <p15:guide id="5" pos="2971">
          <p15:clr>
            <a:srgbClr val="A4A3A4"/>
          </p15:clr>
        </p15:guide>
        <p15:guide id="6" pos="2835">
          <p15:clr>
            <a:srgbClr val="A4A3A4"/>
          </p15:clr>
        </p15:guide>
        <p15:guide id="7" pos="3107">
          <p15:clr>
            <a:srgbClr val="A4A3A4"/>
          </p15:clr>
        </p15:guide>
        <p15:guide id="8" orient="horz" pos="2890" userDrawn="1">
          <p15:clr>
            <a:srgbClr val="A4A3A4"/>
          </p15:clr>
        </p15:guide>
        <p15:guide id="9" orient="horz" pos="2777" userDrawn="1">
          <p15:clr>
            <a:srgbClr val="A4A3A4"/>
          </p15:clr>
        </p15:guide>
        <p15:guide id="10" orient="horz" pos="7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ann Knapp" initials="JK" lastIdx="100" clrIdx="0">
    <p:extLst>
      <p:ext uri="{19B8F6BF-5375-455C-9EA6-DF929625EA0E}">
        <p15:presenceInfo xmlns:p15="http://schemas.microsoft.com/office/powerpoint/2012/main" userId="f4601c85aa5133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800"/>
    <a:srgbClr val="797979"/>
    <a:srgbClr val="7A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87" autoAdjust="0"/>
    <p:restoredTop sz="94830"/>
  </p:normalViewPr>
  <p:slideViewPr>
    <p:cSldViewPr snapToGrid="0" showGuides="1">
      <p:cViewPr varScale="1">
        <p:scale>
          <a:sx n="133" d="100"/>
          <a:sy n="133" d="100"/>
        </p:scale>
        <p:origin x="558" y="192"/>
      </p:cViewPr>
      <p:guideLst>
        <p:guide orient="horz" pos="3140"/>
        <p:guide pos="612"/>
        <p:guide pos="5329"/>
        <p:guide orient="horz" pos="1166"/>
        <p:guide pos="2971"/>
        <p:guide pos="2835"/>
        <p:guide pos="3107"/>
        <p:guide orient="horz" pos="2890"/>
        <p:guide orient="horz" pos="2777"/>
        <p:guide orient="horz" pos="7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14T15:14:08.811" idx="51">
    <p:pos x="2231" y="762"/>
    <p:text>Abbildung 2</p:text>
    <p:extLst>
      <p:ext uri="{C676402C-5697-4E1C-873F-D02D1690AC5C}">
        <p15:threadingInfo xmlns:p15="http://schemas.microsoft.com/office/powerpoint/2012/main" timeZoneBias="-60"/>
      </p:ext>
    </p:extLst>
  </p:cm>
  <p:cm authorId="1" dt="2022-11-14T15:14:17.805" idx="52">
    <p:pos x="4734" y="841"/>
    <p:text>Abbildung 3</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2-11-13T22:37:19.430" idx="12">
    <p:pos x="10" y="10"/>
    <p:text>Abbildung 12</p:text>
    <p:extLst>
      <p:ext uri="{C676402C-5697-4E1C-873F-D02D1690AC5C}">
        <p15:threadingInfo xmlns:p15="http://schemas.microsoft.com/office/powerpoint/2012/main" timeZoneBias="-6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2-11-13T22:28:39.152" idx="11">
    <p:pos x="4505" y="605"/>
    <p:text>Abbildung 13</p:text>
    <p:extLst>
      <p:ext uri="{C676402C-5697-4E1C-873F-D02D1690AC5C}">
        <p15:threadingInfo xmlns:p15="http://schemas.microsoft.com/office/powerpoint/2012/main" timeZoneBias="-6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2-11-13T23:50:49.838" idx="17">
    <p:pos x="2806" y="691"/>
    <p:text>Abbildung 14</p:text>
    <p:extLst>
      <p:ext uri="{C676402C-5697-4E1C-873F-D02D1690AC5C}">
        <p15:threadingInfo xmlns:p15="http://schemas.microsoft.com/office/powerpoint/2012/main" timeZoneBias="-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2-11-13T23:50:38.521" idx="16">
    <p:pos x="4824" y="956"/>
    <p:text>Abbildung 15</p:text>
    <p:extLst>
      <p:ext uri="{C676402C-5697-4E1C-873F-D02D1690AC5C}">
        <p15:threadingInfo xmlns:p15="http://schemas.microsoft.com/office/powerpoint/2012/main" timeZoneBias="-6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2-11-13T23:50:28.975" idx="15">
    <p:pos x="3393" y="740"/>
    <p:text>Abbildung 16</p:text>
    <p:extLst>
      <p:ext uri="{C676402C-5697-4E1C-873F-D02D1690AC5C}">
        <p15:threadingInfo xmlns:p15="http://schemas.microsoft.com/office/powerpoint/2012/main" timeZoneBias="-6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2-11-14T23:23:17.729" idx="89">
    <p:pos x="3811" y="1803"/>
    <p:text>Abbildung 87</p:text>
    <p:extLst>
      <p:ext uri="{C676402C-5697-4E1C-873F-D02D1690AC5C}">
        <p15:threadingInfo xmlns:p15="http://schemas.microsoft.com/office/powerpoint/2012/main" timeZoneBias="-6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2-12-01T02:15:37.755" idx="90">
    <p:pos x="4342" y="689"/>
    <p:text>Abbildung 93</p:text>
    <p:extLst>
      <p:ext uri="{C676402C-5697-4E1C-873F-D02D1690AC5C}">
        <p15:threadingInfo xmlns:p15="http://schemas.microsoft.com/office/powerpoint/2012/main" timeZoneBias="-6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2-11-13T23:50:19.738" idx="13">
    <p:pos x="2880" y="1420"/>
    <p:text/>
    <p:extLst>
      <p:ext uri="{C676402C-5697-4E1C-873F-D02D1690AC5C}">
        <p15:threadingInfo xmlns:p15="http://schemas.microsoft.com/office/powerpoint/2012/main" timeZoneBias="-60"/>
      </p:ext>
    </p:extLst>
  </p:cm>
  <p:cm authorId="1" dt="2022-11-13T23:54:27.563" idx="18">
    <p:pos x="2880" y="1556"/>
    <p:text>Abbildung 18</p:text>
    <p:extLst>
      <p:ext uri="{C676402C-5697-4E1C-873F-D02D1690AC5C}">
        <p15:threadingInfo xmlns:p15="http://schemas.microsoft.com/office/powerpoint/2012/main" timeZoneBias="-60">
          <p15:parentCm authorId="1" idx="13"/>
        </p15:threadingInfo>
      </p:ext>
    </p:extLst>
  </p:cm>
  <p:cm authorId="1" dt="2022-11-13T23:50:20.569" idx="14">
    <p:pos x="10" y="10"/>
    <p:text>Abbildung 17</p:text>
    <p:extLst>
      <p:ext uri="{C676402C-5697-4E1C-873F-D02D1690AC5C}">
        <p15:threadingInfo xmlns:p15="http://schemas.microsoft.com/office/powerpoint/2012/main" timeZoneBias="-60"/>
      </p:ext>
    </p:extLst>
  </p:cm>
  <p:cm authorId="1" dt="2022-11-13T23:56:08.474" idx="19">
    <p:pos x="5221" y="1441"/>
    <p:text>Abbildung 19</p:text>
    <p:extLst>
      <p:ext uri="{C676402C-5697-4E1C-873F-D02D1690AC5C}">
        <p15:threadingInfo xmlns:p15="http://schemas.microsoft.com/office/powerpoint/2012/main" timeZoneBias="-60"/>
      </p:ext>
    </p:extLst>
  </p:cm>
  <p:cm authorId="1" dt="2022-12-01T02:28:43.782" idx="91">
    <p:pos x="1608" y="1441"/>
    <p:text>Abbildung 94</p:text>
    <p:extLst>
      <p:ext uri="{C676402C-5697-4E1C-873F-D02D1690AC5C}">
        <p15:threadingInfo xmlns:p15="http://schemas.microsoft.com/office/powerpoint/2012/main" timeZoneBias="-6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2-11-14T00:08:31.564" idx="20">
    <p:pos x="1727" y="996"/>
    <p:text>Abbildung 20</p:text>
    <p:extLst>
      <p:ext uri="{C676402C-5697-4E1C-873F-D02D1690AC5C}">
        <p15:threadingInfo xmlns:p15="http://schemas.microsoft.com/office/powerpoint/2012/main" timeZoneBias="-60"/>
      </p:ext>
    </p:extLst>
  </p:cm>
  <p:cm authorId="1" dt="2022-11-14T00:08:42.222" idx="21">
    <p:pos x="3374" y="1099"/>
    <p:text>Abbildung 21</p:text>
    <p:extLst>
      <p:ext uri="{C676402C-5697-4E1C-873F-D02D1690AC5C}">
        <p15:threadingInfo xmlns:p15="http://schemas.microsoft.com/office/powerpoint/2012/main" timeZoneBias="-60"/>
      </p:ext>
    </p:extLst>
  </p:cm>
  <p:cm authorId="1" dt="2022-11-14T00:08:50.806" idx="22">
    <p:pos x="5295" y="964"/>
    <p:text>Abbildung 22</p:text>
    <p:extLst>
      <p:ext uri="{C676402C-5697-4E1C-873F-D02D1690AC5C}">
        <p15:threadingInfo xmlns:p15="http://schemas.microsoft.com/office/powerpoint/2012/main" timeZoneBias="-6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2-11-14T07:43:27.377" idx="23">
    <p:pos x="5251" y="1227"/>
    <p:text>Abbildung 23</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13T18:42:08.019" idx="3">
    <p:pos x="2390" y="816"/>
    <p:text>Abbildung 4</p:text>
    <p:extLst>
      <p:ext uri="{C676402C-5697-4E1C-873F-D02D1690AC5C}">
        <p15:threadingInfo xmlns:p15="http://schemas.microsoft.com/office/powerpoint/2012/main" timeZoneBias="-60"/>
      </p:ext>
    </p:extLst>
  </p:cm>
  <p:cm authorId="1" dt="2022-11-13T18:47:19.331" idx="4">
    <p:pos x="5204" y="816"/>
    <p:text>Abbildung 5</p:text>
    <p:extLst>
      <p:ext uri="{C676402C-5697-4E1C-873F-D02D1690AC5C}">
        <p15:threadingInfo xmlns:p15="http://schemas.microsoft.com/office/powerpoint/2012/main" timeZoneBias="-6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2-11-14T07:54:44.581" idx="24">
    <p:pos x="2696" y="689"/>
    <p:text>Abbildung 24</p:text>
    <p:extLst>
      <p:ext uri="{C676402C-5697-4E1C-873F-D02D1690AC5C}">
        <p15:threadingInfo xmlns:p15="http://schemas.microsoft.com/office/powerpoint/2012/main" timeZoneBias="-6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2-12-01T02:46:00.960" idx="92">
    <p:pos x="10" y="10"/>
    <p:text>Abbildung 95</p:text>
    <p:extLst>
      <p:ext uri="{C676402C-5697-4E1C-873F-D02D1690AC5C}">
        <p15:threadingInfo xmlns:p15="http://schemas.microsoft.com/office/powerpoint/2012/main" timeZoneBias="-6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2-11-14T08:24:00.283" idx="27">
    <p:pos x="3065" y="740"/>
    <p:text>Abbildung 27</p:text>
    <p:extLst>
      <p:ext uri="{C676402C-5697-4E1C-873F-D02D1690AC5C}">
        <p15:threadingInfo xmlns:p15="http://schemas.microsoft.com/office/powerpoint/2012/main" timeZoneBias="-6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2-12-01T02:56:41.921" idx="93">
    <p:pos x="10" y="10"/>
    <p:text>Abbildung 96</p:text>
    <p:extLst>
      <p:ext uri="{C676402C-5697-4E1C-873F-D02D1690AC5C}">
        <p15:threadingInfo xmlns:p15="http://schemas.microsoft.com/office/powerpoint/2012/main" timeZoneBias="-6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2-11-14T08:52:26.794" idx="28">
    <p:pos x="5295" y="397"/>
    <p:text>Abbildung 29</p:text>
    <p:extLst>
      <p:ext uri="{C676402C-5697-4E1C-873F-D02D1690AC5C}">
        <p15:threadingInfo xmlns:p15="http://schemas.microsoft.com/office/powerpoint/2012/main" timeZoneBias="-6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2-11-14T09:22:09.663" idx="29">
    <p:pos x="5311" y="598"/>
    <p:text>Abbildung 31</p:text>
    <p:extLst>
      <p:ext uri="{C676402C-5697-4E1C-873F-D02D1690AC5C}">
        <p15:threadingInfo xmlns:p15="http://schemas.microsoft.com/office/powerpoint/2012/main" timeZoneBias="-6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2-11-14T11:02:39.208" idx="30">
    <p:pos x="2372" y="1838"/>
    <p:text>Abbildung 31</p:text>
    <p:extLst>
      <p:ext uri="{C676402C-5697-4E1C-873F-D02D1690AC5C}">
        <p15:threadingInfo xmlns:p15="http://schemas.microsoft.com/office/powerpoint/2012/main" timeZoneBias="-60"/>
      </p:ext>
    </p:extLst>
  </p:cm>
  <p:cm authorId="1" dt="2022-11-14T11:02:47.279" idx="31">
    <p:pos x="4438" y="1838"/>
    <p:text>Abbildung 32</p:text>
    <p:extLst>
      <p:ext uri="{C676402C-5697-4E1C-873F-D02D1690AC5C}">
        <p15:threadingInfo xmlns:p15="http://schemas.microsoft.com/office/powerpoint/2012/main" timeZoneBias="-6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2-12-01T03:04:45.221" idx="94">
    <p:pos x="5667" y="704"/>
    <p:text>Abbildung 97</p:text>
    <p:extLst>
      <p:ext uri="{C676402C-5697-4E1C-873F-D02D1690AC5C}">
        <p15:threadingInfo xmlns:p15="http://schemas.microsoft.com/office/powerpoint/2012/main" timeZoneBias="-6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2-11-14T11:53:14.393" idx="34">
    <p:pos x="5295" y="677"/>
    <p:text>Abbildung 35</p:text>
    <p:extLst>
      <p:ext uri="{C676402C-5697-4E1C-873F-D02D1690AC5C}">
        <p15:threadingInfo xmlns:p15="http://schemas.microsoft.com/office/powerpoint/2012/main" timeZoneBias="-6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2-11-14T11:53:00.227" idx="32">
    <p:pos x="5295" y="740"/>
    <p:text>Abbildung 36</p:text>
    <p:extLst>
      <p:ext uri="{C676402C-5697-4E1C-873F-D02D1690AC5C}">
        <p15:threadingInfo xmlns:p15="http://schemas.microsoft.com/office/powerpoint/2012/main" timeZoneBias="-60"/>
      </p:ext>
    </p:extLst>
  </p:cm>
  <p:cm authorId="1" dt="2022-11-14T11:53:07.079" idx="33">
    <p:pos x="2728" y="1049"/>
    <p:text>Abbildung 37</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1-13T19:04:46.837" idx="5">
    <p:pos x="2834" y="816"/>
    <p:text>Abbildung 6</p:text>
    <p:extLst>
      <p:ext uri="{C676402C-5697-4E1C-873F-D02D1690AC5C}">
        <p15:threadingInfo xmlns:p15="http://schemas.microsoft.com/office/powerpoint/2012/main" timeZoneBias="-6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2-11-14T12:35:51.291" idx="37">
    <p:pos x="5390" y="743"/>
    <p:text>Abbildung 41</p:text>
    <p:extLst>
      <p:ext uri="{C676402C-5697-4E1C-873F-D02D1690AC5C}">
        <p15:threadingInfo xmlns:p15="http://schemas.microsoft.com/office/powerpoint/2012/main" timeZoneBias="-6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2-11-14T22:20:48.332" idx="77">
    <p:pos x="5405" y="981"/>
    <p:text>Abbildung 79</p:text>
    <p:extLst>
      <p:ext uri="{C676402C-5697-4E1C-873F-D02D1690AC5C}">
        <p15:threadingInfo xmlns:p15="http://schemas.microsoft.com/office/powerpoint/2012/main" timeZoneBias="-60"/>
      </p:ext>
    </p:extLst>
  </p:cm>
  <p:cm authorId="1" dt="2022-11-14T22:21:18.705" idx="78">
    <p:pos x="2564" y="1928"/>
    <p:text>Abbildung 80</p:text>
    <p:extLst>
      <p:ext uri="{C676402C-5697-4E1C-873F-D02D1690AC5C}">
        <p15:threadingInfo xmlns:p15="http://schemas.microsoft.com/office/powerpoint/2012/main" timeZoneBias="-6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2-11-14T22:33:33.689" idx="79">
    <p:pos x="2607" y="1516"/>
    <p:text>Abbildung 82</p:text>
    <p:extLst>
      <p:ext uri="{C676402C-5697-4E1C-873F-D02D1690AC5C}">
        <p15:threadingInfo xmlns:p15="http://schemas.microsoft.com/office/powerpoint/2012/main" timeZoneBias="-60"/>
      </p:ext>
    </p:extLst>
  </p:cm>
  <p:cm authorId="1" dt="2022-11-14T22:33:40.817" idx="80">
    <p:pos x="4604" y="1516"/>
    <p:text>Abbildung 83</p:text>
    <p:extLst>
      <p:ext uri="{C676402C-5697-4E1C-873F-D02D1690AC5C}">
        <p15:threadingInfo xmlns:p15="http://schemas.microsoft.com/office/powerpoint/2012/main" timeZoneBias="-6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2-11-14T22:43:18.779" idx="81">
    <p:pos x="5231" y="638"/>
    <p:text>Abbildung 84</p:text>
    <p:extLst>
      <p:ext uri="{C676402C-5697-4E1C-873F-D02D1690AC5C}">
        <p15:threadingInfo xmlns:p15="http://schemas.microsoft.com/office/powerpoint/2012/main" timeZoneBias="-60"/>
      </p:ext>
    </p:extLst>
  </p:cm>
  <p:cm authorId="1" dt="2022-11-14T22:43:26.396" idx="82">
    <p:pos x="4403" y="1937"/>
    <p:text>Abbildung 85</p:text>
    <p:extLst>
      <p:ext uri="{C676402C-5697-4E1C-873F-D02D1690AC5C}">
        <p15:threadingInfo xmlns:p15="http://schemas.microsoft.com/office/powerpoint/2012/main" timeZoneBias="-6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22-12-01T04:13:08.115" idx="95">
    <p:pos x="3559" y="740"/>
    <p:text>Abbildung 101</p:text>
    <p:extLst>
      <p:ext uri="{C676402C-5697-4E1C-873F-D02D1690AC5C}">
        <p15:threadingInfo xmlns:p15="http://schemas.microsoft.com/office/powerpoint/2012/main" timeZoneBias="-6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22-11-14T12:37:07.973" idx="39">
    <p:pos x="5295" y="698"/>
    <p:text>Abbildung 39</p:text>
    <p:extLst>
      <p:ext uri="{C676402C-5697-4E1C-873F-D02D1690AC5C}">
        <p15:threadingInfo xmlns:p15="http://schemas.microsoft.com/office/powerpoint/2012/main" timeZoneBias="-60"/>
      </p:ext>
    </p:extLst>
  </p:cm>
  <p:cm authorId="1" dt="2022-11-14T12:37:16.050" idx="40">
    <p:pos x="5295" y="1853"/>
    <p:text>Abbildung 40</p:text>
    <p:extLst>
      <p:ext uri="{C676402C-5697-4E1C-873F-D02D1690AC5C}">
        <p15:threadingInfo xmlns:p15="http://schemas.microsoft.com/office/powerpoint/2012/main" timeZoneBias="-6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22-11-14T13:23:40.619" idx="42">
    <p:pos x="3236" y="942"/>
    <p:text>Abbildung 43</p:text>
    <p:extLst>
      <p:ext uri="{C676402C-5697-4E1C-873F-D02D1690AC5C}">
        <p15:threadingInfo xmlns:p15="http://schemas.microsoft.com/office/powerpoint/2012/main" timeZoneBias="-6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22-11-14T13:23:48.021" idx="43">
    <p:pos x="10" y="10"/>
    <p:text>Abbildung 42</p:text>
    <p:extLst>
      <p:ext uri="{C676402C-5697-4E1C-873F-D02D1690AC5C}">
        <p15:threadingInfo xmlns:p15="http://schemas.microsoft.com/office/powerpoint/2012/main" timeZoneBias="-6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 dt="2022-11-14T14:18:19.467" idx="50">
    <p:pos x="5397" y="0"/>
    <p:text>Abbildung 52</p:text>
    <p:extLst>
      <p:ext uri="{C676402C-5697-4E1C-873F-D02D1690AC5C}">
        <p15:threadingInfo xmlns:p15="http://schemas.microsoft.com/office/powerpoint/2012/main" timeZoneBias="-6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1" dt="2022-11-14T13:23:32.278" idx="41">
    <p:pos x="4090" y="653"/>
    <p:text>Abbildung 44</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11-13T20:21:06.884" idx="6">
    <p:pos x="2624" y="905"/>
    <p:text>Abbildung 7</p:text>
    <p:extLst>
      <p:ext uri="{C676402C-5697-4E1C-873F-D02D1690AC5C}">
        <p15:threadingInfo xmlns:p15="http://schemas.microsoft.com/office/powerpoint/2012/main" timeZoneBias="-6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 dt="2022-11-14T14:17:01.638" idx="49">
    <p:pos x="4501" y="696"/>
    <p:text>Abbildung 51</p:text>
    <p:extLst>
      <p:ext uri="{C676402C-5697-4E1C-873F-D02D1690AC5C}">
        <p15:threadingInfo xmlns:p15="http://schemas.microsoft.com/office/powerpoint/2012/main" timeZoneBias="-6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1" dt="2022-12-01T04:42:52.461" idx="96">
    <p:pos x="3184" y="610"/>
    <p:text>Abbildung 104</p:text>
    <p:extLst>
      <p:ext uri="{C676402C-5697-4E1C-873F-D02D1690AC5C}">
        <p15:threadingInfo xmlns:p15="http://schemas.microsoft.com/office/powerpoint/2012/main" timeZoneBias="-6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 dt="2022-11-14T14:10:48.372" idx="47">
    <p:pos x="2666" y="1566"/>
    <p:text>Abbildung 49</p:text>
    <p:extLst>
      <p:ext uri="{C676402C-5697-4E1C-873F-D02D1690AC5C}">
        <p15:threadingInfo xmlns:p15="http://schemas.microsoft.com/office/powerpoint/2012/main" timeZoneBias="-60"/>
      </p:ext>
    </p:extLst>
  </p:cm>
  <p:cm authorId="1" dt="2022-11-14T14:11:01.760" idx="48">
    <p:pos x="5295" y="1566"/>
    <p:text>Abbildung 50</p:text>
    <p:extLst>
      <p:ext uri="{C676402C-5697-4E1C-873F-D02D1690AC5C}">
        <p15:threadingInfo xmlns:p15="http://schemas.microsoft.com/office/powerpoint/2012/main" timeZoneBias="-6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 dt="2022-11-14T18:40:03.944" idx="53">
    <p:pos x="5350" y="740"/>
    <p:text>Abbildung 53</p:text>
    <p:extLst>
      <p:ext uri="{C676402C-5697-4E1C-873F-D02D1690AC5C}">
        <p15:threadingInfo xmlns:p15="http://schemas.microsoft.com/office/powerpoint/2012/main" timeZoneBias="-6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1" dt="2022-11-14T18:41:10.281" idx="54">
    <p:pos x="3106" y="1066"/>
    <p:text>Abbildung 54</p:text>
    <p:extLst>
      <p:ext uri="{C676402C-5697-4E1C-873F-D02D1690AC5C}">
        <p15:threadingInfo xmlns:p15="http://schemas.microsoft.com/office/powerpoint/2012/main" timeZoneBias="-6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1" dt="2022-11-14T19:56:07.419" idx="64">
    <p:pos x="3091" y="740"/>
    <p:text>Abbildung 66</p:text>
    <p:extLst>
      <p:ext uri="{C676402C-5697-4E1C-873F-D02D1690AC5C}">
        <p15:threadingInfo xmlns:p15="http://schemas.microsoft.com/office/powerpoint/2012/main" timeZoneBias="-60"/>
      </p:ext>
    </p:extLst>
  </p:cm>
  <p:cm authorId="1" dt="2022-11-14T19:57:36.929" idx="65">
    <p:pos x="2944" y="740"/>
    <p:text>Abbildung 67</p:text>
    <p:extLst>
      <p:ext uri="{C676402C-5697-4E1C-873F-D02D1690AC5C}">
        <p15:threadingInfo xmlns:p15="http://schemas.microsoft.com/office/powerpoint/2012/main" timeZoneBias="-60"/>
      </p:ext>
    </p:extLst>
  </p:cm>
</p:cmLst>
</file>

<file path=ppt/comments/comment46.xml><?xml version="1.0" encoding="utf-8"?>
<p:cmLst xmlns:a="http://schemas.openxmlformats.org/drawingml/2006/main" xmlns:r="http://schemas.openxmlformats.org/officeDocument/2006/relationships" xmlns:p="http://schemas.openxmlformats.org/presentationml/2006/main">
  <p:cm authorId="1" dt="2022-12-01T06:40:23.745" idx="97">
    <p:pos x="5706" y="1431"/>
    <p:text>Abbildung 105</p:text>
    <p:extLst>
      <p:ext uri="{C676402C-5697-4E1C-873F-D02D1690AC5C}">
        <p15:threadingInfo xmlns:p15="http://schemas.microsoft.com/office/powerpoint/2012/main" timeZoneBias="-60"/>
      </p:ext>
    </p:extLst>
  </p:cm>
</p:cmLst>
</file>

<file path=ppt/comments/comment47.xml><?xml version="1.0" encoding="utf-8"?>
<p:cmLst xmlns:a="http://schemas.openxmlformats.org/drawingml/2006/main" xmlns:r="http://schemas.openxmlformats.org/officeDocument/2006/relationships" xmlns:p="http://schemas.openxmlformats.org/presentationml/2006/main">
  <p:cm authorId="1" dt="2022-11-14T18:55:01.320" idx="55">
    <p:pos x="2825" y="732"/>
    <p:text>Abbildung 55</p:text>
    <p:extLst>
      <p:ext uri="{C676402C-5697-4E1C-873F-D02D1690AC5C}">
        <p15:threadingInfo xmlns:p15="http://schemas.microsoft.com/office/powerpoint/2012/main" timeZoneBias="-60"/>
      </p:ext>
    </p:extLst>
  </p:cm>
  <p:cm authorId="1" dt="2022-11-14T18:55:23.867" idx="56">
    <p:pos x="5104" y="333"/>
    <p:text>Abbildung 56</p:text>
    <p:extLst>
      <p:ext uri="{C676402C-5697-4E1C-873F-D02D1690AC5C}">
        <p15:threadingInfo xmlns:p15="http://schemas.microsoft.com/office/powerpoint/2012/main" timeZoneBias="-60"/>
      </p:ext>
    </p:extLst>
  </p:cm>
  <p:cm authorId="1" dt="2022-11-14T18:56:40.979" idx="57">
    <p:pos x="5148" y="1676"/>
    <p:text>Abbildung 57</p:text>
    <p:extLst>
      <p:ext uri="{C676402C-5697-4E1C-873F-D02D1690AC5C}">
        <p15:threadingInfo xmlns:p15="http://schemas.microsoft.com/office/powerpoint/2012/main" timeZoneBias="-60"/>
      </p:ext>
    </p:extLst>
  </p:cm>
</p:cmLst>
</file>

<file path=ppt/comments/comment48.xml><?xml version="1.0" encoding="utf-8"?>
<p:cmLst xmlns:a="http://schemas.openxmlformats.org/drawingml/2006/main" xmlns:r="http://schemas.openxmlformats.org/officeDocument/2006/relationships" xmlns:p="http://schemas.openxmlformats.org/presentationml/2006/main">
  <p:cm authorId="1" dt="2022-11-14T18:59:08.894" idx="58">
    <p:pos x="2543" y="638"/>
    <p:text>Abbildung 58</p:text>
    <p:extLst>
      <p:ext uri="{C676402C-5697-4E1C-873F-D02D1690AC5C}">
        <p15:threadingInfo xmlns:p15="http://schemas.microsoft.com/office/powerpoint/2012/main" timeZoneBias="-60"/>
      </p:ext>
    </p:extLst>
  </p:cm>
  <p:cm authorId="1" dt="2022-11-14T19:02:33.801" idx="59">
    <p:pos x="4914" y="644"/>
    <p:text>Abbildung 59</p:text>
    <p:extLst>
      <p:ext uri="{C676402C-5697-4E1C-873F-D02D1690AC5C}">
        <p15:threadingInfo xmlns:p15="http://schemas.microsoft.com/office/powerpoint/2012/main" timeZoneBias="-60"/>
      </p:ext>
    </p:extLst>
  </p:cm>
  <p:cm authorId="1" dt="2022-11-14T19:03:01.737" idx="60">
    <p:pos x="3633" y="1906"/>
    <p:text>Abbildung 60</p:text>
    <p:extLst>
      <p:ext uri="{C676402C-5697-4E1C-873F-D02D1690AC5C}">
        <p15:threadingInfo xmlns:p15="http://schemas.microsoft.com/office/powerpoint/2012/main" timeZoneBias="-60"/>
      </p:ext>
    </p:extLst>
  </p:cm>
</p:cmLst>
</file>

<file path=ppt/comments/comment49.xml><?xml version="1.0" encoding="utf-8"?>
<p:cmLst xmlns:a="http://schemas.openxmlformats.org/drawingml/2006/main" xmlns:r="http://schemas.openxmlformats.org/officeDocument/2006/relationships" xmlns:p="http://schemas.openxmlformats.org/presentationml/2006/main">
  <p:cm authorId="1" dt="2022-11-14T19:44:57.621" idx="61">
    <p:pos x="2990" y="1240"/>
    <p:text>Abbildung 63</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12-01T01:13:44.577" idx="87">
    <p:pos x="5329" y="0"/>
    <p:text>Abbildung 90</p:text>
    <p:extLst>
      <p:ext uri="{C676402C-5697-4E1C-873F-D02D1690AC5C}">
        <p15:threadingInfo xmlns:p15="http://schemas.microsoft.com/office/powerpoint/2012/main" timeZoneBias="-60"/>
      </p:ext>
    </p:extLst>
  </p:cm>
</p:cmLst>
</file>

<file path=ppt/comments/comment50.xml><?xml version="1.0" encoding="utf-8"?>
<p:cmLst xmlns:a="http://schemas.openxmlformats.org/drawingml/2006/main" xmlns:r="http://schemas.openxmlformats.org/officeDocument/2006/relationships" xmlns:p="http://schemas.openxmlformats.org/presentationml/2006/main">
  <p:cm authorId="1" dt="2022-11-14T19:45:05.887" idx="62">
    <p:pos x="2229" y="1137"/>
    <p:text>Abbildung 64</p:text>
    <p:extLst>
      <p:ext uri="{C676402C-5697-4E1C-873F-D02D1690AC5C}">
        <p15:threadingInfo xmlns:p15="http://schemas.microsoft.com/office/powerpoint/2012/main" timeZoneBias="-60"/>
      </p:ext>
    </p:extLst>
  </p:cm>
  <p:cm authorId="1" dt="2022-11-14T19:45:14.462" idx="63">
    <p:pos x="4388" y="1247"/>
    <p:text>Abbildung 65</p:text>
    <p:extLst>
      <p:ext uri="{C676402C-5697-4E1C-873F-D02D1690AC5C}">
        <p15:threadingInfo xmlns:p15="http://schemas.microsoft.com/office/powerpoint/2012/main" timeZoneBias="-60"/>
      </p:ext>
    </p:extLst>
  </p:cm>
</p:cmLst>
</file>

<file path=ppt/comments/comment51.xml><?xml version="1.0" encoding="utf-8"?>
<p:cmLst xmlns:a="http://schemas.openxmlformats.org/drawingml/2006/main" xmlns:r="http://schemas.openxmlformats.org/officeDocument/2006/relationships" xmlns:p="http://schemas.openxmlformats.org/presentationml/2006/main">
  <p:cm authorId="1" dt="2022-11-14T20:38:58.503" idx="66">
    <p:pos x="2953" y="672"/>
    <p:text>Abbildung 68</p:text>
    <p:extLst>
      <p:ext uri="{C676402C-5697-4E1C-873F-D02D1690AC5C}">
        <p15:threadingInfo xmlns:p15="http://schemas.microsoft.com/office/powerpoint/2012/main" timeZoneBias="-60"/>
      </p:ext>
    </p:extLst>
  </p:cm>
</p:cmLst>
</file>

<file path=ppt/comments/comment52.xml><?xml version="1.0" encoding="utf-8"?>
<p:cmLst xmlns:a="http://schemas.openxmlformats.org/drawingml/2006/main" xmlns:r="http://schemas.openxmlformats.org/officeDocument/2006/relationships" xmlns:p="http://schemas.openxmlformats.org/presentationml/2006/main">
  <p:cm authorId="1" dt="2022-11-14T20:41:59.433" idx="67">
    <p:pos x="3099" y="740"/>
    <p:text>Abbildung 69</p:text>
    <p:extLst>
      <p:ext uri="{C676402C-5697-4E1C-873F-D02D1690AC5C}">
        <p15:threadingInfo xmlns:p15="http://schemas.microsoft.com/office/powerpoint/2012/main" timeZoneBias="-60"/>
      </p:ext>
    </p:extLst>
  </p:cm>
</p:cmLst>
</file>

<file path=ppt/comments/comment53.xml><?xml version="1.0" encoding="utf-8"?>
<p:cmLst xmlns:a="http://schemas.openxmlformats.org/drawingml/2006/main" xmlns:r="http://schemas.openxmlformats.org/officeDocument/2006/relationships" xmlns:p="http://schemas.openxmlformats.org/presentationml/2006/main">
  <p:cm authorId="1" dt="2022-11-14T21:05:14.619" idx="68">
    <p:pos x="1758" y="771"/>
    <p:text>Abbildung 70</p:text>
    <p:extLst>
      <p:ext uri="{C676402C-5697-4E1C-873F-D02D1690AC5C}">
        <p15:threadingInfo xmlns:p15="http://schemas.microsoft.com/office/powerpoint/2012/main" timeZoneBias="-60"/>
      </p:ext>
    </p:extLst>
  </p:cm>
</p:cmLst>
</file>

<file path=ppt/comments/comment54.xml><?xml version="1.0" encoding="utf-8"?>
<p:cmLst xmlns:a="http://schemas.openxmlformats.org/drawingml/2006/main" xmlns:r="http://schemas.openxmlformats.org/officeDocument/2006/relationships" xmlns:p="http://schemas.openxmlformats.org/presentationml/2006/main">
  <p:cm authorId="1" dt="2022-11-14T21:06:11.887" idx="69">
    <p:pos x="2632" y="740"/>
    <p:text>Abbildung 71</p:text>
    <p:extLst>
      <p:ext uri="{C676402C-5697-4E1C-873F-D02D1690AC5C}">
        <p15:threadingInfo xmlns:p15="http://schemas.microsoft.com/office/powerpoint/2012/main" timeZoneBias="-60"/>
      </p:ext>
    </p:extLst>
  </p:cm>
</p:cmLst>
</file>

<file path=ppt/comments/comment55.xml><?xml version="1.0" encoding="utf-8"?>
<p:cmLst xmlns:a="http://schemas.openxmlformats.org/drawingml/2006/main" xmlns:r="http://schemas.openxmlformats.org/officeDocument/2006/relationships" xmlns:p="http://schemas.openxmlformats.org/presentationml/2006/main">
  <p:cm authorId="1" dt="2022-11-14T21:14:21.105" idx="70">
    <p:pos x="3095" y="1050"/>
    <p:text>Abbildung 72</p:text>
    <p:extLst>
      <p:ext uri="{C676402C-5697-4E1C-873F-D02D1690AC5C}">
        <p15:threadingInfo xmlns:p15="http://schemas.microsoft.com/office/powerpoint/2012/main" timeZoneBias="-60"/>
      </p:ext>
    </p:extLst>
  </p:cm>
  <p:cm authorId="1" dt="2022-11-14T21:16:20.114" idx="71">
    <p:pos x="5493" y="1160"/>
    <p:text>Abbildung 73</p:text>
    <p:extLst>
      <p:ext uri="{C676402C-5697-4E1C-873F-D02D1690AC5C}">
        <p15:threadingInfo xmlns:p15="http://schemas.microsoft.com/office/powerpoint/2012/main" timeZoneBias="-60"/>
      </p:ext>
    </p:extLst>
  </p:cm>
</p:cmLst>
</file>

<file path=ppt/comments/comment56.xml><?xml version="1.0" encoding="utf-8"?>
<p:cmLst xmlns:a="http://schemas.openxmlformats.org/drawingml/2006/main" xmlns:r="http://schemas.openxmlformats.org/officeDocument/2006/relationships" xmlns:p="http://schemas.openxmlformats.org/presentationml/2006/main">
  <p:cm authorId="1" dt="2022-11-14T21:31:29.539" idx="72">
    <p:pos x="2401" y="1014"/>
    <p:text>Abbildung 74</p:text>
    <p:extLst>
      <p:ext uri="{C676402C-5697-4E1C-873F-D02D1690AC5C}">
        <p15:threadingInfo xmlns:p15="http://schemas.microsoft.com/office/powerpoint/2012/main" timeZoneBias="-60"/>
      </p:ext>
    </p:extLst>
  </p:cm>
</p:cmLst>
</file>

<file path=ppt/comments/comment57.xml><?xml version="1.0" encoding="utf-8"?>
<p:cmLst xmlns:a="http://schemas.openxmlformats.org/drawingml/2006/main" xmlns:r="http://schemas.openxmlformats.org/officeDocument/2006/relationships" xmlns:p="http://schemas.openxmlformats.org/presentationml/2006/main">
  <p:cm authorId="1" dt="2022-11-14T22:06:28.732" idx="73">
    <p:pos x="10" y="10"/>
    <p:text>Abbildung 75</p:text>
    <p:extLst>
      <p:ext uri="{C676402C-5697-4E1C-873F-D02D1690AC5C}">
        <p15:threadingInfo xmlns:p15="http://schemas.microsoft.com/office/powerpoint/2012/main" timeZoneBias="-60"/>
      </p:ext>
    </p:extLst>
  </p:cm>
  <p:cm authorId="1" dt="2022-12-01T19:52:58.683" idx="99">
    <p:pos x="5656" y="1031"/>
    <p:text>Abbildung 108</p:text>
    <p:extLst>
      <p:ext uri="{C676402C-5697-4E1C-873F-D02D1690AC5C}">
        <p15:threadingInfo xmlns:p15="http://schemas.microsoft.com/office/powerpoint/2012/main" timeZoneBias="-60"/>
      </p:ext>
    </p:extLst>
  </p:cm>
</p:cmLst>
</file>

<file path=ppt/comments/comment58.xml><?xml version="1.0" encoding="utf-8"?>
<p:cmLst xmlns:a="http://schemas.openxmlformats.org/drawingml/2006/main" xmlns:r="http://schemas.openxmlformats.org/officeDocument/2006/relationships" xmlns:p="http://schemas.openxmlformats.org/presentationml/2006/main">
  <p:cm authorId="1" dt="2022-11-14T22:06:35.899" idx="74">
    <p:pos x="4055" y="1116"/>
    <p:text>Abbildung 76</p:text>
    <p:extLst>
      <p:ext uri="{C676402C-5697-4E1C-873F-D02D1690AC5C}">
        <p15:threadingInfo xmlns:p15="http://schemas.microsoft.com/office/powerpoint/2012/main" timeZoneBias="-60"/>
      </p:ext>
    </p:extLst>
  </p:cm>
</p:cmLst>
</file>

<file path=ppt/comments/comment59.xml><?xml version="1.0" encoding="utf-8"?>
<p:cmLst xmlns:a="http://schemas.openxmlformats.org/drawingml/2006/main" xmlns:r="http://schemas.openxmlformats.org/officeDocument/2006/relationships" xmlns:p="http://schemas.openxmlformats.org/presentationml/2006/main">
  <p:cm authorId="1" dt="2022-11-14T22:06:45.537" idx="75">
    <p:pos x="10" y="10"/>
    <p:text>Abbildung 77</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11-13T20:21:23.217" idx="7">
    <p:pos x="5601" y="605"/>
    <p:text>Abbildung 8</p:text>
    <p:extLst>
      <p:ext uri="{C676402C-5697-4E1C-873F-D02D1690AC5C}">
        <p15:threadingInfo xmlns:p15="http://schemas.microsoft.com/office/powerpoint/2012/main" timeZoneBias="-60"/>
      </p:ext>
    </p:extLst>
  </p:cm>
</p:cmLst>
</file>

<file path=ppt/comments/comment60.xml><?xml version="1.0" encoding="utf-8"?>
<p:cmLst xmlns:a="http://schemas.openxmlformats.org/drawingml/2006/main" xmlns:r="http://schemas.openxmlformats.org/officeDocument/2006/relationships" xmlns:p="http://schemas.openxmlformats.org/presentationml/2006/main">
  <p:cm authorId="1" dt="2022-11-14T22:11:37.500" idx="76">
    <p:pos x="10" y="10"/>
    <p:text>Abbildung 78</p:text>
    <p:extLst>
      <p:ext uri="{C676402C-5697-4E1C-873F-D02D1690AC5C}">
        <p15:threadingInfo xmlns:p15="http://schemas.microsoft.com/office/powerpoint/2012/main" timeZoneBias="-60"/>
      </p:ext>
    </p:extLst>
  </p:cm>
</p:cmLst>
</file>

<file path=ppt/comments/comment61.xml><?xml version="1.0" encoding="utf-8"?>
<p:cmLst xmlns:a="http://schemas.openxmlformats.org/drawingml/2006/main" xmlns:r="http://schemas.openxmlformats.org/officeDocument/2006/relationships" xmlns:p="http://schemas.openxmlformats.org/presentationml/2006/main">
  <p:cm authorId="1" dt="2022-12-01T20:12:33.001" idx="100">
    <p:pos x="5760" y="1086"/>
    <p:text>Abbildung 109</p:text>
    <p:extLst>
      <p:ext uri="{C676402C-5697-4E1C-873F-D02D1690AC5C}">
        <p15:threadingInfo xmlns:p15="http://schemas.microsoft.com/office/powerpoint/2012/main" timeZoneBias="-60"/>
      </p:ext>
    </p:extLst>
  </p:cm>
</p:cmLst>
</file>

<file path=ppt/comments/comment62.xml><?xml version="1.0" encoding="utf-8"?>
<p:cmLst xmlns:a="http://schemas.openxmlformats.org/drawingml/2006/main" xmlns:r="http://schemas.openxmlformats.org/officeDocument/2006/relationships" xmlns:p="http://schemas.openxmlformats.org/presentationml/2006/main">
  <p:cm authorId="1" dt="2022-11-14T23:23:25.459" idx="85">
    <p:pos x="10" y="10"/>
    <p:text>Abbildung 86</p:text>
    <p:extLst>
      <p:ext uri="{C676402C-5697-4E1C-873F-D02D1690AC5C}">
        <p15:threadingInfo xmlns:p15="http://schemas.microsoft.com/office/powerpoint/2012/main" timeZoneBias="-60"/>
      </p:ext>
    </p:extLst>
  </p:cm>
</p:cmLst>
</file>

<file path=ppt/comments/comment63.xml><?xml version="1.0" encoding="utf-8"?>
<p:cmLst xmlns:a="http://schemas.openxmlformats.org/drawingml/2006/main" xmlns:r="http://schemas.openxmlformats.org/officeDocument/2006/relationships" xmlns:p="http://schemas.openxmlformats.org/presentationml/2006/main">
  <p:cm authorId="1" dt="2022-12-01T07:09:37.572" idx="98">
    <p:pos x="5676" y="931"/>
    <p:text>Abbildung 107</p:text>
    <p:extLst>
      <p:ext uri="{C676402C-5697-4E1C-873F-D02D1690AC5C}">
        <p15:threadingInfo xmlns:p15="http://schemas.microsoft.com/office/powerpoint/2012/main" timeZoneBias="-60"/>
      </p:ext>
    </p:extLst>
  </p:cm>
</p:cmLst>
</file>

<file path=ppt/comments/comment64.xml><?xml version="1.0" encoding="utf-8"?>
<p:cmLst xmlns:a="http://schemas.openxmlformats.org/drawingml/2006/main" xmlns:r="http://schemas.openxmlformats.org/officeDocument/2006/relationships" xmlns:p="http://schemas.openxmlformats.org/presentationml/2006/main">
  <p:cm authorId="1" dt="2022-11-14T23:23:10.078" idx="83">
    <p:pos x="5552" y="1620"/>
    <p:text>Abbildung 88</p:text>
    <p:extLst>
      <p:ext uri="{C676402C-5697-4E1C-873F-D02D1690AC5C}">
        <p15:threadingInfo xmlns:p15="http://schemas.microsoft.com/office/powerpoint/2012/main" timeZoneBias="-60"/>
      </p:ext>
    </p:extLst>
  </p:cm>
</p:cmLst>
</file>

<file path=ppt/comments/comment65.xml><?xml version="1.0" encoding="utf-8"?>
<p:cmLst xmlns:a="http://schemas.openxmlformats.org/drawingml/2006/main" xmlns:r="http://schemas.openxmlformats.org/officeDocument/2006/relationships" xmlns:p="http://schemas.openxmlformats.org/presentationml/2006/main">
  <p:cm authorId="1" dt="2022-11-14T23:28:31.719" idx="86">
    <p:pos x="2880" y="1051"/>
    <p:text>Abbildung 89</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11-13T20:24:47.882" idx="8">
    <p:pos x="4048" y="740"/>
    <p:text>Abbildung 9</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2-11-13T20:45:24.377" idx="9">
    <p:pos x="5497" y="740"/>
    <p:text>Abbildung 10</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2-12-01T01:25:28.011" idx="88">
    <p:pos x="10" y="10"/>
    <p:text>Abbildung 91</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939F028-D89F-C046-822F-837811D2D45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9703030-51C4-C344-99E7-B14DFD7502A3}"/>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4B33F08E-1E37-7145-A622-D3E39134B2B1}" type="datetimeFigureOut">
              <a:rPr lang="de-DE" smtClean="0"/>
              <a:t>23.04.2025</a:t>
            </a:fld>
            <a:endParaRPr lang="de-DE"/>
          </a:p>
        </p:txBody>
      </p:sp>
      <p:sp>
        <p:nvSpPr>
          <p:cNvPr id="4" name="Fußzeilenplatzhalter 3">
            <a:extLst>
              <a:ext uri="{FF2B5EF4-FFF2-40B4-BE49-F238E27FC236}">
                <a16:creationId xmlns:a16="http://schemas.microsoft.com/office/drawing/2014/main" id="{4FAD0A15-FD0C-C245-A883-A76A5021F5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8EDF909-BF86-3547-AD47-42363E9E19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06E7B-9D3C-6849-A7F1-AA9A084F15B0}" type="slidenum">
              <a:rPr lang="de-DE" smtClean="0"/>
              <a:t>‹Nr.›</a:t>
            </a:fld>
            <a:endParaRPr lang="de-DE"/>
          </a:p>
        </p:txBody>
      </p:sp>
    </p:spTree>
    <p:extLst>
      <p:ext uri="{BB962C8B-B14F-4D97-AF65-F5344CB8AC3E}">
        <p14:creationId xmlns:p14="http://schemas.microsoft.com/office/powerpoint/2010/main" val="1099347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74754B4-8D1D-2B41-BDA7-52ABE22D2E6D}"/>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eaLnBrk="1" hangingPunct="1">
              <a:defRPr sz="1200"/>
            </a:lvl1pPr>
          </a:lstStyle>
          <a:p>
            <a:pPr>
              <a:defRPr/>
            </a:pPr>
            <a:endParaRPr lang="de-DE"/>
          </a:p>
        </p:txBody>
      </p:sp>
      <p:sp>
        <p:nvSpPr>
          <p:cNvPr id="3" name="Datumsplatzhalter 2">
            <a:extLst>
              <a:ext uri="{FF2B5EF4-FFF2-40B4-BE49-F238E27FC236}">
                <a16:creationId xmlns:a16="http://schemas.microsoft.com/office/drawing/2014/main" id="{4F5EE89F-9D41-4348-A65C-4EAD28C4BD41}"/>
              </a:ext>
            </a:extLst>
          </p:cNvPr>
          <p:cNvSpPr>
            <a:spLocks noGrp="1"/>
          </p:cNvSpPr>
          <p:nvPr>
            <p:ph type="dt" idx="1"/>
          </p:nvPr>
        </p:nvSpPr>
        <p:spPr>
          <a:xfrm>
            <a:off x="3884613" y="1"/>
            <a:ext cx="2971800" cy="458788"/>
          </a:xfrm>
          <a:prstGeom prst="rect">
            <a:avLst/>
          </a:prstGeom>
        </p:spPr>
        <p:txBody>
          <a:bodyPr vert="horz" lIns="91440" tIns="45720" rIns="91440" bIns="45720" rtlCol="0"/>
          <a:lstStyle>
            <a:lvl1pPr algn="r" eaLnBrk="1" hangingPunct="1">
              <a:defRPr sz="1200" smtClean="0"/>
            </a:lvl1pPr>
          </a:lstStyle>
          <a:p>
            <a:pPr>
              <a:defRPr/>
            </a:pPr>
            <a:fld id="{D141D68A-27D0-954B-B677-A78B99C7E5B8}" type="datetimeFigureOut">
              <a:rPr lang="de-DE"/>
              <a:pPr>
                <a:defRPr/>
              </a:pPr>
              <a:t>23.04.2025</a:t>
            </a:fld>
            <a:endParaRPr lang="de-DE"/>
          </a:p>
        </p:txBody>
      </p:sp>
      <p:sp>
        <p:nvSpPr>
          <p:cNvPr id="4" name="Folienbildplatzhalter 3">
            <a:extLst>
              <a:ext uri="{FF2B5EF4-FFF2-40B4-BE49-F238E27FC236}">
                <a16:creationId xmlns:a16="http://schemas.microsoft.com/office/drawing/2014/main" id="{0A771452-3ED6-A84B-AC5C-561043E0346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F5EE78D8-7438-A141-86CB-03A317E5AD8C}"/>
              </a:ext>
            </a:extLst>
          </p:cNvPr>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61810F62-1431-9D40-AB36-61009CBA38C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de-DE"/>
          </a:p>
        </p:txBody>
      </p:sp>
      <p:sp>
        <p:nvSpPr>
          <p:cNvPr id="7" name="Foliennummernplatzhalter 6">
            <a:extLst>
              <a:ext uri="{FF2B5EF4-FFF2-40B4-BE49-F238E27FC236}">
                <a16:creationId xmlns:a16="http://schemas.microsoft.com/office/drawing/2014/main" id="{E67BCBDC-F6FA-3E48-8279-29DA9E09C6B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273CBCBF-FFDA-C943-A2C8-A35F76A11E07}"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Gestiegene Anforderungen durch mehr Leistung der Maschinen</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3</a:t>
            </a:fld>
            <a:endParaRPr lang="de-DE"/>
          </a:p>
        </p:txBody>
      </p:sp>
    </p:spTree>
    <p:extLst>
      <p:ext uri="{BB962C8B-B14F-4D97-AF65-F5344CB8AC3E}">
        <p14:creationId xmlns:p14="http://schemas.microsoft.com/office/powerpoint/2010/main" val="51573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40</a:t>
            </a:fld>
            <a:endParaRPr lang="de-DE"/>
          </a:p>
        </p:txBody>
      </p:sp>
    </p:spTree>
    <p:extLst>
      <p:ext uri="{BB962C8B-B14F-4D97-AF65-F5344CB8AC3E}">
        <p14:creationId xmlns:p14="http://schemas.microsoft.com/office/powerpoint/2010/main" val="3820396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Starke Bodenverdichtung </a:t>
            </a:r>
          </a:p>
          <a:p>
            <a:r>
              <a:rPr lang="de-DE" dirty="0"/>
              <a:t>-Weniger Grundwasserneubildung</a:t>
            </a:r>
          </a:p>
          <a:p>
            <a:r>
              <a:rPr lang="de-DE" dirty="0"/>
              <a:t>-Mehr Oberflächen Erosion</a:t>
            </a:r>
          </a:p>
          <a:p>
            <a:r>
              <a:rPr lang="de-DE" dirty="0"/>
              <a:t>-Höhere Treibhausgas </a:t>
            </a:r>
            <a:r>
              <a:rPr lang="de-DE" dirty="0" err="1"/>
              <a:t>Emmision</a:t>
            </a:r>
            <a:endParaRPr lang="de-DE" dirty="0"/>
          </a:p>
          <a:p>
            <a:r>
              <a:rPr lang="de-DE" dirty="0"/>
              <a:t>-Erschwerter Pflanzenbau und </a:t>
            </a:r>
            <a:r>
              <a:rPr lang="de-DE" dirty="0" err="1"/>
              <a:t>Ertragseinbusen</a:t>
            </a:r>
            <a:endParaRPr lang="de-DE" dirty="0"/>
          </a:p>
          <a:p>
            <a:r>
              <a:rPr lang="de-DE" dirty="0"/>
              <a:t>-</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42</a:t>
            </a:fld>
            <a:endParaRPr lang="de-DE"/>
          </a:p>
        </p:txBody>
      </p:sp>
    </p:spTree>
    <p:extLst>
      <p:ext uri="{BB962C8B-B14F-4D97-AF65-F5344CB8AC3E}">
        <p14:creationId xmlns:p14="http://schemas.microsoft.com/office/powerpoint/2010/main" val="258704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Links Bodenerosion</a:t>
            </a:r>
          </a:p>
          <a:p>
            <a:r>
              <a:rPr lang="de-DE" dirty="0"/>
              <a:t>Rechts Bodenverdichtung</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43</a:t>
            </a:fld>
            <a:endParaRPr lang="de-DE"/>
          </a:p>
        </p:txBody>
      </p:sp>
    </p:spTree>
    <p:extLst>
      <p:ext uri="{BB962C8B-B14F-4D97-AF65-F5344CB8AC3E}">
        <p14:creationId xmlns:p14="http://schemas.microsoft.com/office/powerpoint/2010/main" val="4081669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-Boden darf nur unter geeigneten Bedingungen befahren werden</a:t>
            </a:r>
          </a:p>
          <a:p>
            <a:r>
              <a:rPr lang="de-DE" dirty="0"/>
              <a:t>-je nässer desto tiefer die Schadverdichtungen </a:t>
            </a:r>
            <a:r>
              <a:rPr lang="de-DE" dirty="0">
                <a:sym typeface="Wingdings" panose="05000000000000000000" pitchFamily="2" charset="2"/>
              </a:rPr>
              <a:t> können nur sehr schwer wieder beseitigt werden</a:t>
            </a:r>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46</a:t>
            </a:fld>
            <a:endParaRPr lang="de-DE"/>
          </a:p>
        </p:txBody>
      </p:sp>
    </p:spTree>
    <p:extLst>
      <p:ext uri="{BB962C8B-B14F-4D97-AF65-F5344CB8AC3E}">
        <p14:creationId xmlns:p14="http://schemas.microsoft.com/office/powerpoint/2010/main" val="382771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Feldversuche bestätigen die Vergrößerung der Aufstandsfläche um </a:t>
            </a:r>
            <a:r>
              <a:rPr lang="de-DE" dirty="0" err="1"/>
              <a:t>ca</a:t>
            </a:r>
            <a:r>
              <a:rPr lang="de-DE" dirty="0"/>
              <a:t> 30%</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49</a:t>
            </a:fld>
            <a:endParaRPr lang="de-DE"/>
          </a:p>
        </p:txBody>
      </p:sp>
    </p:spTree>
    <p:extLst>
      <p:ext uri="{BB962C8B-B14F-4D97-AF65-F5344CB8AC3E}">
        <p14:creationId xmlns:p14="http://schemas.microsoft.com/office/powerpoint/2010/main" val="378192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52</a:t>
            </a:fld>
            <a:endParaRPr lang="de-DE"/>
          </a:p>
        </p:txBody>
      </p:sp>
    </p:spTree>
    <p:extLst>
      <p:ext uri="{BB962C8B-B14F-4D97-AF65-F5344CB8AC3E}">
        <p14:creationId xmlns:p14="http://schemas.microsoft.com/office/powerpoint/2010/main" val="94765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bessere Gewichtsverteilung der Anbaugeräte reduziert sich der Druck auf den einzelnen Reifen</a:t>
            </a:r>
          </a:p>
          <a:p>
            <a:r>
              <a:rPr lang="de-DE" dirty="0"/>
              <a:t>Frontgewicht = „totes Gewicht“ wenn Anbaugerät abgelassen ist </a:t>
            </a:r>
            <a:r>
              <a:rPr lang="de-DE" dirty="0">
                <a:sym typeface="Wingdings" panose="05000000000000000000" pitchFamily="2" charset="2"/>
              </a:rPr>
              <a:t> Frontpacker</a:t>
            </a:r>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58</a:t>
            </a:fld>
            <a:endParaRPr lang="de-DE"/>
          </a:p>
        </p:txBody>
      </p:sp>
    </p:spTree>
    <p:extLst>
      <p:ext uri="{BB962C8B-B14F-4D97-AF65-F5344CB8AC3E}">
        <p14:creationId xmlns:p14="http://schemas.microsoft.com/office/powerpoint/2010/main" val="3822572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kann man zu hohen Schlupf optimieren?</a:t>
            </a:r>
          </a:p>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66</a:t>
            </a:fld>
            <a:endParaRPr lang="de-DE"/>
          </a:p>
        </p:txBody>
      </p:sp>
    </p:spTree>
    <p:extLst>
      <p:ext uri="{BB962C8B-B14F-4D97-AF65-F5344CB8AC3E}">
        <p14:creationId xmlns:p14="http://schemas.microsoft.com/office/powerpoint/2010/main" val="2264538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71</a:t>
            </a:fld>
            <a:endParaRPr lang="de-DE"/>
          </a:p>
        </p:txBody>
      </p:sp>
    </p:spTree>
    <p:extLst>
      <p:ext uri="{BB962C8B-B14F-4D97-AF65-F5344CB8AC3E}">
        <p14:creationId xmlns:p14="http://schemas.microsoft.com/office/powerpoint/2010/main" val="1523969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zu wenig Schlupf geht wichtige Auslastung der Maschine verloren</a:t>
            </a:r>
          </a:p>
          <a:p>
            <a:r>
              <a:rPr lang="de-DE" dirty="0"/>
              <a:t>-Unter 8% zu wenig Auslastung</a:t>
            </a:r>
          </a:p>
          <a:p>
            <a:r>
              <a:rPr lang="de-DE" dirty="0"/>
              <a:t>-8% - 12% </a:t>
            </a:r>
            <a:r>
              <a:rPr lang="de-DE" dirty="0" err="1"/>
              <a:t>Optimalbereich</a:t>
            </a:r>
            <a:endParaRPr lang="de-DE" dirty="0"/>
          </a:p>
          <a:p>
            <a:r>
              <a:rPr lang="de-DE" dirty="0"/>
              <a:t>-über 12% Schlupf wird Diese verschwendet</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72</a:t>
            </a:fld>
            <a:endParaRPr lang="de-DE"/>
          </a:p>
        </p:txBody>
      </p:sp>
    </p:spTree>
    <p:extLst>
      <p:ext uri="{BB962C8B-B14F-4D97-AF65-F5344CB8AC3E}">
        <p14:creationId xmlns:p14="http://schemas.microsoft.com/office/powerpoint/2010/main" val="14248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-Radlasten von über 10 Tonnen möglich</a:t>
            </a:r>
          </a:p>
          <a:p>
            <a:r>
              <a:rPr lang="de-DE" dirty="0"/>
              <a:t>-Müssen vor allem in Verbindung mit hoher Leistung sehr Tragfähig</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5</a:t>
            </a:fld>
            <a:endParaRPr lang="de-DE"/>
          </a:p>
        </p:txBody>
      </p:sp>
    </p:spTree>
    <p:extLst>
      <p:ext uri="{BB962C8B-B14F-4D97-AF65-F5344CB8AC3E}">
        <p14:creationId xmlns:p14="http://schemas.microsoft.com/office/powerpoint/2010/main" val="96320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-Berücksichtigung variabler Kosten beim Grubbern</a:t>
            </a:r>
          </a:p>
          <a:p>
            <a:r>
              <a:rPr lang="de-DE" dirty="0"/>
              <a:t>-Kostenersparnis aktuell noch höher, da sich der Kraftstoffpreis verdoppelt hat</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73</a:t>
            </a:fld>
            <a:endParaRPr lang="de-DE"/>
          </a:p>
        </p:txBody>
      </p:sp>
    </p:spTree>
    <p:extLst>
      <p:ext uri="{BB962C8B-B14F-4D97-AF65-F5344CB8AC3E}">
        <p14:creationId xmlns:p14="http://schemas.microsoft.com/office/powerpoint/2010/main" val="631588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höher die </a:t>
            </a:r>
            <a:r>
              <a:rPr lang="de-DE" dirty="0" err="1"/>
              <a:t>Ballastierung</a:t>
            </a:r>
            <a:r>
              <a:rPr lang="de-DE" dirty="0"/>
              <a:t>, desto geringer der Schlupf. Jedoch höheres Risiko der </a:t>
            </a:r>
            <a:r>
              <a:rPr lang="de-DE" dirty="0" err="1"/>
              <a:t>Bodenschadverdichtung</a:t>
            </a:r>
            <a:r>
              <a:rPr lang="de-DE" dirty="0"/>
              <a:t>.</a:t>
            </a:r>
          </a:p>
          <a:p>
            <a:r>
              <a:rPr lang="de-DE" dirty="0">
                <a:sym typeface="Wingdings" panose="05000000000000000000" pitchFamily="2" charset="2"/>
              </a:rPr>
              <a:t>Auf Gegebenheiten auf dem Feld achten</a:t>
            </a:r>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77</a:t>
            </a:fld>
            <a:endParaRPr lang="de-DE"/>
          </a:p>
        </p:txBody>
      </p:sp>
    </p:spTree>
    <p:extLst>
      <p:ext uri="{BB962C8B-B14F-4D97-AF65-F5344CB8AC3E}">
        <p14:creationId xmlns:p14="http://schemas.microsoft.com/office/powerpoint/2010/main" val="4020381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Bestandteile des Raupenfahrlaufwerks</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87</a:t>
            </a:fld>
            <a:endParaRPr lang="de-DE"/>
          </a:p>
        </p:txBody>
      </p:sp>
    </p:spTree>
    <p:extLst>
      <p:ext uri="{BB962C8B-B14F-4D97-AF65-F5344CB8AC3E}">
        <p14:creationId xmlns:p14="http://schemas.microsoft.com/office/powerpoint/2010/main" val="3165507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entstehen Druckspitzen bei den Laufrollen</a:t>
            </a:r>
          </a:p>
          <a:p>
            <a:r>
              <a:rPr lang="de-DE" dirty="0"/>
              <a:t>-je nach Bandspannung größer oder kleiner</a:t>
            </a:r>
          </a:p>
          <a:p>
            <a:r>
              <a:rPr lang="de-DE" dirty="0"/>
              <a:t>-deutlich weniger Bodenverdichtung beim </a:t>
            </a:r>
            <a:r>
              <a:rPr lang="de-DE" dirty="0" err="1"/>
              <a:t>Terratrac</a:t>
            </a:r>
            <a:r>
              <a:rPr lang="de-DE" dirty="0"/>
              <a:t> Laufwerk auf der linken Seite</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88</a:t>
            </a:fld>
            <a:endParaRPr lang="de-DE"/>
          </a:p>
        </p:txBody>
      </p:sp>
    </p:spTree>
    <p:extLst>
      <p:ext uri="{BB962C8B-B14F-4D97-AF65-F5344CB8AC3E}">
        <p14:creationId xmlns:p14="http://schemas.microsoft.com/office/powerpoint/2010/main" val="300029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Wird von nahezu jedem Traktor Hersteller angeboten</a:t>
            </a:r>
          </a:p>
          <a:p>
            <a:r>
              <a:rPr lang="de-DE" dirty="0"/>
              <a:t>Meist Großtraktoren ab 400PS</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90</a:t>
            </a:fld>
            <a:endParaRPr lang="de-DE"/>
          </a:p>
        </p:txBody>
      </p:sp>
    </p:spTree>
    <p:extLst>
      <p:ext uri="{BB962C8B-B14F-4D97-AF65-F5344CB8AC3E}">
        <p14:creationId xmlns:p14="http://schemas.microsoft.com/office/powerpoint/2010/main" val="881939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Stark im kommen bei Selbstfahrenden Arbeitsgeräten</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91</a:t>
            </a:fld>
            <a:endParaRPr lang="de-DE"/>
          </a:p>
        </p:txBody>
      </p:sp>
    </p:spTree>
    <p:extLst>
      <p:ext uri="{BB962C8B-B14F-4D97-AF65-F5344CB8AC3E}">
        <p14:creationId xmlns:p14="http://schemas.microsoft.com/office/powerpoint/2010/main" val="1229245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Bandlaufwerke bei Schweren Anhänger</a:t>
            </a:r>
          </a:p>
          <a:p>
            <a:r>
              <a:rPr lang="de-DE" dirty="0"/>
              <a:t>Weniger Bodenverdichtung und oft hydraulischer Zusatzantrieb</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92</a:t>
            </a:fld>
            <a:endParaRPr lang="de-DE"/>
          </a:p>
        </p:txBody>
      </p:sp>
    </p:spTree>
    <p:extLst>
      <p:ext uri="{BB962C8B-B14F-4D97-AF65-F5344CB8AC3E}">
        <p14:creationId xmlns:p14="http://schemas.microsoft.com/office/powerpoint/2010/main" val="1245236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Wird vor allem bei Raupenmodellen verbaut, da es durch die enorme Wenigkeit besonders lohnt</a:t>
            </a:r>
          </a:p>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94</a:t>
            </a:fld>
            <a:endParaRPr lang="de-DE"/>
          </a:p>
        </p:txBody>
      </p:sp>
    </p:spTree>
    <p:extLst>
      <p:ext uri="{BB962C8B-B14F-4D97-AF65-F5344CB8AC3E}">
        <p14:creationId xmlns:p14="http://schemas.microsoft.com/office/powerpoint/2010/main" val="2714453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104</a:t>
            </a:fld>
            <a:endParaRPr lang="de-DE"/>
          </a:p>
        </p:txBody>
      </p:sp>
    </p:spTree>
    <p:extLst>
      <p:ext uri="{BB962C8B-B14F-4D97-AF65-F5344CB8AC3E}">
        <p14:creationId xmlns:p14="http://schemas.microsoft.com/office/powerpoint/2010/main" val="3718425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hier zu sehen:</a:t>
            </a:r>
          </a:p>
          <a:p>
            <a:r>
              <a:rPr lang="de-DE" dirty="0" err="1"/>
              <a:t>Einleitertechnik</a:t>
            </a:r>
            <a:r>
              <a:rPr lang="de-DE" dirty="0"/>
              <a:t> ist wesentlich preiswerter als Zweileiter</a:t>
            </a:r>
          </a:p>
          <a:p>
            <a:r>
              <a:rPr lang="de-DE" dirty="0"/>
              <a:t>Mit Zusatzkompressor deutlich schnellere Befüllung</a:t>
            </a:r>
          </a:p>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109</a:t>
            </a:fld>
            <a:endParaRPr lang="de-DE"/>
          </a:p>
        </p:txBody>
      </p:sp>
    </p:spTree>
    <p:extLst>
      <p:ext uri="{BB962C8B-B14F-4D97-AF65-F5344CB8AC3E}">
        <p14:creationId xmlns:p14="http://schemas.microsoft.com/office/powerpoint/2010/main" val="77843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-Überblick welche Herausforderungen für Hersteller bestehen und welchen Bedingungen Reifen Standhalten müssen</a:t>
            </a:r>
          </a:p>
          <a:p>
            <a:r>
              <a:rPr lang="de-DE" dirty="0"/>
              <a:t>-Danach zunächst überblick, wie man diese im allgemeinen Bezeichnet</a:t>
            </a:r>
          </a:p>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11</a:t>
            </a:fld>
            <a:endParaRPr lang="de-DE"/>
          </a:p>
        </p:txBody>
      </p:sp>
    </p:spTree>
    <p:extLst>
      <p:ext uri="{BB962C8B-B14F-4D97-AF65-F5344CB8AC3E}">
        <p14:creationId xmlns:p14="http://schemas.microsoft.com/office/powerpoint/2010/main" val="872390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unter dem Link zu finden</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114</a:t>
            </a:fld>
            <a:endParaRPr lang="de-DE"/>
          </a:p>
        </p:txBody>
      </p:sp>
    </p:spTree>
    <p:extLst>
      <p:ext uri="{BB962C8B-B14F-4D97-AF65-F5344CB8AC3E}">
        <p14:creationId xmlns:p14="http://schemas.microsoft.com/office/powerpoint/2010/main" val="182522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die Maximale Geschwindigkeit an für die der Reifen zugelassen ist</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15</a:t>
            </a:fld>
            <a:endParaRPr lang="de-DE"/>
          </a:p>
        </p:txBody>
      </p:sp>
    </p:spTree>
    <p:extLst>
      <p:ext uri="{BB962C8B-B14F-4D97-AF65-F5344CB8AC3E}">
        <p14:creationId xmlns:p14="http://schemas.microsoft.com/office/powerpoint/2010/main" val="61128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die Maximale Tragfähigkeit bei de Vorgegebene Geschwindigkeit an</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16</a:t>
            </a:fld>
            <a:endParaRPr lang="de-DE"/>
          </a:p>
        </p:txBody>
      </p:sp>
    </p:spTree>
    <p:extLst>
      <p:ext uri="{BB962C8B-B14F-4D97-AF65-F5344CB8AC3E}">
        <p14:creationId xmlns:p14="http://schemas.microsoft.com/office/powerpoint/2010/main" val="205463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Landwirtschaftliche Beispiele von </a:t>
            </a:r>
            <a:r>
              <a:rPr lang="de-DE" dirty="0" err="1"/>
              <a:t>Reifenbezichungen</a:t>
            </a:r>
            <a:r>
              <a:rPr lang="de-DE" dirty="0"/>
              <a:t> bei unterschiedlichen Maschinen</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18</a:t>
            </a:fld>
            <a:endParaRPr lang="de-DE"/>
          </a:p>
        </p:txBody>
      </p:sp>
    </p:spTree>
    <p:extLst>
      <p:ext uri="{BB962C8B-B14F-4D97-AF65-F5344CB8AC3E}">
        <p14:creationId xmlns:p14="http://schemas.microsoft.com/office/powerpoint/2010/main" val="225269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Vereinfacht Dargestellt</a:t>
            </a:r>
          </a:p>
          <a:p>
            <a:r>
              <a:rPr lang="de-DE" dirty="0"/>
              <a:t>Unterschiedliche Verarbeitung der Karkassen</a:t>
            </a:r>
          </a:p>
          <a:p>
            <a:endParaRPr lang="de-DE" dirty="0"/>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22</a:t>
            </a:fld>
            <a:endParaRPr lang="de-DE"/>
          </a:p>
        </p:txBody>
      </p:sp>
    </p:spTree>
    <p:extLst>
      <p:ext uri="{BB962C8B-B14F-4D97-AF65-F5344CB8AC3E}">
        <p14:creationId xmlns:p14="http://schemas.microsoft.com/office/powerpoint/2010/main" val="384834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Einsatzgebiete</a:t>
            </a:r>
          </a:p>
          <a:p>
            <a:pPr marL="171450" indent="-171450">
              <a:buFont typeface="Arial" panose="020B0604020202020204" pitchFamily="34" charset="0"/>
              <a:buChar char="•"/>
            </a:pPr>
            <a:r>
              <a:rPr lang="de-DE" dirty="0"/>
              <a:t>Standartreifen</a:t>
            </a:r>
          </a:p>
          <a:p>
            <a:pPr marL="628650" lvl="1" indent="-171450">
              <a:buFont typeface="Arial" panose="020B0604020202020204" pitchFamily="34" charset="0"/>
              <a:buChar char="•"/>
            </a:pPr>
            <a:r>
              <a:rPr lang="de-DE" dirty="0"/>
              <a:t>Alleskönner, sowohl für Transportarbeiten als auch Bodenbearbeitung zu benutzen</a:t>
            </a:r>
          </a:p>
          <a:p>
            <a:pPr marL="628650" lvl="1" indent="-171450">
              <a:buFont typeface="Arial" panose="020B0604020202020204" pitchFamily="34" charset="0"/>
              <a:buChar char="•"/>
            </a:pPr>
            <a:r>
              <a:rPr lang="de-DE" dirty="0"/>
              <a:t>Gute Laufruhe bei hohen Geschwindigkeiten</a:t>
            </a:r>
          </a:p>
          <a:p>
            <a:pPr marL="171450" lvl="0" indent="-171450">
              <a:buFont typeface="Arial" panose="020B0604020202020204" pitchFamily="34" charset="0"/>
              <a:buChar char="•"/>
            </a:pPr>
            <a:r>
              <a:rPr lang="de-DE" dirty="0"/>
              <a:t>Pflegebereifung</a:t>
            </a:r>
          </a:p>
          <a:p>
            <a:pPr marL="628650" lvl="1" indent="-171450">
              <a:buFont typeface="Arial" panose="020B0604020202020204" pitchFamily="34" charset="0"/>
              <a:buChar char="•"/>
            </a:pPr>
            <a:r>
              <a:rPr lang="de-DE" dirty="0"/>
              <a:t>Ausschließlich für das Fahren in Fahrgassen oder Reihenkulturen gedacht</a:t>
            </a:r>
          </a:p>
          <a:p>
            <a:pPr marL="628650" lvl="1" indent="-171450">
              <a:buFont typeface="Arial" panose="020B0604020202020204" pitchFamily="34" charset="0"/>
              <a:buChar char="•"/>
            </a:pPr>
            <a:r>
              <a:rPr lang="de-DE" dirty="0"/>
              <a:t>Hohe Anfälligkeit für Bodenverdichtung</a:t>
            </a:r>
          </a:p>
          <a:p>
            <a:pPr marL="171450" lvl="0" indent="-171450">
              <a:buFont typeface="Arial" panose="020B0604020202020204" pitchFamily="34" charset="0"/>
              <a:buChar char="•"/>
            </a:pPr>
            <a:r>
              <a:rPr lang="de-DE" dirty="0"/>
              <a:t>Großvolumenreifen</a:t>
            </a:r>
          </a:p>
          <a:p>
            <a:pPr marL="628650" lvl="1" indent="-171450">
              <a:buFont typeface="Arial" panose="020B0604020202020204" pitchFamily="34" charset="0"/>
              <a:buChar char="•"/>
            </a:pPr>
            <a:r>
              <a:rPr lang="de-DE" dirty="0"/>
              <a:t>Geeignet für alle Art von Feldarbeiten</a:t>
            </a:r>
          </a:p>
          <a:p>
            <a:pPr marL="628650" lvl="1" indent="-171450">
              <a:buFont typeface="Arial" panose="020B0604020202020204" pitchFamily="34" charset="0"/>
              <a:buChar char="•"/>
            </a:pPr>
            <a:r>
              <a:rPr lang="de-DE" dirty="0"/>
              <a:t>Große Auflagefläche für wenig Bodendruck und hohe Zugkraftübertragung</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30</a:t>
            </a:fld>
            <a:endParaRPr lang="de-DE"/>
          </a:p>
        </p:txBody>
      </p:sp>
    </p:spTree>
    <p:extLst>
      <p:ext uri="{BB962C8B-B14F-4D97-AF65-F5344CB8AC3E}">
        <p14:creationId xmlns:p14="http://schemas.microsoft.com/office/powerpoint/2010/main" val="131483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F &gt; R entsteht Bodenverdichtung</a:t>
            </a:r>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36</a:t>
            </a:fld>
            <a:endParaRPr lang="de-DE"/>
          </a:p>
        </p:txBody>
      </p:sp>
    </p:spTree>
    <p:extLst>
      <p:ext uri="{BB962C8B-B14F-4D97-AF65-F5344CB8AC3E}">
        <p14:creationId xmlns:p14="http://schemas.microsoft.com/office/powerpoint/2010/main" val="406674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_mit_Bi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164431E-EAC1-CB49-AA70-9F75F51F7448}"/>
              </a:ext>
            </a:extLst>
          </p:cNvPr>
          <p:cNvSpPr>
            <a:spLocks noGrp="1"/>
          </p:cNvSpPr>
          <p:nvPr>
            <p:ph type="pic" sz="quarter" idx="18" hasCustomPrompt="1"/>
          </p:nvPr>
        </p:nvSpPr>
        <p:spPr>
          <a:xfrm>
            <a:off x="576262" y="1058863"/>
            <a:ext cx="7956551" cy="3565525"/>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r>
              <a:rPr lang="de-DE" dirty="0"/>
              <a:t>Hintergrundbild über diesen Platzhalter hinzufügen. Falls kein Hintergrundbild vorhanden ist, bitte eine der anderen Titelfolien verwenden</a:t>
            </a:r>
          </a:p>
        </p:txBody>
      </p:sp>
      <p:sp>
        <p:nvSpPr>
          <p:cNvPr id="11" name="Content Placeholder 10">
            <a:extLst>
              <a:ext uri="{FF2B5EF4-FFF2-40B4-BE49-F238E27FC236}">
                <a16:creationId xmlns:a16="http://schemas.microsoft.com/office/drawing/2014/main" id="{022F645E-E365-024D-AD0E-0205983FBBA8}"/>
              </a:ext>
            </a:extLst>
          </p:cNvPr>
          <p:cNvSpPr>
            <a:spLocks noGrp="1"/>
          </p:cNvSpPr>
          <p:nvPr>
            <p:ph sz="quarter" idx="19" hasCustomPrompt="1"/>
          </p:nvPr>
        </p:nvSpPr>
        <p:spPr>
          <a:xfrm>
            <a:off x="-358890" y="1579048"/>
            <a:ext cx="3925888" cy="39243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a:lstStyle>
            <a:lvl1pPr marL="0" indent="0">
              <a:buFontTx/>
              <a:buNone/>
              <a:defRPr sz="1200">
                <a:latin typeface="Arial" panose="020B0604020202020204" pitchFamily="34" charset="0"/>
                <a:cs typeface="Arial" panose="020B0604020202020204" pitchFamily="34" charset="0"/>
              </a:defRPr>
            </a:lvl1pPr>
          </a:lstStyle>
          <a:p>
            <a:pPr lvl="0"/>
            <a:r>
              <a:rPr lang="de-DE" dirty="0"/>
              <a:t>Bitte hier nichts einfügen.</a:t>
            </a:r>
          </a:p>
        </p:txBody>
      </p:sp>
      <p:sp>
        <p:nvSpPr>
          <p:cNvPr id="14" name="Textplatzhalter 9">
            <a:extLst>
              <a:ext uri="{FF2B5EF4-FFF2-40B4-BE49-F238E27FC236}">
                <a16:creationId xmlns:a16="http://schemas.microsoft.com/office/drawing/2014/main" id="{61193814-994C-3040-A597-729DEBEC2059}"/>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
        <p:nvSpPr>
          <p:cNvPr id="7" name="Textplatzhalter 9"/>
          <p:cNvSpPr>
            <a:spLocks noGrp="1"/>
          </p:cNvSpPr>
          <p:nvPr>
            <p:ph type="body" sz="quarter" idx="14" hasCustomPrompt="1"/>
          </p:nvPr>
        </p:nvSpPr>
        <p:spPr>
          <a:xfrm>
            <a:off x="971551" y="3912118"/>
            <a:ext cx="3796710"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Tree>
    <p:extLst>
      <p:ext uri="{BB962C8B-B14F-4D97-AF65-F5344CB8AC3E}">
        <p14:creationId xmlns:p14="http://schemas.microsoft.com/office/powerpoint/2010/main" val="2496817279"/>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userDrawn="1">
          <p15:clr>
            <a:srgbClr val="FBAE40"/>
          </p15:clr>
        </p15:guide>
        <p15:guide id="4" orient="horz" pos="29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rafiken">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4" name="Diagrammplatzhalter 3">
            <a:extLst>
              <a:ext uri="{FF2B5EF4-FFF2-40B4-BE49-F238E27FC236}">
                <a16:creationId xmlns:a16="http://schemas.microsoft.com/office/drawing/2014/main" id="{34879D79-ED8E-C442-8DED-C6DE23461BBC}"/>
              </a:ext>
            </a:extLst>
          </p:cNvPr>
          <p:cNvSpPr>
            <a:spLocks noGrp="1"/>
          </p:cNvSpPr>
          <p:nvPr>
            <p:ph type="chart" sz="quarter" idx="18"/>
          </p:nvPr>
        </p:nvSpPr>
        <p:spPr>
          <a:xfrm>
            <a:off x="97155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
        <p:nvSpPr>
          <p:cNvPr id="19" name="Diagrammplatzhalter 3">
            <a:extLst>
              <a:ext uri="{FF2B5EF4-FFF2-40B4-BE49-F238E27FC236}">
                <a16:creationId xmlns:a16="http://schemas.microsoft.com/office/drawing/2014/main" id="{0BF4F407-D991-3944-B834-9D39AD06CF7A}"/>
              </a:ext>
            </a:extLst>
          </p:cNvPr>
          <p:cNvSpPr>
            <a:spLocks noGrp="1"/>
          </p:cNvSpPr>
          <p:nvPr>
            <p:ph type="chart" sz="quarter" idx="19"/>
          </p:nvPr>
        </p:nvSpPr>
        <p:spPr>
          <a:xfrm>
            <a:off x="494210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9219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39119" y="-44009"/>
            <a:ext cx="9246687" cy="52223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2265970803"/>
      </p:ext>
    </p:extLst>
  </p:cSld>
  <p:clrMapOvr>
    <a:masterClrMapping/>
  </p:clrMapOvr>
  <p:extLst>
    <p:ext uri="{DCECCB84-F9BA-43D5-87BE-67443E8EF086}">
      <p15:sldGuideLst xmlns:p15="http://schemas.microsoft.com/office/powerpoint/2012/main">
        <p15:guide id="1" pos="6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a:srcRect l="30883" t="46315" r="4712" b="1825"/>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2036768790"/>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1400132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nhalt 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971550" y="1295399"/>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4932364" y="1295398"/>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4933139"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1085499083"/>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nhalt Bild 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971550"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hasCustomPrompt="1"/>
          </p:nvPr>
        </p:nvSpPr>
        <p:spPr>
          <a:xfrm>
            <a:off x="4932364"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2719841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nhalt 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971550" y="1174768"/>
            <a:ext cx="7434000" cy="295650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184317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84252"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971550" y="1249680"/>
            <a:ext cx="7413625" cy="2736850"/>
          </a:xfrm>
          <a:prstGeom prst="rect">
            <a:avLst/>
          </a:prstGeom>
        </p:spPr>
        <p:txBody>
          <a:bodyPr/>
          <a:lstStyle>
            <a:lvl1pPr>
              <a:defRPr sz="1900">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433712040"/>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2617" t="37669" r="37345" b="24527"/>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3942101658"/>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a:srcRect l="30883" t="46315" r="4712" b="1825"/>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915708222"/>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1210" t="41806" r="21776" b="9700"/>
          <a:stretch/>
        </p:blipFill>
        <p:spPr>
          <a:xfrm>
            <a:off x="576262" y="1058863"/>
            <a:ext cx="7956551" cy="3565525"/>
          </a:xfrm>
          <a:prstGeom prst="rect">
            <a:avLst/>
          </a:prstGeom>
        </p:spPr>
      </p:pic>
      <p:sp>
        <p:nvSpPr>
          <p:cNvPr id="16" name="Rechteck 15">
            <a:extLst>
              <a:ext uri="{FF2B5EF4-FFF2-40B4-BE49-F238E27FC236}">
                <a16:creationId xmlns:a16="http://schemas.microsoft.com/office/drawing/2014/main" id="{886879A0-D9F5-E145-9635-EA0C785984D5}"/>
              </a:ext>
            </a:extLst>
          </p:cNvPr>
          <p:cNvSpPr/>
          <p:nvPr userDrawn="1"/>
        </p:nvSpPr>
        <p:spPr>
          <a:xfrm>
            <a:off x="2643817" y="3761497"/>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721616A7-0653-A940-A8E2-27D0C4BF986D}"/>
              </a:ext>
            </a:extLst>
          </p:cNvPr>
          <p:cNvSpPr/>
          <p:nvPr userDrawn="1"/>
        </p:nvSpPr>
        <p:spPr>
          <a:xfrm>
            <a:off x="3061821" y="3224092"/>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67356BA4-41D0-4A46-A02B-6A78F79A8DE8}"/>
              </a:ext>
            </a:extLst>
          </p:cNvPr>
          <p:cNvSpPr/>
          <p:nvPr userDrawn="1"/>
        </p:nvSpPr>
        <p:spPr>
          <a:xfrm>
            <a:off x="-358891" y="158169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0" name="Textplatzhalter 9">
            <a:extLst>
              <a:ext uri="{FF2B5EF4-FFF2-40B4-BE49-F238E27FC236}">
                <a16:creationId xmlns:a16="http://schemas.microsoft.com/office/drawing/2014/main" id="{2EE1536B-D72F-9F43-BFF5-361152D00806}"/>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1" name="Textplatzhalter 9">
            <a:extLst>
              <a:ext uri="{FF2B5EF4-FFF2-40B4-BE49-F238E27FC236}">
                <a16:creationId xmlns:a16="http://schemas.microsoft.com/office/drawing/2014/main" id="{89C9E519-5629-154E-9EDA-9F1D7E0980B6}"/>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3082100480"/>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userDrawn="1">
          <p15:clr>
            <a:srgbClr val="FBAE40"/>
          </p15:clr>
        </p15:guide>
        <p15:guide id="4" orient="horz" pos="291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781778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Inhalt 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971550" y="1295399"/>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4932364" y="1295398"/>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4933139"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2687858236"/>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nhalt Bild 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971550"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hasCustomPrompt="1"/>
          </p:nvPr>
        </p:nvSpPr>
        <p:spPr>
          <a:xfrm>
            <a:off x="4932364"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2678481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Inhalt 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971550" y="1174768"/>
            <a:ext cx="7434000" cy="295650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1472863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84252"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971550" y="1249680"/>
            <a:ext cx="7413625" cy="2736850"/>
          </a:xfrm>
          <a:prstGeom prst="rect">
            <a:avLst/>
          </a:prstGeom>
        </p:spPr>
        <p:txBody>
          <a:bodyPr/>
          <a:lstStyle>
            <a:lvl1pPr>
              <a:defRPr sz="1900">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1588084843"/>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2617" t="37669" r="37345" b="24527"/>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2076395585"/>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819645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Headline Auflistung +">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Systemschrift"/>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Systemschrift"/>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Systemschrift"/>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Systemschrift"/>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Systemschrift"/>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2"/>
            <a:endParaRPr lang="de-DE" dirty="0"/>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896430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 Headline Text">
    <p:spTree>
      <p:nvGrpSpPr>
        <p:cNvPr id="1" name=""/>
        <p:cNvGrpSpPr/>
        <p:nvPr/>
      </p:nvGrpSpPr>
      <p:grpSpPr>
        <a:xfrm>
          <a:off x="0" y="0"/>
          <a:ext cx="0" cy="0"/>
          <a:chOff x="0" y="0"/>
          <a:chExt cx="0" cy="0"/>
        </a:xfrm>
      </p:grpSpPr>
      <p:sp>
        <p:nvSpPr>
          <p:cNvPr id="3" name="Textplatzhalter 12"/>
          <p:cNvSpPr>
            <a:spLocks noGrp="1"/>
          </p:cNvSpPr>
          <p:nvPr>
            <p:ph type="body" sz="quarter" idx="12"/>
          </p:nvPr>
        </p:nvSpPr>
        <p:spPr>
          <a:xfrm>
            <a:off x="961416" y="605533"/>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4" name="Textplatzhalter 6"/>
          <p:cNvSpPr>
            <a:spLocks noGrp="1"/>
          </p:cNvSpPr>
          <p:nvPr>
            <p:ph type="body" sz="quarter" idx="14"/>
          </p:nvPr>
        </p:nvSpPr>
        <p:spPr>
          <a:xfrm>
            <a:off x="961416" y="1254823"/>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5" name="Textplatzhalter 14"/>
          <p:cNvSpPr>
            <a:spLocks noGrp="1"/>
          </p:cNvSpPr>
          <p:nvPr>
            <p:ph type="body" sz="quarter" idx="15"/>
          </p:nvPr>
        </p:nvSpPr>
        <p:spPr>
          <a:xfrm>
            <a:off x="961416" y="1783461"/>
            <a:ext cx="7434000" cy="243721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563752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alt 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971550" y="1174768"/>
            <a:ext cx="7434000" cy="295650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83937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a:srcRect l="30883" t="46315" r="4712" b="1825"/>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2326242871"/>
      </p:ext>
    </p:extLst>
  </p:cSld>
  <p:clrMapOvr>
    <a:masterClrMapping/>
  </p:clrMapOvr>
  <p:extLst>
    <p:ext uri="{DCECCB84-F9BA-43D5-87BE-67443E8EF086}">
      <p15:sldGuideLst xmlns:p15="http://schemas.microsoft.com/office/powerpoint/2012/main">
        <p15:guide id="1" orient="horz" pos="667" userDrawn="1">
          <p15:clr>
            <a:srgbClr val="FBAE40"/>
          </p15:clr>
        </p15:guide>
        <p15:guide id="2" pos="36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 Bild 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971550"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hasCustomPrompt="1"/>
          </p:nvPr>
        </p:nvSpPr>
        <p:spPr>
          <a:xfrm>
            <a:off x="4932364"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3513766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alt Text Bild">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4937125"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4937125"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6" name="Textplatzhalter 14">
            <a:extLst>
              <a:ext uri="{FF2B5EF4-FFF2-40B4-BE49-F238E27FC236}">
                <a16:creationId xmlns:a16="http://schemas.microsoft.com/office/drawing/2014/main" id="{5BF2522B-F0EF-044C-A625-4D75E90457F6}"/>
              </a:ext>
            </a:extLst>
          </p:cNvPr>
          <p:cNvSpPr>
            <a:spLocks noGrp="1"/>
          </p:cNvSpPr>
          <p:nvPr>
            <p:ph type="body" sz="quarter" idx="19" hasCustomPrompt="1"/>
          </p:nvPr>
        </p:nvSpPr>
        <p:spPr>
          <a:xfrm>
            <a:off x="971550"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Tree>
    <p:extLst>
      <p:ext uri="{BB962C8B-B14F-4D97-AF65-F5344CB8AC3E}">
        <p14:creationId xmlns:p14="http://schemas.microsoft.com/office/powerpoint/2010/main" val="299076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971550" y="1295399"/>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4932364" y="1295398"/>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4933139"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1736458237"/>
      </p:ext>
    </p:extLst>
  </p:cSld>
  <p:clrMapOvr>
    <a:masterClrMapping/>
  </p:clrMapOvr>
  <p:extLst>
    <p:ext uri="{DCECCB84-F9BA-43D5-87BE-67443E8EF086}">
      <p15:sldGuideLst xmlns:p15="http://schemas.microsoft.com/office/powerpoint/2012/main">
        <p15:guide id="1" orient="horz" pos="2731" userDrawn="1">
          <p15:clr>
            <a:srgbClr val="FBAE40"/>
          </p15:clr>
        </p15:guide>
        <p15:guide id="2" orient="horz" pos="291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 Headline Bild">
    <p:spTree>
      <p:nvGrpSpPr>
        <p:cNvPr id="1" name=""/>
        <p:cNvGrpSpPr/>
        <p:nvPr/>
      </p:nvGrpSpPr>
      <p:grpSpPr>
        <a:xfrm>
          <a:off x="0" y="0"/>
          <a:ext cx="0" cy="0"/>
          <a:chOff x="0" y="0"/>
          <a:chExt cx="0" cy="0"/>
        </a:xfrm>
      </p:grpSpPr>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971550" y="1295398"/>
            <a:ext cx="7488238"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971551" y="4308050"/>
            <a:ext cx="7484252"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1380833202"/>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 Bild">
    <p:spTree>
      <p:nvGrpSpPr>
        <p:cNvPr id="1" name=""/>
        <p:cNvGrpSpPr/>
        <p:nvPr/>
      </p:nvGrpSpPr>
      <p:grpSpPr>
        <a:xfrm>
          <a:off x="0" y="0"/>
          <a:ext cx="0" cy="0"/>
          <a:chOff x="0" y="0"/>
          <a:chExt cx="0" cy="0"/>
        </a:xfrm>
      </p:grpSpPr>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971550" y="663575"/>
            <a:ext cx="7488238" cy="39608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Tree>
    <p:extLst>
      <p:ext uri="{BB962C8B-B14F-4D97-AF65-F5344CB8AC3E}">
        <p14:creationId xmlns:p14="http://schemas.microsoft.com/office/powerpoint/2010/main" val="1440841411"/>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fiken">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4" name="Diagrammplatzhalter 3">
            <a:extLst>
              <a:ext uri="{FF2B5EF4-FFF2-40B4-BE49-F238E27FC236}">
                <a16:creationId xmlns:a16="http://schemas.microsoft.com/office/drawing/2014/main" id="{34879D79-ED8E-C442-8DED-C6DE23461BBC}"/>
              </a:ext>
            </a:extLst>
          </p:cNvPr>
          <p:cNvSpPr>
            <a:spLocks noGrp="1"/>
          </p:cNvSpPr>
          <p:nvPr>
            <p:ph type="chart" sz="quarter" idx="18"/>
          </p:nvPr>
        </p:nvSpPr>
        <p:spPr>
          <a:xfrm>
            <a:off x="97155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
        <p:nvSpPr>
          <p:cNvPr id="19" name="Diagrammplatzhalter 3">
            <a:extLst>
              <a:ext uri="{FF2B5EF4-FFF2-40B4-BE49-F238E27FC236}">
                <a16:creationId xmlns:a16="http://schemas.microsoft.com/office/drawing/2014/main" id="{0BF4F407-D991-3944-B834-9D39AD06CF7A}"/>
              </a:ext>
            </a:extLst>
          </p:cNvPr>
          <p:cNvSpPr>
            <a:spLocks noGrp="1"/>
          </p:cNvSpPr>
          <p:nvPr>
            <p:ph type="chart" sz="quarter" idx="19"/>
          </p:nvPr>
        </p:nvSpPr>
        <p:spPr>
          <a:xfrm>
            <a:off x="494210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3233098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84252"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971550" y="1249680"/>
            <a:ext cx="7413625" cy="2736850"/>
          </a:xfrm>
          <a:prstGeom prst="rect">
            <a:avLst/>
          </a:prstGeom>
        </p:spPr>
        <p:txBody>
          <a:bodyPr/>
          <a:lstStyle>
            <a:lvl1pPr>
              <a:defRPr sz="1900">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3531697220"/>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a:srcRect l="30883" t="46315" r="4712" b="1825"/>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1007484578"/>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2617" t="37669" r="37345" b="24527"/>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2026398666"/>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a:srcRect l="30883" t="46315" r="4712" b="1825"/>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2736562265"/>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2617" t="37669" r="37345" b="24527"/>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61475200"/>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036503817"/>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Inhalt 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971550" y="1295399"/>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4932364" y="1295398"/>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4933139"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2281776834"/>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nhalt Bild 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971550"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hasCustomPrompt="1"/>
          </p:nvPr>
        </p:nvSpPr>
        <p:spPr>
          <a:xfrm>
            <a:off x="4932364"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481722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Inhalt 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971550" y="1174768"/>
            <a:ext cx="7434000" cy="295650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1594333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84252"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971550" y="1249680"/>
            <a:ext cx="7413625" cy="2736850"/>
          </a:xfrm>
          <a:prstGeom prst="rect">
            <a:avLst/>
          </a:prstGeom>
        </p:spPr>
        <p:txBody>
          <a:bodyPr/>
          <a:lstStyle>
            <a:lvl1pPr>
              <a:defRPr sz="1900">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286537548"/>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Grafiken">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4" name="Diagrammplatzhalter 3">
            <a:extLst>
              <a:ext uri="{FF2B5EF4-FFF2-40B4-BE49-F238E27FC236}">
                <a16:creationId xmlns:a16="http://schemas.microsoft.com/office/drawing/2014/main" id="{34879D79-ED8E-C442-8DED-C6DE23461BBC}"/>
              </a:ext>
            </a:extLst>
          </p:cNvPr>
          <p:cNvSpPr>
            <a:spLocks noGrp="1"/>
          </p:cNvSpPr>
          <p:nvPr>
            <p:ph type="chart" sz="quarter" idx="18"/>
          </p:nvPr>
        </p:nvSpPr>
        <p:spPr>
          <a:xfrm>
            <a:off x="97155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
        <p:nvSpPr>
          <p:cNvPr id="19" name="Diagrammplatzhalter 3">
            <a:extLst>
              <a:ext uri="{FF2B5EF4-FFF2-40B4-BE49-F238E27FC236}">
                <a16:creationId xmlns:a16="http://schemas.microsoft.com/office/drawing/2014/main" id="{0BF4F407-D991-3944-B834-9D39AD06CF7A}"/>
              </a:ext>
            </a:extLst>
          </p:cNvPr>
          <p:cNvSpPr>
            <a:spLocks noGrp="1"/>
          </p:cNvSpPr>
          <p:nvPr>
            <p:ph type="chart" sz="quarter" idx="19"/>
          </p:nvPr>
        </p:nvSpPr>
        <p:spPr>
          <a:xfrm>
            <a:off x="494210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3072927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39119" y="-44009"/>
            <a:ext cx="9246687" cy="52223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032227679"/>
      </p:ext>
    </p:extLst>
  </p:cSld>
  <p:clrMapOvr>
    <a:masterClrMapping/>
  </p:clrMapOvr>
  <p:extLst>
    <p:ext uri="{DCECCB84-F9BA-43D5-87BE-67443E8EF086}">
      <p15:sldGuideLst xmlns:p15="http://schemas.microsoft.com/office/powerpoint/2012/main">
        <p15:guide id="1" pos="6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2617" t="37669" r="37345" b="24527"/>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637469599"/>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a:srcRect l="30883" t="46315" r="4712" b="1825"/>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1296384788"/>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57589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145967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Inhalt 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971550" y="1295399"/>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4932364" y="1295398"/>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4933139"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4160178927"/>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Inhalt Bild 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971550"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hasCustomPrompt="1"/>
          </p:nvPr>
        </p:nvSpPr>
        <p:spPr>
          <a:xfrm>
            <a:off x="4932364"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3875131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Inhalt 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971550" y="1174768"/>
            <a:ext cx="7434000" cy="295650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281533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84252"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971550" y="1249680"/>
            <a:ext cx="7413625" cy="2736850"/>
          </a:xfrm>
          <a:prstGeom prst="rect">
            <a:avLst/>
          </a:prstGeom>
        </p:spPr>
        <p:txBody>
          <a:bodyPr/>
          <a:lstStyle>
            <a:lvl1pPr>
              <a:defRPr sz="1900">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1924832203"/>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2617" t="37669" r="37345" b="24527"/>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2803138288"/>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lvl1pPr>
          </a:lstStyle>
          <a:p>
            <a:pPr>
              <a:defRPr/>
            </a:pPr>
            <a:r>
              <a:rPr lang="de-DE" altLang="de-DE"/>
              <a:t> Folie </a:t>
            </a:r>
            <a:fld id="{1EA659C4-1EA0-45D0-9498-DE0DDE7E4625}" type="slidenum">
              <a:rPr lang="de-DE" altLang="de-DE"/>
              <a:pPr>
                <a:defRPr/>
              </a:pPr>
              <a:t>‹Nr.›</a:t>
            </a:fld>
            <a:endParaRPr lang="de-DE" altLang="de-DE"/>
          </a:p>
        </p:txBody>
      </p:sp>
      <p:sp>
        <p:nvSpPr>
          <p:cNvPr id="3"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455556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39119" y="-44009"/>
            <a:ext cx="9246687" cy="52223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sp>
        <p:nvSpPr>
          <p:cNvPr id="15" name="Textfeld 14">
            <a:extLst>
              <a:ext uri="{FF2B5EF4-FFF2-40B4-BE49-F238E27FC236}">
                <a16:creationId xmlns:a16="http://schemas.microsoft.com/office/drawing/2014/main" id="{F79CB8E5-9732-4048-BEB4-F154CF925930}"/>
              </a:ext>
            </a:extLst>
          </p:cNvPr>
          <p:cNvSpPr txBox="1"/>
          <p:nvPr userDrawn="1"/>
        </p:nvSpPr>
        <p:spPr>
          <a:xfrm>
            <a:off x="971550" y="4850651"/>
            <a:ext cx="2706624" cy="169277"/>
          </a:xfrm>
          <a:prstGeom prst="rect">
            <a:avLst/>
          </a:prstGeom>
          <a:noFill/>
        </p:spPr>
        <p:txBody>
          <a:bodyPr wrap="square" lIns="0" tIns="0" rIns="0" bIns="0" rtlCol="0">
            <a:spAutoFit/>
          </a:bodyPr>
          <a:lstStyle/>
          <a:p>
            <a:r>
              <a:rPr lang="de-DE" sz="1100" dirty="0">
                <a:solidFill>
                  <a:schemeClr val="bg1"/>
                </a:solidFill>
                <a:latin typeface="Arial" panose="020B0604020202020204" pitchFamily="34" charset="0"/>
                <a:ea typeface="Fira Sans" panose="020B0503050000020004" pitchFamily="34" charset="0"/>
                <a:cs typeface="Arial" panose="020B0604020202020204" pitchFamily="34" charset="0"/>
              </a:rPr>
              <a:t>Hochschule Weihenstephan-</a:t>
            </a:r>
            <a:r>
              <a:rPr lang="de-DE" sz="1100" dirty="0" err="1">
                <a:solidFill>
                  <a:schemeClr val="bg1"/>
                </a:solidFill>
                <a:latin typeface="Arial" panose="020B0604020202020204" pitchFamily="34" charset="0"/>
                <a:ea typeface="Fira Sans" panose="020B0503050000020004" pitchFamily="34" charset="0"/>
                <a:cs typeface="Arial" panose="020B0604020202020204" pitchFamily="34" charset="0"/>
              </a:rPr>
              <a:t>Triesdorf</a:t>
            </a:r>
            <a:endParaRPr lang="de-DE" sz="1100" dirty="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3505041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39119" y="-44009"/>
            <a:ext cx="9246687" cy="52223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pic>
        <p:nvPicPr>
          <p:cNvPr id="4" name="Grafik 3">
            <a:extLst>
              <a:ext uri="{FF2B5EF4-FFF2-40B4-BE49-F238E27FC236}">
                <a16:creationId xmlns:a16="http://schemas.microsoft.com/office/drawing/2014/main" id="{133F8556-4BDC-214D-9518-F6B8B143E53A}"/>
              </a:ext>
            </a:extLst>
          </p:cNvPr>
          <p:cNvPicPr>
            <a:picLocks noChangeAspect="1"/>
          </p:cNvPicPr>
          <p:nvPr userDrawn="1"/>
        </p:nvPicPr>
        <p:blipFill>
          <a:blip r:embed="rId2"/>
          <a:srcRect/>
          <a:stretch/>
        </p:blipFill>
        <p:spPr>
          <a:xfrm>
            <a:off x="960728" y="3702270"/>
            <a:ext cx="3190746" cy="1071794"/>
          </a:xfrm>
          <a:prstGeom prst="rect">
            <a:avLst/>
          </a:prstGeom>
        </p:spPr>
      </p:pic>
    </p:spTree>
    <p:extLst>
      <p:ext uri="{BB962C8B-B14F-4D97-AF65-F5344CB8AC3E}">
        <p14:creationId xmlns:p14="http://schemas.microsoft.com/office/powerpoint/2010/main" val="900082799"/>
      </p:ext>
    </p:extLst>
  </p:cSld>
  <p:clrMapOvr>
    <a:masterClrMapping/>
  </p:clrMapOvr>
  <p:extLst>
    <p:ext uri="{DCECCB84-F9BA-43D5-87BE-67443E8EF086}">
      <p15:sldGuideLst xmlns:p15="http://schemas.microsoft.com/office/powerpoint/2012/main">
        <p15:guide id="1" pos="612"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39119" y="-44009"/>
            <a:ext cx="9246687" cy="52223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980592221"/>
      </p:ext>
    </p:extLst>
  </p:cSld>
  <p:clrMapOvr>
    <a:masterClrMapping/>
  </p:clrMapOvr>
  <p:extLst>
    <p:ext uri="{DCECCB84-F9BA-43D5-87BE-67443E8EF086}">
      <p15:sldGuideLst xmlns:p15="http://schemas.microsoft.com/office/powerpoint/2012/main">
        <p15:guide id="1" pos="6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a:srcRect l="30883" t="46315" r="4712" b="1825"/>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3309525428"/>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halt 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971550" y="1295399"/>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4932364" y="1295398"/>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4933139"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1730188658"/>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599567"/>
            <a:ext cx="7434000" cy="444505"/>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742560"/>
            <a:ext cx="7434000" cy="247050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960326" y="1248857"/>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80196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nhalt 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971550" y="1295399"/>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4932364" y="1295398"/>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4933139"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2101287072"/>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nhalt Bild 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971550"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hasCustomPrompt="1"/>
          </p:nvPr>
        </p:nvSpPr>
        <p:spPr>
          <a:xfrm>
            <a:off x="4932364"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1749474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nhalt 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971550" y="1174768"/>
            <a:ext cx="7434000" cy="295650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2931512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84252"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971550" y="1249680"/>
            <a:ext cx="7413625" cy="2736850"/>
          </a:xfrm>
          <a:prstGeom prst="rect">
            <a:avLst/>
          </a:prstGeom>
        </p:spPr>
        <p:txBody>
          <a:bodyPr/>
          <a:lstStyle>
            <a:lvl1pPr>
              <a:defRPr sz="1900">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109360255"/>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Grafiken">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4" name="Diagrammplatzhalter 3">
            <a:extLst>
              <a:ext uri="{FF2B5EF4-FFF2-40B4-BE49-F238E27FC236}">
                <a16:creationId xmlns:a16="http://schemas.microsoft.com/office/drawing/2014/main" id="{34879D79-ED8E-C442-8DED-C6DE23461BBC}"/>
              </a:ext>
            </a:extLst>
          </p:cNvPr>
          <p:cNvSpPr>
            <a:spLocks noGrp="1"/>
          </p:cNvSpPr>
          <p:nvPr>
            <p:ph type="chart" sz="quarter" idx="18"/>
          </p:nvPr>
        </p:nvSpPr>
        <p:spPr>
          <a:xfrm>
            <a:off x="97155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
        <p:nvSpPr>
          <p:cNvPr id="19" name="Diagrammplatzhalter 3">
            <a:extLst>
              <a:ext uri="{FF2B5EF4-FFF2-40B4-BE49-F238E27FC236}">
                <a16:creationId xmlns:a16="http://schemas.microsoft.com/office/drawing/2014/main" id="{0BF4F407-D991-3944-B834-9D39AD06CF7A}"/>
              </a:ext>
            </a:extLst>
          </p:cNvPr>
          <p:cNvSpPr>
            <a:spLocks noGrp="1"/>
          </p:cNvSpPr>
          <p:nvPr>
            <p:ph type="chart" sz="quarter" idx="19"/>
          </p:nvPr>
        </p:nvSpPr>
        <p:spPr>
          <a:xfrm>
            <a:off x="4942100" y="1249680"/>
            <a:ext cx="3529013" cy="2879725"/>
          </a:xfrm>
          <a:prstGeom prst="rect">
            <a:avLst/>
          </a:prstGeom>
        </p:spPr>
        <p:txBody>
          <a:bodyPr/>
          <a:lstStyle>
            <a:lvl1pPr>
              <a:defRPr sz="1900">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630101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a:alphaModFix amt="85000"/>
          </a:blip>
          <a:srcRect l="2617" t="37669" r="37345" b="24527"/>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3174067877"/>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7"/>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p:txBody>
          <a:bodyPr/>
          <a:lstStyle>
            <a:lvl1pPr>
              <a:defRPr/>
            </a:lvl1pPr>
          </a:lstStyle>
          <a:p>
            <a:pPr>
              <a:defRPr/>
            </a:pPr>
            <a:r>
              <a:rPr lang="de-DE" altLang="de-DE"/>
              <a:t> Folie </a:t>
            </a:r>
            <a:fld id="{138BB94E-2E87-474E-AB2E-40A101699842}"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a:defRPr>
                <a:latin typeface="Arial" pitchFamily="34" charset="0"/>
              </a:defRPr>
            </a:lvl1pPr>
          </a:lstStyle>
          <a:p>
            <a:pPr>
              <a:defRPr/>
            </a:pPr>
            <a:r>
              <a:rPr lang="de-DE" altLang="de-DE"/>
              <a:t>HSWT    Prof. Dr. U. Groß</a:t>
            </a:r>
          </a:p>
        </p:txBody>
      </p:sp>
    </p:spTree>
    <p:extLst>
      <p:ext uri="{BB962C8B-B14F-4D97-AF65-F5344CB8AC3E}">
        <p14:creationId xmlns:p14="http://schemas.microsoft.com/office/powerpoint/2010/main" val="11677987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a:defRPr/>
            </a:lvl1pPr>
          </a:lstStyle>
          <a:p>
            <a:pPr>
              <a:defRPr/>
            </a:pPr>
            <a:r>
              <a:rPr lang="de-DE" altLang="de-DE"/>
              <a:t> Folie </a:t>
            </a:r>
            <a:fld id="{22553573-7258-4F8A-B520-2362609B6D75}"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464815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35" y="3305183"/>
            <a:ext cx="7772400" cy="1021556"/>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722435"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a:t>Textmasterformat bearbeiten</a:t>
            </a:r>
          </a:p>
        </p:txBody>
      </p:sp>
      <p:sp>
        <p:nvSpPr>
          <p:cNvPr id="4" name="Rectangle 5"/>
          <p:cNvSpPr>
            <a:spLocks noGrp="1" noChangeArrowheads="1"/>
          </p:cNvSpPr>
          <p:nvPr>
            <p:ph type="sldNum" sz="quarter" idx="10"/>
          </p:nvPr>
        </p:nvSpPr>
        <p:spPr/>
        <p:txBody>
          <a:bodyPr/>
          <a:lstStyle>
            <a:lvl1pPr>
              <a:defRPr/>
            </a:lvl1pPr>
          </a:lstStyle>
          <a:p>
            <a:pPr>
              <a:defRPr/>
            </a:pPr>
            <a:r>
              <a:rPr lang="de-DE" altLang="de-DE"/>
              <a:t> Folie </a:t>
            </a:r>
            <a:fld id="{B801EAE8-7809-4189-A96E-F2A31227F372}"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411710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halt Bild 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971550" y="1295397"/>
            <a:ext cx="3527424" cy="2880313"/>
          </a:xfrm>
          <a:prstGeom prst="rect">
            <a:avLst/>
          </a:prstGeom>
        </p:spPr>
        <p:txBody>
          <a:bodyPr vert="horz"/>
          <a:lstStyle>
            <a:lvl1pPr marL="0" indent="0">
              <a:buNone/>
              <a:defRPr sz="1900">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971550" y="663575"/>
            <a:ext cx="7488238"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hasCustomPrompt="1"/>
          </p:nvPr>
        </p:nvSpPr>
        <p:spPr>
          <a:xfrm>
            <a:off x="4932364" y="1295397"/>
            <a:ext cx="3527424" cy="2880313"/>
          </a:xfrm>
          <a:prstGeom prst="rect">
            <a:avLst/>
          </a:prstGeom>
        </p:spPr>
        <p:txBody>
          <a:bodyPr vert="horz" lIns="0" tIns="0" rIns="0" bIns="0">
            <a:normAutofit/>
          </a:bodyPr>
          <a:lstStyle>
            <a:lvl1pPr marL="342900" indent="-342900">
              <a:lnSpc>
                <a:spcPct val="100000"/>
              </a:lnSpc>
              <a:spcBef>
                <a:spcPts val="300"/>
              </a:spcBef>
              <a:buClr>
                <a:srgbClr val="79B800"/>
              </a:buClr>
              <a:buFont typeface="Wingdings" pitchFamily="2" charset="2"/>
              <a:buChar char="§"/>
              <a:defRPr sz="2100">
                <a:latin typeface="Arial" panose="020B0604020202020204" pitchFamily="34" charset="0"/>
                <a:ea typeface="Fira Sans" panose="020B0503050000020004" pitchFamily="34" charset="0"/>
                <a:cs typeface="Arial" panose="020B0604020202020204" pitchFamily="34" charset="0"/>
              </a:defRPr>
            </a:lvl1pPr>
            <a:lvl2pPr marL="685800" indent="-342900">
              <a:lnSpc>
                <a:spcPct val="120000"/>
              </a:lnSpc>
              <a:spcBef>
                <a:spcPts val="300"/>
              </a:spcBef>
              <a:buClr>
                <a:srgbClr val="79B800"/>
              </a:buClr>
              <a:buFont typeface="Wingdings" pitchFamily="2" charset="2"/>
              <a:buChar char="§"/>
              <a:defRPr sz="1900">
                <a:latin typeface="Arial"/>
                <a:cs typeface="Arial"/>
              </a:defRPr>
            </a:lvl2pPr>
            <a:lvl3pPr marL="971550" indent="-285750">
              <a:lnSpc>
                <a:spcPct val="120000"/>
              </a:lnSpc>
              <a:spcBef>
                <a:spcPts val="300"/>
              </a:spcBef>
              <a:buClr>
                <a:srgbClr val="79B800"/>
              </a:buClr>
              <a:buFont typeface="Wingdings" pitchFamily="2" charset="2"/>
              <a:buChar char="§"/>
              <a:defRPr sz="1700">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a:p>
            <a:pPr lvl="1"/>
            <a:r>
              <a:rPr lang="de-DE" dirty="0"/>
              <a:t>Zweite Ebene</a:t>
            </a:r>
          </a:p>
          <a:p>
            <a:pPr lvl="2"/>
            <a:r>
              <a:rPr lang="de-DE" dirty="0"/>
              <a:t>Dritte Ebene</a:t>
            </a:r>
          </a:p>
          <a:p>
            <a:pPr lvl="0"/>
            <a:endParaRPr lang="de-DE" dirty="0"/>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971550" y="4308050"/>
            <a:ext cx="3522663" cy="184942"/>
          </a:xfrm>
          <a:prstGeom prst="rect">
            <a:avLst/>
          </a:prstGeom>
        </p:spPr>
        <p:txBody>
          <a:bodyPr lIns="0" tIns="0" rIns="0" bIns="0"/>
          <a:lstStyle>
            <a:lvl1pPr marL="0" indent="0">
              <a:buFontTx/>
              <a:buNone/>
              <a:defRPr sz="1600">
                <a:solidFill>
                  <a:schemeClr val="tx2"/>
                </a:solidFill>
                <a:latin typeface="Arial" panose="020B0604020202020204" pitchFamily="34" charset="0"/>
                <a:cs typeface="Arial" panose="020B0604020202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Bildunterschrift</a:t>
            </a:r>
          </a:p>
        </p:txBody>
      </p:sp>
    </p:spTree>
    <p:extLst>
      <p:ext uri="{BB962C8B-B14F-4D97-AF65-F5344CB8AC3E}">
        <p14:creationId xmlns:p14="http://schemas.microsoft.com/office/powerpoint/2010/main" val="22692644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8927" y="1329933"/>
            <a:ext cx="4044462" cy="33730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54061" y="1329933"/>
            <a:ext cx="4044462" cy="33730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p:txBody>
          <a:bodyPr/>
          <a:lstStyle>
            <a:lvl1pPr>
              <a:defRPr/>
            </a:lvl1pPr>
          </a:lstStyle>
          <a:p>
            <a:pPr>
              <a:defRPr/>
            </a:pPr>
            <a:r>
              <a:rPr lang="de-DE" altLang="de-DE"/>
              <a:t> Folie </a:t>
            </a:r>
            <a:fld id="{EDB3FB8C-AD7B-4295-97BC-E0B8BAAFF578}"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916933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06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457200" y="1631156"/>
            <a:ext cx="404006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275" y="1151335"/>
            <a:ext cx="40415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4645275" y="1631156"/>
            <a:ext cx="40415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p:txBody>
          <a:bodyPr/>
          <a:lstStyle>
            <a:lvl1pPr>
              <a:defRPr/>
            </a:lvl1pPr>
          </a:lstStyle>
          <a:p>
            <a:pPr>
              <a:defRPr/>
            </a:pPr>
            <a:r>
              <a:rPr lang="de-DE" altLang="de-DE"/>
              <a:t> Folie </a:t>
            </a:r>
            <a:fld id="{1F1F2058-A482-4825-98F3-4F672F89D1EA}" type="slidenum">
              <a:rPr lang="de-DE" altLang="de-DE"/>
              <a:pPr>
                <a:defRPr/>
              </a:pPr>
              <a:t>‹Nr.›</a:t>
            </a:fld>
            <a:endParaRPr lang="de-DE" altLang="de-DE"/>
          </a:p>
        </p:txBody>
      </p:sp>
      <p:sp>
        <p:nvSpPr>
          <p:cNvPr id="8"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1623710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p:txBody>
          <a:bodyPr/>
          <a:lstStyle>
            <a:lvl1pPr>
              <a:defRPr/>
            </a:lvl1pPr>
          </a:lstStyle>
          <a:p>
            <a:pPr>
              <a:defRPr/>
            </a:pPr>
            <a:r>
              <a:rPr lang="de-DE" altLang="de-DE"/>
              <a:t> Folie </a:t>
            </a:r>
            <a:fld id="{6CFC6DE6-1B86-4B37-80DD-C7BD0D7F64FD}" type="slidenum">
              <a:rPr lang="de-DE" altLang="de-DE"/>
              <a:pPr>
                <a:defRPr/>
              </a:pPr>
              <a:t>‹Nr.›</a:t>
            </a:fld>
            <a:endParaRPr lang="de-DE" altLang="de-DE"/>
          </a:p>
        </p:txBody>
      </p:sp>
      <p:sp>
        <p:nvSpPr>
          <p:cNvPr id="4"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28404729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lvl1pPr>
          </a:lstStyle>
          <a:p>
            <a:pPr>
              <a:defRPr/>
            </a:pPr>
            <a:r>
              <a:rPr lang="de-DE" altLang="de-DE"/>
              <a:t> Folie </a:t>
            </a:r>
            <a:fld id="{1EA659C4-1EA0-45D0-9498-DE0DDE7E4625}" type="slidenum">
              <a:rPr lang="de-DE" altLang="de-DE"/>
              <a:pPr>
                <a:defRPr/>
              </a:pPr>
              <a:t>‹Nr.›</a:t>
            </a:fld>
            <a:endParaRPr lang="de-DE" altLang="de-DE"/>
          </a:p>
        </p:txBody>
      </p:sp>
      <p:sp>
        <p:nvSpPr>
          <p:cNvPr id="3"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34710041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5" y="204787"/>
            <a:ext cx="3008435" cy="871538"/>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3575538" y="204795"/>
            <a:ext cx="511126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5" y="1076328"/>
            <a:ext cx="30084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 bearbeiten</a:t>
            </a:r>
          </a:p>
        </p:txBody>
      </p:sp>
      <p:sp>
        <p:nvSpPr>
          <p:cNvPr id="5" name="Rectangle 5"/>
          <p:cNvSpPr>
            <a:spLocks noGrp="1" noChangeArrowheads="1"/>
          </p:cNvSpPr>
          <p:nvPr>
            <p:ph type="sldNum" sz="quarter" idx="10"/>
          </p:nvPr>
        </p:nvSpPr>
        <p:spPr/>
        <p:txBody>
          <a:bodyPr/>
          <a:lstStyle>
            <a:lvl1pPr>
              <a:defRPr/>
            </a:lvl1pPr>
          </a:lstStyle>
          <a:p>
            <a:pPr>
              <a:defRPr/>
            </a:pPr>
            <a:r>
              <a:rPr lang="de-DE" altLang="de-DE"/>
              <a:t> Folie </a:t>
            </a:r>
            <a:fld id="{5D2052A9-F6A4-41C7-AA8E-CFD787F5BFBC}"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2521413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3600450"/>
            <a:ext cx="5486400" cy="425054"/>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1792166"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a:p>
        </p:txBody>
      </p:sp>
      <p:sp>
        <p:nvSpPr>
          <p:cNvPr id="4" name="Textplatzhalter 3"/>
          <p:cNvSpPr>
            <a:spLocks noGrp="1"/>
          </p:cNvSpPr>
          <p:nvPr>
            <p:ph type="body" sz="half" idx="2"/>
          </p:nvPr>
        </p:nvSpPr>
        <p:spPr>
          <a:xfrm>
            <a:off x="1792166"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 bearbeiten</a:t>
            </a:r>
          </a:p>
        </p:txBody>
      </p:sp>
      <p:sp>
        <p:nvSpPr>
          <p:cNvPr id="5" name="Rectangle 5"/>
          <p:cNvSpPr>
            <a:spLocks noGrp="1" noChangeArrowheads="1"/>
          </p:cNvSpPr>
          <p:nvPr>
            <p:ph type="sldNum" sz="quarter" idx="10"/>
          </p:nvPr>
        </p:nvSpPr>
        <p:spPr/>
        <p:txBody>
          <a:bodyPr/>
          <a:lstStyle>
            <a:lvl1pPr>
              <a:defRPr/>
            </a:lvl1pPr>
          </a:lstStyle>
          <a:p>
            <a:pPr>
              <a:defRPr/>
            </a:pPr>
            <a:r>
              <a:rPr lang="de-DE" altLang="de-DE"/>
              <a:t> Folie </a:t>
            </a:r>
            <a:fld id="{9DEC337E-E27C-4F14-80D8-672B3C305017}"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152230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a:defRPr/>
            </a:lvl1pPr>
          </a:lstStyle>
          <a:p>
            <a:pPr>
              <a:defRPr/>
            </a:pPr>
            <a:r>
              <a:rPr lang="de-DE" altLang="de-DE"/>
              <a:t> Folie </a:t>
            </a:r>
            <a:fld id="{B59E4F8D-0385-4A7E-B194-97AD9C98346F}"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272988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1123" y="141685"/>
            <a:ext cx="2057400" cy="456128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8923" y="141685"/>
            <a:ext cx="6031523" cy="456128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a:defRPr/>
            </a:lvl1pPr>
          </a:lstStyle>
          <a:p>
            <a:pPr>
              <a:defRPr/>
            </a:pPr>
            <a:r>
              <a:rPr lang="de-DE" altLang="de-DE"/>
              <a:t> Folie </a:t>
            </a:r>
            <a:fld id="{6EA9FC33-F579-418B-B985-686B291269E7}"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3615636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8923" y="141685"/>
            <a:ext cx="8047892" cy="457200"/>
          </a:xfrm>
        </p:spPr>
        <p:txBody>
          <a:bodyPr/>
          <a:lstStyle/>
          <a:p>
            <a:r>
              <a:rPr lang="de-DE"/>
              <a:t>Titelmasterformat durch Klicken bearbeiten</a:t>
            </a:r>
          </a:p>
        </p:txBody>
      </p:sp>
      <p:sp>
        <p:nvSpPr>
          <p:cNvPr id="3" name="Tabellenplatzhalter 2"/>
          <p:cNvSpPr>
            <a:spLocks noGrp="1"/>
          </p:cNvSpPr>
          <p:nvPr>
            <p:ph type="tbl" idx="1"/>
          </p:nvPr>
        </p:nvSpPr>
        <p:spPr>
          <a:xfrm>
            <a:off x="468923" y="1329933"/>
            <a:ext cx="8229600" cy="3373040"/>
          </a:xfrm>
        </p:spPr>
        <p:txBody>
          <a:bodyPr/>
          <a:lstStyle/>
          <a:p>
            <a:pPr lvl="0"/>
            <a:endParaRPr lang="de-DE" noProof="0"/>
          </a:p>
        </p:txBody>
      </p:sp>
      <p:sp>
        <p:nvSpPr>
          <p:cNvPr id="4" name="Rectangle 5"/>
          <p:cNvSpPr>
            <a:spLocks noGrp="1" noChangeArrowheads="1"/>
          </p:cNvSpPr>
          <p:nvPr>
            <p:ph type="sldNum" sz="quarter" idx="10"/>
          </p:nvPr>
        </p:nvSpPr>
        <p:spPr/>
        <p:txBody>
          <a:bodyPr/>
          <a:lstStyle>
            <a:lvl1pPr>
              <a:defRPr/>
            </a:lvl1pPr>
          </a:lstStyle>
          <a:p>
            <a:pPr>
              <a:defRPr/>
            </a:pPr>
            <a:r>
              <a:rPr lang="de-DE" altLang="de-DE"/>
              <a:t> Folie </a:t>
            </a:r>
            <a:fld id="{448C4204-130E-4E18-964B-8B97CE74D1DB}"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1620811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8923" y="141685"/>
            <a:ext cx="8047892" cy="457200"/>
          </a:xfrm>
        </p:spPr>
        <p:txBody>
          <a:bodyPr/>
          <a:lstStyle/>
          <a:p>
            <a:r>
              <a:rPr lang="de-DE"/>
              <a:t>Titelmasterformat durch Klicken bearbeiten</a:t>
            </a:r>
          </a:p>
        </p:txBody>
      </p:sp>
      <p:sp>
        <p:nvSpPr>
          <p:cNvPr id="3" name="Textplatzhalter 2"/>
          <p:cNvSpPr>
            <a:spLocks noGrp="1"/>
          </p:cNvSpPr>
          <p:nvPr>
            <p:ph type="body" sz="half" idx="1"/>
          </p:nvPr>
        </p:nvSpPr>
        <p:spPr>
          <a:xfrm>
            <a:off x="468927" y="1329933"/>
            <a:ext cx="4044462" cy="33730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54061" y="1329933"/>
            <a:ext cx="4044462" cy="33730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p:txBody>
          <a:bodyPr/>
          <a:lstStyle>
            <a:lvl1pPr>
              <a:defRPr/>
            </a:lvl1pPr>
          </a:lstStyle>
          <a:p>
            <a:pPr>
              <a:defRPr/>
            </a:pPr>
            <a:r>
              <a:rPr lang="de-DE" altLang="de-DE"/>
              <a:t> Folie </a:t>
            </a:r>
            <a:fld id="{519C503C-C06F-44B9-A760-7693F28C640A}"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a:defRPr/>
            </a:lvl1pPr>
          </a:lstStyle>
          <a:p>
            <a:pPr>
              <a:defRPr/>
            </a:pPr>
            <a:r>
              <a:rPr lang="de-DE"/>
              <a:t>HSWT    Prof. Dr. U. Groß                  Modul: Grundlagen der Agrartechnik           LE :   Reifen - Fahrwerk</a:t>
            </a:r>
          </a:p>
        </p:txBody>
      </p:sp>
    </p:spTree>
    <p:extLst>
      <p:ext uri="{BB962C8B-B14F-4D97-AF65-F5344CB8AC3E}">
        <p14:creationId xmlns:p14="http://schemas.microsoft.com/office/powerpoint/2010/main" val="113387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halt 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971550" y="1174768"/>
            <a:ext cx="7434000" cy="2956500"/>
          </a:xfrm>
          <a:prstGeom prst="rect">
            <a:avLst/>
          </a:prstGeom>
        </p:spPr>
        <p:txBody>
          <a:bodyPr vert="horz" lIns="0" tIns="0" rIns="0" bIns="0">
            <a:noAutofit/>
          </a:bodyPr>
          <a:lstStyle>
            <a:lvl1pPr marL="0" indent="0">
              <a:lnSpc>
                <a:spcPct val="120000"/>
              </a:lnSpc>
              <a:spcBef>
                <a:spcPts val="300"/>
              </a:spcBef>
              <a:buNone/>
              <a:defRPr sz="1900">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971550" y="617855"/>
            <a:ext cx="7434000"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17013994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3E111D80-82E4-4CE4-A7F6-BF61D203618C}"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eaLnBrk="1" hangingPunct="1">
              <a:defRPr/>
            </a:lvl1pPr>
          </a:lstStyle>
          <a:p>
            <a:pPr>
              <a:defRPr/>
            </a:pPr>
            <a:r>
              <a:rPr lang="de-DE"/>
              <a:t>HSWT    Prof. Dr. U. Groß                                 </a:t>
            </a:r>
          </a:p>
        </p:txBody>
      </p:sp>
    </p:spTree>
    <p:extLst>
      <p:ext uri="{BB962C8B-B14F-4D97-AF65-F5344CB8AC3E}">
        <p14:creationId xmlns:p14="http://schemas.microsoft.com/office/powerpoint/2010/main" val="12056285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2EAEFBA8-46B5-4E3F-AD2B-9890DEA31263}"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eaLnBrk="1" hangingPunct="1">
              <a:defRPr/>
            </a:lvl1pPr>
          </a:lstStyle>
          <a:p>
            <a:pPr>
              <a:defRPr/>
            </a:pPr>
            <a:r>
              <a:rPr lang="de-DE"/>
              <a:t>HSWT    Prof. Dr. U. Groß                </a:t>
            </a:r>
          </a:p>
        </p:txBody>
      </p:sp>
    </p:spTree>
    <p:extLst>
      <p:ext uri="{BB962C8B-B14F-4D97-AF65-F5344CB8AC3E}">
        <p14:creationId xmlns:p14="http://schemas.microsoft.com/office/powerpoint/2010/main" val="25047023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35" y="3305177"/>
            <a:ext cx="7772400" cy="1021556"/>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722435"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a:t>Textmasterformat bearbeiten</a:t>
            </a:r>
          </a:p>
        </p:txBody>
      </p:sp>
      <p:sp>
        <p:nvSpPr>
          <p:cNvPr id="4"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21EB2BFF-4293-4CE9-A379-AF0834547976}"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eaLnBrk="1" hangingPunct="1">
              <a:defRPr/>
            </a:lvl1pPr>
          </a:lstStyle>
          <a:p>
            <a:pPr>
              <a:defRPr/>
            </a:pPr>
            <a:r>
              <a:rPr lang="de-DE"/>
              <a:t>HSWT    Prof. Dr. U. Groß            </a:t>
            </a:r>
          </a:p>
        </p:txBody>
      </p:sp>
    </p:spTree>
    <p:extLst>
      <p:ext uri="{BB962C8B-B14F-4D97-AF65-F5344CB8AC3E}">
        <p14:creationId xmlns:p14="http://schemas.microsoft.com/office/powerpoint/2010/main" val="536743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8924" y="1329931"/>
            <a:ext cx="4044462" cy="33730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54061" y="1329931"/>
            <a:ext cx="4044462" cy="33730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DABCB74B-2B7A-4680-9B30-0D46620A3032}"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098086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06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457200" y="1631156"/>
            <a:ext cx="404006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271" y="1151335"/>
            <a:ext cx="40415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4645271" y="1631156"/>
            <a:ext cx="40415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6E078DA8-5C5E-49F5-8DBF-857BC5CAFA4C}" type="slidenum">
              <a:rPr lang="de-DE" altLang="de-DE"/>
              <a:pPr>
                <a:defRPr/>
              </a:pPr>
              <a:t>‹Nr.›</a:t>
            </a:fld>
            <a:endParaRPr lang="de-DE" altLang="de-DE"/>
          </a:p>
        </p:txBody>
      </p:sp>
      <p:sp>
        <p:nvSpPr>
          <p:cNvPr id="8"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086003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A6750ACA-952F-4B83-8184-7C11532B19FF}" type="slidenum">
              <a:rPr lang="de-DE" altLang="de-DE"/>
              <a:pPr>
                <a:defRPr/>
              </a:pPr>
              <a:t>‹Nr.›</a:t>
            </a:fld>
            <a:endParaRPr lang="de-DE" altLang="de-DE"/>
          </a:p>
        </p:txBody>
      </p:sp>
      <p:sp>
        <p:nvSpPr>
          <p:cNvPr id="4"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1368804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AFAD067A-8764-421B-9E00-BE43C0C14EE1}" type="slidenum">
              <a:rPr lang="de-DE" altLang="de-DE"/>
              <a:pPr>
                <a:defRPr/>
              </a:pPr>
              <a:t>‹Nr.›</a:t>
            </a:fld>
            <a:endParaRPr lang="de-DE" altLang="de-DE"/>
          </a:p>
        </p:txBody>
      </p:sp>
      <p:sp>
        <p:nvSpPr>
          <p:cNvPr id="3"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304720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7"/>
            <a:ext cx="3008435" cy="871538"/>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3575538" y="204789"/>
            <a:ext cx="511126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076327"/>
            <a:ext cx="30084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 bearbeiten</a:t>
            </a:r>
          </a:p>
        </p:txBody>
      </p:sp>
      <p:sp>
        <p:nvSpPr>
          <p:cNvPr id="5"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6FC38C31-212A-4564-8328-053D002D7C21}"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039443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3600450"/>
            <a:ext cx="5486400" cy="425054"/>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1792166"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dirty="0"/>
          </a:p>
        </p:txBody>
      </p:sp>
      <p:sp>
        <p:nvSpPr>
          <p:cNvPr id="4" name="Textplatzhalter 3"/>
          <p:cNvSpPr>
            <a:spLocks noGrp="1"/>
          </p:cNvSpPr>
          <p:nvPr>
            <p:ph type="body" sz="half" idx="2"/>
          </p:nvPr>
        </p:nvSpPr>
        <p:spPr>
          <a:xfrm>
            <a:off x="1792166"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 bearbeiten</a:t>
            </a:r>
          </a:p>
        </p:txBody>
      </p:sp>
      <p:sp>
        <p:nvSpPr>
          <p:cNvPr id="5"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A75DABB6-1139-4D0B-875C-4F195716AD1B}"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7431130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D6290769-AC16-4B25-8E0E-1A181DFBA817}"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241184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971550" y="617855"/>
            <a:ext cx="7484252" cy="342900"/>
          </a:xfrm>
          <a:prstGeom prst="rect">
            <a:avLst/>
          </a:prstGeom>
        </p:spPr>
        <p:txBody>
          <a:bodyPr vert="horz" lIns="0" tIns="0" rIns="0" bIns="0"/>
          <a:lstStyle>
            <a:lvl1pPr marL="0" indent="0">
              <a:spcBef>
                <a:spcPts val="0"/>
              </a:spcBef>
              <a:buNone/>
              <a:defRPr sz="2300"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971550" y="1249680"/>
            <a:ext cx="7413625" cy="2736850"/>
          </a:xfrm>
          <a:prstGeom prst="rect">
            <a:avLst/>
          </a:prstGeom>
        </p:spPr>
        <p:txBody>
          <a:bodyPr/>
          <a:lstStyle>
            <a:lvl1pPr>
              <a:defRPr sz="1900">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1591282090"/>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1123" y="141685"/>
            <a:ext cx="2057400" cy="456128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8923" y="141685"/>
            <a:ext cx="6031523" cy="456128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C1EBFE8D-7459-4655-A955-315548AC1018}" type="slidenum">
              <a:rPr lang="de-DE" altLang="de-DE"/>
              <a:pPr>
                <a:defRPr/>
              </a:pPr>
              <a:t>‹Nr.›</a:t>
            </a:fld>
            <a:endParaRPr lang="de-DE" altLang="de-DE"/>
          </a:p>
        </p:txBody>
      </p:sp>
      <p:sp>
        <p:nvSpPr>
          <p:cNvPr id="5"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29575537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468923" y="141685"/>
            <a:ext cx="8047892" cy="457200"/>
          </a:xfrm>
        </p:spPr>
        <p:txBody>
          <a:bodyPr/>
          <a:lstStyle/>
          <a:p>
            <a:r>
              <a:rPr lang="de-DE"/>
              <a:t>Titelmasterformat durch Klicken bearbeiten</a:t>
            </a:r>
          </a:p>
        </p:txBody>
      </p:sp>
      <p:sp>
        <p:nvSpPr>
          <p:cNvPr id="3" name="ClipArt-Platzhalter 2"/>
          <p:cNvSpPr>
            <a:spLocks noGrp="1"/>
          </p:cNvSpPr>
          <p:nvPr>
            <p:ph type="clipArt" sz="half" idx="1"/>
          </p:nvPr>
        </p:nvSpPr>
        <p:spPr>
          <a:xfrm>
            <a:off x="468924" y="1329931"/>
            <a:ext cx="4044462" cy="3373040"/>
          </a:xfrm>
        </p:spPr>
        <p:txBody>
          <a:bodyPr/>
          <a:lstStyle/>
          <a:p>
            <a:pPr lvl="0"/>
            <a:endParaRPr lang="de-DE" noProof="0" dirty="0"/>
          </a:p>
        </p:txBody>
      </p:sp>
      <p:sp>
        <p:nvSpPr>
          <p:cNvPr id="4" name="Textplatzhalter 3"/>
          <p:cNvSpPr>
            <a:spLocks noGrp="1"/>
          </p:cNvSpPr>
          <p:nvPr>
            <p:ph type="body" sz="half" idx="2"/>
          </p:nvPr>
        </p:nvSpPr>
        <p:spPr>
          <a:xfrm>
            <a:off x="4654061" y="1329931"/>
            <a:ext cx="4044462" cy="33730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E24D4517-9B99-44BE-94DD-AEEDE63AD251}"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2322331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68923" y="141685"/>
            <a:ext cx="8047892" cy="457200"/>
          </a:xfrm>
        </p:spPr>
        <p:txBody>
          <a:bodyPr/>
          <a:lstStyle/>
          <a:p>
            <a:r>
              <a:rPr lang="de-DE"/>
              <a:t>Titelmasterformat durch Klicken bearbeiten</a:t>
            </a:r>
          </a:p>
        </p:txBody>
      </p:sp>
      <p:sp>
        <p:nvSpPr>
          <p:cNvPr id="3" name="Inhaltsplatzhalter 2"/>
          <p:cNvSpPr>
            <a:spLocks noGrp="1"/>
          </p:cNvSpPr>
          <p:nvPr>
            <p:ph sz="half" idx="1"/>
          </p:nvPr>
        </p:nvSpPr>
        <p:spPr>
          <a:xfrm>
            <a:off x="468924" y="1329931"/>
            <a:ext cx="4044462" cy="33730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54061" y="1329931"/>
            <a:ext cx="4044462" cy="33730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9E6A0D83-AAD7-40C8-8590-B0FF977A5A61}"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1410430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68923" y="141685"/>
            <a:ext cx="8229600" cy="45612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2E8D735D-308F-4F28-9FC5-DF310AB27285}" type="slidenum">
              <a:rPr lang="de-DE" altLang="de-DE"/>
              <a:pPr>
                <a:defRPr/>
              </a:pPr>
              <a:t>‹Nr.›</a:t>
            </a:fld>
            <a:endParaRPr lang="de-DE" altLang="de-DE"/>
          </a:p>
        </p:txBody>
      </p:sp>
      <p:sp>
        <p:nvSpPr>
          <p:cNvPr id="4"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682154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8923" y="141685"/>
            <a:ext cx="8047892" cy="457200"/>
          </a:xfrm>
        </p:spPr>
        <p:txBody>
          <a:bodyPr/>
          <a:lstStyle/>
          <a:p>
            <a:r>
              <a:rPr lang="de-DE"/>
              <a:t>Titelmasterformat durch Klicken bearbeiten</a:t>
            </a:r>
          </a:p>
        </p:txBody>
      </p:sp>
      <p:sp>
        <p:nvSpPr>
          <p:cNvPr id="3" name="Textplatzhalter 2"/>
          <p:cNvSpPr>
            <a:spLocks noGrp="1"/>
          </p:cNvSpPr>
          <p:nvPr>
            <p:ph type="body" sz="half" idx="1"/>
          </p:nvPr>
        </p:nvSpPr>
        <p:spPr>
          <a:xfrm>
            <a:off x="468927" y="1329933"/>
            <a:ext cx="4044462" cy="33730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54061" y="1329933"/>
            <a:ext cx="4044462" cy="33730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p:txBody>
          <a:bodyPr/>
          <a:lstStyle>
            <a:lvl1pPr eaLnBrk="1" hangingPunct="1">
              <a:defRPr/>
            </a:lvl1pPr>
          </a:lstStyle>
          <a:p>
            <a:pPr>
              <a:defRPr/>
            </a:pPr>
            <a:r>
              <a:rPr lang="de-DE" altLang="de-DE"/>
              <a:t> Folie </a:t>
            </a:r>
            <a:fld id="{0A462726-F101-4DAA-9A85-D6753E5837BC}" type="slidenum">
              <a:rPr lang="de-DE" altLang="de-DE"/>
              <a:pPr>
                <a:defRPr/>
              </a:pPr>
              <a:t>‹Nr.›</a:t>
            </a:fld>
            <a:endParaRPr lang="de-DE" altLang="de-DE"/>
          </a:p>
        </p:txBody>
      </p:sp>
      <p:sp>
        <p:nvSpPr>
          <p:cNvPr id="6" name="Rectangle 6"/>
          <p:cNvSpPr>
            <a:spLocks noGrp="1" noChangeArrowheads="1"/>
          </p:cNvSpPr>
          <p:nvPr>
            <p:ph type="ftr" sz="quarter" idx="11"/>
          </p:nvPr>
        </p:nvSpPr>
        <p:spPr/>
        <p:txBody>
          <a:bodyPr/>
          <a:lstStyle>
            <a:lvl1pPr eaLnBrk="1" hangingPunct="1">
              <a:defRPr/>
            </a:lvl1pPr>
          </a:lstStyle>
          <a:p>
            <a:pPr>
              <a:defRPr/>
            </a:pPr>
            <a:r>
              <a:rPr lang="de-DE"/>
              <a:t>HSWT    Prof. Dr. U. Groß                  Modul: Grundlagen der Agrartechnik           LE :   Motor Grundlagen</a:t>
            </a:r>
          </a:p>
        </p:txBody>
      </p:sp>
    </p:spTree>
    <p:extLst>
      <p:ext uri="{BB962C8B-B14F-4D97-AF65-F5344CB8AC3E}">
        <p14:creationId xmlns:p14="http://schemas.microsoft.com/office/powerpoint/2010/main" val="110502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5.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5.png"/><Relationship Id="rId2" Type="http://schemas.openxmlformats.org/officeDocument/2006/relationships/slideLayout" Target="../slideLayouts/slideLayout81.xml"/><Relationship Id="rId16" Type="http://schemas.openxmlformats.org/officeDocument/2006/relationships/theme" Target="../theme/theme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Bild 6">
            <a:extLst>
              <a:ext uri="{FF2B5EF4-FFF2-40B4-BE49-F238E27FC236}">
                <a16:creationId xmlns:a16="http://schemas.microsoft.com/office/drawing/2014/main" id="{CC183D64-BBAA-904A-97C3-8E4BA2578850}"/>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576263" y="377825"/>
            <a:ext cx="23574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98" r:id="rId2"/>
    <p:sldLayoutId id="2147483679" r:id="rId3"/>
    <p:sldLayoutId id="2147483699" r:id="rId4"/>
    <p:sldLayoutId id="2147483727" r:id="rId5"/>
    <p:sldLayoutId id="2147483728" r:id="rId6"/>
    <p:sldLayoutId id="2147483729" r:id="rId7"/>
    <p:sldLayoutId id="2147483730" r:id="rId8"/>
    <p:sldLayoutId id="2147483731" r:id="rId9"/>
    <p:sldLayoutId id="2147483732" r:id="rId10"/>
    <p:sldLayoutId id="2147483743" r:id="rId11"/>
    <p:sldLayoutId id="2147483871" r:id="rId12"/>
    <p:sldLayoutId id="2147483872" r:id="rId13"/>
    <p:sldLayoutId id="2147483873" r:id="rId14"/>
    <p:sldLayoutId id="2147483874" r:id="rId15"/>
    <p:sldLayoutId id="2147483875" r:id="rId16"/>
    <p:sldLayoutId id="2147483876" r:id="rId17"/>
    <p:sldLayoutId id="2147483877" r:id="rId18"/>
    <p:sldLayoutId id="2147483890" r:id="rId19"/>
    <p:sldLayoutId id="2147483891" r:id="rId20"/>
    <p:sldLayoutId id="2147483892" r:id="rId21"/>
    <p:sldLayoutId id="2147483893" r:id="rId22"/>
    <p:sldLayoutId id="2147483894" r:id="rId23"/>
    <p:sldLayoutId id="2147483895" r:id="rId24"/>
    <p:sldLayoutId id="2147483896" r:id="rId25"/>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110" charset="-128"/>
          <a:cs typeface="ＭＳ Ｐゴシック" pitchFamily="-110" charset="-128"/>
        </a:defRPr>
      </a:lvl1pPr>
      <a:lvl2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2pPr>
      <a:lvl3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3pPr>
      <a:lvl4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4pPr>
      <a:lvl5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5pPr>
      <a:lvl6pPr marL="3429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6pPr>
      <a:lvl7pPr marL="6858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7pPr>
      <a:lvl8pPr marL="10287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8pPr>
      <a:lvl9pPr marL="13716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ＭＳ Ｐゴシック" pitchFamily="-11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ＭＳ Ｐゴシック" pitchFamily="-110"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2" userDrawn="1">
          <p15:clr>
            <a:srgbClr val="F26B43"/>
          </p15:clr>
        </p15:guide>
        <p15:guide id="2" orient="horz" pos="4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E37574B-F433-4F49-A7A5-C3F390EA62A2}"/>
              </a:ext>
            </a:extLst>
          </p:cNvPr>
          <p:cNvSpPr txBox="1"/>
          <p:nvPr userDrawn="1"/>
        </p:nvSpPr>
        <p:spPr>
          <a:xfrm>
            <a:off x="971550" y="4850651"/>
            <a:ext cx="7699638" cy="169277"/>
          </a:xfrm>
          <a:prstGeom prst="rect">
            <a:avLst/>
          </a:prstGeom>
          <a:noFill/>
        </p:spPr>
        <p:txBody>
          <a:bodyPr wrap="square" lIns="0" tIns="0" rIns="0" bIns="0" rtlCol="0">
            <a:spAutoFit/>
          </a:bodyPr>
          <a:lstStyle/>
          <a:p>
            <a:pPr marL="0" marR="0" lvl="0" indent="0" algn="l" defTabSz="342900" rtl="0" eaLnBrk="0" fontAlgn="base" latinLnBrk="0" hangingPunct="0">
              <a:lnSpc>
                <a:spcPct val="100000"/>
              </a:lnSpc>
              <a:spcBef>
                <a:spcPts val="0"/>
              </a:spcBef>
              <a:spcAft>
                <a:spcPct val="0"/>
              </a:spcAft>
              <a:buClrTx/>
              <a:buSzTx/>
              <a:buFont typeface="Arial" pitchFamily="-110" charset="0"/>
              <a:buNone/>
              <a:tabLst/>
              <a:defRPr/>
            </a:pPr>
            <a:r>
              <a:rPr lang="de-DE" sz="1100" dirty="0">
                <a:solidFill>
                  <a:schemeClr val="accent1"/>
                </a:solidFill>
                <a:latin typeface="Arial" panose="020B0604020202020204" pitchFamily="34" charset="0"/>
                <a:ea typeface="Fira Sans" panose="020B0503050000020004" pitchFamily="34" charset="0"/>
                <a:cs typeface="Arial" panose="020B0604020202020204" pitchFamily="34" charset="0"/>
              </a:rPr>
              <a:t>Hochschule Weihenstephan-Triesdorf  | UE: Reifen – Fahrwerk –Boden </a:t>
            </a:r>
            <a:r>
              <a:rPr lang="de-DE" sz="1100" dirty="0">
                <a:solidFill>
                  <a:schemeClr val="accent1"/>
                </a:solidFill>
                <a:latin typeface="Arial" panose="020B0604020202020204" pitchFamily="34" charset="0"/>
                <a:cs typeface="Arial" panose="020B0604020202020204" pitchFamily="34" charset="0"/>
              </a:rPr>
              <a:t>  |  </a:t>
            </a:r>
            <a:fld id="{D68E159F-B9DF-C345-98A9-484992D3C9EA}" type="slidenum">
              <a:rPr lang="de-DE" sz="1100" smtClean="0">
                <a:solidFill>
                  <a:schemeClr val="accent1"/>
                </a:solidFill>
                <a:latin typeface="Arial" panose="020B0604020202020204" pitchFamily="34" charset="0"/>
                <a:cs typeface="Arial" panose="020B0604020202020204" pitchFamily="34" charset="0"/>
              </a:rPr>
              <a:pPr marL="0" marR="0" lvl="0" indent="0" algn="l" defTabSz="342900" rtl="0" eaLnBrk="0" fontAlgn="base" latinLnBrk="0" hangingPunct="0">
                <a:lnSpc>
                  <a:spcPct val="100000"/>
                </a:lnSpc>
                <a:spcBef>
                  <a:spcPts val="0"/>
                </a:spcBef>
                <a:spcAft>
                  <a:spcPct val="0"/>
                </a:spcAft>
                <a:buClrTx/>
                <a:buSzTx/>
                <a:buFont typeface="Arial" pitchFamily="-110" charset="0"/>
                <a:buNone/>
                <a:tabLst/>
                <a:defRPr/>
              </a:pPr>
              <a:t>‹Nr.›</a:t>
            </a:fld>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832124"/>
      </p:ext>
    </p:extLst>
  </p:cSld>
  <p:clrMap bg1="lt1" tx1="dk1" bg2="lt2" tx2="dk2" accent1="accent1" accent2="accent2" accent3="accent3" accent4="accent4" accent5="accent5" accent6="accent6" hlink="hlink" folHlink="folHlink"/>
  <p:sldLayoutIdLst>
    <p:sldLayoutId id="2147483691" r:id="rId1"/>
    <p:sldLayoutId id="2147483700" r:id="rId2"/>
    <p:sldLayoutId id="2147483692" r:id="rId3"/>
    <p:sldLayoutId id="2147483693" r:id="rId4"/>
    <p:sldLayoutId id="2147483694" r:id="rId5"/>
    <p:sldLayoutId id="2147483701" r:id="rId6"/>
    <p:sldLayoutId id="2147483695" r:id="rId7"/>
    <p:sldLayoutId id="2147483702" r:id="rId8"/>
    <p:sldLayoutId id="2147483703" r:id="rId9"/>
    <p:sldLayoutId id="2147483696" r:id="rId10"/>
    <p:sldLayoutId id="2147483697" r:id="rId11"/>
    <p:sldLayoutId id="2147483733" r:id="rId12"/>
    <p:sldLayoutId id="2147483734"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947" r:id="rId23"/>
    <p:sldLayoutId id="2147483948" r:id="rId24"/>
    <p:sldLayoutId id="2147483949" r:id="rId25"/>
    <p:sldLayoutId id="2147483950" r:id="rId26"/>
    <p:sldLayoutId id="2147483951" r:id="rId27"/>
    <p:sldLayoutId id="2147483952" r:id="rId28"/>
    <p:sldLayoutId id="2147483953" r:id="rId29"/>
    <p:sldLayoutId id="2147483985" r:id="rId30"/>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110" charset="-128"/>
          <a:cs typeface="ＭＳ Ｐゴシック" pitchFamily="-110" charset="-128"/>
        </a:defRPr>
      </a:lvl1pPr>
      <a:lvl2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2pPr>
      <a:lvl3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3pPr>
      <a:lvl4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4pPr>
      <a:lvl5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5pPr>
      <a:lvl6pPr marL="3429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6pPr>
      <a:lvl7pPr marL="6858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7pPr>
      <a:lvl8pPr marL="10287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8pPr>
      <a:lvl9pPr marL="13716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ＭＳ Ｐゴシック" pitchFamily="-110" charset="-128"/>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10"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2">
          <p15:clr>
            <a:srgbClr val="F26B43"/>
          </p15:clr>
        </p15:guide>
        <p15:guide id="2" orient="horz" pos="4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85"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110" charset="-128"/>
          <a:cs typeface="ＭＳ Ｐゴシック" pitchFamily="-110" charset="-128"/>
        </a:defRPr>
      </a:lvl1pPr>
      <a:lvl2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2pPr>
      <a:lvl3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3pPr>
      <a:lvl4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4pPr>
      <a:lvl5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5pPr>
      <a:lvl6pPr marL="3429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6pPr>
      <a:lvl7pPr marL="6858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7pPr>
      <a:lvl8pPr marL="10287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8pPr>
      <a:lvl9pPr marL="13716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ＭＳ Ｐゴシック" pitchFamily="-110" charset="-128"/>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10"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010651" y="0"/>
            <a:ext cx="13921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68923" y="141685"/>
            <a:ext cx="80478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Rectangle 4"/>
          <p:cNvSpPr>
            <a:spLocks noGrp="1" noChangeArrowheads="1"/>
          </p:cNvSpPr>
          <p:nvPr>
            <p:ph type="body" idx="1"/>
          </p:nvPr>
        </p:nvSpPr>
        <p:spPr bwMode="auto">
          <a:xfrm>
            <a:off x="468923" y="1329929"/>
            <a:ext cx="8229600" cy="33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955397" name="Rectangle 5"/>
          <p:cNvSpPr>
            <a:spLocks noGrp="1" noChangeArrowheads="1"/>
          </p:cNvSpPr>
          <p:nvPr>
            <p:ph type="sldNum" sz="quarter" idx="4"/>
          </p:nvPr>
        </p:nvSpPr>
        <p:spPr bwMode="auto">
          <a:xfrm>
            <a:off x="7596554" y="4893469"/>
            <a:ext cx="1208943" cy="16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750">
                <a:solidFill>
                  <a:srgbClr val="71AD2A"/>
                </a:solidFill>
              </a:defRPr>
            </a:lvl1pPr>
          </a:lstStyle>
          <a:p>
            <a:pPr>
              <a:defRPr/>
            </a:pPr>
            <a:r>
              <a:rPr lang="de-DE" altLang="de-DE"/>
              <a:t> Folie </a:t>
            </a:r>
            <a:fld id="{57161672-F0D5-4840-B68A-01A0380E80DB}" type="slidenum">
              <a:rPr lang="de-DE" altLang="de-DE"/>
              <a:pPr>
                <a:defRPr/>
              </a:pPr>
              <a:t>‹Nr.›</a:t>
            </a:fld>
            <a:endParaRPr lang="de-DE" altLang="de-DE"/>
          </a:p>
        </p:txBody>
      </p:sp>
      <p:sp>
        <p:nvSpPr>
          <p:cNvPr id="955398" name="Rectangle 6"/>
          <p:cNvSpPr>
            <a:spLocks noGrp="1" noChangeArrowheads="1"/>
          </p:cNvSpPr>
          <p:nvPr>
            <p:ph type="ftr" sz="quarter" idx="3"/>
          </p:nvPr>
        </p:nvSpPr>
        <p:spPr bwMode="auto">
          <a:xfrm>
            <a:off x="108439" y="4893469"/>
            <a:ext cx="7067550" cy="16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750">
                <a:solidFill>
                  <a:srgbClr val="71AD2A"/>
                </a:solidFill>
                <a:latin typeface="Arial" charset="0"/>
                <a:ea typeface="+mn-ea"/>
                <a:cs typeface="+mn-cs"/>
              </a:defRPr>
            </a:lvl1pPr>
          </a:lstStyle>
          <a:p>
            <a:pPr>
              <a:defRPr/>
            </a:pPr>
            <a:r>
              <a:rPr lang="de-DE"/>
              <a:t>HSWT    Prof. Dr. U. Groß                  </a:t>
            </a:r>
          </a:p>
        </p:txBody>
      </p:sp>
    </p:spTree>
    <p:extLst>
      <p:ext uri="{BB962C8B-B14F-4D97-AF65-F5344CB8AC3E}">
        <p14:creationId xmlns:p14="http://schemas.microsoft.com/office/powerpoint/2010/main" val="143528631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Lst>
  <p:hf hdr="0" dt="0"/>
  <p:txStyles>
    <p:titleStyle>
      <a:lvl1pPr algn="l" defTabSz="342900" rtl="0" eaLnBrk="0" fontAlgn="base" hangingPunct="0">
        <a:spcBef>
          <a:spcPct val="0"/>
        </a:spcBef>
        <a:spcAft>
          <a:spcPct val="0"/>
        </a:spcAft>
        <a:defRPr sz="2100" b="1">
          <a:solidFill>
            <a:schemeClr val="tx1"/>
          </a:solidFill>
          <a:latin typeface="+mj-lt"/>
          <a:ea typeface="+mj-ea"/>
          <a:cs typeface="+mj-cs"/>
        </a:defRPr>
      </a:lvl1pPr>
      <a:lvl2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2pPr>
      <a:lvl3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3pPr>
      <a:lvl4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4pPr>
      <a:lvl5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5pPr>
      <a:lvl6pPr marL="3429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6pPr>
      <a:lvl7pPr marL="6858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7pPr>
      <a:lvl8pPr marL="10287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8pPr>
      <a:lvl9pPr marL="13716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9pPr>
    </p:titleStyle>
    <p:bodyStyle>
      <a:lvl1pPr marL="257175" indent="-257175" algn="l" defTabSz="342900" rtl="0" eaLnBrk="0" fontAlgn="base" hangingPunct="0">
        <a:spcBef>
          <a:spcPct val="20000"/>
        </a:spcBef>
        <a:spcAft>
          <a:spcPct val="0"/>
        </a:spcAft>
        <a:buClr>
          <a:srgbClr val="71AD2A"/>
        </a:buClr>
        <a:buFont typeface="Arial Unicode MS" panose="020B0604020202020204" pitchFamily="34" charset="-128"/>
        <a:buChar char="»"/>
        <a:defRPr sz="1800">
          <a:solidFill>
            <a:schemeClr val="tx1"/>
          </a:solidFill>
          <a:latin typeface="+mn-lt"/>
          <a:ea typeface="+mn-ea"/>
          <a:cs typeface="+mn-cs"/>
        </a:defRPr>
      </a:lvl1pPr>
      <a:lvl2pPr marL="557213" indent="-214313" algn="l" defTabSz="342900" rtl="0" eaLnBrk="0" fontAlgn="base" hangingPunct="0">
        <a:spcBef>
          <a:spcPct val="20000"/>
        </a:spcBef>
        <a:spcAft>
          <a:spcPct val="0"/>
        </a:spcAft>
        <a:buClr>
          <a:srgbClr val="71AD2A"/>
        </a:buClr>
        <a:buFont typeface="Univers" panose="020B0603020202030204" pitchFamily="34" charset="0"/>
        <a:buChar char="›"/>
        <a:defRPr sz="1650">
          <a:solidFill>
            <a:schemeClr val="tx1"/>
          </a:solidFill>
          <a:latin typeface="+mn-lt"/>
          <a:ea typeface="+mn-ea"/>
          <a:cs typeface="+mn-cs"/>
        </a:defRPr>
      </a:lvl2pPr>
      <a:lvl3pPr marL="857250" indent="-171450" algn="l" defTabSz="342900" rtl="0" eaLnBrk="0" fontAlgn="base" hangingPunct="0">
        <a:spcBef>
          <a:spcPct val="20000"/>
        </a:spcBef>
        <a:spcAft>
          <a:spcPct val="0"/>
        </a:spcAft>
        <a:buClr>
          <a:srgbClr val="71AD2A"/>
        </a:buClr>
        <a:buFont typeface="Arial Unicode MS" panose="020B0604020202020204" pitchFamily="34" charset="-128"/>
        <a:buChar char="›"/>
        <a:defRPr sz="1500">
          <a:solidFill>
            <a:schemeClr val="tx1"/>
          </a:solidFill>
          <a:latin typeface="+mn-lt"/>
          <a:ea typeface="+mn-ea"/>
          <a:cs typeface="+mn-cs"/>
        </a:defRPr>
      </a:lvl3pPr>
      <a:lvl4pPr marL="1200150" indent="-171450" algn="l" defTabSz="342900" rtl="0" eaLnBrk="0" fontAlgn="base" hangingPunct="0">
        <a:spcBef>
          <a:spcPct val="20000"/>
        </a:spcBef>
        <a:spcAft>
          <a:spcPct val="0"/>
        </a:spcAft>
        <a:buClr>
          <a:srgbClr val="71AD2A"/>
        </a:buClr>
        <a:buFont typeface="Arial Unicode MS" panose="020B0604020202020204" pitchFamily="34" charset="-128"/>
        <a:buChar char="›"/>
        <a:defRPr>
          <a:solidFill>
            <a:schemeClr val="tx1"/>
          </a:solidFill>
          <a:latin typeface="+mn-lt"/>
          <a:ea typeface="+mn-ea"/>
          <a:cs typeface="+mn-cs"/>
        </a:defRPr>
      </a:lvl4pPr>
      <a:lvl5pPr marL="1543050" indent="-171450" algn="l" defTabSz="342900" rtl="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mn-lt"/>
          <a:ea typeface="+mn-ea"/>
          <a:cs typeface="+mn-cs"/>
        </a:defRPr>
      </a:lvl5pPr>
      <a:lvl6pPr marL="18859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2288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25717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29146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Bild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010651" y="0"/>
            <a:ext cx="13921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468923" y="141685"/>
            <a:ext cx="80478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4100" name="Rectangle 4"/>
          <p:cNvSpPr>
            <a:spLocks noGrp="1" noChangeArrowheads="1"/>
          </p:cNvSpPr>
          <p:nvPr>
            <p:ph type="body" idx="1"/>
          </p:nvPr>
        </p:nvSpPr>
        <p:spPr bwMode="auto">
          <a:xfrm>
            <a:off x="468923" y="1329929"/>
            <a:ext cx="8229600" cy="33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613381" name="Rectangle 5"/>
          <p:cNvSpPr>
            <a:spLocks noGrp="1" noChangeArrowheads="1"/>
          </p:cNvSpPr>
          <p:nvPr>
            <p:ph type="sldNum" sz="quarter" idx="4"/>
          </p:nvPr>
        </p:nvSpPr>
        <p:spPr bwMode="auto">
          <a:xfrm>
            <a:off x="7596554" y="4893469"/>
            <a:ext cx="1208943" cy="16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750">
                <a:solidFill>
                  <a:srgbClr val="71AD2A"/>
                </a:solidFill>
              </a:defRPr>
            </a:lvl1pPr>
          </a:lstStyle>
          <a:p>
            <a:pPr>
              <a:defRPr/>
            </a:pPr>
            <a:r>
              <a:rPr lang="de-DE" altLang="de-DE"/>
              <a:t> Folie </a:t>
            </a:r>
            <a:fld id="{8329DCE8-3AA3-49EF-B694-4BB80BA10547}" type="slidenum">
              <a:rPr lang="de-DE" altLang="de-DE"/>
              <a:pPr>
                <a:defRPr/>
              </a:pPr>
              <a:t>‹Nr.›</a:t>
            </a:fld>
            <a:endParaRPr lang="de-DE" altLang="de-DE"/>
          </a:p>
        </p:txBody>
      </p:sp>
      <p:sp>
        <p:nvSpPr>
          <p:cNvPr id="613382" name="Rectangle 6"/>
          <p:cNvSpPr>
            <a:spLocks noGrp="1" noChangeArrowheads="1"/>
          </p:cNvSpPr>
          <p:nvPr>
            <p:ph type="ftr" sz="quarter" idx="3"/>
          </p:nvPr>
        </p:nvSpPr>
        <p:spPr bwMode="auto">
          <a:xfrm>
            <a:off x="108439" y="4893469"/>
            <a:ext cx="7067550" cy="16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750">
                <a:solidFill>
                  <a:srgbClr val="71AD2A"/>
                </a:solidFill>
                <a:latin typeface="+mn-lt"/>
                <a:ea typeface="+mn-ea"/>
                <a:cs typeface="+mn-cs"/>
              </a:defRPr>
            </a:lvl1pPr>
          </a:lstStyle>
          <a:p>
            <a:pPr>
              <a:defRPr/>
            </a:pPr>
            <a:r>
              <a:rPr lang="de-DE"/>
              <a:t>HSWT    Prof. Dr. U. Groß                  Modul: Grundlagen der Technik der Agrartechnik                     Einführung</a:t>
            </a:r>
          </a:p>
        </p:txBody>
      </p:sp>
    </p:spTree>
    <p:extLst>
      <p:ext uri="{BB962C8B-B14F-4D97-AF65-F5344CB8AC3E}">
        <p14:creationId xmlns:p14="http://schemas.microsoft.com/office/powerpoint/2010/main" val="3602505202"/>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Lst>
  <p:hf hdr="0" dt="0"/>
  <p:txStyles>
    <p:titleStyle>
      <a:lvl1pPr algn="l" defTabSz="342900" rtl="0" eaLnBrk="0" fontAlgn="base" hangingPunct="0">
        <a:spcBef>
          <a:spcPct val="0"/>
        </a:spcBef>
        <a:spcAft>
          <a:spcPct val="0"/>
        </a:spcAft>
        <a:defRPr sz="2100" b="1">
          <a:solidFill>
            <a:schemeClr val="tx1"/>
          </a:solidFill>
          <a:latin typeface="+mj-lt"/>
          <a:ea typeface="+mj-ea"/>
          <a:cs typeface="+mj-cs"/>
        </a:defRPr>
      </a:lvl1pPr>
      <a:lvl2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2pPr>
      <a:lvl3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3pPr>
      <a:lvl4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4pPr>
      <a:lvl5pPr algn="l" defTabSz="342900" rtl="0" eaLnBrk="0" fontAlgn="base" hangingPunct="0">
        <a:spcBef>
          <a:spcPct val="0"/>
        </a:spcBef>
        <a:spcAft>
          <a:spcPct val="0"/>
        </a:spcAft>
        <a:defRPr sz="2100" b="1">
          <a:solidFill>
            <a:schemeClr val="tx1"/>
          </a:solidFill>
          <a:latin typeface="Arial" charset="0"/>
          <a:ea typeface="ＭＳ Ｐゴシック" pitchFamily="34" charset="-128"/>
          <a:cs typeface="Arial" charset="0"/>
        </a:defRPr>
      </a:lvl5pPr>
      <a:lvl6pPr marL="3429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6pPr>
      <a:lvl7pPr marL="6858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7pPr>
      <a:lvl8pPr marL="10287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8pPr>
      <a:lvl9pPr marL="1371600" algn="l" defTabSz="342900" rtl="0" fontAlgn="base">
        <a:spcBef>
          <a:spcPct val="0"/>
        </a:spcBef>
        <a:spcAft>
          <a:spcPct val="0"/>
        </a:spcAft>
        <a:defRPr sz="2100" b="1">
          <a:solidFill>
            <a:schemeClr val="tx1"/>
          </a:solidFill>
          <a:latin typeface="Arial" charset="0"/>
          <a:ea typeface="ＭＳ Ｐゴシック" pitchFamily="34" charset="-128"/>
          <a:cs typeface="Arial" charset="0"/>
        </a:defRPr>
      </a:lvl9pPr>
    </p:titleStyle>
    <p:bodyStyle>
      <a:lvl1pPr marL="257175" indent="-257175" algn="l" defTabSz="342900" rtl="0" eaLnBrk="0" fontAlgn="base" hangingPunct="0">
        <a:spcBef>
          <a:spcPct val="20000"/>
        </a:spcBef>
        <a:spcAft>
          <a:spcPct val="0"/>
        </a:spcAft>
        <a:buClr>
          <a:srgbClr val="71AD2A"/>
        </a:buClr>
        <a:buFont typeface="Arial Unicode MS" panose="020B0604020202020204" pitchFamily="34" charset="-128"/>
        <a:buChar char="»"/>
        <a:defRPr sz="1800">
          <a:solidFill>
            <a:schemeClr val="tx1"/>
          </a:solidFill>
          <a:latin typeface="+mn-lt"/>
          <a:ea typeface="+mn-ea"/>
          <a:cs typeface="+mn-cs"/>
        </a:defRPr>
      </a:lvl1pPr>
      <a:lvl2pPr marL="557213" indent="-214313" algn="l" defTabSz="342900" rtl="0" eaLnBrk="0" fontAlgn="base" hangingPunct="0">
        <a:spcBef>
          <a:spcPct val="20000"/>
        </a:spcBef>
        <a:spcAft>
          <a:spcPct val="0"/>
        </a:spcAft>
        <a:buClr>
          <a:srgbClr val="71AD2A"/>
        </a:buClr>
        <a:buFont typeface="Univers" panose="020B0603020202030204" pitchFamily="34" charset="0"/>
        <a:buChar char="›"/>
        <a:defRPr sz="1650">
          <a:solidFill>
            <a:schemeClr val="tx1"/>
          </a:solidFill>
          <a:latin typeface="+mn-lt"/>
          <a:ea typeface="+mn-ea"/>
          <a:cs typeface="+mn-cs"/>
        </a:defRPr>
      </a:lvl2pPr>
      <a:lvl3pPr marL="857250" indent="-171450" algn="l" defTabSz="342900" rtl="0" eaLnBrk="0" fontAlgn="base" hangingPunct="0">
        <a:spcBef>
          <a:spcPct val="20000"/>
        </a:spcBef>
        <a:spcAft>
          <a:spcPct val="0"/>
        </a:spcAft>
        <a:buClr>
          <a:srgbClr val="71AD2A"/>
        </a:buClr>
        <a:buFont typeface="Arial Unicode MS" panose="020B0604020202020204" pitchFamily="34" charset="-128"/>
        <a:buChar char="›"/>
        <a:defRPr sz="1500">
          <a:solidFill>
            <a:schemeClr val="tx1"/>
          </a:solidFill>
          <a:latin typeface="+mn-lt"/>
          <a:ea typeface="+mn-ea"/>
          <a:cs typeface="+mn-cs"/>
        </a:defRPr>
      </a:lvl3pPr>
      <a:lvl4pPr marL="1200150" indent="-171450" algn="l" defTabSz="342900" rtl="0" eaLnBrk="0" fontAlgn="base" hangingPunct="0">
        <a:spcBef>
          <a:spcPct val="20000"/>
        </a:spcBef>
        <a:spcAft>
          <a:spcPct val="0"/>
        </a:spcAft>
        <a:buClr>
          <a:srgbClr val="71AD2A"/>
        </a:buClr>
        <a:buFont typeface="Arial Unicode MS" panose="020B0604020202020204" pitchFamily="34" charset="-128"/>
        <a:buChar char="›"/>
        <a:defRPr>
          <a:solidFill>
            <a:schemeClr val="tx1"/>
          </a:solidFill>
          <a:latin typeface="+mn-lt"/>
          <a:ea typeface="+mn-ea"/>
          <a:cs typeface="+mn-cs"/>
        </a:defRPr>
      </a:lvl4pPr>
      <a:lvl5pPr marL="1543050" indent="-171450" algn="l" defTabSz="342900" rtl="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mn-lt"/>
          <a:ea typeface="+mn-ea"/>
          <a:cs typeface="+mn-cs"/>
        </a:defRPr>
      </a:lvl5pPr>
      <a:lvl6pPr marL="18859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2288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25717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2914650" indent="-171450" algn="l" defTabSz="3429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hyperlink" Target="https://vredestein.goax.eu/media/traxion_optimall_4.mp4" TargetMode="Externa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comments" Target="../comments/comment53.xml"/><Relationship Id="rId2" Type="http://schemas.openxmlformats.org/officeDocument/2006/relationships/image" Target="../media/image119.jp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comments" Target="../comments/comment54.xml"/><Relationship Id="rId2" Type="http://schemas.openxmlformats.org/officeDocument/2006/relationships/image" Target="../media/image120.jp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29.xml"/><Relationship Id="rId4" Type="http://schemas.openxmlformats.org/officeDocument/2006/relationships/comments" Target="../comments/comment5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comments" Target="../comments/comment5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9.xml"/><Relationship Id="rId4" Type="http://schemas.openxmlformats.org/officeDocument/2006/relationships/comments" Target="../comments/comment57.xml"/></Relationships>
</file>

<file path=ppt/slides/_rels/slide106.xml.rels><?xml version="1.0" encoding="UTF-8" standalone="yes"?>
<Relationships xmlns="http://schemas.openxmlformats.org/package/2006/relationships"><Relationship Id="rId3" Type="http://schemas.openxmlformats.org/officeDocument/2006/relationships/comments" Target="../comments/comment58.xml"/><Relationship Id="rId2" Type="http://schemas.openxmlformats.org/officeDocument/2006/relationships/image" Target="../media/image126.jpg"/><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w6QQV_XNBbM" TargetMode="External"/><Relationship Id="rId2" Type="http://schemas.openxmlformats.org/officeDocument/2006/relationships/image" Target="../media/image127.jpg"/><Relationship Id="rId1" Type="http://schemas.openxmlformats.org/officeDocument/2006/relationships/slideLayout" Target="../slideLayouts/slideLayout29.xml"/><Relationship Id="rId4" Type="http://schemas.openxmlformats.org/officeDocument/2006/relationships/comments" Target="../comments/comment5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comments" Target="../comments/commen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10.xml.rels><?xml version="1.0" encoding="UTF-8" standalone="yes"?>
<Relationships xmlns="http://schemas.openxmlformats.org/package/2006/relationships"><Relationship Id="rId3" Type="http://schemas.openxmlformats.org/officeDocument/2006/relationships/comments" Target="../comments/comment61.xml"/><Relationship Id="rId2" Type="http://schemas.openxmlformats.org/officeDocument/2006/relationships/image" Target="../media/image129.png"/><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BQosfNpFo3I&amp;t=2s" TargetMode="External"/><Relationship Id="rId2" Type="http://schemas.openxmlformats.org/officeDocument/2006/relationships/image" Target="../media/image130.jpg"/><Relationship Id="rId1" Type="http://schemas.openxmlformats.org/officeDocument/2006/relationships/slideLayout" Target="../slideLayouts/slideLayout29.xml"/><Relationship Id="rId4" Type="http://schemas.openxmlformats.org/officeDocument/2006/relationships/comments" Target="../comments/comment6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hyperlink" Target="https://www.youtube.com/watch?v=5CnUwQDzeMg" TargetMode="External"/><Relationship Id="rId1" Type="http://schemas.openxmlformats.org/officeDocument/2006/relationships/slideLayout" Target="../slideLayouts/slideLayout29.xml"/><Relationship Id="rId4" Type="http://schemas.openxmlformats.org/officeDocument/2006/relationships/comments" Target="../comments/comment63.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comments" Target="../comments/comment64.xml"/><Relationship Id="rId4" Type="http://schemas.openxmlformats.org/officeDocument/2006/relationships/hyperlink" Target="https://www.fendt.com/de/fendt-variopull"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hyperlink" Target="https://www.youtube.com/watch?v=Hpuxi48119c&amp;t=2s" TargetMode="External"/><Relationship Id="rId1" Type="http://schemas.openxmlformats.org/officeDocument/2006/relationships/slideLayout" Target="../slideLayouts/slideLayout29.xml"/><Relationship Id="rId4" Type="http://schemas.openxmlformats.org/officeDocument/2006/relationships/comments" Target="../comments/comment65.xml"/></Relationships>
</file>

<file path=ppt/slides/_rels/slide1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hyperlink" Target="https://www.claas.de/blueprint/servlet/resource/blob/1791892/399fb5d451f1810279e46c54ce6a12b4/report_forageharvesters_jaguar970-data.pdf" TargetMode="External"/><Relationship Id="rId2" Type="http://schemas.openxmlformats.org/officeDocument/2006/relationships/hyperlink" Target="https://www.vredo.com/fileadmin/user_upload/images/products/vt/VT7138/VT7138_details/VT7138_Flyer_DUI.pdf" TargetMode="External"/><Relationship Id="rId1" Type="http://schemas.openxmlformats.org/officeDocument/2006/relationships/slideLayout" Target="../slideLayouts/slideLayout29.xml"/><Relationship Id="rId6" Type="http://schemas.openxmlformats.org/officeDocument/2006/relationships/hyperlink" Target="https://www.agrartechnik.ch/fileadmin/user_upload/aktuell/Die_Karten_sind_frisch_gemischt.pdf" TargetMode="External"/><Relationship Id="rId5" Type="http://schemas.openxmlformats.org/officeDocument/2006/relationships/hyperlink" Target="https://www.heuver.de/fachkenntnisse/erdbewegung/unterschied-zwischen-radialreifen-und-diagonalreifen" TargetMode="External"/><Relationship Id="rId4" Type="http://schemas.openxmlformats.org/officeDocument/2006/relationships/hyperlink" Target="https://www.mein-autolexikon.de/reifen-und-raeder/reifen.html" TargetMode="Externa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3" Type="http://schemas.openxmlformats.org/officeDocument/2006/relationships/hyperlink" Target="https://www.dlg.org/fileadmin/downloads/landwirtschaft/themen/publikationen/merkblaetter/dlg-merkblatt_461.pdf" TargetMode="External"/><Relationship Id="rId2" Type="http://schemas.openxmlformats.org/officeDocument/2006/relationships/hyperlink" Target="https://blog.bridgestone-agriculture.de/welche-agrarreifentechnologie-sollte-man-w%C3%A4hlen-standard-if-oder-vf" TargetMode="External"/><Relationship Id="rId1" Type="http://schemas.openxmlformats.org/officeDocument/2006/relationships/slideLayout" Target="../slideLayouts/slideLayout29.xml"/><Relationship Id="rId6" Type="http://schemas.openxmlformats.org/officeDocument/2006/relationships/hyperlink" Target="https://www.profi.de/ez-ballast-unterflurgewicht-hydraulisch-mehr-ballast-schnell-und-wirksam-12525991.html" TargetMode="External"/><Relationship Id="rId5" Type="http://schemas.openxmlformats.org/officeDocument/2006/relationships/hyperlink" Target="https://mediatum.ub.tum.de/doc/1006977/1006977.pdf" TargetMode="External"/><Relationship Id="rId4" Type="http://schemas.openxmlformats.org/officeDocument/2006/relationships/hyperlink" Target="https://www.stmuv.bayern.de/themen/boden/lernort_boden/doc/modul_a.pdf"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www.eilbote-online.com/artikel/befragung-konzeptvergleich-rad-oder-raupe-jenseits-von-mythos-und-marketing-37887" TargetMode="External"/><Relationship Id="rId7" Type="http://schemas.openxmlformats.org/officeDocument/2006/relationships/hyperlink" Target="https://www.profi.de/test/vergleichstest/reifendruck-verstellanlagen-im-vergleich-luftwechsel-gefallig-28824.html" TargetMode="External"/><Relationship Id="rId2" Type="http://schemas.openxmlformats.org/officeDocument/2006/relationships/hyperlink" Target="https://www.hef.tum.de/fileadmin/Veranstaltungen/2015/Bodentag_01_Dezember/VortragDemmel__Bodenschonender_Einsatz_von_Landmaschinen.pdf" TargetMode="External"/><Relationship Id="rId1" Type="http://schemas.openxmlformats.org/officeDocument/2006/relationships/slideLayout" Target="../slideLayouts/slideLayout29.xml"/><Relationship Id="rId6" Type="http://schemas.openxmlformats.org/officeDocument/2006/relationships/hyperlink" Target="https://www.tec.wzw.tum.de/fileadmin/bilder/Vortrag_Staedele.pdf" TargetMode="External"/><Relationship Id="rId5" Type="http://schemas.openxmlformats.org/officeDocument/2006/relationships/hyperlink" Target="https://www.baywa.de/de/traktor/druckluft/reifenbefuellung-reifendruckregelung/ptg-reifenfuell--und-schnellentlueftungsset-airbooster-plus-/p-000000000001833601/?gclid=EAIaIQobChMI0oSkuLSu-wIVk9Z3Ch094gqkEAQYASABEgKKE_D_BwE" TargetMode="External"/><Relationship Id="rId4" Type="http://schemas.openxmlformats.org/officeDocument/2006/relationships/hyperlink" Target="https://www.claas.de/produkte/feldhaecksler/jaguar900-terra-trac"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fendt.com/de/fendt-variopull" TargetMode="External"/><Relationship Id="rId2" Type="http://schemas.openxmlformats.org/officeDocument/2006/relationships/hyperlink" Target="https://www.nexat.de/controlled-traffic-farming/" TargetMode="External"/><Relationship Id="rId1" Type="http://schemas.openxmlformats.org/officeDocument/2006/relationships/slideLayout" Target="../slideLayouts/slideLayout29.xml"/><Relationship Id="rId4" Type="http://schemas.openxmlformats.org/officeDocument/2006/relationships/hyperlink" Target="https://www.agrarheute.com/technik/ackerbautechnik/permanente-fahrspuren-5-fakten-controlled-traffic-farming-530242"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static.toroleo.de/s/content-synced/blog/images/2018-11/Geschwindigkeitssymbol-43085586-ec86-49c0-9eb0-d635d05655a6.png" TargetMode="External"/><Relationship Id="rId13" Type="http://schemas.openxmlformats.org/officeDocument/2006/relationships/hyperlink" Target="https://media.cdn.kaufland.de/product-images/200x200/2b2190a44962c20455ad57882bf9b65f.jpg" TargetMode="External"/><Relationship Id="rId3" Type="http://schemas.openxmlformats.org/officeDocument/2006/relationships/hyperlink" Target="https://www.profi.de/imgs/2/6/4/0/b/8/fb_wi_johndeere9r_rx_048_id250635.jpg" TargetMode="External"/><Relationship Id="rId7" Type="http://schemas.openxmlformats.org/officeDocument/2006/relationships/hyperlink" Target="https://www.auto-motor-oel.de/simsalabim/wp-content/uploads/2021/03/DOT-Nummer-Reifen-Alter-Herstellungsdatum-1024x682.jpg" TargetMode="External"/><Relationship Id="rId12" Type="http://schemas.openxmlformats.org/officeDocument/2006/relationships/hyperlink" Target="https://image.delti.com/tyre-pictures/h300/Ceat/FarmImplement404.jpg/92342/_.jpg" TargetMode="External"/><Relationship Id="rId2" Type="http://schemas.openxmlformats.org/officeDocument/2006/relationships/hyperlink" Target="https://de.wikipedia.org/wiki/Lanz_Bulldog#/media/Datei:Lanz_Bilder2007_008-crop.jpg" TargetMode="External"/><Relationship Id="rId1" Type="http://schemas.openxmlformats.org/officeDocument/2006/relationships/slideLayout" Target="../slideLayouts/slideLayout36.xml"/><Relationship Id="rId6" Type="http://schemas.openxmlformats.org/officeDocument/2006/relationships/hyperlink" Target="https://encrypted-tbn0.gstatic.com/images?q=tbn:ANd9GcSWkyx8dQOpOkemiHrq_uEXaIt5DsikUyigBg&amp;usqp=CAU" TargetMode="External"/><Relationship Id="rId11" Type="http://schemas.openxmlformats.org/officeDocument/2006/relationships/hyperlink" Target="https://www.diegruene.ch/fileadmin/user_upload/bauernzeitung/artikel-bilder/import/fd/81/fd81983072404fc20fc89a666ef3859c61cb2eac.jpg" TargetMode="External"/><Relationship Id="rId5" Type="http://schemas.openxmlformats.org/officeDocument/2006/relationships/hyperlink" Target="https://img.ebay-kleinanzeigen.de/api/v1/prod-ads/images/68/688c8607-aa6f-4e39-ade5-a306c7501a48?rule=$_59.JPG" TargetMode="External"/><Relationship Id="rId15" Type="http://schemas.openxmlformats.org/officeDocument/2006/relationships/hyperlink" Target="https://www.derlanzmannheim.de/media/image/product/7125/md/reifen-136-24.jpg" TargetMode="External"/><Relationship Id="rId10" Type="http://schemas.openxmlformats.org/officeDocument/2006/relationships/hyperlink" Target="https://www.agrartechnik.ch/fileadmin/user_upload/aktuell/Die_Karten_sind_frisch_gemischt.pdf" TargetMode="External"/><Relationship Id="rId4" Type="http://schemas.openxmlformats.org/officeDocument/2006/relationships/hyperlink" Target="https://www.traktorpool.de/media/cms/serp/2415/Claas-Jaguar-960-gebraucht-auf-traktorpoolde.jpg?width=720&amp;quality=70&amp;nocache=1" TargetMode="External"/><Relationship Id="rId9" Type="http://schemas.openxmlformats.org/officeDocument/2006/relationships/hyperlink" Target="https://blog.bridgestone-agriculture.de/hs-fs/hubfs/Firestone-web/BLOG%20Firestone/2021/01/schema_tyre-radial-structure_DE.jpg?width=1289&amp;name=schema_tyre-radial-structure_DE.jpg" TargetMode="External"/><Relationship Id="rId14" Type="http://schemas.openxmlformats.org/officeDocument/2006/relationships/hyperlink" Target="https://www.f1-reifen.de/MPT-Reifen"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www.lfu.bayern.de/boden/erdausstellung/bodengefaehrdung/pic/263609_kl_gr.jpg" TargetMode="External"/><Relationship Id="rId13" Type="http://schemas.openxmlformats.org/officeDocument/2006/relationships/hyperlink" Target="https://www.landundforst.de/media/2022-01/reifen-befahrbarkeitfoto3-reifenkontur-47411840.jpg" TargetMode="External"/><Relationship Id="rId3" Type="http://schemas.openxmlformats.org/officeDocument/2006/relationships/hyperlink" Target="https://media.kreissler24.de/Artikelbilder/800px/10019899-31X15-50-15--8PR-116B-BKT-AS-TR-313-TL-1.jpg" TargetMode="External"/><Relationship Id="rId7" Type="http://schemas.openxmlformats.org/officeDocument/2006/relationships/hyperlink" Target="https://cdn.lko.at/lko3/mmedia/image/2020.04.07/1586242671776652.jpg?m=NTAwLDM0NA%3D%3D&amp;_=1586242672" TargetMode="External"/><Relationship Id="rId12" Type="http://schemas.openxmlformats.org/officeDocument/2006/relationships/hyperlink" Target="https://www.ufarevue.ch/var/site/storage/images/5/7/3/1/381375-1-ger-CH/6467880_snip_1617252450223_i1200.png" TargetMode="External"/><Relationship Id="rId17" Type="http://schemas.openxmlformats.org/officeDocument/2006/relationships/hyperlink" Target="http://www.bildarchiv-boden.de/boschu/Fahrspur%20im%20nassem%20Acker.jpg" TargetMode="External"/><Relationship Id="rId2" Type="http://schemas.openxmlformats.org/officeDocument/2006/relationships/hyperlink" Target="https://www.derlanzmannheim.de/media/image/product/8278/md/reifen-169-30.jpg" TargetMode="External"/><Relationship Id="rId16" Type="http://schemas.openxmlformats.org/officeDocument/2006/relationships/hyperlink" Target="https://landwirt-media.com/wp-content/uploads/2020/11/lpx_153275-823x548.jpg" TargetMode="External"/><Relationship Id="rId1" Type="http://schemas.openxmlformats.org/officeDocument/2006/relationships/slideLayout" Target="../slideLayouts/slideLayout36.xml"/><Relationship Id="rId6" Type="http://schemas.openxmlformats.org/officeDocument/2006/relationships/hyperlink" Target="https://i.ytimg.com/vi/_jzj2uh11ew/hqdefault.jpg" TargetMode="External"/><Relationship Id="rId11" Type="http://schemas.openxmlformats.org/officeDocument/2006/relationships/hyperlink" Target="https://www.bmel.de/SharedDocs/Bilder/DE/_Landwirtschaft/Pflanzenbau/Boden/TdMNovemberFahrspuren.jpg?__blob=normal&amp;v=3" TargetMode="External"/><Relationship Id="rId5" Type="http://schemas.openxmlformats.org/officeDocument/2006/relationships/hyperlink" Target="https://images.bild.de/5d41b66673cf6900016cadb4/4003fbab5378fff0341414f20ef6ca19/2/3?w=992" TargetMode="External"/><Relationship Id="rId15" Type="http://schemas.openxmlformats.org/officeDocument/2006/relationships/hyperlink" Target="https://encrypted-tbn0.gstatic.com/images?q=tbn:ANd9GcRifNmdTCy8XrovMZHvJND68LBNOBn46UMVFA&amp;usqp=CAU" TargetMode="External"/><Relationship Id="rId10" Type="http://schemas.openxmlformats.org/officeDocument/2006/relationships/hyperlink" Target="https://docplayer.org/docs-images/66/55315964/images/6-2.jpg" TargetMode="External"/><Relationship Id="rId4" Type="http://schemas.openxmlformats.org/officeDocument/2006/relationships/hyperlink" Target="https://www.dlg.org/fileadmin/downloads/landwirtschaft/themen/publikationen/merkblaetter/dlg-merkblatt_356.pdf" TargetMode="External"/><Relationship Id="rId9" Type="http://schemas.openxmlformats.org/officeDocument/2006/relationships/hyperlink" Target="https://encrypted-tbn0.gstatic.com/images?q=tbn:ANd9GcShgi_GmgHkmbbmrNVJ_x86mgiw1zGqCxh91A&amp;usqp=CAU" TargetMode="External"/><Relationship Id="rId14" Type="http://schemas.openxmlformats.org/officeDocument/2006/relationships/hyperlink" Target="https://encrypted-tbn0.gstatic.com/images?q=tbn:ANd9GcSGqpSQT1beEdtcjfM1YqmT4pNK21h2lPQIXw&amp;usqp=CAU"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www.dlg.org/fileadmin/images/landwirtschaft/fachzentrum/publikationen/merkblatt/461/Abb_10c.jpg" TargetMode="External"/><Relationship Id="rId13" Type="http://schemas.openxmlformats.org/officeDocument/2006/relationships/hyperlink" Target="https://lu-web.de/site/assets/files/58595/dsc5821.700x0.jpg" TargetMode="External"/><Relationship Id="rId18" Type="http://schemas.openxmlformats.org/officeDocument/2006/relationships/hyperlink" Target="https://www.agrarheute.com/sites/agrarheute.com/files/styles/lightbox/public/2018-02/varitron_470_platinum_terra_trac_3_cgrimme_low_0.jpg" TargetMode="External"/><Relationship Id="rId3" Type="http://schemas.openxmlformats.org/officeDocument/2006/relationships/hyperlink" Target="https://www.dlg.org/fileadmin/images/landwirtschaft/fachzentrum/publikationen/merkblatt/461/Abb_11.jpg" TargetMode="External"/><Relationship Id="rId7" Type="http://schemas.openxmlformats.org/officeDocument/2006/relationships/hyperlink" Target="https://www.dlg.org/fileadmin/images/landwirtschaft/fachzentrum/publikationen/merkblatt/461/Abb_27_mitte.jpg" TargetMode="External"/><Relationship Id="rId12" Type="http://schemas.openxmlformats.org/officeDocument/2006/relationships/hyperlink" Target="https://www.landtechnikmagazin.de/upload/xl/xl_8976_1611680088.jpg" TargetMode="External"/><Relationship Id="rId17" Type="http://schemas.openxmlformats.org/officeDocument/2006/relationships/hyperlink" Target="https://www.claas.de/blueprint/servlet/resource/image/2394622/inline_m_s/400/225/434db3f0ab8d40c1640518e2e038bd0d/By/412412.jpg" TargetMode="External"/><Relationship Id="rId2" Type="http://schemas.openxmlformats.org/officeDocument/2006/relationships/hyperlink" Target="https://www.dlg.org/fileadmin/_processed_/3/6/csm_Abb_02_434f795c7a.jpg" TargetMode="External"/><Relationship Id="rId16" Type="http://schemas.openxmlformats.org/officeDocument/2006/relationships/hyperlink" Target="https://www.ufarevue.ch/var/site/storage/images/media/import-images/combined_5464797_2_5464798_2.jpg/127242-1-ger-CH/combined_5464797_2_5464798_2.jpg_i1200.jpg" TargetMode="External"/><Relationship Id="rId1" Type="http://schemas.openxmlformats.org/officeDocument/2006/relationships/slideLayout" Target="../slideLayouts/slideLayout36.xml"/><Relationship Id="rId6" Type="http://schemas.openxmlformats.org/officeDocument/2006/relationships/hyperlink" Target="https://encrypted-tbn0.gstatic.com/images?q=tbn:ANd9GcSxG_mXtPBJYjuAkjczfwB_TU19Jc3uGxiIKA&amp;usqp=CAU" TargetMode="External"/><Relationship Id="rId11" Type="http://schemas.openxmlformats.org/officeDocument/2006/relationships/hyperlink" Target="https://www.bridgestone-agriculture.de/hs-fs/hubfs/Bridgestone-Agriculture_Theme-2019/Images/graph_lead-variation_DE.jpg?width=439&amp;name=graph_lead-variation_DE.jpg" TargetMode="External"/><Relationship Id="rId5" Type="http://schemas.openxmlformats.org/officeDocument/2006/relationships/hyperlink" Target="https://encrypted-tbn0.gstatic.com/images?q=tbn:ANd9GcS5yJn54dh9O2xdats10cMTpq2o7hi-wLHTWQ&amp;usqp=CAU" TargetMode="External"/><Relationship Id="rId15" Type="http://schemas.openxmlformats.org/officeDocument/2006/relationships/hyperlink" Target="https://autode-static.de/wp-content/uploads/2013/11/Ein-Traktor-wie-ein-Panzer-Der-Quadtrac-von-Case-IH-wuwd.jpg" TargetMode="External"/><Relationship Id="rId10" Type="http://schemas.openxmlformats.org/officeDocument/2006/relationships/hyperlink" Target="https://www.dlg.org/fileadmin/_processed_/6/a/csm_Abb_9_ff6148a3b7.jpg" TargetMode="External"/><Relationship Id="rId4" Type="http://schemas.openxmlformats.org/officeDocument/2006/relationships/hyperlink" Target="https://www.dlg.org/fileadmin/_processed_/f/0/csm_Abb_13_822f5e896d.jpg" TargetMode="External"/><Relationship Id="rId9" Type="http://schemas.openxmlformats.org/officeDocument/2006/relationships/hyperlink" Target="https://www.dlg.org/fileadmin/_processed_/8/1/csm_Abb_10d_fc77a43883.jpg" TargetMode="External"/><Relationship Id="rId14" Type="http://schemas.openxmlformats.org/officeDocument/2006/relationships/hyperlink" Target="https://www.agrarheute.com/sites/agrarheute.com/files/styles/bildergalerie_lg_1x/public/2019-11/00-claas-axion-tt-xerion-raupenfahrwerk-5-46606509.webp"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www.claas.de/blueprint/servlet/resource/image/1406664/inline_s_s/260/145/7329a079c646c736a74adff02cd004ff/rs/301251_3.jpg" TargetMode="External"/><Relationship Id="rId13" Type="http://schemas.openxmlformats.org/officeDocument/2006/relationships/hyperlink" Target="https://www.terra-care.at/wp-content/uploads/TerraTurn-768x499.jpg" TargetMode="External"/><Relationship Id="rId18" Type="http://schemas.openxmlformats.org/officeDocument/2006/relationships/hyperlink" Target="https://www.terra-care.at/wp-content/uploads/Shy-1000-Verdichter-TerraCare-8.jpg" TargetMode="External"/><Relationship Id="rId3" Type="http://schemas.openxmlformats.org/officeDocument/2006/relationships/hyperlink" Target="https://1.bp.blogspot.com/-p9UXZX61OXU/XXv_uoijeZI/AAAAAAAAESI/I00qvzuFflMlyQ3MjbGebZ5isUUhBEysQCLcBGAsYHQ/s1600/IMG_7407%25282%2529-1.jpg" TargetMode="External"/><Relationship Id="rId21" Type="http://schemas.openxmlformats.org/officeDocument/2006/relationships/hyperlink" Target="https://www.guttler.org/fileadmin/user_upload/Bilder/Produkte/Fontpacker/Avant/Avant.jpg" TargetMode="External"/><Relationship Id="rId7" Type="http://schemas.openxmlformats.org/officeDocument/2006/relationships/hyperlink" Target="https://www.claas.de/blueprint/servlet/resource/image/1406656/inline_s_s/260/145/80e1332c201a310fa21ea6b1bcc04c6f/xm/301251_1.jpg" TargetMode="External"/><Relationship Id="rId12" Type="http://schemas.openxmlformats.org/officeDocument/2006/relationships/hyperlink" Target="https://encrypted-tbn0.gstatic.com/images?q=tbn:ANd9GcQ8T5q9sdbXBs3Q3WgegBrFh4znH_0-Z6wMng&amp;usqp=CAU" TargetMode="External"/><Relationship Id="rId17" Type="http://schemas.openxmlformats.org/officeDocument/2006/relationships/hyperlink" Target="https://image.jimcdn.com/app/cms/image/transf/dimension=2048x2048:format=jpg/path/s6fe79ae1f9addf9a/image/i0c8bfe40e2c3f7c4/version/1490349542/image.jpg" TargetMode="External"/><Relationship Id="rId2" Type="http://schemas.openxmlformats.org/officeDocument/2006/relationships/hyperlink" Target="https://encrypted-tbn0.gstatic.com/images?q=tbn:ANd9GcS-udDa4KdQMF-0FvWZKC_o8avJgXkz6TF5GA&amp;usqp=CAU" TargetMode="External"/><Relationship Id="rId16" Type="http://schemas.openxmlformats.org/officeDocument/2006/relationships/hyperlink" Target="https://docplayer.org/docs-images/110/190084520/images/25-0.jpg" TargetMode="External"/><Relationship Id="rId20" Type="http://schemas.openxmlformats.org/officeDocument/2006/relationships/hyperlink" Target="https://www.bednar.com/files/uploads/kategorie-stroju/seti-a-hnojeni/efecta-ce-12000_pl-2020-kietrz_j-deer_dji_0035_new_115pct.jpg" TargetMode="External"/><Relationship Id="rId1" Type="http://schemas.openxmlformats.org/officeDocument/2006/relationships/slideLayout" Target="../slideLayouts/slideLayout36.xml"/><Relationship Id="rId6" Type="http://schemas.openxmlformats.org/officeDocument/2006/relationships/hyperlink" Target="https://www.fendt.com/de/images/5f6c9b84d0054355b106d2a5_1600953314_web_de-DE.jpg" TargetMode="External"/><Relationship Id="rId11" Type="http://schemas.openxmlformats.org/officeDocument/2006/relationships/hyperlink" Target="http://www.reifendruckregelanlage.ch/attachments/Image/DSC01034.JPG?template=generic" TargetMode="External"/><Relationship Id="rId5" Type="http://schemas.openxmlformats.org/officeDocument/2006/relationships/hyperlink" Target="https://www.fendt.com/de/images/5f6c9b2b8bd16453cf4ff717_1600953131_web_de-DE.jpg" TargetMode="External"/><Relationship Id="rId15" Type="http://schemas.openxmlformats.org/officeDocument/2006/relationships/hyperlink" Target="https://docplayer.org/docs-images/95/124096832/images/24-0.jpg" TargetMode="External"/><Relationship Id="rId10" Type="http://schemas.openxmlformats.org/officeDocument/2006/relationships/hyperlink" Target="https://www.technikscheune.de/images/product_images/info_images/koffer_airboxmobil.jpg" TargetMode="External"/><Relationship Id="rId19" Type="http://schemas.openxmlformats.org/officeDocument/2006/relationships/hyperlink" Target="https://flm.profi.de/flm/upload/w_1280,g_Center,q_60/https:/www.profi.de/imgs/7/2/e/b/a/7/tab_1_id286054.jpg" TargetMode="External"/><Relationship Id="rId4" Type="http://schemas.openxmlformats.org/officeDocument/2006/relationships/hyperlink" Target="https://www.claas.de/blueprint/servlet/resource/image/2394596/inline_l_l/820/460/514ea47a5132bda9ad776f072350b174/uP/300612-2.jpg" TargetMode="External"/><Relationship Id="rId9" Type="http://schemas.openxmlformats.org/officeDocument/2006/relationships/hyperlink" Target="https://agro-center.de/out/pictures/master/product/1/SZBXXX040170_1.jpg" TargetMode="External"/><Relationship Id="rId14" Type="http://schemas.openxmlformats.org/officeDocument/2006/relationships/hyperlink" Target="https://www.terrasmart.at/wp/wp-content/uploads/Funktionsweise-Reifendruckregler-1.png" TargetMode="External"/><Relationship Id="rId22" Type="http://schemas.openxmlformats.org/officeDocument/2006/relationships/hyperlink" Target="https://app.claas.com/2020/axion-900-tt/images/testimonials/thomsen-2.jpg"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s://www.fendt.com/at/images/59b10522994690a8088b456c_1504773411_web_de-DE.jpg" TargetMode="External"/><Relationship Id="rId13" Type="http://schemas.openxmlformats.org/officeDocument/2006/relationships/hyperlink" Target="https://business.michelin.de/reifen/michelin-trailxbib#specifications" TargetMode="External"/><Relationship Id="rId3" Type="http://schemas.openxmlformats.org/officeDocument/2006/relationships/hyperlink" Target="https://www.guestrower-landmaschinen.de/wp-content/uploads/2016/12/k-gtu-25-1_587_440_90.jpg" TargetMode="External"/><Relationship Id="rId7" Type="http://schemas.openxmlformats.org/officeDocument/2006/relationships/hyperlink" Target="https://encrypted-tbn0.gstatic.com/images?q=tbn:ANd9GcRLjbMCLFUfBUN7okAwrCUoppg1OPtT7mMZxQ&amp;usqp=CAU" TargetMode="External"/><Relationship Id="rId12" Type="http://schemas.openxmlformats.org/officeDocument/2006/relationships/hyperlink" Target="https://encrypted-tbn0.gstatic.com/images?q=tbn:ANd9GcRNgsc7ohIK9Heht6EP01zCwjc6WaH65yKnSA&amp;usqp=CAU" TargetMode="External"/><Relationship Id="rId2" Type="http://schemas.openxmlformats.org/officeDocument/2006/relationships/hyperlink" Target="https://www.lgrain.de/fileadmin/_processed_/4/8/csm_19.10.2017_097_1e09b29905.jpg" TargetMode="External"/><Relationship Id="rId16" Type="http://schemas.openxmlformats.org/officeDocument/2006/relationships/hyperlink" Target="https://www.dlg.org/fileadmin/images/landwirtschaft/fachzentrum/publikationen/merkblatt/461/Abb_23.jpg" TargetMode="External"/><Relationship Id="rId1" Type="http://schemas.openxmlformats.org/officeDocument/2006/relationships/slideLayout" Target="../slideLayouts/slideLayout36.xml"/><Relationship Id="rId6" Type="http://schemas.openxmlformats.org/officeDocument/2006/relationships/hyperlink" Target="https://www.agrarheute.com/sites/agrarheute.com/files/styles/ah_bildergalerie_standalone_5x4/public/2022-09/nexat-traktor-ernte-getreide_youtube.jpg" TargetMode="External"/><Relationship Id="rId11" Type="http://schemas.openxmlformats.org/officeDocument/2006/relationships/hyperlink" Target="https://blog.bridgestone-agriculture.de/hs-fs/hubfs/blog/2022/04/graph-comparaison-Std-If-et-VF.jpg?width=1289&amp;name=graph-comparaison-Std-If-et-VF.jpg" TargetMode="External"/><Relationship Id="rId5" Type="http://schemas.openxmlformats.org/officeDocument/2006/relationships/hyperlink" Target="https://www.sgt-de.com/temp/image/t1611048889/emotionsbildhome/9728_0e35d321a755f95623cdc8da82403987.jpg" TargetMode="External"/><Relationship Id="rId15" Type="http://schemas.openxmlformats.org/officeDocument/2006/relationships/hyperlink" Target="https://tiroler-bauernbund.at/media/zeitung/2018/Agraranzeiger/Marktplatz_51_18.pdf" TargetMode="External"/><Relationship Id="rId10" Type="http://schemas.openxmlformats.org/officeDocument/2006/relationships/hyperlink" Target="http://tyres-4-you.de/Bilder/loadindex2.jpg" TargetMode="External"/><Relationship Id="rId4" Type="http://schemas.openxmlformats.org/officeDocument/2006/relationships/hyperlink" Target="https://encrypted-tbn0.gstatic.com/images?q=tbn:ANd9GcTjigjW9AWDO4VfZqplYz5aDl1Ys_JOke7B1A&amp;usqp=CAU" TargetMode="External"/><Relationship Id="rId9" Type="http://schemas.openxmlformats.org/officeDocument/2006/relationships/hyperlink" Target="https://lu-web.de/site/assets/files/57318/claas-axion-9602-terra-trac.700x0.jpg" TargetMode="External"/><Relationship Id="rId14" Type="http://schemas.openxmlformats.org/officeDocument/2006/relationships/hyperlink" Target="https://www.facebook.com/profiMagazin/photos/pleiten-pech-und-pannenauch-f%C3%BCr-einen-fendt-1050-ist-mal-schluss-schreibt-robert/10155790228259375/"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www.topagrar.com/technik/news/john-deere-laforge-gewicht-ez-ballast-hydraulisch-mehr-ballast-9369465.html" TargetMode="External"/><Relationship Id="rId2" Type="http://schemas.openxmlformats.org/officeDocument/2006/relationships/hyperlink" Target="https://www.dlg.org/fileadmin/downloads/landwirtschaft/themen/publikationen/merkblaetter/dlg-merkblatt_461.pdf" TargetMode="External"/><Relationship Id="rId1" Type="http://schemas.openxmlformats.org/officeDocument/2006/relationships/slideLayout" Target="../slideLayouts/slideLayout29.xml"/><Relationship Id="rId5" Type="http://schemas.openxmlformats.org/officeDocument/2006/relationships/hyperlink" Target="https://d3i71xaburhd42.cloudfront.net/fef67c9760b8849f532cffdb30843a0c6f39a21c/10-Figure1-1.png" TargetMode="External"/><Relationship Id="rId4" Type="http://schemas.openxmlformats.org/officeDocument/2006/relationships/hyperlink" Target="https://www.ptg.info/images/rds_deut_0620561x374.jpg?crc=4068081254"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comments" Target="../comments/commen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comments" Target="../comments/comment9.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19.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20.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comments" Target="../comments/comment13.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24.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1.bin"/><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image" Target="../media/image28.jp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9.xml"/><Relationship Id="rId6" Type="http://schemas.openxmlformats.org/officeDocument/2006/relationships/comments" Target="../comments/comment17.xml"/><Relationship Id="rId5" Type="http://schemas.openxmlformats.org/officeDocument/2006/relationships/image" Target="../media/image32.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comments" Target="../comments/comment1.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comments" Target="../comments/comment18.xml"/><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image" Target="../media/image38.jp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comments" Target="../comments/commen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image" Target="../media/image43.jp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comments" Target="../comments/commen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comments" Target="../comments/commen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comments" Target="../comments/comment26.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comments" Target="../comments/comment2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5.xml"/><Relationship Id="rId5" Type="http://schemas.openxmlformats.org/officeDocument/2006/relationships/image" Target="../media/image56.pn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8.xml"/><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comments" Target="../comments/comment29.xml"/><Relationship Id="rId4" Type="http://schemas.openxmlformats.org/officeDocument/2006/relationships/image" Target="../media/image59.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comments" Target="../comments/comment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30.xml"/><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5.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comments" Target="../comments/comment31.xml"/><Relationship Id="rId5" Type="http://schemas.openxmlformats.org/officeDocument/2006/relationships/image" Target="../media/image73.jpg"/><Relationship Id="rId4" Type="http://schemas.openxmlformats.org/officeDocument/2006/relationships/image" Target="../media/image72.jpg"/></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0.jp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9.xml"/><Relationship Id="rId4" Type="http://schemas.openxmlformats.org/officeDocument/2006/relationships/comments" Target="../comments/comment3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9.xml"/><Relationship Id="rId4" Type="http://schemas.openxmlformats.org/officeDocument/2006/relationships/comments" Target="../comments/comment33.xml"/></Relationships>
</file>

<file path=ppt/slides/_rels/slide63.xml.rels><?xml version="1.0" encoding="UTF-8" standalone="yes"?>
<Relationships xmlns="http://schemas.openxmlformats.org/package/2006/relationships"><Relationship Id="rId3" Type="http://schemas.openxmlformats.org/officeDocument/2006/relationships/comments" Target="../comments/comment34.xml"/><Relationship Id="rId2" Type="http://schemas.openxmlformats.org/officeDocument/2006/relationships/image" Target="../media/image80.jp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9.xml"/><Relationship Id="rId4" Type="http://schemas.openxmlformats.org/officeDocument/2006/relationships/comments" Target="../comments/comment35.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comments" Target="../comments/comment36.xml"/></Relationships>
</file>

<file path=ppt/slides/_rels/slide6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comments" Target="../comments/comment37.xml"/><Relationship Id="rId2" Type="http://schemas.openxmlformats.org/officeDocument/2006/relationships/image" Target="../media/image87.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1.jp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comments" Target="../comments/comment38.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comments" Target="../comments/comment39.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comments" Target="../comments/comment40.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VACAvJyy9Ns" TargetMode="External"/><Relationship Id="rId2" Type="http://schemas.openxmlformats.org/officeDocument/2006/relationships/image" Target="../media/image95.png"/><Relationship Id="rId1" Type="http://schemas.openxmlformats.org/officeDocument/2006/relationships/slideLayout" Target="../slideLayouts/slideLayout29.xml"/><Relationship Id="rId4" Type="http://schemas.openxmlformats.org/officeDocument/2006/relationships/comments" Target="../comments/comment41.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9.xml"/><Relationship Id="rId4" Type="http://schemas.openxmlformats.org/officeDocument/2006/relationships/comments" Target="../comments/comment4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comments" Target="../comments/comment43.xml"/><Relationship Id="rId2" Type="http://schemas.openxmlformats.org/officeDocument/2006/relationships/image" Target="../media/image102.jp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hyperlink" Target="https://www.youtube.com/watch?v=yMa1M1eEHAc" TargetMode="Externa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comments" Target="../comments/comment44.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comments" Target="../comments/comment45.xml"/><Relationship Id="rId4" Type="http://schemas.openxmlformats.org/officeDocument/2006/relationships/image" Target="../media/image105.jpg"/></Relationships>
</file>

<file path=ppt/slides/_rels/slide89.xml.rels><?xml version="1.0" encoding="UTF-8" standalone="yes"?>
<Relationships xmlns="http://schemas.openxmlformats.org/package/2006/relationships"><Relationship Id="rId3" Type="http://schemas.openxmlformats.org/officeDocument/2006/relationships/comments" Target="../comments/comment46.xml"/><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comments" Target="../comments/comment47.xml"/><Relationship Id="rId4" Type="http://schemas.openxmlformats.org/officeDocument/2006/relationships/image" Target="../media/image108.jpg"/></Relationships>
</file>

<file path=ppt/slides/_rels/slide9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comments" Target="../comments/comment48.xml"/><Relationship Id="rId5" Type="http://schemas.openxmlformats.org/officeDocument/2006/relationships/image" Target="../media/image111.jpg"/><Relationship Id="rId4" Type="http://schemas.openxmlformats.org/officeDocument/2006/relationships/image" Target="../media/image110.jpg"/></Relationships>
</file>

<file path=ppt/slides/_rels/slide9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113.jpg"/></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HjzNq0AKgOw&amp;t=4s" TargetMode="External"/><Relationship Id="rId2" Type="http://schemas.openxmlformats.org/officeDocument/2006/relationships/image" Target="../media/image114.jpg"/><Relationship Id="rId1" Type="http://schemas.openxmlformats.org/officeDocument/2006/relationships/slideLayout" Target="../slideLayouts/slideLayout29.xml"/><Relationship Id="rId4" Type="http://schemas.openxmlformats.org/officeDocument/2006/relationships/comments" Target="../comments/comment49.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comments" Target="../comments/comment50.xml"/><Relationship Id="rId4" Type="http://schemas.openxmlformats.org/officeDocument/2006/relationships/image" Target="../media/image116.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comments" Target="../comments/comment51.xml"/><Relationship Id="rId2" Type="http://schemas.openxmlformats.org/officeDocument/2006/relationships/image" Target="../media/image117.jp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comments" Target="../comments/comment52.xml"/><Relationship Id="rId2" Type="http://schemas.openxmlformats.org/officeDocument/2006/relationships/image" Target="../media/image118.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19C48B76-1BFE-DD4D-ABDB-BC50766C7DA8}"/>
              </a:ext>
            </a:extLst>
          </p:cNvPr>
          <p:cNvSpPr>
            <a:spLocks noGrp="1"/>
          </p:cNvSpPr>
          <p:nvPr>
            <p:ph type="body" sz="quarter" idx="12"/>
          </p:nvPr>
        </p:nvSpPr>
        <p:spPr>
          <a:xfrm>
            <a:off x="605128" y="1021095"/>
            <a:ext cx="7434000" cy="1786566"/>
          </a:xfrm>
        </p:spPr>
        <p:txBody>
          <a:bodyPr/>
          <a:lstStyle/>
          <a:p>
            <a:r>
              <a:rPr lang="de-DE" dirty="0"/>
              <a:t> </a:t>
            </a:r>
          </a:p>
          <a:p>
            <a:r>
              <a:rPr lang="de-DE" dirty="0"/>
              <a:t>Reifen – Fahrwerk – Boden </a:t>
            </a:r>
          </a:p>
          <a:p>
            <a:endParaRPr lang="de-DE" dirty="0"/>
          </a:p>
        </p:txBody>
      </p:sp>
      <p:sp>
        <p:nvSpPr>
          <p:cNvPr id="14" name="Textplatzhalter 13">
            <a:extLst>
              <a:ext uri="{FF2B5EF4-FFF2-40B4-BE49-F238E27FC236}">
                <a16:creationId xmlns:a16="http://schemas.microsoft.com/office/drawing/2014/main" id="{1261466F-EEA4-AE41-BEA9-97959EBC2D0E}"/>
              </a:ext>
            </a:extLst>
          </p:cNvPr>
          <p:cNvSpPr>
            <a:spLocks noGrp="1"/>
          </p:cNvSpPr>
          <p:nvPr>
            <p:ph type="body" sz="quarter" idx="13"/>
          </p:nvPr>
        </p:nvSpPr>
        <p:spPr/>
        <p:txBody>
          <a:bodyPr/>
          <a:lstStyle/>
          <a:p>
            <a:endParaRPr lang="de-DE" dirty="0"/>
          </a:p>
        </p:txBody>
      </p:sp>
      <p:sp>
        <p:nvSpPr>
          <p:cNvPr id="2" name="Textplatzhalter 1"/>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1489605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E634005-E64D-A891-BCC9-D1884594FB4C}"/>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Hohe </a:t>
            </a:r>
            <a:r>
              <a:rPr lang="de-DE"/>
              <a:t>Investitionskosten „Bodenschonende Bereifung“ schrecken </a:t>
            </a:r>
            <a:r>
              <a:rPr lang="de-DE" dirty="0"/>
              <a:t>oft ab, sind aber oft nachhaltig und </a:t>
            </a:r>
            <a:r>
              <a:rPr lang="de-DE"/>
              <a:t>amortisieren sich in der Regel </a:t>
            </a:r>
            <a:endParaRPr lang="de-DE" dirty="0"/>
          </a:p>
          <a:p>
            <a:pPr marL="342900" indent="-342900">
              <a:buFont typeface="Arial" panose="020B0604020202020204" pitchFamily="34" charset="0"/>
              <a:buChar char="•"/>
            </a:pPr>
            <a:r>
              <a:rPr lang="de-DE" dirty="0"/>
              <a:t>Kosten werden eingespart in Form von</a:t>
            </a:r>
          </a:p>
          <a:p>
            <a:pPr marL="900113" lvl="1" indent="-342900">
              <a:buFont typeface="Arial" panose="020B0604020202020204" pitchFamily="34" charset="0"/>
              <a:buChar char="•"/>
            </a:pPr>
            <a:r>
              <a:rPr lang="de-DE" sz="1800" dirty="0"/>
              <a:t>Langlebigkeit</a:t>
            </a:r>
          </a:p>
          <a:p>
            <a:pPr marL="900113" lvl="1" indent="-342900">
              <a:buFont typeface="Arial" panose="020B0604020202020204" pitchFamily="34" charset="0"/>
              <a:buChar char="•"/>
            </a:pPr>
            <a:r>
              <a:rPr lang="de-DE" sz="1800" dirty="0"/>
              <a:t>Kraftstoffersparnis</a:t>
            </a:r>
          </a:p>
          <a:p>
            <a:pPr marL="900113" lvl="1" indent="-342900">
              <a:buFont typeface="Arial" panose="020B0604020202020204" pitchFamily="34" charset="0"/>
              <a:buChar char="•"/>
            </a:pPr>
            <a:r>
              <a:rPr lang="de-DE" sz="1800" dirty="0"/>
              <a:t>Höhere Flächenleistung durch weniger Schlupf</a:t>
            </a:r>
          </a:p>
          <a:p>
            <a:pPr marL="342900" indent="-342900">
              <a:buFont typeface="Arial" panose="020B0604020202020204" pitchFamily="34" charset="0"/>
              <a:buChar char="•"/>
            </a:pPr>
            <a:r>
              <a:rPr lang="de-DE" dirty="0">
                <a:hlinkClick r:id="rId2"/>
              </a:rPr>
              <a:t>Reifen von </a:t>
            </a:r>
            <a:r>
              <a:rPr lang="de-DE" dirty="0" err="1">
                <a:hlinkClick r:id="rId2"/>
              </a:rPr>
              <a:t>Vredestein</a:t>
            </a:r>
            <a:endParaRPr lang="de-DE" dirty="0"/>
          </a:p>
          <a:p>
            <a:endParaRPr lang="de-DE" dirty="0"/>
          </a:p>
          <a:p>
            <a:pPr marL="900113" lvl="1" indent="-342900">
              <a:buFont typeface="Arial" panose="020B0604020202020204" pitchFamily="34" charset="0"/>
              <a:buChar char="•"/>
            </a:pPr>
            <a:endParaRPr lang="de-DE" dirty="0"/>
          </a:p>
        </p:txBody>
      </p:sp>
      <p:sp>
        <p:nvSpPr>
          <p:cNvPr id="7" name="Textplatzhalter 6">
            <a:extLst>
              <a:ext uri="{FF2B5EF4-FFF2-40B4-BE49-F238E27FC236}">
                <a16:creationId xmlns:a16="http://schemas.microsoft.com/office/drawing/2014/main" id="{22867A9B-9D63-1268-BCCC-66FE3C862A1F}"/>
              </a:ext>
            </a:extLst>
          </p:cNvPr>
          <p:cNvSpPr>
            <a:spLocks noGrp="1"/>
          </p:cNvSpPr>
          <p:nvPr>
            <p:ph type="body" sz="quarter" idx="14"/>
          </p:nvPr>
        </p:nvSpPr>
        <p:spPr/>
        <p:txBody>
          <a:bodyPr/>
          <a:lstStyle/>
          <a:p>
            <a:r>
              <a:rPr lang="de-DE" dirty="0"/>
              <a:t>1.5 Wirtschaftlichkeit von Reifen</a:t>
            </a:r>
          </a:p>
        </p:txBody>
      </p:sp>
    </p:spTree>
    <p:extLst>
      <p:ext uri="{BB962C8B-B14F-4D97-AF65-F5344CB8AC3E}">
        <p14:creationId xmlns:p14="http://schemas.microsoft.com/office/powerpoint/2010/main" val="41531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52830A1-2F68-F766-2C7C-9619592DEEC3}"/>
              </a:ext>
            </a:extLst>
          </p:cNvPr>
          <p:cNvSpPr>
            <a:spLocks noGrp="1"/>
          </p:cNvSpPr>
          <p:nvPr>
            <p:ph type="body" sz="quarter" idx="12"/>
          </p:nvPr>
        </p:nvSpPr>
        <p:spPr>
          <a:xfrm>
            <a:off x="3069202" y="1174768"/>
            <a:ext cx="5336347" cy="2956500"/>
          </a:xfrm>
        </p:spPr>
        <p:txBody>
          <a:bodyPr/>
          <a:lstStyle/>
          <a:p>
            <a:pPr marL="342900" indent="-342900">
              <a:buFont typeface="Arial" panose="020B0604020202020204" pitchFamily="34" charset="0"/>
              <a:buChar char="•"/>
            </a:pPr>
            <a:r>
              <a:rPr lang="de-DE" sz="1600" dirty="0"/>
              <a:t>Druckschlauch mit manuellem Ventil für Stand-by Modus</a:t>
            </a:r>
          </a:p>
          <a:p>
            <a:pPr marL="342900" indent="-342900">
              <a:buFont typeface="Arial" panose="020B0604020202020204" pitchFamily="34" charset="0"/>
              <a:buChar char="•"/>
            </a:pPr>
            <a:r>
              <a:rPr lang="de-DE" sz="1600" dirty="0"/>
              <a:t>Steuerung Radventil mit Über-/ Unterdruck</a:t>
            </a:r>
          </a:p>
          <a:p>
            <a:pPr marL="342900" indent="-342900">
              <a:buFont typeface="Arial" panose="020B0604020202020204" pitchFamily="34" charset="0"/>
              <a:buChar char="•"/>
            </a:pPr>
            <a:r>
              <a:rPr lang="de-DE" sz="1600" dirty="0"/>
              <a:t>Vorteil</a:t>
            </a:r>
          </a:p>
          <a:p>
            <a:pPr marL="900113" lvl="1" indent="-342900">
              <a:buFont typeface="Arial" panose="020B0604020202020204" pitchFamily="34" charset="0"/>
              <a:buChar char="•"/>
            </a:pPr>
            <a:r>
              <a:rPr lang="de-DE" sz="1600" dirty="0"/>
              <a:t>Geringer Raumbedarf</a:t>
            </a:r>
          </a:p>
          <a:p>
            <a:pPr marL="900113" lvl="1" indent="-342900">
              <a:buFont typeface="Arial" panose="020B0604020202020204" pitchFamily="34" charset="0"/>
              <a:buChar char="•"/>
            </a:pPr>
            <a:r>
              <a:rPr lang="de-DE" sz="1600" dirty="0"/>
              <a:t>Einfaches System</a:t>
            </a:r>
          </a:p>
          <a:p>
            <a:pPr marL="900113" lvl="1" indent="-342900">
              <a:buFont typeface="Arial" panose="020B0604020202020204" pitchFamily="34" charset="0"/>
              <a:buChar char="•"/>
            </a:pPr>
            <a:r>
              <a:rPr lang="de-DE" sz="1600" dirty="0"/>
              <a:t>Niedrige Kosten</a:t>
            </a:r>
            <a:endParaRPr lang="de-DE" sz="1800" dirty="0"/>
          </a:p>
          <a:p>
            <a:pPr marL="342900" indent="-342900">
              <a:buFont typeface="Arial" panose="020B0604020202020204" pitchFamily="34" charset="0"/>
              <a:buChar char="•"/>
            </a:pPr>
            <a:r>
              <a:rPr lang="de-DE" sz="1600" dirty="0"/>
              <a:t>Nachteile</a:t>
            </a:r>
          </a:p>
          <a:p>
            <a:pPr marL="900113" lvl="1" indent="-342900">
              <a:buFont typeface="Arial" panose="020B0604020202020204" pitchFamily="34" charset="0"/>
              <a:buChar char="•"/>
            </a:pPr>
            <a:r>
              <a:rPr lang="de-DE" sz="1600" dirty="0"/>
              <a:t>Permanent druckbeaufschlagt und dadurch niedrige Lebensdauer</a:t>
            </a:r>
          </a:p>
          <a:p>
            <a:pPr marL="900113" lvl="1" indent="-342900">
              <a:buFont typeface="Arial" panose="020B0604020202020204" pitchFamily="34" charset="0"/>
              <a:buChar char="•"/>
            </a:pPr>
            <a:r>
              <a:rPr lang="de-DE" sz="1600" dirty="0"/>
              <a:t>Unpraktisch durch manuellen Absperrhahn</a:t>
            </a:r>
          </a:p>
        </p:txBody>
      </p:sp>
      <p:sp>
        <p:nvSpPr>
          <p:cNvPr id="3" name="Textplatzhalter 2">
            <a:extLst>
              <a:ext uri="{FF2B5EF4-FFF2-40B4-BE49-F238E27FC236}">
                <a16:creationId xmlns:a16="http://schemas.microsoft.com/office/drawing/2014/main" id="{10C4EAA0-60E8-EBDD-1835-4CC79F7D8027}"/>
              </a:ext>
            </a:extLst>
          </p:cNvPr>
          <p:cNvSpPr>
            <a:spLocks noGrp="1"/>
          </p:cNvSpPr>
          <p:nvPr>
            <p:ph type="body" sz="quarter" idx="14"/>
          </p:nvPr>
        </p:nvSpPr>
        <p:spPr/>
        <p:txBody>
          <a:bodyPr>
            <a:normAutofit fontScale="92500"/>
          </a:bodyPr>
          <a:lstStyle/>
          <a:p>
            <a:r>
              <a:rPr lang="de-DE" dirty="0"/>
              <a:t>8. Systeme zur Reifendruckregulierung (1-leiter-System)</a:t>
            </a:r>
          </a:p>
        </p:txBody>
      </p:sp>
      <p:pic>
        <p:nvPicPr>
          <p:cNvPr id="5" name="Grafik 4">
            <a:extLst>
              <a:ext uri="{FF2B5EF4-FFF2-40B4-BE49-F238E27FC236}">
                <a16:creationId xmlns:a16="http://schemas.microsoft.com/office/drawing/2014/main" id="{C5748EA9-2434-3F37-D9B1-1AC88F71431C}"/>
              </a:ext>
            </a:extLst>
          </p:cNvPr>
          <p:cNvPicPr>
            <a:picLocks noChangeAspect="1"/>
          </p:cNvPicPr>
          <p:nvPr/>
        </p:nvPicPr>
        <p:blipFill>
          <a:blip r:embed="rId2"/>
          <a:stretch>
            <a:fillRect/>
          </a:stretch>
        </p:blipFill>
        <p:spPr>
          <a:xfrm>
            <a:off x="971550" y="1224268"/>
            <a:ext cx="1819358" cy="3248854"/>
          </a:xfrm>
          <a:prstGeom prst="rect">
            <a:avLst/>
          </a:prstGeom>
        </p:spPr>
      </p:pic>
    </p:spTree>
    <p:extLst>
      <p:ext uri="{BB962C8B-B14F-4D97-AF65-F5344CB8AC3E}">
        <p14:creationId xmlns:p14="http://schemas.microsoft.com/office/powerpoint/2010/main" val="30855780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F1FFAFA-FA45-00A5-BDA7-9938FB94159D}"/>
              </a:ext>
            </a:extLst>
          </p:cNvPr>
          <p:cNvSpPr>
            <a:spLocks noGrp="1"/>
          </p:cNvSpPr>
          <p:nvPr>
            <p:ph type="body" sz="quarter" idx="12"/>
          </p:nvPr>
        </p:nvSpPr>
        <p:spPr>
          <a:xfrm>
            <a:off x="4277802" y="1174768"/>
            <a:ext cx="4127748" cy="2956500"/>
          </a:xfrm>
        </p:spPr>
        <p:txBody>
          <a:bodyPr/>
          <a:lstStyle/>
          <a:p>
            <a:pPr marL="342900" indent="-342900">
              <a:buFont typeface="Arial" panose="020B0604020202020204" pitchFamily="34" charset="0"/>
              <a:buChar char="•"/>
            </a:pPr>
            <a:r>
              <a:rPr lang="de-DE" dirty="0"/>
              <a:t>Steuerkanal für Ventile</a:t>
            </a:r>
          </a:p>
          <a:p>
            <a:pPr marL="342900" indent="-342900">
              <a:buFont typeface="Arial" panose="020B0604020202020204" pitchFamily="34" charset="0"/>
              <a:buChar char="•"/>
            </a:pPr>
            <a:r>
              <a:rPr lang="de-DE" dirty="0"/>
              <a:t>Vorteile</a:t>
            </a:r>
          </a:p>
          <a:p>
            <a:pPr marL="900113" lvl="1" indent="-342900">
              <a:buFont typeface="Arial" panose="020B0604020202020204" pitchFamily="34" charset="0"/>
              <a:buChar char="•"/>
            </a:pPr>
            <a:r>
              <a:rPr lang="de-DE" sz="1600" dirty="0"/>
              <a:t>Drucklos Leitungen im Stand-by </a:t>
            </a:r>
          </a:p>
          <a:p>
            <a:pPr marL="900113" lvl="1" indent="-342900">
              <a:buFont typeface="Arial" panose="020B0604020202020204" pitchFamily="34" charset="0"/>
              <a:buChar char="•"/>
            </a:pPr>
            <a:r>
              <a:rPr lang="de-DE" sz="1600" dirty="0"/>
              <a:t>Minimierung der Fehlerquellen bei Leitungsabriss und Steigerung der Lebensdauer</a:t>
            </a:r>
          </a:p>
          <a:p>
            <a:pPr marL="342900" indent="-342900">
              <a:buFont typeface="Arial" panose="020B0604020202020204" pitchFamily="34" charset="0"/>
              <a:buChar char="•"/>
            </a:pPr>
            <a:r>
              <a:rPr lang="de-DE" dirty="0"/>
              <a:t>Nachteile</a:t>
            </a:r>
          </a:p>
          <a:p>
            <a:pPr marL="900113" lvl="1" indent="-342900">
              <a:buFont typeface="Arial" panose="020B0604020202020204" pitchFamily="34" charset="0"/>
              <a:buChar char="•"/>
            </a:pPr>
            <a:r>
              <a:rPr lang="de-DE" sz="1600" dirty="0"/>
              <a:t>Höhere Kosten</a:t>
            </a:r>
          </a:p>
          <a:p>
            <a:pPr marL="900113" lvl="1" indent="-342900">
              <a:buFont typeface="Arial" panose="020B0604020202020204" pitchFamily="34" charset="0"/>
              <a:buChar char="•"/>
            </a:pPr>
            <a:r>
              <a:rPr lang="de-DE" sz="1600" dirty="0"/>
              <a:t>Größerer Bauraumbedarf</a:t>
            </a:r>
          </a:p>
        </p:txBody>
      </p:sp>
      <p:sp>
        <p:nvSpPr>
          <p:cNvPr id="3" name="Textplatzhalter 2">
            <a:extLst>
              <a:ext uri="{FF2B5EF4-FFF2-40B4-BE49-F238E27FC236}">
                <a16:creationId xmlns:a16="http://schemas.microsoft.com/office/drawing/2014/main" id="{C34B60DD-7204-96DC-457C-77768C557A82}"/>
              </a:ext>
            </a:extLst>
          </p:cNvPr>
          <p:cNvSpPr>
            <a:spLocks noGrp="1"/>
          </p:cNvSpPr>
          <p:nvPr>
            <p:ph type="body" sz="quarter" idx="14"/>
          </p:nvPr>
        </p:nvSpPr>
        <p:spPr/>
        <p:txBody>
          <a:bodyPr>
            <a:normAutofit fontScale="92500"/>
          </a:bodyPr>
          <a:lstStyle/>
          <a:p>
            <a:r>
              <a:rPr lang="de-DE" dirty="0"/>
              <a:t>8. Systeme zur Reifendruckregulierung (2-leiter-System) </a:t>
            </a:r>
          </a:p>
        </p:txBody>
      </p:sp>
      <p:pic>
        <p:nvPicPr>
          <p:cNvPr id="7" name="Grafik 6">
            <a:extLst>
              <a:ext uri="{FF2B5EF4-FFF2-40B4-BE49-F238E27FC236}">
                <a16:creationId xmlns:a16="http://schemas.microsoft.com/office/drawing/2014/main" id="{39A433AA-1D0F-FD96-0588-2D1810ADE57D}"/>
              </a:ext>
            </a:extLst>
          </p:cNvPr>
          <p:cNvPicPr>
            <a:picLocks noChangeAspect="1"/>
          </p:cNvPicPr>
          <p:nvPr/>
        </p:nvPicPr>
        <p:blipFill>
          <a:blip r:embed="rId2"/>
          <a:stretch>
            <a:fillRect/>
          </a:stretch>
        </p:blipFill>
        <p:spPr>
          <a:xfrm>
            <a:off x="184472" y="1174768"/>
            <a:ext cx="3993275" cy="2681615"/>
          </a:xfrm>
          <a:prstGeom prst="rect">
            <a:avLst/>
          </a:prstGeom>
        </p:spPr>
      </p:pic>
    </p:spTree>
    <p:extLst>
      <p:ext uri="{BB962C8B-B14F-4D97-AF65-F5344CB8AC3E}">
        <p14:creationId xmlns:p14="http://schemas.microsoft.com/office/powerpoint/2010/main" val="904377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937292-1003-8FB7-BF99-FBB51E563E42}"/>
              </a:ext>
            </a:extLst>
          </p:cNvPr>
          <p:cNvSpPr>
            <a:spLocks noGrp="1"/>
          </p:cNvSpPr>
          <p:nvPr>
            <p:ph type="body" sz="quarter" idx="12"/>
          </p:nvPr>
        </p:nvSpPr>
        <p:spPr/>
        <p:txBody>
          <a:bodyPr/>
          <a:lstStyle/>
          <a:p>
            <a:r>
              <a:rPr lang="de-DE" dirty="0"/>
              <a:t>Montage der stationären Systeme über Innen- oder Außenführung</a:t>
            </a:r>
          </a:p>
          <a:p>
            <a:endParaRPr lang="de-DE" dirty="0"/>
          </a:p>
        </p:txBody>
      </p:sp>
      <p:sp>
        <p:nvSpPr>
          <p:cNvPr id="3" name="Textplatzhalter 2">
            <a:extLst>
              <a:ext uri="{FF2B5EF4-FFF2-40B4-BE49-F238E27FC236}">
                <a16:creationId xmlns:a16="http://schemas.microsoft.com/office/drawing/2014/main" id="{57936687-4ED2-1181-BF2A-95253ECF61A3}"/>
              </a:ext>
            </a:extLst>
          </p:cNvPr>
          <p:cNvSpPr>
            <a:spLocks noGrp="1"/>
          </p:cNvSpPr>
          <p:nvPr>
            <p:ph type="body" sz="quarter" idx="14"/>
          </p:nvPr>
        </p:nvSpPr>
        <p:spPr/>
        <p:txBody>
          <a:bodyPr>
            <a:normAutofit lnSpcReduction="10000"/>
          </a:bodyPr>
          <a:lstStyle/>
          <a:p>
            <a:r>
              <a:rPr lang="de-DE" dirty="0"/>
              <a:t>8. Systeme zur Reifendruckregulierung </a:t>
            </a:r>
          </a:p>
          <a:p>
            <a:endParaRPr lang="de-DE" dirty="0"/>
          </a:p>
        </p:txBody>
      </p:sp>
      <p:pic>
        <p:nvPicPr>
          <p:cNvPr id="5" name="Grafik 4">
            <a:extLst>
              <a:ext uri="{FF2B5EF4-FFF2-40B4-BE49-F238E27FC236}">
                <a16:creationId xmlns:a16="http://schemas.microsoft.com/office/drawing/2014/main" id="{24E11695-B5C3-2E29-D6A6-E84A8FBFFEAD}"/>
              </a:ext>
            </a:extLst>
          </p:cNvPr>
          <p:cNvPicPr>
            <a:picLocks noChangeAspect="1"/>
          </p:cNvPicPr>
          <p:nvPr/>
        </p:nvPicPr>
        <p:blipFill>
          <a:blip r:embed="rId2"/>
          <a:stretch>
            <a:fillRect/>
          </a:stretch>
        </p:blipFill>
        <p:spPr>
          <a:xfrm>
            <a:off x="363621" y="1666255"/>
            <a:ext cx="4234912" cy="2751590"/>
          </a:xfrm>
          <a:prstGeom prst="rect">
            <a:avLst/>
          </a:prstGeom>
        </p:spPr>
      </p:pic>
      <p:pic>
        <p:nvPicPr>
          <p:cNvPr id="7" name="Grafik 6">
            <a:extLst>
              <a:ext uri="{FF2B5EF4-FFF2-40B4-BE49-F238E27FC236}">
                <a16:creationId xmlns:a16="http://schemas.microsoft.com/office/drawing/2014/main" id="{07FFD6B5-743B-C3A2-84E2-2DABAF139601}"/>
              </a:ext>
            </a:extLst>
          </p:cNvPr>
          <p:cNvPicPr>
            <a:picLocks noChangeAspect="1"/>
          </p:cNvPicPr>
          <p:nvPr/>
        </p:nvPicPr>
        <p:blipFill>
          <a:blip r:embed="rId3"/>
          <a:stretch>
            <a:fillRect/>
          </a:stretch>
        </p:blipFill>
        <p:spPr>
          <a:xfrm>
            <a:off x="4768521" y="1672587"/>
            <a:ext cx="4011859" cy="2745258"/>
          </a:xfrm>
          <a:prstGeom prst="rect">
            <a:avLst/>
          </a:prstGeom>
        </p:spPr>
      </p:pic>
    </p:spTree>
    <p:extLst>
      <p:ext uri="{BB962C8B-B14F-4D97-AF65-F5344CB8AC3E}">
        <p14:creationId xmlns:p14="http://schemas.microsoft.com/office/powerpoint/2010/main" val="40925494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155741-F3A0-A7E9-7A61-955F8306A079}"/>
              </a:ext>
            </a:extLst>
          </p:cNvPr>
          <p:cNvSpPr>
            <a:spLocks noGrp="1"/>
          </p:cNvSpPr>
          <p:nvPr>
            <p:ph type="body" sz="quarter" idx="12"/>
          </p:nvPr>
        </p:nvSpPr>
        <p:spPr>
          <a:xfrm>
            <a:off x="971550" y="1569145"/>
            <a:ext cx="3303270" cy="2956500"/>
          </a:xfrm>
        </p:spPr>
        <p:txBody>
          <a:bodyPr/>
          <a:lstStyle/>
          <a:p>
            <a:r>
              <a:rPr lang="de-DE" b="1" dirty="0"/>
              <a:t>Außenliegende Leitung</a:t>
            </a:r>
          </a:p>
          <a:p>
            <a:pPr marL="342900" indent="-342900">
              <a:buFont typeface="Arial" panose="020B0604020202020204" pitchFamily="34" charset="0"/>
              <a:buChar char="•"/>
            </a:pPr>
            <a:r>
              <a:rPr lang="de-DE" dirty="0"/>
              <a:t>Einfache Installation</a:t>
            </a:r>
          </a:p>
          <a:p>
            <a:pPr marL="342900" indent="-342900">
              <a:buFont typeface="Arial" panose="020B0604020202020204" pitchFamily="34" charset="0"/>
              <a:buChar char="•"/>
            </a:pPr>
            <a:r>
              <a:rPr lang="de-DE" dirty="0"/>
              <a:t>Günstiger in der Anschaffung</a:t>
            </a:r>
          </a:p>
          <a:p>
            <a:pPr marL="342900" indent="-342900">
              <a:buFont typeface="Arial" panose="020B0604020202020204" pitchFamily="34" charset="0"/>
              <a:buChar char="•"/>
            </a:pPr>
            <a:r>
              <a:rPr lang="de-DE" dirty="0"/>
              <a:t>Kann jedoch leicht abgefahren werden</a:t>
            </a:r>
          </a:p>
          <a:p>
            <a:r>
              <a:rPr lang="de-DE" dirty="0"/>
              <a:t>	 </a:t>
            </a:r>
          </a:p>
        </p:txBody>
      </p:sp>
      <p:sp>
        <p:nvSpPr>
          <p:cNvPr id="3" name="Textplatzhalter 2">
            <a:extLst>
              <a:ext uri="{FF2B5EF4-FFF2-40B4-BE49-F238E27FC236}">
                <a16:creationId xmlns:a16="http://schemas.microsoft.com/office/drawing/2014/main" id="{BBA164AF-44ED-7B65-5FE2-55CEEFDA0E2C}"/>
              </a:ext>
            </a:extLst>
          </p:cNvPr>
          <p:cNvSpPr>
            <a:spLocks noGrp="1"/>
          </p:cNvSpPr>
          <p:nvPr>
            <p:ph type="body" sz="quarter" idx="14"/>
          </p:nvPr>
        </p:nvSpPr>
        <p:spPr/>
        <p:txBody>
          <a:bodyPr>
            <a:normAutofit lnSpcReduction="10000"/>
          </a:bodyPr>
          <a:lstStyle/>
          <a:p>
            <a:r>
              <a:rPr lang="de-DE" dirty="0"/>
              <a:t>8. Systeme zur Reifendruckregulierung </a:t>
            </a:r>
          </a:p>
          <a:p>
            <a:endParaRPr lang="de-DE" dirty="0"/>
          </a:p>
        </p:txBody>
      </p:sp>
      <p:sp>
        <p:nvSpPr>
          <p:cNvPr id="4" name="Textfeld 3">
            <a:extLst>
              <a:ext uri="{FF2B5EF4-FFF2-40B4-BE49-F238E27FC236}">
                <a16:creationId xmlns:a16="http://schemas.microsoft.com/office/drawing/2014/main" id="{46C8DA57-1BED-B747-FFBF-69CBE56A2BE3}"/>
              </a:ext>
            </a:extLst>
          </p:cNvPr>
          <p:cNvSpPr txBox="1"/>
          <p:nvPr/>
        </p:nvSpPr>
        <p:spPr>
          <a:xfrm>
            <a:off x="4572000" y="1571008"/>
            <a:ext cx="3736050" cy="2308324"/>
          </a:xfrm>
          <a:prstGeom prst="rect">
            <a:avLst/>
          </a:prstGeom>
          <a:noFill/>
        </p:spPr>
        <p:txBody>
          <a:bodyPr wrap="square" rtlCol="0">
            <a:spAutoFit/>
          </a:bodyPr>
          <a:lstStyle/>
          <a:p>
            <a:r>
              <a:rPr lang="de-DE" b="1" dirty="0"/>
              <a:t>Innenliegende Leitung</a:t>
            </a:r>
          </a:p>
          <a:p>
            <a:pPr marL="285750" indent="-285750">
              <a:buFont typeface="Arial" panose="020B0604020202020204" pitchFamily="34" charset="0"/>
              <a:buChar char="•"/>
            </a:pPr>
            <a:r>
              <a:rPr lang="de-DE" dirty="0"/>
              <a:t>Schwieriger zu installieren</a:t>
            </a:r>
          </a:p>
          <a:p>
            <a:pPr marL="285750" indent="-285750">
              <a:buFont typeface="Arial" panose="020B0604020202020204" pitchFamily="34" charset="0"/>
              <a:buChar char="•"/>
            </a:pPr>
            <a:r>
              <a:rPr lang="de-DE" dirty="0"/>
              <a:t>Teure Anschaffung</a:t>
            </a:r>
          </a:p>
          <a:p>
            <a:endParaRPr lang="de-DE" dirty="0"/>
          </a:p>
          <a:p>
            <a:pPr marL="285750" indent="-285750">
              <a:buFont typeface="Arial" panose="020B0604020202020204" pitchFamily="34" charset="0"/>
              <a:buChar char="•"/>
            </a:pPr>
            <a:r>
              <a:rPr lang="de-DE" dirty="0"/>
              <a:t>Ist besser vor Hindernissen geschützt</a:t>
            </a:r>
          </a:p>
          <a:p>
            <a:endParaRPr lang="de-DE" dirty="0"/>
          </a:p>
          <a:p>
            <a:r>
              <a:rPr lang="de-DE" dirty="0"/>
              <a:t>Alexander Städele, 2015</a:t>
            </a:r>
          </a:p>
        </p:txBody>
      </p:sp>
    </p:spTree>
    <p:extLst>
      <p:ext uri="{BB962C8B-B14F-4D97-AF65-F5344CB8AC3E}">
        <p14:creationId xmlns:p14="http://schemas.microsoft.com/office/powerpoint/2010/main" val="1165793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EA5390E-3E6E-B56D-71FE-94AB2A97B358}"/>
              </a:ext>
            </a:extLst>
          </p:cNvPr>
          <p:cNvSpPr>
            <a:spLocks noGrp="1"/>
          </p:cNvSpPr>
          <p:nvPr>
            <p:ph type="body" sz="quarter" idx="12"/>
          </p:nvPr>
        </p:nvSpPr>
        <p:spPr>
          <a:xfrm>
            <a:off x="971550" y="1174768"/>
            <a:ext cx="3509010" cy="2956500"/>
          </a:xfrm>
        </p:spPr>
        <p:txBody>
          <a:bodyPr/>
          <a:lstStyle/>
          <a:p>
            <a:pPr marL="342900" indent="-342900">
              <a:buFont typeface="Arial" panose="020B0604020202020204" pitchFamily="34" charset="0"/>
              <a:buChar char="•"/>
            </a:pPr>
            <a:r>
              <a:rPr lang="de-DE" dirty="0"/>
              <a:t>Innenliegende Leitung mit Radiallösung an Flanschachse</a:t>
            </a:r>
          </a:p>
          <a:p>
            <a:pPr marL="342900" indent="-342900">
              <a:buFont typeface="Arial" panose="020B0604020202020204" pitchFamily="34" charset="0"/>
              <a:buChar char="•"/>
            </a:pPr>
            <a:r>
              <a:rPr lang="de-DE" dirty="0"/>
              <a:t>Wenig Platzbedarf</a:t>
            </a:r>
          </a:p>
          <a:p>
            <a:pPr marL="342900" indent="-342900">
              <a:buFont typeface="Arial" panose="020B0604020202020204" pitchFamily="34" charset="0"/>
              <a:buChar char="•"/>
            </a:pPr>
            <a:r>
              <a:rPr lang="de-DE" dirty="0"/>
              <a:t>Drehführung auf Achsflansch durch zwei Scheiben</a:t>
            </a:r>
          </a:p>
          <a:p>
            <a:endParaRPr lang="de-DE" dirty="0"/>
          </a:p>
        </p:txBody>
      </p:sp>
      <p:sp>
        <p:nvSpPr>
          <p:cNvPr id="3" name="Textplatzhalter 2">
            <a:extLst>
              <a:ext uri="{FF2B5EF4-FFF2-40B4-BE49-F238E27FC236}">
                <a16:creationId xmlns:a16="http://schemas.microsoft.com/office/drawing/2014/main" id="{4BEDCE0F-D9C9-A4C5-20B8-14F022F00CAE}"/>
              </a:ext>
            </a:extLst>
          </p:cNvPr>
          <p:cNvSpPr>
            <a:spLocks noGrp="1"/>
          </p:cNvSpPr>
          <p:nvPr>
            <p:ph type="body" sz="quarter" idx="14"/>
          </p:nvPr>
        </p:nvSpPr>
        <p:spPr/>
        <p:txBody>
          <a:bodyPr>
            <a:normAutofit lnSpcReduction="10000"/>
          </a:bodyPr>
          <a:lstStyle/>
          <a:p>
            <a:r>
              <a:rPr lang="de-DE" dirty="0"/>
              <a:t>8. Systeme zur Reifendruckregulierung </a:t>
            </a:r>
          </a:p>
          <a:p>
            <a:endParaRPr lang="de-DE" dirty="0"/>
          </a:p>
        </p:txBody>
      </p:sp>
      <p:pic>
        <p:nvPicPr>
          <p:cNvPr id="5" name="Grafik 4">
            <a:extLst>
              <a:ext uri="{FF2B5EF4-FFF2-40B4-BE49-F238E27FC236}">
                <a16:creationId xmlns:a16="http://schemas.microsoft.com/office/drawing/2014/main" id="{6B102E09-4FAE-91B0-EF6E-FC9D2A940419}"/>
              </a:ext>
            </a:extLst>
          </p:cNvPr>
          <p:cNvPicPr>
            <a:picLocks noChangeAspect="1"/>
          </p:cNvPicPr>
          <p:nvPr/>
        </p:nvPicPr>
        <p:blipFill>
          <a:blip r:embed="rId3"/>
          <a:stretch>
            <a:fillRect/>
          </a:stretch>
        </p:blipFill>
        <p:spPr>
          <a:xfrm>
            <a:off x="4572000" y="1594357"/>
            <a:ext cx="3807801" cy="3076703"/>
          </a:xfrm>
          <a:prstGeom prst="rect">
            <a:avLst/>
          </a:prstGeom>
        </p:spPr>
      </p:pic>
    </p:spTree>
    <p:extLst>
      <p:ext uri="{BB962C8B-B14F-4D97-AF65-F5344CB8AC3E}">
        <p14:creationId xmlns:p14="http://schemas.microsoft.com/office/powerpoint/2010/main" val="4631831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8965684-2D39-747D-C19F-20E3EE4C1D3D}"/>
              </a:ext>
            </a:extLst>
          </p:cNvPr>
          <p:cNvSpPr>
            <a:spLocks noGrp="1"/>
          </p:cNvSpPr>
          <p:nvPr>
            <p:ph type="body" sz="quarter" idx="12"/>
          </p:nvPr>
        </p:nvSpPr>
        <p:spPr>
          <a:xfrm>
            <a:off x="971550" y="1174768"/>
            <a:ext cx="7539990" cy="2956500"/>
          </a:xfrm>
        </p:spPr>
        <p:txBody>
          <a:bodyPr/>
          <a:lstStyle/>
          <a:p>
            <a:pPr marL="342900" indent="-342900">
              <a:buFont typeface="Arial" panose="020B0604020202020204" pitchFamily="34" charset="0"/>
              <a:buChar char="•"/>
            </a:pPr>
            <a:r>
              <a:rPr lang="de-DE" dirty="0"/>
              <a:t>Innenliegende Leitung mit Radiallösung an Steckachse</a:t>
            </a:r>
          </a:p>
          <a:p>
            <a:pPr marL="342900" indent="-342900">
              <a:buFont typeface="Arial" panose="020B0604020202020204" pitchFamily="34" charset="0"/>
              <a:buChar char="•"/>
            </a:pPr>
            <a:r>
              <a:rPr lang="de-DE" dirty="0"/>
              <a:t>Drehführung vor Achstrichter</a:t>
            </a:r>
          </a:p>
          <a:p>
            <a:pPr marL="342900" indent="-342900">
              <a:buFont typeface="Arial" panose="020B0604020202020204" pitchFamily="34" charset="0"/>
              <a:buChar char="•"/>
            </a:pPr>
            <a:r>
              <a:rPr lang="de-DE" dirty="0"/>
              <a:t>Häufigste verbaute Hinterachse</a:t>
            </a:r>
          </a:p>
          <a:p>
            <a:pPr marL="342900" indent="-342900">
              <a:buFont typeface="Arial" panose="020B0604020202020204" pitchFamily="34" charset="0"/>
              <a:buChar char="•"/>
            </a:pPr>
            <a:r>
              <a:rPr lang="de-DE" dirty="0"/>
              <a:t>Genügend Abstand zwischen</a:t>
            </a:r>
          </a:p>
          <a:p>
            <a:r>
              <a:rPr lang="de-DE" dirty="0"/>
              <a:t>	 Felge und Achstrichter nötig</a:t>
            </a:r>
          </a:p>
          <a:p>
            <a:r>
              <a:rPr lang="de-DE" dirty="0"/>
              <a:t>	</a:t>
            </a:r>
            <a:r>
              <a:rPr lang="de-DE" dirty="0">
                <a:sym typeface="Wingdings" panose="05000000000000000000" pitchFamily="2" charset="2"/>
              </a:rPr>
              <a:t> 12,5cm</a:t>
            </a:r>
            <a:endParaRPr lang="de-DE" dirty="0"/>
          </a:p>
        </p:txBody>
      </p:sp>
      <p:sp>
        <p:nvSpPr>
          <p:cNvPr id="3" name="Textplatzhalter 2">
            <a:extLst>
              <a:ext uri="{FF2B5EF4-FFF2-40B4-BE49-F238E27FC236}">
                <a16:creationId xmlns:a16="http://schemas.microsoft.com/office/drawing/2014/main" id="{E8294475-AE9F-EAC4-FFDB-609E1857ADFD}"/>
              </a:ext>
            </a:extLst>
          </p:cNvPr>
          <p:cNvSpPr>
            <a:spLocks noGrp="1"/>
          </p:cNvSpPr>
          <p:nvPr>
            <p:ph type="body" sz="quarter" idx="14"/>
          </p:nvPr>
        </p:nvSpPr>
        <p:spPr/>
        <p:txBody>
          <a:bodyPr>
            <a:normAutofit lnSpcReduction="10000"/>
          </a:bodyPr>
          <a:lstStyle/>
          <a:p>
            <a:r>
              <a:rPr lang="de-DE" dirty="0"/>
              <a:t>8. Systeme zur Reifendruckregulierung </a:t>
            </a:r>
          </a:p>
          <a:p>
            <a:endParaRPr lang="de-DE" dirty="0"/>
          </a:p>
        </p:txBody>
      </p:sp>
      <p:pic>
        <p:nvPicPr>
          <p:cNvPr id="5" name="Grafik 4">
            <a:extLst>
              <a:ext uri="{FF2B5EF4-FFF2-40B4-BE49-F238E27FC236}">
                <a16:creationId xmlns:a16="http://schemas.microsoft.com/office/drawing/2014/main" id="{963265AB-B32E-9E6C-2799-27CEE94D3D70}"/>
              </a:ext>
            </a:extLst>
          </p:cNvPr>
          <p:cNvPicPr>
            <a:picLocks noChangeAspect="1"/>
          </p:cNvPicPr>
          <p:nvPr/>
        </p:nvPicPr>
        <p:blipFill>
          <a:blip r:embed="rId2"/>
          <a:stretch>
            <a:fillRect/>
          </a:stretch>
        </p:blipFill>
        <p:spPr>
          <a:xfrm>
            <a:off x="2771047" y="3097808"/>
            <a:ext cx="1501391" cy="1741847"/>
          </a:xfrm>
          <a:prstGeom prst="rect">
            <a:avLst/>
          </a:prstGeom>
        </p:spPr>
      </p:pic>
      <p:pic>
        <p:nvPicPr>
          <p:cNvPr id="6" name="Grafik 5">
            <a:extLst>
              <a:ext uri="{FF2B5EF4-FFF2-40B4-BE49-F238E27FC236}">
                <a16:creationId xmlns:a16="http://schemas.microsoft.com/office/drawing/2014/main" id="{239A3AD0-DC73-4D9F-92F4-716F94FEC69C}"/>
              </a:ext>
            </a:extLst>
          </p:cNvPr>
          <p:cNvPicPr>
            <a:picLocks noChangeAspect="1"/>
          </p:cNvPicPr>
          <p:nvPr/>
        </p:nvPicPr>
        <p:blipFill>
          <a:blip r:embed="rId3"/>
          <a:stretch>
            <a:fillRect/>
          </a:stretch>
        </p:blipFill>
        <p:spPr>
          <a:xfrm>
            <a:off x="4709249" y="1743033"/>
            <a:ext cx="4434751" cy="2956500"/>
          </a:xfrm>
          <a:prstGeom prst="rect">
            <a:avLst/>
          </a:prstGeom>
        </p:spPr>
      </p:pic>
    </p:spTree>
    <p:extLst>
      <p:ext uri="{BB962C8B-B14F-4D97-AF65-F5344CB8AC3E}">
        <p14:creationId xmlns:p14="http://schemas.microsoft.com/office/powerpoint/2010/main" val="1916855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26212AB-DF39-0E61-2E4E-E0C2C8BCB2F2}"/>
              </a:ext>
            </a:extLst>
          </p:cNvPr>
          <p:cNvSpPr>
            <a:spLocks noGrp="1"/>
          </p:cNvSpPr>
          <p:nvPr>
            <p:ph type="body" sz="quarter" idx="12"/>
          </p:nvPr>
        </p:nvSpPr>
        <p:spPr>
          <a:xfrm>
            <a:off x="457200" y="1334788"/>
            <a:ext cx="3261360" cy="2956500"/>
          </a:xfrm>
        </p:spPr>
        <p:txBody>
          <a:bodyPr/>
          <a:lstStyle/>
          <a:p>
            <a:pPr marL="342900" indent="-342900">
              <a:buFont typeface="Arial" panose="020B0604020202020204" pitchFamily="34" charset="0"/>
              <a:buChar char="•"/>
            </a:pPr>
            <a:r>
              <a:rPr lang="de-DE" dirty="0"/>
              <a:t>Innenliegende Leitung mit gebohrter Anhängerachse</a:t>
            </a:r>
          </a:p>
          <a:p>
            <a:pPr marL="342900" indent="-342900">
              <a:buFont typeface="Arial" panose="020B0604020202020204" pitchFamily="34" charset="0"/>
              <a:buChar char="•"/>
            </a:pPr>
            <a:r>
              <a:rPr lang="de-DE" dirty="0"/>
              <a:t>Abdichtung zu Achsträger notwendig</a:t>
            </a:r>
          </a:p>
          <a:p>
            <a:pPr marL="342900" indent="-342900">
              <a:buFont typeface="Arial" panose="020B0604020202020204" pitchFamily="34" charset="0"/>
              <a:buChar char="•"/>
            </a:pPr>
            <a:r>
              <a:rPr lang="de-DE" dirty="0"/>
              <a:t>Bei nachträglicher Bohrung</a:t>
            </a:r>
          </a:p>
          <a:p>
            <a:r>
              <a:rPr lang="de-DE" dirty="0"/>
              <a:t>	</a:t>
            </a:r>
            <a:r>
              <a:rPr lang="de-DE" dirty="0">
                <a:sym typeface="Wingdings" panose="05000000000000000000" pitchFamily="2" charset="2"/>
              </a:rPr>
              <a:t>Tragfähigkeit beachten</a:t>
            </a:r>
            <a:endParaRPr lang="de-DE" dirty="0"/>
          </a:p>
        </p:txBody>
      </p:sp>
      <p:sp>
        <p:nvSpPr>
          <p:cNvPr id="3" name="Textplatzhalter 2">
            <a:extLst>
              <a:ext uri="{FF2B5EF4-FFF2-40B4-BE49-F238E27FC236}">
                <a16:creationId xmlns:a16="http://schemas.microsoft.com/office/drawing/2014/main" id="{F6223BC5-0F1D-7821-EF17-8DFE2706B089}"/>
              </a:ext>
            </a:extLst>
          </p:cNvPr>
          <p:cNvSpPr>
            <a:spLocks noGrp="1"/>
          </p:cNvSpPr>
          <p:nvPr>
            <p:ph type="body" sz="quarter" idx="14"/>
          </p:nvPr>
        </p:nvSpPr>
        <p:spPr/>
        <p:txBody>
          <a:bodyPr>
            <a:normAutofit lnSpcReduction="10000"/>
          </a:bodyPr>
          <a:lstStyle/>
          <a:p>
            <a:r>
              <a:rPr lang="de-DE" dirty="0"/>
              <a:t>8. Systeme zur Reifendruckregulierung </a:t>
            </a:r>
          </a:p>
          <a:p>
            <a:endParaRPr lang="de-DE" dirty="0"/>
          </a:p>
        </p:txBody>
      </p:sp>
      <p:pic>
        <p:nvPicPr>
          <p:cNvPr id="5" name="Grafik 4">
            <a:extLst>
              <a:ext uri="{FF2B5EF4-FFF2-40B4-BE49-F238E27FC236}">
                <a16:creationId xmlns:a16="http://schemas.microsoft.com/office/drawing/2014/main" id="{BFD74869-57C9-F7FD-767A-8AB1CF091161}"/>
              </a:ext>
            </a:extLst>
          </p:cNvPr>
          <p:cNvPicPr>
            <a:picLocks noChangeAspect="1"/>
          </p:cNvPicPr>
          <p:nvPr/>
        </p:nvPicPr>
        <p:blipFill>
          <a:blip r:embed="rId2"/>
          <a:stretch>
            <a:fillRect/>
          </a:stretch>
        </p:blipFill>
        <p:spPr>
          <a:xfrm>
            <a:off x="3905284" y="1334788"/>
            <a:ext cx="4917848" cy="2753995"/>
          </a:xfrm>
          <a:prstGeom prst="rect">
            <a:avLst/>
          </a:prstGeom>
        </p:spPr>
      </p:pic>
    </p:spTree>
    <p:extLst>
      <p:ext uri="{BB962C8B-B14F-4D97-AF65-F5344CB8AC3E}">
        <p14:creationId xmlns:p14="http://schemas.microsoft.com/office/powerpoint/2010/main" val="36506641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E768BB4-452C-CBC4-4D16-B8144D6FCB43}"/>
              </a:ext>
            </a:extLst>
          </p:cNvPr>
          <p:cNvSpPr>
            <a:spLocks noGrp="1"/>
          </p:cNvSpPr>
          <p:nvPr>
            <p:ph type="body" sz="quarter" idx="12"/>
          </p:nvPr>
        </p:nvSpPr>
        <p:spPr/>
        <p:txBody>
          <a:bodyPr/>
          <a:lstStyle/>
          <a:p>
            <a:r>
              <a:rPr lang="de-DE" dirty="0"/>
              <a:t>Systeme zur Luftbeschaffung</a:t>
            </a:r>
          </a:p>
          <a:p>
            <a:pPr marL="342900" indent="-342900">
              <a:buFont typeface="Arial" panose="020B0604020202020204" pitchFamily="34" charset="0"/>
              <a:buChar char="•"/>
            </a:pPr>
            <a:r>
              <a:rPr lang="de-DE" dirty="0"/>
              <a:t>Über Druckluftsystem des Traktors</a:t>
            </a:r>
          </a:p>
          <a:p>
            <a:pPr marL="900113" lvl="1" indent="-342900">
              <a:buFont typeface="Arial" panose="020B0604020202020204" pitchFamily="34" charset="0"/>
              <a:buChar char="•"/>
            </a:pPr>
            <a:r>
              <a:rPr lang="de-DE" sz="1800" dirty="0"/>
              <a:t>Günstig in der Anschaffung</a:t>
            </a:r>
          </a:p>
          <a:p>
            <a:pPr marL="900113" lvl="1" indent="-342900">
              <a:buFont typeface="Arial" panose="020B0604020202020204" pitchFamily="34" charset="0"/>
              <a:buChar char="•"/>
            </a:pPr>
            <a:r>
              <a:rPr lang="de-DE" sz="1800" dirty="0"/>
              <a:t>Lange Füllzeit</a:t>
            </a:r>
          </a:p>
          <a:p>
            <a:pPr marL="342900" indent="-342900">
              <a:buFont typeface="Arial" panose="020B0604020202020204" pitchFamily="34" charset="0"/>
              <a:buChar char="•"/>
            </a:pPr>
            <a:r>
              <a:rPr lang="de-DE" sz="1800" dirty="0"/>
              <a:t>Über </a:t>
            </a:r>
            <a:r>
              <a:rPr lang="de-DE" sz="2000" dirty="0"/>
              <a:t>externen</a:t>
            </a:r>
            <a:r>
              <a:rPr lang="de-DE" sz="1800" dirty="0"/>
              <a:t> </a:t>
            </a:r>
            <a:r>
              <a:rPr lang="de-DE" sz="2000" dirty="0"/>
              <a:t>Kompressor</a:t>
            </a:r>
            <a:endParaRPr lang="de-DE" sz="1800" dirty="0"/>
          </a:p>
          <a:p>
            <a:pPr marL="900113" lvl="1" indent="-342900">
              <a:buFont typeface="Arial" panose="020B0604020202020204" pitchFamily="34" charset="0"/>
              <a:buChar char="•"/>
            </a:pPr>
            <a:r>
              <a:rPr lang="de-DE" sz="1800" dirty="0"/>
              <a:t>Deutlich teurer in der Anschaffung</a:t>
            </a:r>
          </a:p>
          <a:p>
            <a:pPr marL="900113" lvl="1" indent="-342900">
              <a:buFont typeface="Arial" panose="020B0604020202020204" pitchFamily="34" charset="0"/>
              <a:buChar char="•"/>
            </a:pPr>
            <a:r>
              <a:rPr lang="de-DE" sz="1800" dirty="0"/>
              <a:t>Sehr schnelle Füllzeit</a:t>
            </a:r>
          </a:p>
        </p:txBody>
      </p:sp>
      <p:sp>
        <p:nvSpPr>
          <p:cNvPr id="3" name="Textplatzhalter 2">
            <a:extLst>
              <a:ext uri="{FF2B5EF4-FFF2-40B4-BE49-F238E27FC236}">
                <a16:creationId xmlns:a16="http://schemas.microsoft.com/office/drawing/2014/main" id="{045ECA86-57D4-226A-E660-6FD1C4EAB647}"/>
              </a:ext>
            </a:extLst>
          </p:cNvPr>
          <p:cNvSpPr>
            <a:spLocks noGrp="1"/>
          </p:cNvSpPr>
          <p:nvPr>
            <p:ph type="body" sz="quarter" idx="14"/>
          </p:nvPr>
        </p:nvSpPr>
        <p:spPr/>
        <p:txBody>
          <a:bodyPr>
            <a:normAutofit lnSpcReduction="10000"/>
          </a:bodyPr>
          <a:lstStyle/>
          <a:p>
            <a:r>
              <a:rPr lang="de-DE" dirty="0"/>
              <a:t>8. Systeme zur Reifendruckregulierung </a:t>
            </a:r>
          </a:p>
          <a:p>
            <a:endParaRPr lang="de-DE" dirty="0"/>
          </a:p>
        </p:txBody>
      </p:sp>
      <p:pic>
        <p:nvPicPr>
          <p:cNvPr id="5" name="Grafik 4">
            <a:extLst>
              <a:ext uri="{FF2B5EF4-FFF2-40B4-BE49-F238E27FC236}">
                <a16:creationId xmlns:a16="http://schemas.microsoft.com/office/drawing/2014/main" id="{79ADD897-3BDA-2509-6277-D4C908CFA730}"/>
              </a:ext>
            </a:extLst>
          </p:cNvPr>
          <p:cNvPicPr>
            <a:picLocks noChangeAspect="1"/>
          </p:cNvPicPr>
          <p:nvPr/>
        </p:nvPicPr>
        <p:blipFill>
          <a:blip r:embed="rId2"/>
          <a:stretch>
            <a:fillRect/>
          </a:stretch>
        </p:blipFill>
        <p:spPr>
          <a:xfrm>
            <a:off x="5424841" y="1402080"/>
            <a:ext cx="3522152" cy="2339340"/>
          </a:xfrm>
          <a:prstGeom prst="rect">
            <a:avLst/>
          </a:prstGeom>
        </p:spPr>
      </p:pic>
      <p:sp>
        <p:nvSpPr>
          <p:cNvPr id="4" name="Textfeld 3"/>
          <p:cNvSpPr txBox="1"/>
          <p:nvPr/>
        </p:nvSpPr>
        <p:spPr>
          <a:xfrm>
            <a:off x="5592417" y="3896139"/>
            <a:ext cx="934279" cy="369332"/>
          </a:xfrm>
          <a:prstGeom prst="rect">
            <a:avLst/>
          </a:prstGeom>
          <a:solidFill>
            <a:schemeClr val="accent1"/>
          </a:solidFill>
        </p:spPr>
        <p:txBody>
          <a:bodyPr wrap="square" rtlCol="0">
            <a:spAutoFit/>
          </a:bodyPr>
          <a:lstStyle/>
          <a:p>
            <a:pPr algn="l"/>
            <a:r>
              <a:rPr lang="de-DE" dirty="0">
                <a:hlinkClick r:id="rId3"/>
              </a:rPr>
              <a:t>Film</a:t>
            </a:r>
            <a:endParaRPr lang="de-DE" dirty="0"/>
          </a:p>
        </p:txBody>
      </p:sp>
    </p:spTree>
    <p:extLst>
      <p:ext uri="{BB962C8B-B14F-4D97-AF65-F5344CB8AC3E}">
        <p14:creationId xmlns:p14="http://schemas.microsoft.com/office/powerpoint/2010/main" val="36586258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6440462-91D4-347A-0B63-C031F33D5F36}"/>
              </a:ext>
            </a:extLst>
          </p:cNvPr>
          <p:cNvSpPr>
            <a:spLocks noGrp="1"/>
          </p:cNvSpPr>
          <p:nvPr>
            <p:ph type="body" sz="quarter" idx="12"/>
          </p:nvPr>
        </p:nvSpPr>
        <p:spPr/>
        <p:txBody>
          <a:bodyPr/>
          <a:lstStyle/>
          <a:p>
            <a:r>
              <a:rPr lang="de-DE" dirty="0"/>
              <a:t>Trecker Hinterreifen (650/65 R38) : 800 Liter Luftvolumen</a:t>
            </a:r>
          </a:p>
          <a:p>
            <a:r>
              <a:rPr lang="de-DE" dirty="0"/>
              <a:t>Sollen von 0,8 auf 1,4 bar aufgepumpt werden</a:t>
            </a:r>
          </a:p>
          <a:p>
            <a:pPr marL="342900" indent="-342900">
              <a:buFont typeface="Wingdings" panose="05000000000000000000" pitchFamily="2" charset="2"/>
              <a:buChar char="à"/>
            </a:pPr>
            <a:r>
              <a:rPr lang="de-DE" dirty="0">
                <a:sym typeface="Wingdings" panose="05000000000000000000" pitchFamily="2" charset="2"/>
              </a:rPr>
              <a:t>2 * 800l * 0,6bar = 1000l</a:t>
            </a:r>
          </a:p>
          <a:p>
            <a:pPr marL="342900" indent="-342900">
              <a:buFont typeface="Wingdings" panose="05000000000000000000" pitchFamily="2" charset="2"/>
              <a:buChar char="à"/>
            </a:pPr>
            <a:endParaRPr lang="de-DE" dirty="0">
              <a:sym typeface="Wingdings" panose="05000000000000000000" pitchFamily="2" charset="2"/>
            </a:endParaRPr>
          </a:p>
          <a:p>
            <a:r>
              <a:rPr lang="de-DE" dirty="0">
                <a:sym typeface="Wingdings" panose="05000000000000000000" pitchFamily="2" charset="2"/>
              </a:rPr>
              <a:t>Reifen eines </a:t>
            </a:r>
            <a:r>
              <a:rPr lang="de-DE" dirty="0" err="1">
                <a:sym typeface="Wingdings" panose="05000000000000000000" pitchFamily="2" charset="2"/>
              </a:rPr>
              <a:t>Tridem</a:t>
            </a:r>
            <a:r>
              <a:rPr lang="de-DE" dirty="0">
                <a:sym typeface="Wingdings" panose="05000000000000000000" pitchFamily="2" charset="2"/>
              </a:rPr>
              <a:t> Güllefass (750/70 R26) : 900l Luftvolumen</a:t>
            </a:r>
          </a:p>
          <a:p>
            <a:r>
              <a:rPr lang="de-DE" dirty="0">
                <a:sym typeface="Wingdings" panose="05000000000000000000" pitchFamily="2" charset="2"/>
              </a:rPr>
              <a:t>1,0 auf 3,0 bar aufzupumpen</a:t>
            </a:r>
          </a:p>
          <a:p>
            <a:r>
              <a:rPr lang="de-DE" dirty="0">
                <a:sym typeface="Wingdings" panose="05000000000000000000" pitchFamily="2" charset="2"/>
              </a:rPr>
              <a:t>6 * 900l *2 bar = 11000l</a:t>
            </a:r>
            <a:endParaRPr lang="de-DE" dirty="0"/>
          </a:p>
        </p:txBody>
      </p:sp>
      <p:sp>
        <p:nvSpPr>
          <p:cNvPr id="3" name="Textplatzhalter 2">
            <a:extLst>
              <a:ext uri="{FF2B5EF4-FFF2-40B4-BE49-F238E27FC236}">
                <a16:creationId xmlns:a16="http://schemas.microsoft.com/office/drawing/2014/main" id="{EA71F89A-EF85-EF18-55D4-32AE8E62CA7F}"/>
              </a:ext>
            </a:extLst>
          </p:cNvPr>
          <p:cNvSpPr>
            <a:spLocks noGrp="1"/>
          </p:cNvSpPr>
          <p:nvPr>
            <p:ph type="body" sz="quarter" idx="14"/>
          </p:nvPr>
        </p:nvSpPr>
        <p:spPr/>
        <p:txBody>
          <a:bodyPr/>
          <a:lstStyle/>
          <a:p>
            <a:r>
              <a:rPr lang="de-DE" dirty="0"/>
              <a:t>Rechenbeispiel zu Druckerhöhung</a:t>
            </a:r>
          </a:p>
        </p:txBody>
      </p:sp>
    </p:spTree>
    <p:extLst>
      <p:ext uri="{BB962C8B-B14F-4D97-AF65-F5344CB8AC3E}">
        <p14:creationId xmlns:p14="http://schemas.microsoft.com/office/powerpoint/2010/main" val="227532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C7EA3A0-C8AB-23D6-026A-6B08E6FEEF52}"/>
              </a:ext>
            </a:extLst>
          </p:cNvPr>
          <p:cNvSpPr>
            <a:spLocks noGrp="1"/>
          </p:cNvSpPr>
          <p:nvPr>
            <p:ph type="body" sz="quarter" idx="12"/>
          </p:nvPr>
        </p:nvSpPr>
        <p:spPr/>
        <p:txBody>
          <a:bodyPr/>
          <a:lstStyle/>
          <a:p>
            <a:endParaRPr lang="de-DE" dirty="0"/>
          </a:p>
          <a:p>
            <a:endParaRPr lang="de-DE" dirty="0"/>
          </a:p>
        </p:txBody>
      </p:sp>
      <p:sp>
        <p:nvSpPr>
          <p:cNvPr id="3" name="Textplatzhalter 2">
            <a:extLst>
              <a:ext uri="{FF2B5EF4-FFF2-40B4-BE49-F238E27FC236}">
                <a16:creationId xmlns:a16="http://schemas.microsoft.com/office/drawing/2014/main" id="{3C7F80F1-E6D0-D5B0-EA9C-B6CB05FEE7A6}"/>
              </a:ext>
            </a:extLst>
          </p:cNvPr>
          <p:cNvSpPr>
            <a:spLocks noGrp="1"/>
          </p:cNvSpPr>
          <p:nvPr>
            <p:ph type="body" sz="quarter" idx="14"/>
          </p:nvPr>
        </p:nvSpPr>
        <p:spPr/>
        <p:txBody>
          <a:bodyPr>
            <a:normAutofit lnSpcReduction="10000"/>
          </a:bodyPr>
          <a:lstStyle/>
          <a:p>
            <a:endParaRPr lang="de-DE" dirty="0"/>
          </a:p>
        </p:txBody>
      </p:sp>
      <p:pic>
        <p:nvPicPr>
          <p:cNvPr id="2050" name="Picture 2">
            <a:extLst>
              <a:ext uri="{FF2B5EF4-FFF2-40B4-BE49-F238E27FC236}">
                <a16:creationId xmlns:a16="http://schemas.microsoft.com/office/drawing/2014/main" id="{53E35104-3EE3-6A5D-791A-173E06920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31" r="19939"/>
          <a:stretch/>
        </p:blipFill>
        <p:spPr bwMode="auto">
          <a:xfrm>
            <a:off x="1333500" y="77709"/>
            <a:ext cx="5795838" cy="4988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EBEC8932-3E63-3EA6-EB35-A8D4927319AB}"/>
              </a:ext>
            </a:extLst>
          </p:cNvPr>
          <p:cNvSpPr txBox="1"/>
          <p:nvPr/>
        </p:nvSpPr>
        <p:spPr>
          <a:xfrm>
            <a:off x="7284720" y="4526873"/>
            <a:ext cx="1539240" cy="276999"/>
          </a:xfrm>
          <a:prstGeom prst="rect">
            <a:avLst/>
          </a:prstGeom>
          <a:noFill/>
        </p:spPr>
        <p:txBody>
          <a:bodyPr wrap="square" rtlCol="0">
            <a:spAutoFit/>
          </a:bodyPr>
          <a:lstStyle/>
          <a:p>
            <a:pPr algn="l"/>
            <a:r>
              <a:rPr lang="de-DE" sz="1200" dirty="0"/>
              <a:t>Profi, 2022</a:t>
            </a:r>
          </a:p>
        </p:txBody>
      </p:sp>
    </p:spTree>
    <p:extLst>
      <p:ext uri="{BB962C8B-B14F-4D97-AF65-F5344CB8AC3E}">
        <p14:creationId xmlns:p14="http://schemas.microsoft.com/office/powerpoint/2010/main" val="383072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FDE9C1-107C-DC43-9A3E-5C6A8AC04120}"/>
              </a:ext>
            </a:extLst>
          </p:cNvPr>
          <p:cNvSpPr>
            <a:spLocks noGrp="1"/>
          </p:cNvSpPr>
          <p:nvPr>
            <p:ph type="body" sz="quarter" idx="12"/>
          </p:nvPr>
        </p:nvSpPr>
        <p:spPr/>
        <p:txBody>
          <a:bodyPr>
            <a:normAutofit fontScale="25000" lnSpcReduction="20000"/>
          </a:bodyPr>
          <a:lstStyle/>
          <a:p>
            <a:pPr marL="342900" indent="-342900">
              <a:buFont typeface="Arial" panose="020B0604020202020204" pitchFamily="34" charset="0"/>
              <a:buChar char="•"/>
            </a:pPr>
            <a:r>
              <a:rPr lang="de-DE" sz="8000" b="0" dirty="0"/>
              <a:t>In den letzten 60 Jahren haben sich Leistung, Gewicht und Geschwindigkeit der Maschinen vervielfacht</a:t>
            </a:r>
          </a:p>
          <a:p>
            <a:pPr marL="342900" indent="-342900">
              <a:buFont typeface="Arial" panose="020B0604020202020204" pitchFamily="34" charset="0"/>
              <a:buChar char="•"/>
            </a:pPr>
            <a:r>
              <a:rPr lang="de-DE" sz="8000" b="0" dirty="0"/>
              <a:t>Zusätzlich sind die Anforderungen gestiegen</a:t>
            </a:r>
          </a:p>
          <a:p>
            <a:pPr marL="900113" lvl="1" indent="-342900">
              <a:buFont typeface="Arial" panose="020B0604020202020204" pitchFamily="34" charset="0"/>
              <a:buChar char="•"/>
            </a:pPr>
            <a:r>
              <a:rPr lang="de-DE" sz="7200" dirty="0"/>
              <a:t>Lange Lebensdauer erwünscht</a:t>
            </a:r>
          </a:p>
          <a:p>
            <a:pPr marL="900113" lvl="1" indent="-342900">
              <a:buFont typeface="Arial" panose="020B0604020202020204" pitchFamily="34" charset="0"/>
              <a:buChar char="•"/>
            </a:pPr>
            <a:r>
              <a:rPr lang="de-DE" sz="7200" b="0" dirty="0"/>
              <a:t>Geringe Anschaffungskosten</a:t>
            </a:r>
          </a:p>
          <a:p>
            <a:pPr marL="900113" lvl="1" indent="-342900">
              <a:buFont typeface="Arial" panose="020B0604020202020204" pitchFamily="34" charset="0"/>
              <a:buChar char="•"/>
            </a:pPr>
            <a:r>
              <a:rPr lang="de-DE" sz="7200" b="0" dirty="0"/>
              <a:t>Beste Bodensc</a:t>
            </a:r>
            <a:r>
              <a:rPr lang="de-DE" sz="7200" dirty="0"/>
              <a:t>honung</a:t>
            </a:r>
          </a:p>
          <a:p>
            <a:pPr marL="900113" lvl="1" indent="-342900">
              <a:buFont typeface="Arial" panose="020B0604020202020204" pitchFamily="34" charset="0"/>
              <a:buChar char="•"/>
            </a:pPr>
            <a:r>
              <a:rPr lang="de-DE" sz="7200" dirty="0"/>
              <a:t>Federung und Dämpfung</a:t>
            </a:r>
          </a:p>
          <a:p>
            <a:pPr marL="900113" lvl="1" indent="-342900">
              <a:buFont typeface="Arial" panose="020B0604020202020204" pitchFamily="34" charset="0"/>
              <a:buChar char="•"/>
            </a:pPr>
            <a:r>
              <a:rPr lang="de-DE" sz="7200" dirty="0"/>
              <a:t>Vibration</a:t>
            </a:r>
          </a:p>
          <a:p>
            <a:pPr marL="900113" lvl="1" indent="-342900">
              <a:buFont typeface="Arial" panose="020B0604020202020204" pitchFamily="34" charset="0"/>
              <a:buChar char="•"/>
            </a:pPr>
            <a:r>
              <a:rPr lang="de-DE" sz="7200" dirty="0"/>
              <a:t>Fahrgeräusche</a:t>
            </a:r>
          </a:p>
          <a:p>
            <a:pPr marL="900113" lvl="1" indent="-342900">
              <a:buFont typeface="Arial" panose="020B0604020202020204" pitchFamily="34" charset="0"/>
              <a:buChar char="•"/>
            </a:pPr>
            <a:endParaRPr lang="de-DE" sz="1600" dirty="0"/>
          </a:p>
          <a:p>
            <a:endParaRPr lang="en-DE" sz="1800" b="0" dirty="0"/>
          </a:p>
        </p:txBody>
      </p:sp>
      <p:sp>
        <p:nvSpPr>
          <p:cNvPr id="4" name="Text Placeholder 3">
            <a:extLst>
              <a:ext uri="{FF2B5EF4-FFF2-40B4-BE49-F238E27FC236}">
                <a16:creationId xmlns:a16="http://schemas.microsoft.com/office/drawing/2014/main" id="{850EC004-C98F-1146-A114-3E5AFB1FF7BE}"/>
              </a:ext>
            </a:extLst>
          </p:cNvPr>
          <p:cNvSpPr>
            <a:spLocks noGrp="1"/>
          </p:cNvSpPr>
          <p:nvPr>
            <p:ph type="body" sz="quarter" idx="14"/>
          </p:nvPr>
        </p:nvSpPr>
        <p:spPr/>
        <p:txBody>
          <a:bodyPr/>
          <a:lstStyle/>
          <a:p>
            <a:r>
              <a:rPr lang="de-DE" dirty="0"/>
              <a:t>1.5 Schlussfolgerung</a:t>
            </a:r>
            <a:endParaRPr lang="en-DE" dirty="0"/>
          </a:p>
        </p:txBody>
      </p:sp>
    </p:spTree>
    <p:extLst>
      <p:ext uri="{BB962C8B-B14F-4D97-AF65-F5344CB8AC3E}">
        <p14:creationId xmlns:p14="http://schemas.microsoft.com/office/powerpoint/2010/main" val="28934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2015682-3EA3-6F00-DAB3-D9D105C0E309}"/>
              </a:ext>
            </a:extLst>
          </p:cNvPr>
          <p:cNvSpPr>
            <a:spLocks noGrp="1"/>
          </p:cNvSpPr>
          <p:nvPr>
            <p:ph type="body" sz="quarter" idx="12"/>
          </p:nvPr>
        </p:nvSpPr>
        <p:spPr>
          <a:xfrm>
            <a:off x="971550" y="1545740"/>
            <a:ext cx="7434000" cy="2585527"/>
          </a:xfrm>
        </p:spPr>
        <p:txBody>
          <a:bodyPr/>
          <a:lstStyle/>
          <a:p>
            <a:pPr marL="342900" indent="-342900">
              <a:buFont typeface="Arial" panose="020B0604020202020204" pitchFamily="34" charset="0"/>
              <a:buChar char="•"/>
            </a:pPr>
            <a:r>
              <a:rPr lang="de-DE" dirty="0"/>
              <a:t>CTF bedeutet, dass über Jahre hinweg immer die gleichen Fahrgassen benutzt werden</a:t>
            </a:r>
          </a:p>
          <a:p>
            <a:r>
              <a:rPr lang="de-DE" dirty="0">
                <a:sym typeface="Wingdings" panose="05000000000000000000" pitchFamily="2" charset="2"/>
              </a:rPr>
              <a:t>	 Feld wird aufgeteilt in </a:t>
            </a:r>
          </a:p>
          <a:p>
            <a:r>
              <a:rPr lang="de-DE" dirty="0">
                <a:sym typeface="Wingdings" panose="05000000000000000000" pitchFamily="2" charset="2"/>
              </a:rPr>
              <a:t>	Fahrspur- und Wachstumsraum</a:t>
            </a:r>
          </a:p>
          <a:p>
            <a:r>
              <a:rPr lang="de-DE" dirty="0">
                <a:sym typeface="Wingdings" panose="05000000000000000000" pitchFamily="2" charset="2"/>
              </a:rPr>
              <a:t>	 keine Bodenverdichtung </a:t>
            </a:r>
          </a:p>
          <a:p>
            <a:r>
              <a:rPr lang="de-DE" dirty="0">
                <a:sym typeface="Wingdings" panose="05000000000000000000" pitchFamily="2" charset="2"/>
              </a:rPr>
              <a:t>	im Wachstumsbereich von </a:t>
            </a:r>
          </a:p>
          <a:p>
            <a:r>
              <a:rPr lang="de-DE" dirty="0">
                <a:sym typeface="Wingdings" panose="05000000000000000000" pitchFamily="2" charset="2"/>
              </a:rPr>
              <a:t>	Pflanzen</a:t>
            </a:r>
          </a:p>
          <a:p>
            <a:endParaRPr lang="de-DE" dirty="0"/>
          </a:p>
        </p:txBody>
      </p:sp>
      <p:sp>
        <p:nvSpPr>
          <p:cNvPr id="3" name="Textplatzhalter 2">
            <a:extLst>
              <a:ext uri="{FF2B5EF4-FFF2-40B4-BE49-F238E27FC236}">
                <a16:creationId xmlns:a16="http://schemas.microsoft.com/office/drawing/2014/main" id="{831F2288-8245-16CC-B692-09463828FC3E}"/>
              </a:ext>
            </a:extLst>
          </p:cNvPr>
          <p:cNvSpPr>
            <a:spLocks noGrp="1"/>
          </p:cNvSpPr>
          <p:nvPr>
            <p:ph type="body" sz="quarter" idx="14"/>
          </p:nvPr>
        </p:nvSpPr>
        <p:spPr/>
        <p:txBody>
          <a:bodyPr/>
          <a:lstStyle/>
          <a:p>
            <a:r>
              <a:rPr lang="de-DE" dirty="0"/>
              <a:t>9. Konzepte zur Zugkraftoptimierung und Bodenschonung – </a:t>
            </a:r>
            <a:r>
              <a:rPr lang="de-DE" dirty="0" err="1"/>
              <a:t>Controlled</a:t>
            </a:r>
            <a:r>
              <a:rPr lang="de-DE" dirty="0"/>
              <a:t> </a:t>
            </a:r>
            <a:r>
              <a:rPr lang="de-DE" dirty="0" err="1"/>
              <a:t>traffic</a:t>
            </a:r>
            <a:r>
              <a:rPr lang="de-DE" dirty="0"/>
              <a:t> </a:t>
            </a:r>
            <a:r>
              <a:rPr lang="de-DE" dirty="0" err="1"/>
              <a:t>farming</a:t>
            </a:r>
            <a:endParaRPr lang="de-DE" dirty="0"/>
          </a:p>
        </p:txBody>
      </p:sp>
      <p:pic>
        <p:nvPicPr>
          <p:cNvPr id="7" name="Grafik 6">
            <a:extLst>
              <a:ext uri="{FF2B5EF4-FFF2-40B4-BE49-F238E27FC236}">
                <a16:creationId xmlns:a16="http://schemas.microsoft.com/office/drawing/2014/main" id="{92F23B53-1038-C9E7-687B-48DE3CDD6EDE}"/>
              </a:ext>
            </a:extLst>
          </p:cNvPr>
          <p:cNvPicPr>
            <a:picLocks noChangeAspect="1"/>
          </p:cNvPicPr>
          <p:nvPr/>
        </p:nvPicPr>
        <p:blipFill rotWithShape="1">
          <a:blip r:embed="rId2"/>
          <a:srcRect t="3510" b="3908"/>
          <a:stretch/>
        </p:blipFill>
        <p:spPr>
          <a:xfrm>
            <a:off x="4779452" y="1940118"/>
            <a:ext cx="4364548" cy="2585527"/>
          </a:xfrm>
          <a:prstGeom prst="rect">
            <a:avLst/>
          </a:prstGeom>
        </p:spPr>
      </p:pic>
    </p:spTree>
    <p:extLst>
      <p:ext uri="{BB962C8B-B14F-4D97-AF65-F5344CB8AC3E}">
        <p14:creationId xmlns:p14="http://schemas.microsoft.com/office/powerpoint/2010/main" val="37362318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524A612-2EE0-088A-CD58-6E8C957D7C6E}"/>
              </a:ext>
            </a:extLst>
          </p:cNvPr>
          <p:cNvSpPr>
            <a:spLocks noGrp="1"/>
          </p:cNvSpPr>
          <p:nvPr>
            <p:ph type="body" sz="quarter" idx="12"/>
          </p:nvPr>
        </p:nvSpPr>
        <p:spPr>
          <a:xfrm>
            <a:off x="419100" y="1423282"/>
            <a:ext cx="8488680" cy="3400178"/>
          </a:xfrm>
        </p:spPr>
        <p:txBody>
          <a:bodyPr/>
          <a:lstStyle/>
          <a:p>
            <a:r>
              <a:rPr lang="de-DE" sz="1700" dirty="0"/>
              <a:t>Vorteile:</a:t>
            </a:r>
          </a:p>
          <a:p>
            <a:pPr marL="342900" indent="-342900">
              <a:buFont typeface="Arial" panose="020B0604020202020204" pitchFamily="34" charset="0"/>
              <a:buChar char="•"/>
            </a:pPr>
            <a:r>
              <a:rPr lang="de-DE" sz="1700" dirty="0"/>
              <a:t>Einsparung von 15 – 50% der Energie für die Bodenbearbeitung</a:t>
            </a:r>
          </a:p>
          <a:p>
            <a:pPr marL="342900" indent="-342900">
              <a:buFont typeface="Arial" panose="020B0604020202020204" pitchFamily="34" charset="0"/>
              <a:buChar char="•"/>
            </a:pPr>
            <a:r>
              <a:rPr lang="de-DE" sz="1700" dirty="0"/>
              <a:t>Bis zu dreimal so viele Feldarbeitstage im Frühjahr</a:t>
            </a:r>
          </a:p>
          <a:p>
            <a:pPr marL="342900" indent="-342900">
              <a:buFont typeface="Arial" panose="020B0604020202020204" pitchFamily="34" charset="0"/>
              <a:buChar char="•"/>
            </a:pPr>
            <a:r>
              <a:rPr lang="de-DE" sz="1700" dirty="0"/>
              <a:t>Steigert das Infiltrationsvermögen, die Wasserspeicherung und die Luftführung im Boden</a:t>
            </a:r>
          </a:p>
          <a:p>
            <a:r>
              <a:rPr lang="de-DE" sz="1700" dirty="0"/>
              <a:t>	</a:t>
            </a:r>
            <a:r>
              <a:rPr lang="de-DE" sz="1700" dirty="0">
                <a:sym typeface="Wingdings" panose="05000000000000000000" pitchFamily="2" charset="2"/>
              </a:rPr>
              <a:t> kann bei klimatischen Extremen stabilere Erträge liefern</a:t>
            </a:r>
          </a:p>
          <a:p>
            <a:r>
              <a:rPr lang="de-DE" sz="1700" dirty="0">
                <a:sym typeface="Wingdings" panose="05000000000000000000" pitchFamily="2" charset="2"/>
              </a:rPr>
              <a:t>Nachteile:</a:t>
            </a:r>
          </a:p>
          <a:p>
            <a:pPr marL="342900" indent="-342900">
              <a:buFont typeface="Arial" panose="020B0604020202020204" pitchFamily="34" charset="0"/>
              <a:buChar char="•"/>
            </a:pPr>
            <a:r>
              <a:rPr lang="de-DE" sz="1700" dirty="0">
                <a:sym typeface="Wingdings" panose="05000000000000000000" pitchFamily="2" charset="2"/>
              </a:rPr>
              <a:t>Schwierige Abstimmung der verschiedenen Arbeitsbreiten aufeinander</a:t>
            </a:r>
          </a:p>
          <a:p>
            <a:pPr marL="342900" indent="-342900">
              <a:buFont typeface="Arial" panose="020B0604020202020204" pitchFamily="34" charset="0"/>
              <a:buChar char="•"/>
            </a:pPr>
            <a:r>
              <a:rPr lang="de-DE" sz="1700" dirty="0">
                <a:sym typeface="Wingdings" panose="05000000000000000000" pitchFamily="2" charset="2"/>
              </a:rPr>
              <a:t>Durch das permanente Befahren der selben Spuren können sich Fahrrillen bilden, wodurch z.B. die Aussaattiefe beeinflusst wird (agrarheute, 2016)</a:t>
            </a:r>
          </a:p>
        </p:txBody>
      </p:sp>
      <p:sp>
        <p:nvSpPr>
          <p:cNvPr id="3" name="Textplatzhalter 2">
            <a:extLst>
              <a:ext uri="{FF2B5EF4-FFF2-40B4-BE49-F238E27FC236}">
                <a16:creationId xmlns:a16="http://schemas.microsoft.com/office/drawing/2014/main" id="{1DE7717F-3670-08C6-7056-36866A7B9800}"/>
              </a:ext>
            </a:extLst>
          </p:cNvPr>
          <p:cNvSpPr>
            <a:spLocks noGrp="1"/>
          </p:cNvSpPr>
          <p:nvPr>
            <p:ph type="body" sz="quarter" idx="14"/>
          </p:nvPr>
        </p:nvSpPr>
        <p:spPr/>
        <p:txBody>
          <a:bodyPr/>
          <a:lstStyle/>
          <a:p>
            <a:r>
              <a:rPr lang="de-DE" dirty="0"/>
              <a:t>9. Konzepte zur Zugkraftoptimierung und Bodenschonung – </a:t>
            </a:r>
            <a:r>
              <a:rPr lang="de-DE" dirty="0" err="1"/>
              <a:t>Controlled</a:t>
            </a:r>
            <a:r>
              <a:rPr lang="de-DE" dirty="0"/>
              <a:t> </a:t>
            </a:r>
            <a:r>
              <a:rPr lang="de-DE" dirty="0" err="1"/>
              <a:t>traffic</a:t>
            </a:r>
            <a:r>
              <a:rPr lang="de-DE" dirty="0"/>
              <a:t> </a:t>
            </a:r>
            <a:r>
              <a:rPr lang="de-DE" dirty="0" err="1"/>
              <a:t>farming</a:t>
            </a:r>
            <a:endParaRPr lang="de-DE" dirty="0"/>
          </a:p>
          <a:p>
            <a:endParaRPr lang="de-DE" dirty="0"/>
          </a:p>
        </p:txBody>
      </p:sp>
    </p:spTree>
    <p:extLst>
      <p:ext uri="{BB962C8B-B14F-4D97-AF65-F5344CB8AC3E}">
        <p14:creationId xmlns:p14="http://schemas.microsoft.com/office/powerpoint/2010/main" val="40508857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F126534-3344-264B-5CD3-E93D0E46510B}"/>
              </a:ext>
            </a:extLst>
          </p:cNvPr>
          <p:cNvSpPr>
            <a:spLocks noGrp="1"/>
          </p:cNvSpPr>
          <p:nvPr>
            <p:ph type="body" sz="quarter" idx="12"/>
          </p:nvPr>
        </p:nvSpPr>
        <p:spPr>
          <a:xfrm>
            <a:off x="4691270" y="1569145"/>
            <a:ext cx="3714280" cy="2956500"/>
          </a:xfrm>
        </p:spPr>
        <p:txBody>
          <a:bodyPr/>
          <a:lstStyle/>
          <a:p>
            <a:pPr marL="342900" indent="-342900">
              <a:buFont typeface="Arial" panose="020B0604020202020204" pitchFamily="34" charset="0"/>
              <a:buChar char="•"/>
            </a:pPr>
            <a:r>
              <a:rPr lang="de-DE" dirty="0" err="1"/>
              <a:t>Nexat</a:t>
            </a:r>
            <a:r>
              <a:rPr lang="de-DE" dirty="0"/>
              <a:t> Arbeitsmaschine</a:t>
            </a:r>
          </a:p>
          <a:p>
            <a:pPr marL="342900" indent="-342900">
              <a:buFont typeface="Arial" panose="020B0604020202020204" pitchFamily="34" charset="0"/>
              <a:buChar char="•"/>
            </a:pPr>
            <a:r>
              <a:rPr lang="de-DE" dirty="0"/>
              <a:t>15m breites Trägerfahrzeug</a:t>
            </a:r>
            <a:endParaRPr lang="de-DE" sz="2100" dirty="0"/>
          </a:p>
          <a:p>
            <a:pPr marL="342900" indent="-342900">
              <a:buFont typeface="Arial" panose="020B0604020202020204" pitchFamily="34" charset="0"/>
              <a:buChar char="•"/>
            </a:pPr>
            <a:r>
              <a:rPr lang="de-DE" sz="1800" dirty="0">
                <a:sym typeface="Wingdings" panose="05000000000000000000" pitchFamily="2" charset="2"/>
              </a:rPr>
              <a:t>Mehrere Zwischenanbauten möglich</a:t>
            </a:r>
          </a:p>
          <a:p>
            <a:pPr marL="342900" indent="-342900">
              <a:buFont typeface="Arial" panose="020B0604020202020204" pitchFamily="34" charset="0"/>
              <a:buChar char="•"/>
            </a:pPr>
            <a:r>
              <a:rPr lang="de-DE" sz="1800" dirty="0">
                <a:sym typeface="Wingdings" panose="05000000000000000000" pitchFamily="2" charset="2"/>
              </a:rPr>
              <a:t>Nur 5% überfahrene Fläche</a:t>
            </a:r>
            <a:endParaRPr lang="de-DE" sz="2100" dirty="0">
              <a:sym typeface="Wingdings" panose="05000000000000000000" pitchFamily="2" charset="2"/>
            </a:endParaRPr>
          </a:p>
          <a:p>
            <a:pPr marL="842963" lvl="1" indent="-285750">
              <a:buFont typeface="Wingdings" panose="05000000000000000000" pitchFamily="2" charset="2"/>
              <a:buChar char="à"/>
            </a:pPr>
            <a:r>
              <a:rPr lang="de-DE" sz="1800" dirty="0">
                <a:sym typeface="Wingdings" panose="05000000000000000000" pitchFamily="2" charset="2"/>
              </a:rPr>
              <a:t>normalerweise um die 70%</a:t>
            </a:r>
          </a:p>
          <a:p>
            <a:pPr marL="842963" lvl="1" indent="-285750">
              <a:buFont typeface="Wingdings" panose="05000000000000000000" pitchFamily="2" charset="2"/>
              <a:buChar char="à"/>
            </a:pPr>
            <a:r>
              <a:rPr lang="de-DE" sz="1800" dirty="0">
                <a:sym typeface="Wingdings" panose="05000000000000000000" pitchFamily="2" charset="2"/>
              </a:rPr>
              <a:t>Herkömmliches CTF 20%</a:t>
            </a:r>
          </a:p>
        </p:txBody>
      </p:sp>
      <p:sp>
        <p:nvSpPr>
          <p:cNvPr id="3" name="Textplatzhalter 2">
            <a:extLst>
              <a:ext uri="{FF2B5EF4-FFF2-40B4-BE49-F238E27FC236}">
                <a16:creationId xmlns:a16="http://schemas.microsoft.com/office/drawing/2014/main" id="{B9960C93-D830-0C89-F892-12B1095CA88A}"/>
              </a:ext>
            </a:extLst>
          </p:cNvPr>
          <p:cNvSpPr>
            <a:spLocks noGrp="1"/>
          </p:cNvSpPr>
          <p:nvPr>
            <p:ph type="body" sz="quarter" idx="14"/>
          </p:nvPr>
        </p:nvSpPr>
        <p:spPr/>
        <p:txBody>
          <a:bodyPr>
            <a:noAutofit/>
          </a:bodyPr>
          <a:lstStyle/>
          <a:p>
            <a:r>
              <a:rPr lang="de-DE" dirty="0"/>
              <a:t>9.Konzepte zur Zugkraftoptimierung und Bodenschonung – </a:t>
            </a:r>
            <a:r>
              <a:rPr lang="de-DE" dirty="0" err="1"/>
              <a:t>Controlled</a:t>
            </a:r>
            <a:r>
              <a:rPr lang="de-DE" dirty="0"/>
              <a:t> </a:t>
            </a:r>
            <a:r>
              <a:rPr lang="de-DE" dirty="0" err="1"/>
              <a:t>traffic</a:t>
            </a:r>
            <a:r>
              <a:rPr lang="de-DE" dirty="0"/>
              <a:t> </a:t>
            </a:r>
            <a:r>
              <a:rPr lang="de-DE" dirty="0" err="1"/>
              <a:t>farming</a:t>
            </a:r>
            <a:endParaRPr lang="de-DE" dirty="0"/>
          </a:p>
        </p:txBody>
      </p:sp>
      <p:pic>
        <p:nvPicPr>
          <p:cNvPr id="5" name="Grafik 4">
            <a:extLst>
              <a:ext uri="{FF2B5EF4-FFF2-40B4-BE49-F238E27FC236}">
                <a16:creationId xmlns:a16="http://schemas.microsoft.com/office/drawing/2014/main" id="{58EA830C-CA4C-DA71-D244-99B5069FC8C2}"/>
              </a:ext>
            </a:extLst>
          </p:cNvPr>
          <p:cNvPicPr>
            <a:picLocks noChangeAspect="1"/>
          </p:cNvPicPr>
          <p:nvPr/>
        </p:nvPicPr>
        <p:blipFill>
          <a:blip r:embed="rId2"/>
          <a:stretch>
            <a:fillRect/>
          </a:stretch>
        </p:blipFill>
        <p:spPr>
          <a:xfrm>
            <a:off x="948318" y="1640554"/>
            <a:ext cx="3623682" cy="2813682"/>
          </a:xfrm>
          <a:prstGeom prst="rect">
            <a:avLst/>
          </a:prstGeom>
        </p:spPr>
      </p:pic>
      <p:sp>
        <p:nvSpPr>
          <p:cNvPr id="6" name="Textfeld 5">
            <a:extLst>
              <a:ext uri="{FF2B5EF4-FFF2-40B4-BE49-F238E27FC236}">
                <a16:creationId xmlns:a16="http://schemas.microsoft.com/office/drawing/2014/main" id="{C2262F7F-DE94-04FB-7E7A-202A009A4BCF}"/>
              </a:ext>
            </a:extLst>
          </p:cNvPr>
          <p:cNvSpPr txBox="1"/>
          <p:nvPr/>
        </p:nvSpPr>
        <p:spPr>
          <a:xfrm>
            <a:off x="4827104" y="4084904"/>
            <a:ext cx="3368577" cy="646331"/>
          </a:xfrm>
          <a:prstGeom prst="rect">
            <a:avLst/>
          </a:prstGeom>
          <a:noFill/>
        </p:spPr>
        <p:txBody>
          <a:bodyPr wrap="square" rtlCol="0">
            <a:spAutoFit/>
          </a:bodyPr>
          <a:lstStyle/>
          <a:p>
            <a:r>
              <a:rPr lang="de-DE" dirty="0">
                <a:hlinkClick r:id="rId3"/>
              </a:rPr>
              <a:t>CTF </a:t>
            </a:r>
            <a:r>
              <a:rPr lang="de-DE" dirty="0" err="1">
                <a:hlinkClick r:id="rId3"/>
              </a:rPr>
              <a:t>Nexat</a:t>
            </a:r>
            <a:r>
              <a:rPr lang="de-DE" dirty="0">
                <a:hlinkClick r:id="rId3"/>
              </a:rPr>
              <a:t> Video</a:t>
            </a:r>
            <a:endParaRPr lang="de-DE" dirty="0"/>
          </a:p>
          <a:p>
            <a:r>
              <a:rPr lang="de-DE" dirty="0"/>
              <a:t>(</a:t>
            </a:r>
            <a:r>
              <a:rPr lang="de-DE" dirty="0" err="1"/>
              <a:t>Nexat</a:t>
            </a:r>
            <a:r>
              <a:rPr lang="de-DE" dirty="0"/>
              <a:t>, 2022)</a:t>
            </a:r>
          </a:p>
        </p:txBody>
      </p:sp>
    </p:spTree>
    <p:extLst>
      <p:ext uri="{BB962C8B-B14F-4D97-AF65-F5344CB8AC3E}">
        <p14:creationId xmlns:p14="http://schemas.microsoft.com/office/powerpoint/2010/main" val="28618969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0296E8E-8256-F312-174F-E076E1B5CBAB}"/>
              </a:ext>
            </a:extLst>
          </p:cNvPr>
          <p:cNvSpPr>
            <a:spLocks noGrp="1"/>
          </p:cNvSpPr>
          <p:nvPr>
            <p:ph type="body" sz="quarter" idx="12"/>
          </p:nvPr>
        </p:nvSpPr>
        <p:spPr>
          <a:xfrm>
            <a:off x="971550" y="1478280"/>
            <a:ext cx="4690110" cy="2652988"/>
          </a:xfrm>
        </p:spPr>
        <p:txBody>
          <a:bodyPr/>
          <a:lstStyle/>
          <a:p>
            <a:pPr marL="342900" indent="-342900">
              <a:buFont typeface="Arial" panose="020B0604020202020204" pitchFamily="34" charset="0"/>
              <a:buChar char="•"/>
            </a:pPr>
            <a:r>
              <a:rPr lang="de-DE" dirty="0"/>
              <a:t>Gewichtplatte mit 1,7 Tonnen, die innerhalb einer Minute am Traktor montiert werden kann ohne dabei abzusteigen</a:t>
            </a:r>
          </a:p>
          <a:p>
            <a:pPr marL="342900" indent="-342900">
              <a:buFont typeface="Arial" panose="020B0604020202020204" pitchFamily="34" charset="0"/>
              <a:buChar char="•"/>
            </a:pPr>
            <a:r>
              <a:rPr lang="de-DE" dirty="0"/>
              <a:t>Sehr einfaches System, dafür kostenintensiv (11700€) (Profi, 2021)</a:t>
            </a:r>
          </a:p>
          <a:p>
            <a:pPr marL="342900" indent="-342900">
              <a:buFont typeface="Arial" panose="020B0604020202020204" pitchFamily="34" charset="0"/>
              <a:buChar char="•"/>
            </a:pPr>
            <a:r>
              <a:rPr lang="de-DE" dirty="0">
                <a:hlinkClick r:id="rId2"/>
              </a:rPr>
              <a:t>Video</a:t>
            </a:r>
            <a:endParaRPr lang="de-DE" dirty="0"/>
          </a:p>
        </p:txBody>
      </p:sp>
      <p:sp>
        <p:nvSpPr>
          <p:cNvPr id="3" name="Textplatzhalter 2">
            <a:extLst>
              <a:ext uri="{FF2B5EF4-FFF2-40B4-BE49-F238E27FC236}">
                <a16:creationId xmlns:a16="http://schemas.microsoft.com/office/drawing/2014/main" id="{BF70CEAD-2BF3-4AA4-9EC4-F24C9D7C5B04}"/>
              </a:ext>
            </a:extLst>
          </p:cNvPr>
          <p:cNvSpPr>
            <a:spLocks noGrp="1"/>
          </p:cNvSpPr>
          <p:nvPr>
            <p:ph type="body" sz="quarter" idx="14"/>
          </p:nvPr>
        </p:nvSpPr>
        <p:spPr/>
        <p:txBody>
          <a:bodyPr/>
          <a:lstStyle/>
          <a:p>
            <a:r>
              <a:rPr lang="de-DE" dirty="0"/>
              <a:t>9. Konzepte zur Zugkraftoptimierung und Bodenschonung – John Deere EZ Ballast </a:t>
            </a:r>
          </a:p>
        </p:txBody>
      </p:sp>
      <p:pic>
        <p:nvPicPr>
          <p:cNvPr id="5" name="Grafik 4">
            <a:extLst>
              <a:ext uri="{FF2B5EF4-FFF2-40B4-BE49-F238E27FC236}">
                <a16:creationId xmlns:a16="http://schemas.microsoft.com/office/drawing/2014/main" id="{CF062719-76AA-D34B-D83D-EC85D8E4DE5C}"/>
              </a:ext>
            </a:extLst>
          </p:cNvPr>
          <p:cNvPicPr>
            <a:picLocks noChangeAspect="1"/>
          </p:cNvPicPr>
          <p:nvPr/>
        </p:nvPicPr>
        <p:blipFill>
          <a:blip r:embed="rId3"/>
          <a:stretch>
            <a:fillRect/>
          </a:stretch>
        </p:blipFill>
        <p:spPr>
          <a:xfrm>
            <a:off x="5360832" y="1478280"/>
            <a:ext cx="3649818" cy="2560320"/>
          </a:xfrm>
          <a:prstGeom prst="rect">
            <a:avLst/>
          </a:prstGeom>
        </p:spPr>
      </p:pic>
    </p:spTree>
    <p:extLst>
      <p:ext uri="{BB962C8B-B14F-4D97-AF65-F5344CB8AC3E}">
        <p14:creationId xmlns:p14="http://schemas.microsoft.com/office/powerpoint/2010/main" val="18884644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4B1365-368E-7765-D6AB-4C314A323DD9}"/>
              </a:ext>
            </a:extLst>
          </p:cNvPr>
          <p:cNvSpPr>
            <a:spLocks noGrp="1"/>
          </p:cNvSpPr>
          <p:nvPr>
            <p:ph type="body" sz="quarter" idx="12"/>
          </p:nvPr>
        </p:nvSpPr>
        <p:spPr>
          <a:xfrm>
            <a:off x="971550" y="1363980"/>
            <a:ext cx="7434000" cy="2767288"/>
          </a:xfrm>
        </p:spPr>
        <p:txBody>
          <a:bodyPr/>
          <a:lstStyle/>
          <a:p>
            <a:pPr marL="342900" indent="-342900">
              <a:buFont typeface="Arial" panose="020B0604020202020204" pitchFamily="34" charset="0"/>
              <a:buChar char="•"/>
            </a:pPr>
            <a:r>
              <a:rPr lang="de-DE" dirty="0"/>
              <a:t>Umverteilung des Gewichts möglichst weit Richtung Vorderachse</a:t>
            </a:r>
          </a:p>
          <a:p>
            <a:pPr marL="342900" indent="-342900">
              <a:buFont typeface="Arial" panose="020B0604020202020204" pitchFamily="34" charset="0"/>
              <a:buChar char="•"/>
            </a:pPr>
            <a:r>
              <a:rPr lang="de-DE" dirty="0"/>
              <a:t>Bessere Traktion durch optimale Stützlastverteilung des Arbeitsgerätes auf den Bulldog</a:t>
            </a:r>
          </a:p>
          <a:p>
            <a:pPr marL="342900" indent="-342900">
              <a:buFont typeface="Arial" panose="020B0604020202020204" pitchFamily="34" charset="0"/>
              <a:buChar char="•"/>
            </a:pPr>
            <a:r>
              <a:rPr lang="de-DE" dirty="0"/>
              <a:t>Silbermedaille zur</a:t>
            </a:r>
          </a:p>
          <a:p>
            <a:r>
              <a:rPr lang="de-DE" dirty="0"/>
              <a:t>	</a:t>
            </a:r>
            <a:r>
              <a:rPr lang="de-DE" dirty="0" err="1"/>
              <a:t>Agritechnica</a:t>
            </a:r>
            <a:r>
              <a:rPr lang="de-DE" dirty="0"/>
              <a:t> 2017</a:t>
            </a:r>
          </a:p>
        </p:txBody>
      </p:sp>
      <p:sp>
        <p:nvSpPr>
          <p:cNvPr id="3" name="Textplatzhalter 2">
            <a:extLst>
              <a:ext uri="{FF2B5EF4-FFF2-40B4-BE49-F238E27FC236}">
                <a16:creationId xmlns:a16="http://schemas.microsoft.com/office/drawing/2014/main" id="{22B58B23-0A5D-B11B-F7FD-F3E72CBA4516}"/>
              </a:ext>
            </a:extLst>
          </p:cNvPr>
          <p:cNvSpPr>
            <a:spLocks noGrp="1"/>
          </p:cNvSpPr>
          <p:nvPr>
            <p:ph type="body" sz="quarter" idx="14"/>
          </p:nvPr>
        </p:nvSpPr>
        <p:spPr>
          <a:xfrm>
            <a:off x="971550" y="534035"/>
            <a:ext cx="7434000" cy="342900"/>
          </a:xfrm>
        </p:spPr>
        <p:txBody>
          <a:bodyPr>
            <a:normAutofit fontScale="25000" lnSpcReduction="20000"/>
          </a:bodyPr>
          <a:lstStyle/>
          <a:p>
            <a:r>
              <a:rPr lang="de-DE" sz="9200" dirty="0"/>
              <a:t>9. Konzepte zur Zugkraftoptimierung und Bodenschonung – Fendt </a:t>
            </a:r>
            <a:r>
              <a:rPr lang="de-DE" sz="9200" dirty="0" err="1"/>
              <a:t>Variopull</a:t>
            </a:r>
            <a:endParaRPr lang="de-DE" sz="9200" dirty="0"/>
          </a:p>
          <a:p>
            <a:endParaRPr lang="de-DE" sz="1800" b="0" dirty="0"/>
          </a:p>
        </p:txBody>
      </p:sp>
      <p:pic>
        <p:nvPicPr>
          <p:cNvPr id="5" name="Grafik 4">
            <a:extLst>
              <a:ext uri="{FF2B5EF4-FFF2-40B4-BE49-F238E27FC236}">
                <a16:creationId xmlns:a16="http://schemas.microsoft.com/office/drawing/2014/main" id="{BB84D872-5735-7BDB-3DFE-578C27333EE8}"/>
              </a:ext>
            </a:extLst>
          </p:cNvPr>
          <p:cNvPicPr>
            <a:picLocks noChangeAspect="1"/>
          </p:cNvPicPr>
          <p:nvPr/>
        </p:nvPicPr>
        <p:blipFill>
          <a:blip r:embed="rId3"/>
          <a:stretch>
            <a:fillRect/>
          </a:stretch>
        </p:blipFill>
        <p:spPr>
          <a:xfrm>
            <a:off x="4688550" y="2571750"/>
            <a:ext cx="4124812" cy="1559518"/>
          </a:xfrm>
          <a:prstGeom prst="rect">
            <a:avLst/>
          </a:prstGeom>
        </p:spPr>
      </p:pic>
      <p:sp>
        <p:nvSpPr>
          <p:cNvPr id="6" name="Textfeld 5">
            <a:hlinkClick r:id="rId4"/>
            <a:extLst>
              <a:ext uri="{FF2B5EF4-FFF2-40B4-BE49-F238E27FC236}">
                <a16:creationId xmlns:a16="http://schemas.microsoft.com/office/drawing/2014/main" id="{4409A6C8-2B8F-3607-226B-3234A8B1688F}"/>
              </a:ext>
            </a:extLst>
          </p:cNvPr>
          <p:cNvSpPr txBox="1"/>
          <p:nvPr/>
        </p:nvSpPr>
        <p:spPr>
          <a:xfrm>
            <a:off x="971550" y="4248981"/>
            <a:ext cx="5279666" cy="369332"/>
          </a:xfrm>
          <a:prstGeom prst="rect">
            <a:avLst/>
          </a:prstGeom>
          <a:noFill/>
        </p:spPr>
        <p:txBody>
          <a:bodyPr wrap="square" rtlCol="0">
            <a:spAutoFit/>
          </a:bodyPr>
          <a:lstStyle/>
          <a:p>
            <a:r>
              <a:rPr lang="de-DE" dirty="0">
                <a:hlinkClick r:id="rId4"/>
              </a:rPr>
              <a:t>Fendt </a:t>
            </a:r>
            <a:r>
              <a:rPr lang="de-DE" dirty="0" err="1">
                <a:hlinkClick r:id="rId4"/>
              </a:rPr>
              <a:t>Variopull</a:t>
            </a:r>
            <a:r>
              <a:rPr lang="de-DE" dirty="0">
                <a:hlinkClick r:id="rId4"/>
              </a:rPr>
              <a:t> Video</a:t>
            </a:r>
            <a:endParaRPr lang="de-DE" dirty="0"/>
          </a:p>
        </p:txBody>
      </p:sp>
    </p:spTree>
    <p:extLst>
      <p:ext uri="{BB962C8B-B14F-4D97-AF65-F5344CB8AC3E}">
        <p14:creationId xmlns:p14="http://schemas.microsoft.com/office/powerpoint/2010/main" val="26898955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E3352A7-00F6-92E2-8953-C7E9CA77F45D}"/>
              </a:ext>
            </a:extLst>
          </p:cNvPr>
          <p:cNvSpPr>
            <a:spLocks noGrp="1"/>
          </p:cNvSpPr>
          <p:nvPr>
            <p:ph type="body" sz="quarter" idx="12"/>
          </p:nvPr>
        </p:nvSpPr>
        <p:spPr>
          <a:xfrm>
            <a:off x="4789860" y="1667749"/>
            <a:ext cx="3615690" cy="2956500"/>
          </a:xfrm>
        </p:spPr>
        <p:txBody>
          <a:bodyPr/>
          <a:lstStyle/>
          <a:p>
            <a:pPr marL="285750" indent="-285750">
              <a:buFont typeface="Arial" panose="020B0604020202020204" pitchFamily="34" charset="0"/>
              <a:buChar char="•"/>
            </a:pPr>
            <a:r>
              <a:rPr lang="de-DE" sz="1600" dirty="0"/>
              <a:t>Hohe Zugleistungen</a:t>
            </a:r>
          </a:p>
          <a:p>
            <a:pPr marL="285750" indent="-285750">
              <a:buFont typeface="Arial" panose="020B0604020202020204" pitchFamily="34" charset="0"/>
              <a:buChar char="•"/>
            </a:pPr>
            <a:r>
              <a:rPr lang="de-DE" sz="1600" dirty="0"/>
              <a:t>Bodenschonend</a:t>
            </a:r>
          </a:p>
          <a:p>
            <a:pPr marL="285750" indent="-285750">
              <a:buFont typeface="Arial" panose="020B0604020202020204" pitchFamily="34" charset="0"/>
              <a:buChar char="•"/>
            </a:pPr>
            <a:r>
              <a:rPr lang="de-DE" sz="1600" dirty="0"/>
              <a:t>Kompakte Abmessungen</a:t>
            </a:r>
          </a:p>
          <a:p>
            <a:pPr marL="285750" indent="-285750">
              <a:buFont typeface="Arial" panose="020B0604020202020204" pitchFamily="34" charset="0"/>
              <a:buChar char="•"/>
            </a:pPr>
            <a:r>
              <a:rPr lang="de-DE" sz="1600" dirty="0"/>
              <a:t>Einsatzsicherheit auch in schwierigen Bedingungen</a:t>
            </a:r>
          </a:p>
          <a:p>
            <a:pPr marL="285750" indent="-285750">
              <a:buFont typeface="Arial" panose="020B0604020202020204" pitchFamily="34" charset="0"/>
              <a:buChar char="•"/>
            </a:pPr>
            <a:endParaRPr lang="de-DE" sz="1600" dirty="0"/>
          </a:p>
          <a:p>
            <a:r>
              <a:rPr lang="de-DE" sz="1600" dirty="0">
                <a:hlinkClick r:id="rId2"/>
              </a:rPr>
              <a:t>Claas TT Video</a:t>
            </a:r>
            <a:endParaRPr lang="de-DE" sz="1600" dirty="0"/>
          </a:p>
        </p:txBody>
      </p:sp>
      <p:sp>
        <p:nvSpPr>
          <p:cNvPr id="3" name="Textplatzhalter 2">
            <a:extLst>
              <a:ext uri="{FF2B5EF4-FFF2-40B4-BE49-F238E27FC236}">
                <a16:creationId xmlns:a16="http://schemas.microsoft.com/office/drawing/2014/main" id="{01018792-7760-353B-1B92-D4898352694E}"/>
              </a:ext>
            </a:extLst>
          </p:cNvPr>
          <p:cNvSpPr>
            <a:spLocks noGrp="1"/>
          </p:cNvSpPr>
          <p:nvPr>
            <p:ph type="body" sz="quarter" idx="14"/>
          </p:nvPr>
        </p:nvSpPr>
        <p:spPr/>
        <p:txBody>
          <a:bodyPr>
            <a:noAutofit/>
          </a:bodyPr>
          <a:lstStyle/>
          <a:p>
            <a:r>
              <a:rPr lang="de-DE" dirty="0"/>
              <a:t>9.Konzepte zur Zugkraftoptimierung und Bodenschonung – Claas Terra Truck</a:t>
            </a:r>
          </a:p>
        </p:txBody>
      </p:sp>
      <p:pic>
        <p:nvPicPr>
          <p:cNvPr id="5" name="Grafik 4">
            <a:extLst>
              <a:ext uri="{FF2B5EF4-FFF2-40B4-BE49-F238E27FC236}">
                <a16:creationId xmlns:a16="http://schemas.microsoft.com/office/drawing/2014/main" id="{F0A50EF7-05DD-A176-CAB5-81B33F5B8FAC}"/>
              </a:ext>
            </a:extLst>
          </p:cNvPr>
          <p:cNvPicPr>
            <a:picLocks noChangeAspect="1"/>
          </p:cNvPicPr>
          <p:nvPr/>
        </p:nvPicPr>
        <p:blipFill>
          <a:blip r:embed="rId3"/>
          <a:stretch>
            <a:fillRect/>
          </a:stretch>
        </p:blipFill>
        <p:spPr>
          <a:xfrm>
            <a:off x="956310" y="1667749"/>
            <a:ext cx="3615690" cy="2266172"/>
          </a:xfrm>
          <a:prstGeom prst="rect">
            <a:avLst/>
          </a:prstGeom>
        </p:spPr>
      </p:pic>
    </p:spTree>
    <p:extLst>
      <p:ext uri="{BB962C8B-B14F-4D97-AF65-F5344CB8AC3E}">
        <p14:creationId xmlns:p14="http://schemas.microsoft.com/office/powerpoint/2010/main" val="17127258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A86A59B-F9E1-5760-2E2C-938A17142DBC}"/>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4F10E699-EE62-E965-2CFC-3004F2898780}"/>
              </a:ext>
            </a:extLst>
          </p:cNvPr>
          <p:cNvSpPr>
            <a:spLocks noGrp="1"/>
          </p:cNvSpPr>
          <p:nvPr>
            <p:ph type="body" sz="quarter" idx="14"/>
          </p:nvPr>
        </p:nvSpPr>
        <p:spPr/>
        <p:txBody>
          <a:bodyPr/>
          <a:lstStyle/>
          <a:p>
            <a:endParaRPr lang="de-DE"/>
          </a:p>
        </p:txBody>
      </p:sp>
      <p:pic>
        <p:nvPicPr>
          <p:cNvPr id="5" name="Grafik 4">
            <a:extLst>
              <a:ext uri="{FF2B5EF4-FFF2-40B4-BE49-F238E27FC236}">
                <a16:creationId xmlns:a16="http://schemas.microsoft.com/office/drawing/2014/main" id="{892D40B8-26C5-7C2C-7230-4C9639BC557C}"/>
              </a:ext>
            </a:extLst>
          </p:cNvPr>
          <p:cNvPicPr>
            <a:picLocks noChangeAspect="1"/>
          </p:cNvPicPr>
          <p:nvPr/>
        </p:nvPicPr>
        <p:blipFill>
          <a:blip r:embed="rId2"/>
          <a:stretch>
            <a:fillRect/>
          </a:stretch>
        </p:blipFill>
        <p:spPr>
          <a:xfrm>
            <a:off x="872863" y="0"/>
            <a:ext cx="7398274" cy="5143500"/>
          </a:xfrm>
          <a:prstGeom prst="rect">
            <a:avLst/>
          </a:prstGeom>
        </p:spPr>
      </p:pic>
    </p:spTree>
    <p:extLst>
      <p:ext uri="{BB962C8B-B14F-4D97-AF65-F5344CB8AC3E}">
        <p14:creationId xmlns:p14="http://schemas.microsoft.com/office/powerpoint/2010/main" val="25625918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F609706-1D44-39F3-3954-054EFAC3D419}"/>
              </a:ext>
            </a:extLst>
          </p:cNvPr>
          <p:cNvSpPr>
            <a:spLocks noGrp="1"/>
          </p:cNvSpPr>
          <p:nvPr>
            <p:ph type="body" sz="quarter" idx="12"/>
          </p:nvPr>
        </p:nvSpPr>
        <p:spPr/>
        <p:txBody>
          <a:bodyPr/>
          <a:lstStyle/>
          <a:p>
            <a:pPr marL="342900" indent="-342900">
              <a:buFont typeface="Arial" panose="020B0604020202020204" pitchFamily="34" charset="0"/>
              <a:buChar char="•"/>
            </a:pPr>
            <a:r>
              <a:rPr lang="de-DE" sz="2000" dirty="0"/>
              <a:t>Durch angepassten Reifendruck und angepasste </a:t>
            </a:r>
            <a:r>
              <a:rPr lang="de-DE" sz="2000" dirty="0" err="1"/>
              <a:t>Ballastierung</a:t>
            </a:r>
            <a:r>
              <a:rPr lang="de-DE" sz="2000" dirty="0"/>
              <a:t> lassen sich für jeden Landwirt monetäre Vorteile erzielen</a:t>
            </a:r>
          </a:p>
          <a:p>
            <a:pPr marL="342900" indent="-342900">
              <a:buFont typeface="Arial" panose="020B0604020202020204" pitchFamily="34" charset="0"/>
              <a:buChar char="•"/>
            </a:pPr>
            <a:r>
              <a:rPr lang="de-DE" sz="2000" dirty="0"/>
              <a:t>Aktuell zeichnet sich ein klarer Trend immer mehr zum Raupenschlepper oder Halbraupenschlepper ab</a:t>
            </a:r>
          </a:p>
          <a:p>
            <a:pPr marL="342900" indent="-342900">
              <a:buFont typeface="Arial" panose="020B0604020202020204" pitchFamily="34" charset="0"/>
              <a:buChar char="•"/>
            </a:pPr>
            <a:r>
              <a:rPr lang="de-DE" sz="2000" dirty="0"/>
              <a:t>Bis zu 500 PS Motorleistung haben Standartschlepper jedoch ihre Berechtigung</a:t>
            </a:r>
          </a:p>
        </p:txBody>
      </p:sp>
      <p:sp>
        <p:nvSpPr>
          <p:cNvPr id="3" name="Textplatzhalter 2">
            <a:extLst>
              <a:ext uri="{FF2B5EF4-FFF2-40B4-BE49-F238E27FC236}">
                <a16:creationId xmlns:a16="http://schemas.microsoft.com/office/drawing/2014/main" id="{9821469A-FE5F-4AAB-9176-BB375BE8FEFF}"/>
              </a:ext>
            </a:extLst>
          </p:cNvPr>
          <p:cNvSpPr>
            <a:spLocks noGrp="1"/>
          </p:cNvSpPr>
          <p:nvPr>
            <p:ph type="body" sz="quarter" idx="14"/>
          </p:nvPr>
        </p:nvSpPr>
        <p:spPr/>
        <p:txBody>
          <a:bodyPr>
            <a:normAutofit lnSpcReduction="10000"/>
          </a:bodyPr>
          <a:lstStyle/>
          <a:p>
            <a:r>
              <a:rPr lang="de-DE" dirty="0"/>
              <a:t>Zusammenfassung</a:t>
            </a:r>
          </a:p>
        </p:txBody>
      </p:sp>
    </p:spTree>
    <p:extLst>
      <p:ext uri="{BB962C8B-B14F-4D97-AF65-F5344CB8AC3E}">
        <p14:creationId xmlns:p14="http://schemas.microsoft.com/office/powerpoint/2010/main" val="25001372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9B08E5F-2AC3-AE91-00B1-201FE875BB37}"/>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In Zukunft wird die Zugkraftübertragung zunehmend von der Digitalisierung beeinflusst werden</a:t>
            </a:r>
          </a:p>
          <a:p>
            <a:pPr marL="342900" indent="-342900">
              <a:buFont typeface="Arial" panose="020B0604020202020204" pitchFamily="34" charset="0"/>
              <a:buChar char="•"/>
            </a:pPr>
            <a:r>
              <a:rPr lang="de-DE" dirty="0"/>
              <a:t>Für die Praxis bedeutet dies, dass die optimierte Traktion mehr und mehr mithilfe intelligenter Systeme umgesetzt wird und der Schlepper selbst Einstellungen vorschlägt oder übernimmt, um den Arbeitseinsatz so effizient wie möglich zu machen</a:t>
            </a:r>
          </a:p>
        </p:txBody>
      </p:sp>
      <p:sp>
        <p:nvSpPr>
          <p:cNvPr id="3" name="Textplatzhalter 2">
            <a:extLst>
              <a:ext uri="{FF2B5EF4-FFF2-40B4-BE49-F238E27FC236}">
                <a16:creationId xmlns:a16="http://schemas.microsoft.com/office/drawing/2014/main" id="{3B785233-1EE3-8A00-E6F8-170AADFA32CD}"/>
              </a:ext>
            </a:extLst>
          </p:cNvPr>
          <p:cNvSpPr>
            <a:spLocks noGrp="1"/>
          </p:cNvSpPr>
          <p:nvPr>
            <p:ph type="body" sz="quarter" idx="14"/>
          </p:nvPr>
        </p:nvSpPr>
        <p:spPr/>
        <p:txBody>
          <a:bodyPr>
            <a:normAutofit lnSpcReduction="10000"/>
          </a:bodyPr>
          <a:lstStyle/>
          <a:p>
            <a:r>
              <a:rPr lang="de-DE" dirty="0"/>
              <a:t>Zusammenfassung</a:t>
            </a:r>
          </a:p>
        </p:txBody>
      </p:sp>
    </p:spTree>
    <p:extLst>
      <p:ext uri="{BB962C8B-B14F-4D97-AF65-F5344CB8AC3E}">
        <p14:creationId xmlns:p14="http://schemas.microsoft.com/office/powerpoint/2010/main" val="10954205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A83D8DB-66F4-08A1-4B53-4B7C538C5592}"/>
              </a:ext>
            </a:extLst>
          </p:cNvPr>
          <p:cNvSpPr>
            <a:spLocks noGrp="1"/>
          </p:cNvSpPr>
          <p:nvPr>
            <p:ph type="body" sz="quarter" idx="12"/>
          </p:nvPr>
        </p:nvSpPr>
        <p:spPr>
          <a:xfrm>
            <a:off x="982980" y="1167148"/>
            <a:ext cx="7434000" cy="2956500"/>
          </a:xfrm>
        </p:spPr>
        <p:txBody>
          <a:bodyPr/>
          <a:lstStyle/>
          <a:p>
            <a:pPr>
              <a:lnSpc>
                <a:spcPct val="107000"/>
              </a:lnSpc>
              <a:spcAft>
                <a:spcPts val="800"/>
              </a:spcAft>
            </a:pPr>
            <a:r>
              <a:rPr lang="de-DE" sz="1000" dirty="0" err="1">
                <a:effectLst/>
                <a:latin typeface="Calibri" panose="020F0502020204030204" pitchFamily="34" charset="0"/>
                <a:ea typeface="Calibri" panose="020F0502020204030204" pitchFamily="34" charset="0"/>
                <a:cs typeface="Times New Roman" panose="02020603050405020304" pitchFamily="18" charset="0"/>
              </a:rPr>
              <a:t>Vredo</a:t>
            </a:r>
            <a:r>
              <a:rPr lang="de-DE" sz="1000" dirty="0">
                <a:effectLst/>
                <a:latin typeface="Calibri" panose="020F0502020204030204" pitchFamily="34" charset="0"/>
                <a:ea typeface="Calibri" panose="020F0502020204030204" pitchFamily="34" charset="0"/>
                <a:cs typeface="Times New Roman" panose="02020603050405020304" pitchFamily="18" charset="0"/>
              </a:rPr>
              <a:t>, 2020</a:t>
            </a:r>
            <a:endParaRPr lang="de-DE" sz="1000" dirty="0">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nSpc>
                <a:spcPct val="107000"/>
              </a:lnSpc>
              <a:spcAft>
                <a:spcPts val="800"/>
              </a:spcAft>
            </a:pPr>
            <a:r>
              <a:rPr lang="de-DE" sz="1000" u="sng" dirty="0">
                <a:solidFill>
                  <a:srgbClr val="C8D10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https://www.vredo.com/fileadmin/user_upload/images/products/vt/VT7138/VT7138_details/VT7138_Flyer_DUI.pdf</a:t>
            </a:r>
            <a:endParaRPr lang="de-DE" sz="1000" u="sng" dirty="0">
              <a:solidFill>
                <a:srgbClr val="C8D1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dirty="0">
                <a:effectLst/>
                <a:latin typeface="Calibri" panose="020F0502020204030204" pitchFamily="34" charset="0"/>
                <a:ea typeface="Calibri" panose="020F0502020204030204" pitchFamily="34" charset="0"/>
                <a:cs typeface="Times New Roman" panose="02020603050405020304" pitchFamily="18" charset="0"/>
              </a:rPr>
              <a:t>Claas, 2010</a:t>
            </a:r>
          </a:p>
          <a:p>
            <a:pPr>
              <a:lnSpc>
                <a:spcPct val="107000"/>
              </a:lnSpc>
              <a:spcAft>
                <a:spcPts val="800"/>
              </a:spcAft>
            </a:pPr>
            <a:r>
              <a:rPr lang="de-DE"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https://www.claas.de/blueprint/servlet/resource/blob/1791892/399fb5d451f1810279e46c54ce6a12b4/report_forageharvesters_jaguar970-data.pdf</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dirty="0">
                <a:effectLst/>
                <a:latin typeface="Calibri" panose="020F0502020204030204" pitchFamily="34" charset="0"/>
                <a:ea typeface="Calibri" panose="020F0502020204030204" pitchFamily="34" charset="0"/>
                <a:cs typeface="Times New Roman" panose="02020603050405020304" pitchFamily="18" charset="0"/>
              </a:rPr>
              <a:t>Autolexikon, 2022</a:t>
            </a:r>
            <a:endParaRPr lang="de-DE" sz="1000"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a:lnSpc>
                <a:spcPct val="107000"/>
              </a:lnSpc>
              <a:spcAft>
                <a:spcPts val="800"/>
              </a:spcAft>
            </a:pPr>
            <a:r>
              <a:rPr lang="de-DE" sz="1000" u="sng" dirty="0">
                <a:solidFill>
                  <a:srgbClr val="C8D10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https://www.mein-autolexikon.de/reifen-und-raeder/reifen.html</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dirty="0" err="1">
                <a:latin typeface="Calibri" panose="020F0502020204030204" pitchFamily="34" charset="0"/>
                <a:ea typeface="Calibri" panose="020F0502020204030204" pitchFamily="34" charset="0"/>
                <a:cs typeface="Times New Roman" panose="02020603050405020304" pitchFamily="18" charset="0"/>
              </a:rPr>
              <a:t>Heuver</a:t>
            </a:r>
            <a:r>
              <a:rPr lang="de-DE" sz="1000" dirty="0">
                <a:latin typeface="Calibri" panose="020F0502020204030204" pitchFamily="34" charset="0"/>
                <a:ea typeface="Calibri" panose="020F0502020204030204" pitchFamily="34" charset="0"/>
                <a:cs typeface="Times New Roman" panose="02020603050405020304" pitchFamily="18" charset="0"/>
              </a:rPr>
              <a:t>, 2022 </a:t>
            </a:r>
          </a:p>
          <a:p>
            <a:pPr>
              <a:lnSpc>
                <a:spcPct val="107000"/>
              </a:lnSpc>
              <a:spcAft>
                <a:spcPts val="800"/>
              </a:spcAft>
            </a:pPr>
            <a:r>
              <a:rPr lang="de-DE" sz="1000" dirty="0">
                <a:effectLst/>
                <a:latin typeface="Calibri" panose="020F0502020204030204" pitchFamily="34" charset="0"/>
                <a:ea typeface="Calibri" panose="020F0502020204030204" pitchFamily="34" charset="0"/>
                <a:cs typeface="Times New Roman" panose="02020603050405020304" pitchFamily="18" charset="0"/>
              </a:rPr>
              <a:t> </a:t>
            </a:r>
            <a:r>
              <a:rPr lang="de-DE"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https://www.heuver.de/fachkenntnisse/erdbewegung/unterschied-zwischen-radialreifen-und-diagonalreifen</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dirty="0" err="1">
                <a:latin typeface="Calibri" panose="020F0502020204030204" pitchFamily="34" charset="0"/>
                <a:ea typeface="Calibri" panose="020F0502020204030204" pitchFamily="34" charset="0"/>
                <a:cs typeface="Times New Roman" panose="02020603050405020304" pitchFamily="18" charset="0"/>
              </a:rPr>
              <a:t>Agrama</a:t>
            </a:r>
            <a:r>
              <a:rPr lang="de-DE" sz="1000" dirty="0">
                <a:latin typeface="Calibri" panose="020F0502020204030204" pitchFamily="34" charset="0"/>
                <a:ea typeface="Calibri" panose="020F0502020204030204" pitchFamily="34" charset="0"/>
                <a:cs typeface="Times New Roman" panose="02020603050405020304" pitchFamily="18" charset="0"/>
              </a:rPr>
              <a:t>, 2018</a:t>
            </a:r>
          </a:p>
          <a:p>
            <a:pPr>
              <a:lnSpc>
                <a:spcPct val="107000"/>
              </a:lnSpc>
              <a:spcAft>
                <a:spcPts val="800"/>
              </a:spcAft>
            </a:pPr>
            <a:r>
              <a:rPr lang="de-DE" sz="1000" dirty="0">
                <a:effectLst/>
                <a:latin typeface="Calibri" panose="020F0502020204030204" pitchFamily="34" charset="0"/>
                <a:ea typeface="Calibri" panose="020F0502020204030204" pitchFamily="34" charset="0"/>
                <a:cs typeface="Times New Roman" panose="02020603050405020304" pitchFamily="18" charset="0"/>
              </a:rPr>
              <a:t> </a:t>
            </a:r>
            <a:r>
              <a:rPr lang="de-DE"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https://www.agrartechnik.ch/fileadmin/user_upload/aktuell/Die_Karten_sind_frisch_gemischt.pdf</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dirty="0">
                <a:latin typeface="Calibri" panose="020F0502020204030204" pitchFamily="34" charset="0"/>
                <a:ea typeface="Calibri" panose="020F0502020204030204" pitchFamily="34" charset="0"/>
                <a:cs typeface="Times New Roman" panose="02020603050405020304" pitchFamily="18" charset="0"/>
              </a:rPr>
              <a:t>Eichhorn, 1999</a:t>
            </a:r>
          </a:p>
          <a:p>
            <a:pPr>
              <a:lnSpc>
                <a:spcPct val="107000"/>
              </a:lnSpc>
              <a:spcAft>
                <a:spcPts val="800"/>
              </a:spcAft>
            </a:pPr>
            <a:r>
              <a:rPr lang="de-DE" sz="1000" dirty="0">
                <a:effectLst/>
                <a:latin typeface="Calibri" panose="020F0502020204030204" pitchFamily="34" charset="0"/>
                <a:ea typeface="Calibri" panose="020F0502020204030204" pitchFamily="34" charset="0"/>
                <a:cs typeface="Times New Roman" panose="02020603050405020304" pitchFamily="18" charset="0"/>
              </a:rPr>
              <a:t>Eichhorn, Horst (1999), Landtechnik, 7. Auflage, Hohenheim; S109 ff</a:t>
            </a:r>
          </a:p>
          <a:p>
            <a:endParaRPr lang="de-DE" sz="1000" dirty="0"/>
          </a:p>
        </p:txBody>
      </p:sp>
      <p:sp>
        <p:nvSpPr>
          <p:cNvPr id="3" name="Textplatzhalter 2">
            <a:extLst>
              <a:ext uri="{FF2B5EF4-FFF2-40B4-BE49-F238E27FC236}">
                <a16:creationId xmlns:a16="http://schemas.microsoft.com/office/drawing/2014/main" id="{D468334D-6C67-D1B7-76A7-FAB1BDA31620}"/>
              </a:ext>
            </a:extLst>
          </p:cNvPr>
          <p:cNvSpPr>
            <a:spLocks noGrp="1"/>
          </p:cNvSpPr>
          <p:nvPr>
            <p:ph type="body" sz="quarter" idx="14"/>
          </p:nvPr>
        </p:nvSpPr>
        <p:spPr/>
        <p:txBody>
          <a:bodyPr>
            <a:normAutofit lnSpcReduction="10000"/>
          </a:bodyPr>
          <a:lstStyle/>
          <a:p>
            <a:r>
              <a:rPr lang="de-DE" dirty="0"/>
              <a:t>Quellen</a:t>
            </a:r>
          </a:p>
        </p:txBody>
      </p:sp>
    </p:spTree>
    <p:extLst>
      <p:ext uri="{BB962C8B-B14F-4D97-AF65-F5344CB8AC3E}">
        <p14:creationId xmlns:p14="http://schemas.microsoft.com/office/powerpoint/2010/main" val="2440142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97F95841-380A-A395-80A9-8354AB4336D9}"/>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943A61AD-1A1C-2F59-C574-116056DB6BF6}"/>
              </a:ext>
            </a:extLst>
          </p:cNvPr>
          <p:cNvSpPr>
            <a:spLocks noGrp="1"/>
          </p:cNvSpPr>
          <p:nvPr>
            <p:ph type="body" sz="quarter" idx="14"/>
          </p:nvPr>
        </p:nvSpPr>
        <p:spPr/>
        <p:txBody>
          <a:bodyPr>
            <a:normAutofit lnSpcReduction="10000"/>
          </a:bodyPr>
          <a:lstStyle/>
          <a:p>
            <a:r>
              <a:rPr lang="de-DE" dirty="0"/>
              <a:t>2. Reifenbezeichnung</a:t>
            </a:r>
          </a:p>
          <a:p>
            <a:endParaRPr lang="de-DE" dirty="0"/>
          </a:p>
        </p:txBody>
      </p:sp>
      <p:pic>
        <p:nvPicPr>
          <p:cNvPr id="9" name="Grafik 8">
            <a:extLst>
              <a:ext uri="{FF2B5EF4-FFF2-40B4-BE49-F238E27FC236}">
                <a16:creationId xmlns:a16="http://schemas.microsoft.com/office/drawing/2014/main" id="{392B6C4F-290F-77B1-E9CC-721E1D60F48B}"/>
              </a:ext>
            </a:extLst>
          </p:cNvPr>
          <p:cNvPicPr>
            <a:picLocks noChangeAspect="1"/>
          </p:cNvPicPr>
          <p:nvPr/>
        </p:nvPicPr>
        <p:blipFill>
          <a:blip r:embed="rId2"/>
          <a:stretch>
            <a:fillRect/>
          </a:stretch>
        </p:blipFill>
        <p:spPr>
          <a:xfrm>
            <a:off x="485775" y="960755"/>
            <a:ext cx="8405550" cy="2743200"/>
          </a:xfrm>
          <a:prstGeom prst="rect">
            <a:avLst/>
          </a:prstGeom>
        </p:spPr>
      </p:pic>
      <p:sp>
        <p:nvSpPr>
          <p:cNvPr id="10" name="Textfeld 9">
            <a:extLst>
              <a:ext uri="{FF2B5EF4-FFF2-40B4-BE49-F238E27FC236}">
                <a16:creationId xmlns:a16="http://schemas.microsoft.com/office/drawing/2014/main" id="{255E9725-9830-A171-E17C-E5C9AEAC846E}"/>
              </a:ext>
            </a:extLst>
          </p:cNvPr>
          <p:cNvSpPr txBox="1"/>
          <p:nvPr/>
        </p:nvSpPr>
        <p:spPr>
          <a:xfrm>
            <a:off x="579120" y="3848100"/>
            <a:ext cx="3863340" cy="923330"/>
          </a:xfrm>
          <a:prstGeom prst="rect">
            <a:avLst/>
          </a:prstGeom>
          <a:noFill/>
        </p:spPr>
        <p:txBody>
          <a:bodyPr wrap="square" rtlCol="0">
            <a:spAutoFit/>
          </a:bodyPr>
          <a:lstStyle/>
          <a:p>
            <a:pPr marL="342900" indent="-342900" algn="l">
              <a:buAutoNum type="arabicPeriod"/>
            </a:pPr>
            <a:r>
              <a:rPr lang="de-DE" dirty="0"/>
              <a:t>Reifenbreite in Millimeter</a:t>
            </a:r>
          </a:p>
          <a:p>
            <a:pPr marL="342900" indent="-342900" algn="l">
              <a:buAutoNum type="arabicPeriod"/>
            </a:pPr>
            <a:r>
              <a:rPr lang="de-DE" dirty="0"/>
              <a:t>Höhen – Breiten Verhältnis 55%</a:t>
            </a:r>
          </a:p>
          <a:p>
            <a:pPr marL="342900" indent="-342900" algn="l">
              <a:buAutoNum type="arabicPeriod"/>
            </a:pPr>
            <a:r>
              <a:rPr lang="de-DE" dirty="0"/>
              <a:t>Radial Reifen</a:t>
            </a:r>
          </a:p>
        </p:txBody>
      </p:sp>
      <p:sp>
        <p:nvSpPr>
          <p:cNvPr id="11" name="Textfeld 10">
            <a:extLst>
              <a:ext uri="{FF2B5EF4-FFF2-40B4-BE49-F238E27FC236}">
                <a16:creationId xmlns:a16="http://schemas.microsoft.com/office/drawing/2014/main" id="{E09FB299-BC9C-B073-E000-6F71919372E9}"/>
              </a:ext>
            </a:extLst>
          </p:cNvPr>
          <p:cNvSpPr txBox="1"/>
          <p:nvPr/>
        </p:nvSpPr>
        <p:spPr>
          <a:xfrm>
            <a:off x="4838700" y="3811881"/>
            <a:ext cx="3482340" cy="923330"/>
          </a:xfrm>
          <a:prstGeom prst="rect">
            <a:avLst/>
          </a:prstGeom>
          <a:noFill/>
        </p:spPr>
        <p:txBody>
          <a:bodyPr wrap="square" rtlCol="0">
            <a:spAutoFit/>
          </a:bodyPr>
          <a:lstStyle/>
          <a:p>
            <a:pPr algn="l"/>
            <a:r>
              <a:rPr lang="de-DE" dirty="0"/>
              <a:t>4. Felgendurchmesser in Zoll</a:t>
            </a:r>
          </a:p>
          <a:p>
            <a:pPr algn="l"/>
            <a:r>
              <a:rPr lang="de-DE" dirty="0"/>
              <a:t>5. Tragfähigkeitsindex</a:t>
            </a:r>
          </a:p>
          <a:p>
            <a:pPr algn="l"/>
            <a:r>
              <a:rPr lang="de-DE" dirty="0"/>
              <a:t>6. Geschwindigkeitsindex</a:t>
            </a:r>
          </a:p>
        </p:txBody>
      </p:sp>
    </p:spTree>
    <p:extLst>
      <p:ext uri="{BB962C8B-B14F-4D97-AF65-F5344CB8AC3E}">
        <p14:creationId xmlns:p14="http://schemas.microsoft.com/office/powerpoint/2010/main" val="5871069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3EC534A-DDC2-2B7B-D8DA-DA3D8650093C}"/>
              </a:ext>
            </a:extLst>
          </p:cNvPr>
          <p:cNvSpPr>
            <a:spLocks noGrp="1"/>
          </p:cNvSpPr>
          <p:nvPr>
            <p:ph type="body" sz="quarter" idx="12"/>
          </p:nvPr>
        </p:nvSpPr>
        <p:spPr>
          <a:xfrm>
            <a:off x="971550" y="1174768"/>
            <a:ext cx="7434000" cy="3679172"/>
          </a:xfrm>
        </p:spPr>
        <p:txBody>
          <a:bodyPr/>
          <a:lstStyle/>
          <a:p>
            <a:r>
              <a:rPr lang="de-DE" sz="1000" dirty="0"/>
              <a:t>Bridgestone, 2022</a:t>
            </a:r>
          </a:p>
          <a:p>
            <a:r>
              <a:rPr lang="de-DE" sz="1000" dirty="0">
                <a:hlinkClick r:id="rId2"/>
              </a:rPr>
              <a:t>https://blog.bridgestone-agriculture.de/welche-agrarreifentechnologie-sollte-man-w%C3%A4hlen-standard-if-oder-vf</a:t>
            </a:r>
            <a:endParaRPr lang="de-DE" sz="1000" dirty="0"/>
          </a:p>
          <a:p>
            <a:r>
              <a:rPr lang="de-DE" sz="1000" dirty="0"/>
              <a:t>DLG, 2020</a:t>
            </a:r>
          </a:p>
          <a:p>
            <a:r>
              <a:rPr lang="de-DE" sz="1000" dirty="0">
                <a:hlinkClick r:id="rId3"/>
              </a:rPr>
              <a:t>https://www.dlg.org/fileadmin/downloads/landwirtschaft/themen/publikationen/merkblaetter/dlg-merkblatt_461.pdf</a:t>
            </a:r>
            <a:endParaRPr lang="de-DE" sz="1000" dirty="0"/>
          </a:p>
          <a:p>
            <a:pPr>
              <a:lnSpc>
                <a:spcPct val="107000"/>
              </a:lnSpc>
              <a:spcAft>
                <a:spcPts val="800"/>
              </a:spcAft>
            </a:pPr>
            <a:r>
              <a:rPr lang="de-DE" sz="1000" dirty="0" err="1">
                <a:latin typeface="Calibri" panose="020F0502020204030204" pitchFamily="34" charset="0"/>
                <a:ea typeface="Calibri" panose="020F0502020204030204" pitchFamily="34" charset="0"/>
                <a:cs typeface="Times New Roman" panose="02020603050405020304" pitchFamily="18" charset="0"/>
              </a:rPr>
              <a:t>Stmuv.bayern</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https://www.stmuv.bayern.de/themen/boden/lernort_boden/doc/modul_a.pdf</a:t>
            </a:r>
            <a:r>
              <a:rPr lang="de-DE" sz="1000" dirty="0">
                <a:effectLst/>
                <a:latin typeface="Calibri" panose="020F0502020204030204" pitchFamily="34" charset="0"/>
                <a:ea typeface="Calibri" panose="020F0502020204030204" pitchFamily="34" charset="0"/>
                <a:cs typeface="Times New Roman" panose="02020603050405020304" pitchFamily="18" charset="0"/>
              </a:rPr>
              <a:t>, S. 4ff</a:t>
            </a:r>
          </a:p>
          <a:p>
            <a:pPr>
              <a:lnSpc>
                <a:spcPct val="107000"/>
              </a:lnSpc>
              <a:spcAft>
                <a:spcPts val="800"/>
              </a:spcAft>
            </a:pPr>
            <a:r>
              <a:rPr lang="de-DE" sz="1000" dirty="0">
                <a:latin typeface="Calibri" panose="020F0502020204030204" pitchFamily="34" charset="0"/>
                <a:ea typeface="Calibri" panose="020F0502020204030204" pitchFamily="34" charset="0"/>
                <a:cs typeface="Times New Roman" panose="02020603050405020304" pitchFamily="18" charset="0"/>
              </a:rPr>
              <a:t>Rupert </a:t>
            </a:r>
            <a:r>
              <a:rPr lang="de-DE" sz="1000" dirty="0" err="1">
                <a:latin typeface="Calibri" panose="020F0502020204030204" pitchFamily="34" charset="0"/>
                <a:ea typeface="Calibri" panose="020F0502020204030204" pitchFamily="34" charset="0"/>
                <a:cs typeface="Times New Roman" panose="02020603050405020304" pitchFamily="18" charset="0"/>
              </a:rPr>
              <a:t>Geischeder</a:t>
            </a:r>
            <a:r>
              <a:rPr lang="de-DE" sz="1000" dirty="0">
                <a:latin typeface="Calibri" panose="020F0502020204030204" pitchFamily="34" charset="0"/>
                <a:ea typeface="Calibri" panose="020F0502020204030204" pitchFamily="34" charset="0"/>
                <a:cs typeface="Times New Roman" panose="02020603050405020304" pitchFamily="18" charset="0"/>
              </a:rPr>
              <a:t>, 2011</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dirty="0">
                <a:effectLst/>
                <a:latin typeface="Calibri" panose="020F0502020204030204" pitchFamily="34" charset="0"/>
                <a:ea typeface="Calibri" panose="020F0502020204030204" pitchFamily="34" charset="0"/>
                <a:cs typeface="Times New Roman" panose="02020603050405020304" pitchFamily="18" charset="0"/>
              </a:rPr>
              <a:t> </a:t>
            </a:r>
            <a:r>
              <a:rPr lang="de-DE"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https://mediatum.ub.tum.de/doc/1006977/1006977.pdf</a:t>
            </a:r>
            <a:endParaRPr lang="de-DE"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000" dirty="0">
                <a:ea typeface="Calibri" panose="020F0502020204030204" pitchFamily="34" charset="0"/>
              </a:rPr>
              <a:t>Profi, 2021</a:t>
            </a:r>
          </a:p>
          <a:p>
            <a:pPr>
              <a:lnSpc>
                <a:spcPct val="107000"/>
              </a:lnSpc>
              <a:spcAft>
                <a:spcPts val="800"/>
              </a:spcAft>
            </a:pPr>
            <a:r>
              <a:rPr lang="de-DE" sz="1000" dirty="0">
                <a:effectLst/>
                <a:ea typeface="Calibri" panose="020F0502020204030204" pitchFamily="34" charset="0"/>
                <a:hlinkClick r:id="rId6"/>
              </a:rPr>
              <a:t>https://www.profi.de/ez-ballast-unterflurgewicht-hydraulisch-mehr-ballast-schnell-und-wirksam-12525991.html</a:t>
            </a:r>
            <a:endParaRPr lang="de-DE" sz="1000" dirty="0">
              <a:effectLst/>
              <a:ea typeface="Calibri" panose="020F0502020204030204" pitchFamily="34" charset="0"/>
            </a:endParaRPr>
          </a:p>
          <a:p>
            <a:pPr>
              <a:lnSpc>
                <a:spcPct val="107000"/>
              </a:lnSpc>
              <a:spcAft>
                <a:spcPts val="800"/>
              </a:spcAft>
            </a:pPr>
            <a:endParaRPr lang="de-DE" sz="1000" dirty="0">
              <a:effectLst/>
              <a:ea typeface="Calibri" panose="020F0502020204030204" pitchFamily="34" charset="0"/>
            </a:endParaRPr>
          </a:p>
          <a:p>
            <a:endParaRPr lang="de-DE" sz="1000" dirty="0"/>
          </a:p>
          <a:p>
            <a:endParaRPr lang="de-DE" sz="1000" dirty="0"/>
          </a:p>
          <a:p>
            <a:endParaRPr lang="de-DE" sz="1000" dirty="0"/>
          </a:p>
          <a:p>
            <a:endParaRPr lang="de-DE" sz="1000" dirty="0"/>
          </a:p>
        </p:txBody>
      </p:sp>
      <p:sp>
        <p:nvSpPr>
          <p:cNvPr id="3" name="Textplatzhalter 2">
            <a:extLst>
              <a:ext uri="{FF2B5EF4-FFF2-40B4-BE49-F238E27FC236}">
                <a16:creationId xmlns:a16="http://schemas.microsoft.com/office/drawing/2014/main" id="{B8D27365-2F93-D326-0F17-1183935442D0}"/>
              </a:ext>
            </a:extLst>
          </p:cNvPr>
          <p:cNvSpPr>
            <a:spLocks noGrp="1"/>
          </p:cNvSpPr>
          <p:nvPr>
            <p:ph type="body" sz="quarter" idx="14"/>
          </p:nvPr>
        </p:nvSpPr>
        <p:spPr/>
        <p:txBody>
          <a:bodyPr/>
          <a:lstStyle/>
          <a:p>
            <a:r>
              <a:rPr lang="de-DE" dirty="0"/>
              <a:t>Quellen</a:t>
            </a:r>
          </a:p>
        </p:txBody>
      </p:sp>
    </p:spTree>
    <p:extLst>
      <p:ext uri="{BB962C8B-B14F-4D97-AF65-F5344CB8AC3E}">
        <p14:creationId xmlns:p14="http://schemas.microsoft.com/office/powerpoint/2010/main" val="20852882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C0AA5C-7045-E99B-3120-34DB78389AB0}"/>
              </a:ext>
            </a:extLst>
          </p:cNvPr>
          <p:cNvSpPr>
            <a:spLocks noGrp="1"/>
          </p:cNvSpPr>
          <p:nvPr>
            <p:ph type="body" sz="quarter" idx="12"/>
          </p:nvPr>
        </p:nvSpPr>
        <p:spPr/>
        <p:txBody>
          <a:bodyPr/>
          <a:lstStyle/>
          <a:p>
            <a:pPr>
              <a:lnSpc>
                <a:spcPct val="107000"/>
              </a:lnSpc>
              <a:spcAft>
                <a:spcPts val="800"/>
              </a:spcAft>
            </a:pPr>
            <a:r>
              <a:rPr lang="de-DE" sz="1000" dirty="0" err="1">
                <a:ea typeface="Calibri" panose="020F0502020204030204" pitchFamily="34" charset="0"/>
              </a:rPr>
              <a:t>Lfl</a:t>
            </a:r>
            <a:r>
              <a:rPr lang="de-DE" sz="1000" dirty="0">
                <a:ea typeface="Calibri" panose="020F0502020204030204" pitchFamily="34" charset="0"/>
              </a:rPr>
              <a:t>, 2015</a:t>
            </a:r>
            <a:r>
              <a:rPr lang="de-DE" sz="1000" dirty="0">
                <a:effectLst/>
                <a:ea typeface="Calibri" panose="020F0502020204030204" pitchFamily="34" charset="0"/>
              </a:rPr>
              <a:t> </a:t>
            </a:r>
            <a:r>
              <a:rPr lang="de-DE" sz="1000" dirty="0">
                <a:effectLst/>
                <a:ea typeface="Calibri" panose="020F0502020204030204" pitchFamily="34" charset="0"/>
                <a:hlinkClick r:id="rId2"/>
              </a:rPr>
              <a:t>https://www.hef.tum.de/fileadmin/Veranstaltungen/2015/Bodentag_01_Dezember/VortragDemmel__Bodenschonender_Einsatz_von_Landmaschinen.pdf</a:t>
            </a:r>
            <a:r>
              <a:rPr lang="de-DE" sz="1000" dirty="0">
                <a:effectLst/>
                <a:ea typeface="Calibri" panose="020F0502020204030204" pitchFamily="34" charset="0"/>
              </a:rPr>
              <a:t> </a:t>
            </a:r>
          </a:p>
          <a:p>
            <a:pPr>
              <a:lnSpc>
                <a:spcPct val="107000"/>
              </a:lnSpc>
              <a:spcAft>
                <a:spcPts val="800"/>
              </a:spcAft>
            </a:pPr>
            <a:r>
              <a:rPr lang="de-DE" sz="1000" dirty="0">
                <a:ea typeface="Calibri" panose="020F0502020204030204" pitchFamily="34" charset="0"/>
              </a:rPr>
              <a:t>Eilbote, 2020</a:t>
            </a:r>
          </a:p>
          <a:p>
            <a:pPr>
              <a:lnSpc>
                <a:spcPct val="107000"/>
              </a:lnSpc>
              <a:spcAft>
                <a:spcPts val="800"/>
              </a:spcAft>
            </a:pPr>
            <a:r>
              <a:rPr lang="de-DE" sz="1000" dirty="0">
                <a:effectLst/>
                <a:ea typeface="Calibri" panose="020F0502020204030204" pitchFamily="34" charset="0"/>
              </a:rPr>
              <a:t> </a:t>
            </a:r>
            <a:r>
              <a:rPr lang="de-DE" sz="1000" u="sng" dirty="0">
                <a:solidFill>
                  <a:srgbClr val="0563C1"/>
                </a:solidFill>
                <a:effectLst/>
                <a:ea typeface="Calibri" panose="020F0502020204030204" pitchFamily="34" charset="0"/>
                <a:hlinkClick r:id="rId3"/>
              </a:rPr>
              <a:t>https://www.eilbote-online.com/artikel/befragung-konzeptvergleich-rad-oder-raupe-jenseits-von-mythos-und-marketing-37887</a:t>
            </a:r>
            <a:r>
              <a:rPr lang="de-DE" sz="1000" dirty="0">
                <a:effectLst/>
                <a:ea typeface="Calibri" panose="020F0502020204030204" pitchFamily="34" charset="0"/>
              </a:rPr>
              <a:t> </a:t>
            </a:r>
          </a:p>
          <a:p>
            <a:pPr>
              <a:lnSpc>
                <a:spcPct val="107000"/>
              </a:lnSpc>
              <a:spcAft>
                <a:spcPts val="800"/>
              </a:spcAft>
            </a:pPr>
            <a:r>
              <a:rPr lang="de-DE" sz="1000" dirty="0">
                <a:ea typeface="Calibri" panose="020F0502020204030204" pitchFamily="34" charset="0"/>
              </a:rPr>
              <a:t>Claas, 2017</a:t>
            </a:r>
          </a:p>
          <a:p>
            <a:pPr>
              <a:lnSpc>
                <a:spcPct val="107000"/>
              </a:lnSpc>
              <a:spcAft>
                <a:spcPts val="800"/>
              </a:spcAft>
            </a:pPr>
            <a:r>
              <a:rPr lang="de-DE" sz="1000" dirty="0">
                <a:effectLst/>
                <a:ea typeface="Calibri" panose="020F0502020204030204" pitchFamily="34" charset="0"/>
              </a:rPr>
              <a:t> </a:t>
            </a:r>
            <a:r>
              <a:rPr lang="de-DE" sz="1000" u="sng" dirty="0">
                <a:solidFill>
                  <a:srgbClr val="0563C1"/>
                </a:solidFill>
                <a:effectLst/>
                <a:ea typeface="Calibri" panose="020F0502020204030204" pitchFamily="34" charset="0"/>
                <a:hlinkClick r:id="rId4"/>
              </a:rPr>
              <a:t>https://www.claas.de/produkte/feldhaecksler/jaguar900-terra-trac</a:t>
            </a:r>
            <a:r>
              <a:rPr lang="de-DE" sz="1000" u="sng" dirty="0">
                <a:solidFill>
                  <a:srgbClr val="0563C1"/>
                </a:solidFill>
                <a:effectLst/>
                <a:ea typeface="Calibri" panose="020F0502020204030204" pitchFamily="34" charset="0"/>
              </a:rPr>
              <a:t>  </a:t>
            </a:r>
          </a:p>
          <a:p>
            <a:pPr>
              <a:lnSpc>
                <a:spcPct val="107000"/>
              </a:lnSpc>
              <a:spcAft>
                <a:spcPts val="800"/>
              </a:spcAft>
            </a:pPr>
            <a:r>
              <a:rPr lang="de-DE" sz="1000" dirty="0">
                <a:ea typeface="Calibri" panose="020F0502020204030204" pitchFamily="34" charset="0"/>
              </a:rPr>
              <a:t>BayWa, 2022</a:t>
            </a:r>
          </a:p>
          <a:p>
            <a:pPr>
              <a:lnSpc>
                <a:spcPct val="107000"/>
              </a:lnSpc>
              <a:spcAft>
                <a:spcPts val="800"/>
              </a:spcAft>
            </a:pPr>
            <a:r>
              <a:rPr lang="de-DE" sz="1000" dirty="0">
                <a:effectLst/>
                <a:ea typeface="Calibri" panose="020F0502020204030204" pitchFamily="34" charset="0"/>
              </a:rPr>
              <a:t> </a:t>
            </a:r>
            <a:r>
              <a:rPr lang="de-DE" sz="1000" dirty="0">
                <a:effectLst/>
                <a:ea typeface="Calibri" panose="020F0502020204030204" pitchFamily="34" charset="0"/>
                <a:hlinkClick r:id="rId5"/>
              </a:rPr>
              <a:t>https://www.baywa.de/de/traktor/druckluft/reifenbefuellung-reifendruckregelung/ptg-reifenfuell--und-schnellentlueftungsset-airbooster-plus-/p-000000000001833601/?gclid=EAIaIQobChMI0oSkuLSu-wIVk9Z3Ch094gqkEAQYASABEgKKE_D_BwE</a:t>
            </a:r>
            <a:endParaRPr lang="de-DE" sz="1000" dirty="0">
              <a:effectLst/>
              <a:ea typeface="Calibri" panose="020F0502020204030204" pitchFamily="34" charset="0"/>
            </a:endParaRPr>
          </a:p>
          <a:p>
            <a:pPr>
              <a:lnSpc>
                <a:spcPct val="107000"/>
              </a:lnSpc>
              <a:spcAft>
                <a:spcPts val="800"/>
              </a:spcAft>
            </a:pPr>
            <a:r>
              <a:rPr lang="de-DE" sz="1000" dirty="0">
                <a:ea typeface="Calibri" panose="020F0502020204030204" pitchFamily="34" charset="0"/>
              </a:rPr>
              <a:t>Alexander Städele, 2015</a:t>
            </a:r>
          </a:p>
          <a:p>
            <a:pPr>
              <a:lnSpc>
                <a:spcPct val="107000"/>
              </a:lnSpc>
              <a:spcAft>
                <a:spcPts val="800"/>
              </a:spcAft>
            </a:pPr>
            <a:r>
              <a:rPr lang="de-DE" sz="1000" dirty="0">
                <a:ea typeface="Calibri" panose="020F0502020204030204" pitchFamily="34" charset="0"/>
              </a:rPr>
              <a:t> </a:t>
            </a:r>
            <a:r>
              <a:rPr lang="de-DE" sz="1000" dirty="0">
                <a:ea typeface="Calibri" panose="020F0502020204030204" pitchFamily="34" charset="0"/>
                <a:hlinkClick r:id="rId6"/>
              </a:rPr>
              <a:t>https://www.tec.wzw.tum.de/fileadmin/bilder/Vortrag_Staedele.pdf</a:t>
            </a:r>
            <a:endParaRPr lang="de-DE" sz="1000" dirty="0">
              <a:ea typeface="Calibri" panose="020F0502020204030204" pitchFamily="34" charset="0"/>
            </a:endParaRPr>
          </a:p>
          <a:p>
            <a:pPr>
              <a:lnSpc>
                <a:spcPct val="107000"/>
              </a:lnSpc>
              <a:spcAft>
                <a:spcPts val="800"/>
              </a:spcAft>
            </a:pPr>
            <a:r>
              <a:rPr lang="de-DE" sz="1000" dirty="0">
                <a:ea typeface="Calibri" panose="020F0502020204030204" pitchFamily="34" charset="0"/>
              </a:rPr>
              <a:t>Profi, 2022 </a:t>
            </a:r>
            <a:r>
              <a:rPr lang="de-DE" sz="1000" dirty="0">
                <a:ea typeface="Calibri" panose="020F0502020204030204" pitchFamily="34" charset="0"/>
                <a:hlinkClick r:id="rId7"/>
              </a:rPr>
              <a:t>https://www.profi.de/test/vergleichstest/reifendruck-verstellanlagen-im-vergleich-luftwechsel-gefallig-28824.html</a:t>
            </a:r>
            <a:endParaRPr lang="de-DE" sz="1000" dirty="0">
              <a:ea typeface="Calibri" panose="020F0502020204030204" pitchFamily="34" charset="0"/>
            </a:endParaRPr>
          </a:p>
          <a:p>
            <a:pPr>
              <a:lnSpc>
                <a:spcPct val="107000"/>
              </a:lnSpc>
              <a:spcAft>
                <a:spcPts val="800"/>
              </a:spcAft>
            </a:pPr>
            <a:endParaRPr lang="de-DE" sz="1000" dirty="0">
              <a:ea typeface="Calibri" panose="020F0502020204030204" pitchFamily="34" charset="0"/>
            </a:endParaRPr>
          </a:p>
          <a:p>
            <a:pPr>
              <a:lnSpc>
                <a:spcPct val="107000"/>
              </a:lnSpc>
              <a:spcAft>
                <a:spcPts val="800"/>
              </a:spcAft>
            </a:pPr>
            <a:endParaRPr lang="de-DE" sz="1000" dirty="0">
              <a:ea typeface="Calibri" panose="020F0502020204030204" pitchFamily="34" charset="0"/>
            </a:endParaRPr>
          </a:p>
          <a:p>
            <a:pPr>
              <a:lnSpc>
                <a:spcPct val="107000"/>
              </a:lnSpc>
              <a:spcAft>
                <a:spcPts val="800"/>
              </a:spcAft>
            </a:pPr>
            <a:endParaRPr lang="de-DE" sz="1000" dirty="0">
              <a:ea typeface="Calibri" panose="020F0502020204030204" pitchFamily="34" charset="0"/>
            </a:endParaRPr>
          </a:p>
          <a:p>
            <a:pPr>
              <a:lnSpc>
                <a:spcPct val="107000"/>
              </a:lnSpc>
              <a:spcAft>
                <a:spcPts val="800"/>
              </a:spcAft>
            </a:pPr>
            <a:endParaRPr lang="de-DE" sz="1000" dirty="0">
              <a:ea typeface="Calibri" panose="020F0502020204030204" pitchFamily="34" charset="0"/>
            </a:endParaRPr>
          </a:p>
          <a:p>
            <a:pPr>
              <a:lnSpc>
                <a:spcPct val="107000"/>
              </a:lnSpc>
              <a:spcAft>
                <a:spcPts val="800"/>
              </a:spcAft>
            </a:pPr>
            <a:endParaRPr lang="de-DE" sz="1000" dirty="0">
              <a:effectLst/>
              <a:ea typeface="Calibri" panose="020F0502020204030204" pitchFamily="34" charset="0"/>
            </a:endParaRPr>
          </a:p>
          <a:p>
            <a:pPr>
              <a:lnSpc>
                <a:spcPct val="107000"/>
              </a:lnSpc>
              <a:spcAft>
                <a:spcPts val="800"/>
              </a:spcAft>
            </a:pPr>
            <a:endParaRPr lang="de-DE" sz="1000" dirty="0">
              <a:effectLst/>
              <a:ea typeface="Calibri" panose="020F0502020204030204" pitchFamily="34" charset="0"/>
            </a:endParaRPr>
          </a:p>
          <a:p>
            <a:pPr>
              <a:lnSpc>
                <a:spcPct val="107000"/>
              </a:lnSpc>
              <a:spcAft>
                <a:spcPts val="800"/>
              </a:spcAft>
            </a:pP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3" name="Textplatzhalter 2">
            <a:extLst>
              <a:ext uri="{FF2B5EF4-FFF2-40B4-BE49-F238E27FC236}">
                <a16:creationId xmlns:a16="http://schemas.microsoft.com/office/drawing/2014/main" id="{735438EC-31D8-201C-DAD0-B88B0D203C4D}"/>
              </a:ext>
            </a:extLst>
          </p:cNvPr>
          <p:cNvSpPr>
            <a:spLocks noGrp="1"/>
          </p:cNvSpPr>
          <p:nvPr>
            <p:ph type="body" sz="quarter" idx="14"/>
          </p:nvPr>
        </p:nvSpPr>
        <p:spPr/>
        <p:txBody>
          <a:bodyPr>
            <a:normAutofit lnSpcReduction="10000"/>
          </a:bodyPr>
          <a:lstStyle/>
          <a:p>
            <a:r>
              <a:rPr lang="de-DE" dirty="0"/>
              <a:t>Quellen</a:t>
            </a:r>
          </a:p>
        </p:txBody>
      </p:sp>
    </p:spTree>
    <p:extLst>
      <p:ext uri="{BB962C8B-B14F-4D97-AF65-F5344CB8AC3E}">
        <p14:creationId xmlns:p14="http://schemas.microsoft.com/office/powerpoint/2010/main" val="30854481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77825CB-6193-99C2-F3D3-0D1B36FAC262}"/>
              </a:ext>
            </a:extLst>
          </p:cNvPr>
          <p:cNvSpPr>
            <a:spLocks noGrp="1"/>
          </p:cNvSpPr>
          <p:nvPr>
            <p:ph type="body" sz="quarter" idx="12"/>
          </p:nvPr>
        </p:nvSpPr>
        <p:spPr/>
        <p:txBody>
          <a:bodyPr/>
          <a:lstStyle/>
          <a:p>
            <a:r>
              <a:rPr lang="de-DE" sz="1000" dirty="0" err="1"/>
              <a:t>Nexat</a:t>
            </a:r>
            <a:r>
              <a:rPr lang="de-DE" sz="1000" dirty="0"/>
              <a:t>, 2022</a:t>
            </a:r>
          </a:p>
          <a:p>
            <a:r>
              <a:rPr lang="de-DE" sz="1000" dirty="0">
                <a:ea typeface="Calibri" panose="020F0502020204030204" pitchFamily="34" charset="0"/>
              </a:rPr>
              <a:t> </a:t>
            </a:r>
            <a:r>
              <a:rPr lang="de-DE" sz="1000" dirty="0">
                <a:ea typeface="Calibri" panose="020F0502020204030204" pitchFamily="34" charset="0"/>
                <a:hlinkClick r:id="rId2"/>
              </a:rPr>
              <a:t>https://www.nexat.de/controlled-traffic-farming/</a:t>
            </a:r>
            <a:endParaRPr lang="de-DE" sz="1000" dirty="0">
              <a:ea typeface="Calibri" panose="020F0502020204030204" pitchFamily="34" charset="0"/>
            </a:endParaRPr>
          </a:p>
          <a:p>
            <a:endParaRPr lang="de-DE" sz="1000" dirty="0">
              <a:ea typeface="Calibri" panose="020F0502020204030204" pitchFamily="34" charset="0"/>
            </a:endParaRPr>
          </a:p>
          <a:p>
            <a:r>
              <a:rPr lang="de-DE" sz="1000" dirty="0">
                <a:ea typeface="Calibri" panose="020F0502020204030204" pitchFamily="34" charset="0"/>
              </a:rPr>
              <a:t>Fendt, 2022</a:t>
            </a:r>
          </a:p>
          <a:p>
            <a:r>
              <a:rPr lang="de-DE" sz="1000" dirty="0">
                <a:ea typeface="Calibri" panose="020F0502020204030204" pitchFamily="34" charset="0"/>
                <a:hlinkClick r:id="rId3"/>
              </a:rPr>
              <a:t>https://www.fendt.com/de/fendt-variopull</a:t>
            </a:r>
            <a:endParaRPr lang="de-DE" sz="1000" dirty="0">
              <a:ea typeface="Calibri" panose="020F0502020204030204" pitchFamily="34" charset="0"/>
            </a:endParaRPr>
          </a:p>
          <a:p>
            <a:endParaRPr lang="de-DE" sz="1000" dirty="0">
              <a:ea typeface="Calibri" panose="020F0502020204030204" pitchFamily="34" charset="0"/>
            </a:endParaRPr>
          </a:p>
          <a:p>
            <a:r>
              <a:rPr lang="de-DE" sz="1000" dirty="0">
                <a:ea typeface="Calibri" panose="020F0502020204030204" pitchFamily="34" charset="0"/>
              </a:rPr>
              <a:t>Agrarheute, 2016</a:t>
            </a:r>
          </a:p>
          <a:p>
            <a:r>
              <a:rPr lang="de-DE" sz="1000" dirty="0">
                <a:ea typeface="Calibri" panose="020F0502020204030204" pitchFamily="34" charset="0"/>
                <a:hlinkClick r:id="rId4"/>
              </a:rPr>
              <a:t>https://www.agrarheute.com/technik/ackerbautechnik/permanente-fahrspuren-5-fakten-controlled-traffic-farming-530242</a:t>
            </a:r>
            <a:endParaRPr lang="de-DE" sz="1000" dirty="0">
              <a:ea typeface="Calibri" panose="020F0502020204030204" pitchFamily="34" charset="0"/>
            </a:endParaRPr>
          </a:p>
          <a:p>
            <a:endParaRPr lang="de-DE" sz="1000" dirty="0">
              <a:ea typeface="Calibri" panose="020F0502020204030204" pitchFamily="34" charset="0"/>
            </a:endParaRPr>
          </a:p>
          <a:p>
            <a:endParaRPr lang="de-DE" sz="1000" dirty="0"/>
          </a:p>
        </p:txBody>
      </p:sp>
      <p:sp>
        <p:nvSpPr>
          <p:cNvPr id="3" name="Textplatzhalter 2">
            <a:extLst>
              <a:ext uri="{FF2B5EF4-FFF2-40B4-BE49-F238E27FC236}">
                <a16:creationId xmlns:a16="http://schemas.microsoft.com/office/drawing/2014/main" id="{03A498DD-3B5A-5629-A533-B4E3D5DE4333}"/>
              </a:ext>
            </a:extLst>
          </p:cNvPr>
          <p:cNvSpPr>
            <a:spLocks noGrp="1"/>
          </p:cNvSpPr>
          <p:nvPr>
            <p:ph type="body" sz="quarter" idx="14"/>
          </p:nvPr>
        </p:nvSpPr>
        <p:spPr/>
        <p:txBody>
          <a:bodyPr/>
          <a:lstStyle/>
          <a:p>
            <a:r>
              <a:rPr lang="de-DE" dirty="0"/>
              <a:t>Quellen</a:t>
            </a:r>
          </a:p>
        </p:txBody>
      </p:sp>
    </p:spTree>
    <p:extLst>
      <p:ext uri="{BB962C8B-B14F-4D97-AF65-F5344CB8AC3E}">
        <p14:creationId xmlns:p14="http://schemas.microsoft.com/office/powerpoint/2010/main" val="39316738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11CFFA-BAC8-7502-BBE7-C538BA25EBE3}"/>
              </a:ext>
            </a:extLst>
          </p:cNvPr>
          <p:cNvSpPr>
            <a:spLocks noGrp="1"/>
          </p:cNvSpPr>
          <p:nvPr>
            <p:ph type="body" sz="quarter" idx="14"/>
          </p:nvPr>
        </p:nvSpPr>
        <p:spPr/>
        <p:txBody>
          <a:bodyPr>
            <a:normAutofit lnSpcReduction="10000"/>
          </a:bodyPr>
          <a:lstStyle/>
          <a:p>
            <a:r>
              <a:rPr lang="de-DE" dirty="0"/>
              <a:t>Abbildungsverzeichnis</a:t>
            </a:r>
          </a:p>
          <a:p>
            <a:endParaRPr lang="de-DE" dirty="0"/>
          </a:p>
        </p:txBody>
      </p:sp>
      <p:sp>
        <p:nvSpPr>
          <p:cNvPr id="4" name="Textfeld 3">
            <a:extLst>
              <a:ext uri="{FF2B5EF4-FFF2-40B4-BE49-F238E27FC236}">
                <a16:creationId xmlns:a16="http://schemas.microsoft.com/office/drawing/2014/main" id="{2316D01B-6759-BCB7-4D6A-CB05F2C4C8AE}"/>
              </a:ext>
            </a:extLst>
          </p:cNvPr>
          <p:cNvSpPr txBox="1"/>
          <p:nvPr/>
        </p:nvSpPr>
        <p:spPr>
          <a:xfrm>
            <a:off x="450056" y="1114425"/>
            <a:ext cx="8886825" cy="4093428"/>
          </a:xfrm>
          <a:prstGeom prst="rect">
            <a:avLst/>
          </a:prstGeom>
          <a:noFill/>
        </p:spPr>
        <p:txBody>
          <a:bodyPr wrap="square" rtlCol="0">
            <a:spAutoFit/>
          </a:bodyPr>
          <a:lstStyle/>
          <a:p>
            <a:pPr algn="l"/>
            <a:r>
              <a:rPr lang="de-DE" sz="1000" dirty="0"/>
              <a:t>Abbildung 2: </a:t>
            </a:r>
            <a:r>
              <a:rPr lang="de-DE" sz="1000" dirty="0">
                <a:hlinkClick r:id="rId2"/>
              </a:rPr>
              <a:t>https://de.wikipedia.org/wiki/Lanz_Bulldog#/media/Datei:Lanz_Bilder2007_008-crop.jpg</a:t>
            </a:r>
            <a:endParaRPr lang="de-DE" sz="1000" dirty="0"/>
          </a:p>
          <a:p>
            <a:pPr algn="l"/>
            <a:r>
              <a:rPr lang="de-DE" sz="1000" dirty="0"/>
              <a:t>Abbildung 3:</a:t>
            </a:r>
          </a:p>
          <a:p>
            <a:pPr algn="l"/>
            <a:r>
              <a:rPr lang="de-DE" sz="1000" dirty="0">
                <a:hlinkClick r:id="rId3"/>
              </a:rPr>
              <a:t>https://www.profi.de/imgs/2/6/4/0/b/8/fb_wi_johndeere9r_rx_048_id250635.jpg</a:t>
            </a:r>
            <a:endParaRPr lang="de-DE" sz="1000" dirty="0"/>
          </a:p>
          <a:p>
            <a:pPr algn="l"/>
            <a:r>
              <a:rPr lang="de-DE" sz="1000" dirty="0"/>
              <a:t>Abbildung 4:</a:t>
            </a:r>
          </a:p>
          <a:p>
            <a:pPr algn="l"/>
            <a:r>
              <a:rPr lang="de-DE" sz="1000" dirty="0"/>
              <a:t>https://encrypted-tbn0.gstatic.com/images?q=tbn:ANd9GcS9HkqQ-87ZjziVkQ2faYX9PRjlN6ro0QZPdQ&amp;usqp=CAU</a:t>
            </a:r>
          </a:p>
          <a:p>
            <a:pPr algn="l"/>
            <a:r>
              <a:rPr lang="de-DE" sz="1000" dirty="0"/>
              <a:t>Abbildung 5: </a:t>
            </a:r>
          </a:p>
          <a:p>
            <a:pPr algn="l"/>
            <a:r>
              <a:rPr lang="de-DE" sz="1000" dirty="0">
                <a:hlinkClick r:id="rId4"/>
              </a:rPr>
              <a:t>https://www.traktorpool.de/media/cms/serp/2415/Claas-Jaguar-960-gebraucht-auf-traktorpoolde.jpg?width=720&amp;quality=70&amp;nocache=1</a:t>
            </a:r>
            <a:endParaRPr lang="de-DE" sz="1000" dirty="0"/>
          </a:p>
          <a:p>
            <a:pPr algn="l"/>
            <a:r>
              <a:rPr lang="de-DE" sz="1000" dirty="0"/>
              <a:t>Abbildung 6:</a:t>
            </a:r>
          </a:p>
          <a:p>
            <a:pPr algn="l"/>
            <a:r>
              <a:rPr lang="de-DE" sz="1000" dirty="0">
                <a:hlinkClick r:id="rId5"/>
              </a:rPr>
              <a:t>https://img.ebay-kleinanzeigen.de/api/v1/prod-ads/images/68/688c8607-aa6f-4e39-ade5-a306c7501a48?rule=$_59.JPG</a:t>
            </a:r>
            <a:r>
              <a:rPr lang="de-DE" sz="1000" dirty="0"/>
              <a:t> </a:t>
            </a:r>
          </a:p>
          <a:p>
            <a:pPr algn="l"/>
            <a:r>
              <a:rPr lang="de-DE" sz="1000" dirty="0"/>
              <a:t>Abbildung 7:</a:t>
            </a:r>
          </a:p>
          <a:p>
            <a:pPr algn="l"/>
            <a:r>
              <a:rPr lang="de-DE" sz="1000" dirty="0">
                <a:hlinkClick r:id="rId6"/>
              </a:rPr>
              <a:t>https://encrypted-tbn0.gstatic.com/images?q=tbn:ANd9GcSWkyx8dQOpOkemiHrq_uEXaIt5DsikUyigBg&amp;usqp=CAU</a:t>
            </a:r>
            <a:endParaRPr lang="de-DE" sz="1000" dirty="0"/>
          </a:p>
          <a:p>
            <a:pPr algn="l"/>
            <a:r>
              <a:rPr lang="de-DE" sz="1000" dirty="0"/>
              <a:t>Abbildung 8: https://www.reifencloud.de/upload/template_96/reifenflanke-deutsche-groesse.jpeg</a:t>
            </a:r>
          </a:p>
          <a:p>
            <a:pPr algn="l"/>
            <a:r>
              <a:rPr lang="de-DE" sz="1000" dirty="0"/>
              <a:t>Abbildung 9: </a:t>
            </a:r>
            <a:r>
              <a:rPr lang="de-DE" sz="1000" dirty="0">
                <a:hlinkClick r:id="rId7"/>
              </a:rPr>
              <a:t>https://www.auto-motor-oel.de/simsalabim/wp-content/uploads/2021/03/DOT-Nummer-Reifen-Alter-Herstellungsdatum-1024x682.jpg</a:t>
            </a:r>
            <a:endParaRPr lang="de-DE" sz="1000" dirty="0"/>
          </a:p>
          <a:p>
            <a:pPr algn="l"/>
            <a:r>
              <a:rPr lang="de-DE" sz="1000" dirty="0"/>
              <a:t>Abbildung 10: </a:t>
            </a:r>
            <a:r>
              <a:rPr lang="de-DE" sz="1000" dirty="0">
                <a:hlinkClick r:id="rId8"/>
              </a:rPr>
              <a:t>https://static.toroleo.de/s/content-synced/blog/images/2018-11/Geschwindigkeitssymbol-43085586-ec86-49c0-9eb0-d635d05655a6.png</a:t>
            </a:r>
            <a:endParaRPr lang="de-DE" sz="1000" dirty="0"/>
          </a:p>
          <a:p>
            <a:pPr algn="l"/>
            <a:r>
              <a:rPr lang="de-DE" sz="1000" dirty="0"/>
              <a:t>Abbildung 12: Eichhorn, Horst (1999), Landtechnik, 7. Auflage, Hohenheim; S. 107</a:t>
            </a:r>
          </a:p>
          <a:p>
            <a:pPr algn="l"/>
            <a:r>
              <a:rPr lang="de-DE" sz="1000" dirty="0"/>
              <a:t>Abbildung 13: Eichhorn, Horst (1999), Landtechnik, 7. Auflage, Hohenheim; S. 107</a:t>
            </a:r>
          </a:p>
          <a:p>
            <a:pPr algn="l"/>
            <a:r>
              <a:rPr lang="de-DE" sz="1000" dirty="0"/>
              <a:t>Abbildung 14: </a:t>
            </a:r>
            <a:r>
              <a:rPr lang="de-DE" sz="1000" dirty="0">
                <a:hlinkClick r:id="rId9"/>
              </a:rPr>
              <a:t>https://blog.bridgestone-agriculture.de/hs-fs/hubfs/Firestone-web/BLOG%20Firestone/2021/01/schema_tyre-radial-structure_DE.jpg?width=1289&amp;name=schema_tyre-radial-structure_DE.jpg</a:t>
            </a:r>
            <a:r>
              <a:rPr lang="de-DE" sz="1000" dirty="0"/>
              <a:t> </a:t>
            </a:r>
          </a:p>
          <a:p>
            <a:pPr algn="l"/>
            <a:r>
              <a:rPr lang="de-DE" sz="1000" dirty="0"/>
              <a:t>Abbildung 15: </a:t>
            </a:r>
            <a:r>
              <a:rPr lang="de-DE" sz="1000" dirty="0">
                <a:hlinkClick r:id="rId10"/>
              </a:rPr>
              <a:t>https://www.agrartechnik.ch/fileadmin/user_upload/aktuell/Die_Karten_sind_frisch_gemischt.pdf</a:t>
            </a:r>
            <a:endParaRPr lang="de-DE" sz="1000" dirty="0"/>
          </a:p>
          <a:p>
            <a:pPr algn="l"/>
            <a:r>
              <a:rPr lang="de-DE" sz="1000" dirty="0"/>
              <a:t>Abbildung 16: </a:t>
            </a:r>
            <a:r>
              <a:rPr lang="de-DE" sz="1000" dirty="0">
                <a:hlinkClick r:id="rId11"/>
              </a:rPr>
              <a:t>https://www.diegruene.ch/fileadmin/user_upload/bauernzeitung/artikel-bilder/import/fd/81/fd81983072404fc20fc89a666ef3859c61cb2eac.jpg</a:t>
            </a:r>
            <a:endParaRPr lang="de-DE" sz="1000" dirty="0"/>
          </a:p>
          <a:p>
            <a:pPr algn="l"/>
            <a:r>
              <a:rPr lang="de-DE" sz="1000" dirty="0"/>
              <a:t>Abbildung 17: </a:t>
            </a:r>
            <a:r>
              <a:rPr lang="de-DE" sz="1000" dirty="0">
                <a:hlinkClick r:id="rId12"/>
              </a:rPr>
              <a:t>https://image.delti.com/tyre-pictures/h300/Ceat/FarmImplement404.jpg/92342/_.jpg</a:t>
            </a:r>
            <a:endParaRPr lang="de-DE" sz="1000" dirty="0"/>
          </a:p>
          <a:p>
            <a:pPr algn="l"/>
            <a:r>
              <a:rPr lang="de-DE" sz="1000" dirty="0"/>
              <a:t>Abbildung 18: </a:t>
            </a:r>
            <a:r>
              <a:rPr lang="de-DE" sz="1000" dirty="0">
                <a:hlinkClick r:id="rId13"/>
              </a:rPr>
              <a:t>https://media.cdn.kaufland.de/product-images/200x200/2b2190a44962c20455ad57882bf9b65f.jpg</a:t>
            </a:r>
            <a:endParaRPr lang="de-DE" sz="1000" dirty="0"/>
          </a:p>
          <a:p>
            <a:pPr algn="l"/>
            <a:r>
              <a:rPr lang="de-DE" sz="1000" dirty="0"/>
              <a:t>Abbildung 19: </a:t>
            </a:r>
            <a:r>
              <a:rPr lang="de-DE" sz="1000" dirty="0">
                <a:hlinkClick r:id="rId14"/>
              </a:rPr>
              <a:t>https://www.f1-reifen.de/MPT-Reifen</a:t>
            </a:r>
            <a:endParaRPr lang="de-DE" sz="1000" dirty="0"/>
          </a:p>
          <a:p>
            <a:pPr algn="l"/>
            <a:r>
              <a:rPr lang="de-DE" sz="1000" dirty="0"/>
              <a:t>Abbildung 20: </a:t>
            </a:r>
            <a:r>
              <a:rPr lang="de-DE" sz="1000" dirty="0">
                <a:hlinkClick r:id="rId15"/>
              </a:rPr>
              <a:t>https://www.derlanzmannheim.de/media/image/product/7125/md/reifen-136-24.jpg</a:t>
            </a:r>
            <a:endParaRPr lang="de-DE" sz="1000" dirty="0"/>
          </a:p>
          <a:p>
            <a:pPr algn="l"/>
            <a:endParaRPr lang="de-DE" sz="1000" dirty="0"/>
          </a:p>
          <a:p>
            <a:pPr algn="l"/>
            <a:endParaRPr lang="de-DE" sz="1000" dirty="0"/>
          </a:p>
        </p:txBody>
      </p:sp>
    </p:spTree>
    <p:extLst>
      <p:ext uri="{BB962C8B-B14F-4D97-AF65-F5344CB8AC3E}">
        <p14:creationId xmlns:p14="http://schemas.microsoft.com/office/powerpoint/2010/main" val="1472713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11CFFA-BAC8-7502-BBE7-C538BA25EBE3}"/>
              </a:ext>
            </a:extLst>
          </p:cNvPr>
          <p:cNvSpPr>
            <a:spLocks noGrp="1"/>
          </p:cNvSpPr>
          <p:nvPr>
            <p:ph type="body" sz="quarter" idx="14"/>
          </p:nvPr>
        </p:nvSpPr>
        <p:spPr/>
        <p:txBody>
          <a:bodyPr>
            <a:normAutofit lnSpcReduction="10000"/>
          </a:bodyPr>
          <a:lstStyle/>
          <a:p>
            <a:r>
              <a:rPr lang="de-DE" dirty="0"/>
              <a:t>Abbildungsverzeichnis</a:t>
            </a:r>
          </a:p>
          <a:p>
            <a:endParaRPr lang="de-DE" dirty="0"/>
          </a:p>
        </p:txBody>
      </p:sp>
      <p:sp>
        <p:nvSpPr>
          <p:cNvPr id="4" name="Textfeld 3">
            <a:extLst>
              <a:ext uri="{FF2B5EF4-FFF2-40B4-BE49-F238E27FC236}">
                <a16:creationId xmlns:a16="http://schemas.microsoft.com/office/drawing/2014/main" id="{2316D01B-6759-BCB7-4D6A-CB05F2C4C8AE}"/>
              </a:ext>
            </a:extLst>
          </p:cNvPr>
          <p:cNvSpPr txBox="1"/>
          <p:nvPr/>
        </p:nvSpPr>
        <p:spPr>
          <a:xfrm>
            <a:off x="450056" y="1114425"/>
            <a:ext cx="8886825" cy="5016758"/>
          </a:xfrm>
          <a:prstGeom prst="rect">
            <a:avLst/>
          </a:prstGeom>
          <a:noFill/>
        </p:spPr>
        <p:txBody>
          <a:bodyPr wrap="square" rtlCol="0">
            <a:spAutoFit/>
          </a:bodyPr>
          <a:lstStyle/>
          <a:p>
            <a:pPr algn="l"/>
            <a:r>
              <a:rPr lang="de-DE" sz="1000" dirty="0"/>
              <a:t>Abbildung 21: </a:t>
            </a:r>
            <a:r>
              <a:rPr lang="de-DE" sz="1000" dirty="0">
                <a:hlinkClick r:id="rId2"/>
              </a:rPr>
              <a:t>https://www.derlanzmannheim.de/media/image/product/8278/md/reifen-169-30.jpg</a:t>
            </a:r>
            <a:endParaRPr lang="de-DE" sz="1000" dirty="0"/>
          </a:p>
          <a:p>
            <a:pPr algn="l"/>
            <a:r>
              <a:rPr lang="de-DE" sz="1000" dirty="0"/>
              <a:t>Abbildung 22: </a:t>
            </a:r>
            <a:r>
              <a:rPr lang="de-DE" sz="1000" dirty="0">
                <a:hlinkClick r:id="rId3"/>
              </a:rPr>
              <a:t>https://media.kreissler24.de/Artikelbilder/800px/10019899-31X15-50-15--8PR-116B-BKT-AS-TR-313-TL-1.jpg</a:t>
            </a:r>
            <a:endParaRPr lang="de-DE" sz="1000" dirty="0"/>
          </a:p>
          <a:p>
            <a:pPr algn="l"/>
            <a:r>
              <a:rPr lang="de-DE" sz="1000" dirty="0"/>
              <a:t>Abbildung 23: </a:t>
            </a:r>
            <a:r>
              <a:rPr lang="de-DE" sz="1000" dirty="0">
                <a:hlinkClick r:id="rId4"/>
              </a:rPr>
              <a:t>https://www.dlg.org/fileadmin/downloads/landwirtschaft/themen/publikationen/merkblaetter/dlg-merkblatt_356.pdf</a:t>
            </a:r>
            <a:endParaRPr lang="de-DE" sz="1000" dirty="0"/>
          </a:p>
          <a:p>
            <a:pPr algn="l"/>
            <a:r>
              <a:rPr lang="de-DE" sz="1000" dirty="0"/>
              <a:t>Abbildung 24: Eichhorn, Horst (1999), Landtechnik, 7. Auflage, Hohenheim; S. 110</a:t>
            </a:r>
          </a:p>
          <a:p>
            <a:pPr algn="l"/>
            <a:r>
              <a:rPr lang="de-DE" sz="1000" dirty="0"/>
              <a:t>Abbildung 25: </a:t>
            </a:r>
            <a:r>
              <a:rPr lang="de-DE" sz="1000" dirty="0">
                <a:hlinkClick r:id="rId5"/>
              </a:rPr>
              <a:t>https://images.bild.de/5d41b66673cf6900016cadb4/4003fbab5378fff0341414f20ef6ca19/2/3?w=992</a:t>
            </a:r>
            <a:endParaRPr lang="de-DE" sz="1000" dirty="0"/>
          </a:p>
          <a:p>
            <a:pPr algn="l"/>
            <a:r>
              <a:rPr lang="de-DE" sz="1000" dirty="0"/>
              <a:t>Abbildung 26: </a:t>
            </a:r>
            <a:r>
              <a:rPr lang="de-DE" sz="1000" dirty="0">
                <a:hlinkClick r:id="rId6"/>
              </a:rPr>
              <a:t>https://i.ytimg.com/vi/_jzj2uh11ew/hqdefault.jpg</a:t>
            </a:r>
            <a:endParaRPr lang="de-DE" sz="1000" dirty="0"/>
          </a:p>
          <a:p>
            <a:pPr algn="l"/>
            <a:r>
              <a:rPr lang="de-DE" sz="1000" dirty="0"/>
              <a:t>Abbildung 27: </a:t>
            </a:r>
            <a:r>
              <a:rPr lang="de-DE" sz="1000" dirty="0">
                <a:hlinkClick r:id="rId7"/>
              </a:rPr>
              <a:t>https://cdn.lko.at/lko3/mmedia/image/2020.04.07/1586242671776652.jpg?m=NTAwLDM0NA%3D%3D&amp;_=1586242672</a:t>
            </a:r>
            <a:endParaRPr lang="de-DE" sz="1000" dirty="0"/>
          </a:p>
          <a:p>
            <a:pPr algn="l"/>
            <a:r>
              <a:rPr lang="de-DE" sz="1000" dirty="0"/>
              <a:t>Abbildung 28: Krebs, Rolf (2017), Bodenschutz in der Praxis, 1. Auflage, Stuttgart; S. 197</a:t>
            </a:r>
          </a:p>
          <a:p>
            <a:pPr algn="l"/>
            <a:r>
              <a:rPr lang="de-DE" sz="1000" dirty="0"/>
              <a:t>Abbildung 29: Krebs, Rolf (2017), Bodenschutz in der Praxis, 1. Auflage, Stuttgart; S. 195</a:t>
            </a:r>
          </a:p>
          <a:p>
            <a:pPr algn="l"/>
            <a:r>
              <a:rPr lang="de-DE" sz="1000" dirty="0"/>
              <a:t>Abbildung 30: https://www.glokalchange.de/data/pages/122/abbildung_bodenverdichtung.gif</a:t>
            </a:r>
          </a:p>
          <a:p>
            <a:pPr algn="l"/>
            <a:r>
              <a:rPr lang="de-DE" sz="1000" dirty="0"/>
              <a:t>Abbildung 31: </a:t>
            </a:r>
            <a:r>
              <a:rPr lang="de-DE" sz="1000" dirty="0">
                <a:hlinkClick r:id="rId8"/>
              </a:rPr>
              <a:t>https://www.lfu.bayern.de/boden/erdausstellung/bodengefaehrdung/pic/263609_kl_gr.jpg</a:t>
            </a:r>
            <a:endParaRPr lang="de-DE" sz="1000" dirty="0"/>
          </a:p>
          <a:p>
            <a:pPr algn="l"/>
            <a:r>
              <a:rPr lang="de-DE" sz="1000" dirty="0"/>
              <a:t>Abbildung 32: </a:t>
            </a:r>
            <a:r>
              <a:rPr lang="de-DE" sz="1000" dirty="0">
                <a:hlinkClick r:id="rId9"/>
              </a:rPr>
              <a:t>https://encrypted-tbn0.gstatic.com/images?q=tbn:ANd9GcShgi_GmgHkmbbmrNVJ_x86mgiw1zGqCxh91A&amp;usqp=CAU</a:t>
            </a:r>
            <a:endParaRPr lang="de-DE" sz="1000" dirty="0"/>
          </a:p>
          <a:p>
            <a:pPr algn="l"/>
            <a:r>
              <a:rPr lang="de-DE" sz="1000" dirty="0"/>
              <a:t>Abbildung 33: </a:t>
            </a:r>
            <a:r>
              <a:rPr lang="de-DE" sz="1000" dirty="0">
                <a:hlinkClick r:id="rId10"/>
              </a:rPr>
              <a:t>https://docplayer.org/docs-images/66/55315964/images/6-2.jpg</a:t>
            </a:r>
            <a:endParaRPr lang="de-DE" sz="1000" dirty="0"/>
          </a:p>
          <a:p>
            <a:pPr algn="l"/>
            <a:r>
              <a:rPr lang="de-DE" sz="1000" dirty="0"/>
              <a:t>Abbildung 34: </a:t>
            </a:r>
            <a:r>
              <a:rPr lang="de-DE" sz="1000" dirty="0">
                <a:hlinkClick r:id="rId11"/>
              </a:rPr>
              <a:t>https://www.bmel.de/SharedDocs/Bilder/DE/_Landwirtschaft/Pflanzenbau/Boden/TdMNovemberFahrspuren.jpg?__blob=normal&amp;v=3</a:t>
            </a:r>
            <a:endParaRPr lang="de-DE" sz="1000" dirty="0"/>
          </a:p>
          <a:p>
            <a:pPr algn="l"/>
            <a:r>
              <a:rPr lang="de-DE" sz="1000" dirty="0"/>
              <a:t>Abbildung 35: </a:t>
            </a:r>
            <a:r>
              <a:rPr lang="de-DE" sz="1000" dirty="0">
                <a:hlinkClick r:id="rId12"/>
              </a:rPr>
              <a:t>https://www.ufarevue.ch/var/site/storage/images/5/7/3/1/381375-1-ger-CH/6467880_snip_1617252450223_i1200.png</a:t>
            </a:r>
            <a:endParaRPr lang="de-DE" sz="1000" dirty="0"/>
          </a:p>
          <a:p>
            <a:pPr algn="l"/>
            <a:r>
              <a:rPr lang="de-DE" sz="1000" dirty="0"/>
              <a:t>Abbildung 36: </a:t>
            </a:r>
            <a:r>
              <a:rPr lang="de-DE" sz="1000" dirty="0">
                <a:hlinkClick r:id="rId13"/>
              </a:rPr>
              <a:t>https://www.landundforst.de/media/2022-01/reifen-befahrbarkeitfoto3-reifenkontur-47411840.jpg</a:t>
            </a:r>
            <a:endParaRPr lang="de-DE" sz="1000" dirty="0"/>
          </a:p>
          <a:p>
            <a:pPr algn="l"/>
            <a:r>
              <a:rPr lang="de-DE" sz="1000" dirty="0"/>
              <a:t>Abbildung 37: </a:t>
            </a:r>
            <a:r>
              <a:rPr lang="de-DE" sz="1000" dirty="0">
                <a:hlinkClick r:id="rId14"/>
              </a:rPr>
              <a:t>https://encrypted-tbn0.gstatic.com/images?q=tbn:ANd9GcSGqpSQT1beEdtcjfM1YqmT4pNK21h2lPQIXw&amp;usqp=CAU</a:t>
            </a:r>
            <a:endParaRPr lang="de-DE" sz="1000" dirty="0"/>
          </a:p>
          <a:p>
            <a:pPr algn="l"/>
            <a:r>
              <a:rPr lang="de-DE" sz="1000" dirty="0"/>
              <a:t>Abbildung 38: </a:t>
            </a:r>
            <a:r>
              <a:rPr lang="de-DE" sz="1000" dirty="0">
                <a:hlinkClick r:id="rId15"/>
              </a:rPr>
              <a:t>https://encrypted-tbn0.gstatic.com/images?q=tbn:ANd9GcRifNmdTCy8XrovMZHvJND68LBNOBn46UMVFA&amp;usqp=CAU</a:t>
            </a:r>
            <a:endParaRPr lang="de-DE" sz="1000" dirty="0"/>
          </a:p>
          <a:p>
            <a:pPr algn="l"/>
            <a:r>
              <a:rPr lang="de-DE" sz="1000" dirty="0"/>
              <a:t>Abbildung 39: </a:t>
            </a:r>
            <a:r>
              <a:rPr lang="de-DE" sz="1000" dirty="0">
                <a:hlinkClick r:id="rId16"/>
              </a:rPr>
              <a:t>https://landwirt-media.com/wp-content/uploads/2020/11/lpx_153275-823x548.jpg</a:t>
            </a:r>
            <a:endParaRPr lang="de-DE" sz="1000" dirty="0"/>
          </a:p>
          <a:p>
            <a:pPr algn="l"/>
            <a:r>
              <a:rPr lang="de-DE" sz="1000" dirty="0"/>
              <a:t>Abbildung 40: </a:t>
            </a:r>
            <a:r>
              <a:rPr lang="de-DE" sz="1000" dirty="0">
                <a:hlinkClick r:id="rId17"/>
              </a:rPr>
              <a:t>http://www.bildarchiv-boden.de/boschu/Fahrspur%20im%20nassem%20Acker.jpg</a:t>
            </a:r>
            <a:endParaRPr lang="de-DE" sz="1000" dirty="0"/>
          </a:p>
          <a:p>
            <a:pPr algn="l"/>
            <a:r>
              <a:rPr lang="de-DE" sz="1000" dirty="0"/>
              <a:t>Abbildung 41: https://docplayer.org/docs-images/66/55315964/images/9-0.jpg </a:t>
            </a:r>
          </a:p>
          <a:p>
            <a:pPr algn="l"/>
            <a:r>
              <a:rPr lang="de-DE" sz="1000" dirty="0"/>
              <a:t>Abbildung 42: https://www.digitalmagazin.de/heftbilder/land-forst/luf-2020-45/12610/image-thumb__12610__content/46984261.jpg?t=1604455546</a:t>
            </a:r>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p:txBody>
      </p:sp>
    </p:spTree>
    <p:extLst>
      <p:ext uri="{BB962C8B-B14F-4D97-AF65-F5344CB8AC3E}">
        <p14:creationId xmlns:p14="http://schemas.microsoft.com/office/powerpoint/2010/main" val="14200356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11CFFA-BAC8-7502-BBE7-C538BA25EBE3}"/>
              </a:ext>
            </a:extLst>
          </p:cNvPr>
          <p:cNvSpPr>
            <a:spLocks noGrp="1"/>
          </p:cNvSpPr>
          <p:nvPr>
            <p:ph type="body" sz="quarter" idx="14"/>
          </p:nvPr>
        </p:nvSpPr>
        <p:spPr/>
        <p:txBody>
          <a:bodyPr>
            <a:normAutofit lnSpcReduction="10000"/>
          </a:bodyPr>
          <a:lstStyle/>
          <a:p>
            <a:r>
              <a:rPr lang="de-DE" dirty="0"/>
              <a:t>Abbildungsverzeichnis</a:t>
            </a:r>
          </a:p>
          <a:p>
            <a:endParaRPr lang="de-DE" dirty="0"/>
          </a:p>
        </p:txBody>
      </p:sp>
      <p:sp>
        <p:nvSpPr>
          <p:cNvPr id="4" name="Textfeld 3">
            <a:extLst>
              <a:ext uri="{FF2B5EF4-FFF2-40B4-BE49-F238E27FC236}">
                <a16:creationId xmlns:a16="http://schemas.microsoft.com/office/drawing/2014/main" id="{2316D01B-6759-BCB7-4D6A-CB05F2C4C8AE}"/>
              </a:ext>
            </a:extLst>
          </p:cNvPr>
          <p:cNvSpPr txBox="1"/>
          <p:nvPr/>
        </p:nvSpPr>
        <p:spPr>
          <a:xfrm>
            <a:off x="450056" y="1114425"/>
            <a:ext cx="8886825" cy="7017306"/>
          </a:xfrm>
          <a:prstGeom prst="rect">
            <a:avLst/>
          </a:prstGeom>
          <a:noFill/>
        </p:spPr>
        <p:txBody>
          <a:bodyPr wrap="square" rtlCol="0">
            <a:spAutoFit/>
          </a:bodyPr>
          <a:lstStyle/>
          <a:p>
            <a:pPr algn="l"/>
            <a:r>
              <a:rPr lang="de-DE" sz="1000" dirty="0"/>
              <a:t>Abbildung 43: </a:t>
            </a:r>
            <a:r>
              <a:rPr lang="de-DE" sz="1000" dirty="0">
                <a:hlinkClick r:id="rId2"/>
              </a:rPr>
              <a:t>https://www.dlg.org/fileadmin/_processed_/3/6/csm_Abb_02_434f795c7a.jpg</a:t>
            </a:r>
            <a:endParaRPr lang="de-DE" sz="1000" dirty="0"/>
          </a:p>
          <a:p>
            <a:pPr algn="l"/>
            <a:r>
              <a:rPr lang="de-DE" sz="1000" dirty="0"/>
              <a:t>Abbildung 44: </a:t>
            </a:r>
            <a:r>
              <a:rPr lang="de-DE" sz="1000" dirty="0">
                <a:hlinkClick r:id="rId3"/>
              </a:rPr>
              <a:t>https://www.dlg.org/fileadmin/images/landwirtschaft/fachzentrum/publikationen/merkblatt/461/Abb_11.jpg</a:t>
            </a:r>
            <a:endParaRPr lang="de-DE" sz="1000" dirty="0"/>
          </a:p>
          <a:p>
            <a:pPr algn="l"/>
            <a:r>
              <a:rPr lang="de-DE" sz="1000" dirty="0"/>
              <a:t>Abbildung 45: </a:t>
            </a:r>
            <a:r>
              <a:rPr lang="de-DE" sz="1000" dirty="0">
                <a:hlinkClick r:id="rId4"/>
              </a:rPr>
              <a:t>https://www.dlg.org/fileadmin/_processed_/f/0/csm_Abb_13_822f5e896d.jpg</a:t>
            </a:r>
            <a:endParaRPr lang="de-DE" sz="1000" dirty="0"/>
          </a:p>
          <a:p>
            <a:pPr algn="l"/>
            <a:r>
              <a:rPr lang="de-DE" sz="1000" dirty="0"/>
              <a:t>Abbildung 46: </a:t>
            </a:r>
            <a:r>
              <a:rPr lang="de-DE" sz="1000" dirty="0">
                <a:hlinkClick r:id="rId5"/>
              </a:rPr>
              <a:t>https://encrypted-tbn0.gstatic.com/images?q=tbn:ANd9GcS5yJn54dh9O2xdats10cMTpq2o7hi-wLHTWQ&amp;usqp=CAU</a:t>
            </a:r>
            <a:endParaRPr lang="de-DE" sz="1000" dirty="0"/>
          </a:p>
          <a:p>
            <a:pPr algn="l"/>
            <a:r>
              <a:rPr lang="de-DE" sz="1000" dirty="0"/>
              <a:t>Abbildung 47: </a:t>
            </a:r>
            <a:r>
              <a:rPr lang="de-DE" sz="1000" dirty="0">
                <a:hlinkClick r:id="rId6"/>
              </a:rPr>
              <a:t>https://encrypted-tbn0.gstatic.com/images?q=tbn:ANd9GcSxG_mXtPBJYjuAkjczfwB_TU19Jc3uGxiIKA&amp;usqp=CAU</a:t>
            </a:r>
            <a:endParaRPr lang="de-DE" sz="1000" dirty="0"/>
          </a:p>
          <a:p>
            <a:pPr algn="l"/>
            <a:r>
              <a:rPr lang="de-DE" sz="1000" dirty="0"/>
              <a:t>Abbildung 48: </a:t>
            </a:r>
            <a:r>
              <a:rPr lang="de-DE" sz="1000" dirty="0">
                <a:hlinkClick r:id="rId7"/>
              </a:rPr>
              <a:t>https://www.dlg.org/fileadmin/images/landwirtschaft/fachzentrum/publikationen/merkblatt/461/Abb_27_mitte.jpg</a:t>
            </a:r>
            <a:endParaRPr lang="de-DE" sz="1000" dirty="0"/>
          </a:p>
          <a:p>
            <a:pPr algn="l"/>
            <a:r>
              <a:rPr lang="de-DE" sz="1000" dirty="0"/>
              <a:t>Abbildung 49: </a:t>
            </a:r>
            <a:r>
              <a:rPr lang="de-DE" sz="1000" dirty="0">
                <a:hlinkClick r:id="rId8"/>
              </a:rPr>
              <a:t>https://www.dlg.org/fileadmin/images/landwirtschaft/fachzentrum/publikationen/merkblatt/461/Abb_10c.jpg</a:t>
            </a:r>
            <a:endParaRPr lang="de-DE" sz="1000" dirty="0"/>
          </a:p>
          <a:p>
            <a:pPr algn="l"/>
            <a:r>
              <a:rPr lang="de-DE" sz="1000" dirty="0"/>
              <a:t>Abbildung 50: </a:t>
            </a:r>
            <a:r>
              <a:rPr lang="de-DE" sz="1000" dirty="0">
                <a:hlinkClick r:id="rId9"/>
              </a:rPr>
              <a:t>https://www.dlg.org/fileadmin/_processed_/8/1/csm_Abb_10d_fc77a43883.jpg</a:t>
            </a:r>
            <a:endParaRPr lang="de-DE" sz="1000" dirty="0"/>
          </a:p>
          <a:p>
            <a:pPr algn="l"/>
            <a:r>
              <a:rPr lang="de-DE" sz="1000" dirty="0"/>
              <a:t>Abbildung 51: https://www.dlg.org/fileadmin/_processed_/f/3/csm_Abb_31_0b7842d88c.jpg</a:t>
            </a:r>
          </a:p>
          <a:p>
            <a:pPr algn="l"/>
            <a:r>
              <a:rPr lang="de-DE" sz="1000" dirty="0"/>
              <a:t>Abbildung 52: </a:t>
            </a:r>
            <a:r>
              <a:rPr lang="de-DE" sz="1000" dirty="0">
                <a:hlinkClick r:id="rId10"/>
              </a:rPr>
              <a:t>https://www.dlg.org/fileadmin/_processed_/6/a/csm_Abb_9_ff6148a3b7.jpg</a:t>
            </a:r>
            <a:endParaRPr lang="de-DE" sz="1000" dirty="0"/>
          </a:p>
          <a:p>
            <a:pPr algn="l"/>
            <a:r>
              <a:rPr lang="de-DE" sz="1000" dirty="0"/>
              <a:t>Abbildung 53: </a:t>
            </a:r>
            <a:r>
              <a:rPr lang="de-DE" sz="1000" dirty="0">
                <a:hlinkClick r:id="rId11"/>
              </a:rPr>
              <a:t>https://www.bridgestone-agriculture.de/hs-fs/hubfs/Bridgestone-Agriculture_Theme-2019/Images/graph_lead-variation_DE.jpg?width=439&amp;name=graph_lead-variation_DE.jpg</a:t>
            </a:r>
            <a:endParaRPr lang="de-DE" sz="1000" dirty="0"/>
          </a:p>
          <a:p>
            <a:pPr algn="l"/>
            <a:r>
              <a:rPr lang="de-DE" sz="1000" dirty="0"/>
              <a:t>Abbildung 54: </a:t>
            </a:r>
            <a:r>
              <a:rPr lang="de-DE" sz="1000" dirty="0">
                <a:hlinkClick r:id="rId12"/>
              </a:rPr>
              <a:t>https://www.landtechnikmagazin.de/upload/xl/xl_8976_1611680088.jpg</a:t>
            </a:r>
            <a:endParaRPr lang="de-DE" sz="1000" dirty="0"/>
          </a:p>
          <a:p>
            <a:pPr algn="l"/>
            <a:r>
              <a:rPr lang="de-DE" sz="1000" dirty="0"/>
              <a:t>Abbildung 55: </a:t>
            </a:r>
            <a:r>
              <a:rPr lang="de-DE" sz="1000" dirty="0">
                <a:hlinkClick r:id="rId13"/>
              </a:rPr>
              <a:t>https://lu-web.de/site/assets/files/58595/dsc5821.700x0.jpg</a:t>
            </a:r>
            <a:endParaRPr lang="de-DE" sz="1000" dirty="0"/>
          </a:p>
          <a:p>
            <a:pPr algn="l"/>
            <a:r>
              <a:rPr lang="de-DE" sz="1000" dirty="0"/>
              <a:t>Abbildung 56: </a:t>
            </a:r>
            <a:r>
              <a:rPr lang="de-DE" sz="1000" dirty="0">
                <a:hlinkClick r:id="rId14"/>
              </a:rPr>
              <a:t>https://www.agrarheute.com/sites/agrarheute.com/files/styles/bildergalerie_lg_1x/public/2019-11/00-claas-axion-tt-xerion-raupenfahrwerk-5-46606509.webp</a:t>
            </a:r>
            <a:endParaRPr lang="de-DE" sz="1000" dirty="0"/>
          </a:p>
          <a:p>
            <a:pPr algn="l"/>
            <a:r>
              <a:rPr lang="de-DE" sz="1000" dirty="0"/>
              <a:t>Abbildung 57: </a:t>
            </a:r>
            <a:r>
              <a:rPr lang="de-DE" sz="1000" dirty="0">
                <a:hlinkClick r:id="rId15"/>
              </a:rPr>
              <a:t>https://autode-static.de/wp-content/uploads/2013/11/Ein-Traktor-wie-ein-Panzer-Der-Quadtrac-von-Case-IH-wuwd.jpg</a:t>
            </a:r>
            <a:endParaRPr lang="de-DE" sz="1000" dirty="0"/>
          </a:p>
          <a:p>
            <a:pPr algn="l"/>
            <a:r>
              <a:rPr lang="de-DE" sz="1000" dirty="0"/>
              <a:t>Abbildung 58: </a:t>
            </a:r>
            <a:r>
              <a:rPr lang="de-DE" sz="1000" dirty="0">
                <a:hlinkClick r:id="rId16"/>
              </a:rPr>
              <a:t>https://www.ufarevue.ch/var/site/storage/images/media/import-images/combined_5464797_2_5464798_2.jpg/127242-1-ger-CH/combined_5464797_2_5464798_2.jpg_i1200.jpg</a:t>
            </a:r>
            <a:endParaRPr lang="de-DE" sz="1000" dirty="0"/>
          </a:p>
          <a:p>
            <a:pPr algn="l"/>
            <a:r>
              <a:rPr lang="de-DE" sz="1000" dirty="0"/>
              <a:t>Abbildung 59: </a:t>
            </a:r>
            <a:r>
              <a:rPr lang="de-DE" sz="1000" dirty="0">
                <a:hlinkClick r:id="rId17"/>
              </a:rPr>
              <a:t>https://www.claas.de/blueprint/servlet/resource/image/2394622/inline_m_s/400/225/434db3f0ab8d40c1640518e2e038bd0d/By/412412.jpg</a:t>
            </a:r>
            <a:endParaRPr lang="de-DE" sz="1000" dirty="0"/>
          </a:p>
          <a:p>
            <a:pPr algn="l"/>
            <a:r>
              <a:rPr lang="de-DE" sz="1000" dirty="0"/>
              <a:t>Abbildung 60: </a:t>
            </a:r>
            <a:r>
              <a:rPr lang="de-DE" sz="1000" dirty="0">
                <a:hlinkClick r:id="rId18"/>
              </a:rPr>
              <a:t>https://www.agrarheute.com/sites/agrarheute.com/files/styles/lightbox/public/2018-02/varitron_470_platinum_terra_trac_3_cgrimme_low_0.jpg</a:t>
            </a:r>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p:txBody>
      </p:sp>
    </p:spTree>
    <p:extLst>
      <p:ext uri="{BB962C8B-B14F-4D97-AF65-F5344CB8AC3E}">
        <p14:creationId xmlns:p14="http://schemas.microsoft.com/office/powerpoint/2010/main" val="20131032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11CFFA-BAC8-7502-BBE7-C538BA25EBE3}"/>
              </a:ext>
            </a:extLst>
          </p:cNvPr>
          <p:cNvSpPr>
            <a:spLocks noGrp="1"/>
          </p:cNvSpPr>
          <p:nvPr>
            <p:ph type="body" sz="quarter" idx="14"/>
          </p:nvPr>
        </p:nvSpPr>
        <p:spPr/>
        <p:txBody>
          <a:bodyPr>
            <a:normAutofit lnSpcReduction="10000"/>
          </a:bodyPr>
          <a:lstStyle/>
          <a:p>
            <a:r>
              <a:rPr lang="de-DE" dirty="0"/>
              <a:t>Abbildungsverzeichnis</a:t>
            </a:r>
          </a:p>
          <a:p>
            <a:endParaRPr lang="de-DE" dirty="0"/>
          </a:p>
        </p:txBody>
      </p:sp>
      <p:sp>
        <p:nvSpPr>
          <p:cNvPr id="4" name="Textfeld 3">
            <a:extLst>
              <a:ext uri="{FF2B5EF4-FFF2-40B4-BE49-F238E27FC236}">
                <a16:creationId xmlns:a16="http://schemas.microsoft.com/office/drawing/2014/main" id="{2316D01B-6759-BCB7-4D6A-CB05F2C4C8AE}"/>
              </a:ext>
            </a:extLst>
          </p:cNvPr>
          <p:cNvSpPr txBox="1"/>
          <p:nvPr/>
        </p:nvSpPr>
        <p:spPr>
          <a:xfrm>
            <a:off x="450056" y="1114425"/>
            <a:ext cx="8886825" cy="5786199"/>
          </a:xfrm>
          <a:prstGeom prst="rect">
            <a:avLst/>
          </a:prstGeom>
          <a:noFill/>
        </p:spPr>
        <p:txBody>
          <a:bodyPr wrap="square" rtlCol="0">
            <a:spAutoFit/>
          </a:bodyPr>
          <a:lstStyle/>
          <a:p>
            <a:pPr algn="l"/>
            <a:r>
              <a:rPr lang="de-DE" sz="1000" dirty="0"/>
              <a:t>Abbildung 61: </a:t>
            </a:r>
            <a:r>
              <a:rPr lang="de-DE" sz="1000" dirty="0">
                <a:hlinkClick r:id="rId2"/>
              </a:rPr>
              <a:t>https://encrypted-tbn0.gstatic.com/images?q=tbn:ANd9GcS-udDa4KdQMF-0FvWZKC_o8avJgXkz6TF5GA&amp;usqp=CAU</a:t>
            </a:r>
            <a:endParaRPr lang="de-DE" sz="1000" dirty="0"/>
          </a:p>
          <a:p>
            <a:pPr algn="l"/>
            <a:r>
              <a:rPr lang="de-DE" sz="1000" dirty="0"/>
              <a:t>Abbildung 62: </a:t>
            </a:r>
            <a:r>
              <a:rPr lang="de-DE" sz="1000" dirty="0">
                <a:hlinkClick r:id="rId3"/>
              </a:rPr>
              <a:t>https://1.bp.blogspot.com/-p9UXZX61OXU/XXv_uoijeZI/AAAAAAAAESI/I00qvzuFflMlyQ3MjbGebZ5isUUhBEysQCLcBGAsYHQ/s1600/IMG_7407%25282%2529-1.jpg</a:t>
            </a:r>
            <a:endParaRPr lang="de-DE" sz="1000" dirty="0"/>
          </a:p>
          <a:p>
            <a:pPr algn="l"/>
            <a:r>
              <a:rPr lang="de-DE" sz="1000" dirty="0"/>
              <a:t>Abbildung 63: </a:t>
            </a:r>
            <a:r>
              <a:rPr lang="de-DE" sz="1000" dirty="0">
                <a:hlinkClick r:id="rId4"/>
              </a:rPr>
              <a:t>https://www.claas.de/blueprint/servlet/resource/image/2394596/inline_l_l/820/460/514ea47a5132bda9ad776f072350b174/uP/300612-2.jpg</a:t>
            </a:r>
            <a:endParaRPr lang="de-DE" sz="1000" dirty="0"/>
          </a:p>
          <a:p>
            <a:pPr algn="l"/>
            <a:r>
              <a:rPr lang="de-DE" sz="1000" dirty="0"/>
              <a:t>Abbildung 64: </a:t>
            </a:r>
            <a:r>
              <a:rPr lang="de-DE" sz="1000" dirty="0">
                <a:hlinkClick r:id="rId5"/>
              </a:rPr>
              <a:t>https://www.fendt.com/de/images/5f6c9b2b8bd16453cf4ff717_1600953131_web_de-DE.jpg</a:t>
            </a:r>
            <a:endParaRPr lang="de-DE" sz="1000" dirty="0"/>
          </a:p>
          <a:p>
            <a:pPr algn="l"/>
            <a:r>
              <a:rPr lang="de-DE" sz="1000" dirty="0"/>
              <a:t>Abbildung 65: </a:t>
            </a:r>
            <a:r>
              <a:rPr lang="de-DE" sz="1000" dirty="0">
                <a:hlinkClick r:id="rId6"/>
              </a:rPr>
              <a:t>https://www.fendt.com/de/images/5f6c9b84d0054355b106d2a5_1600953314_web_de-DE.jpg</a:t>
            </a:r>
            <a:endParaRPr lang="de-DE" sz="1000" dirty="0"/>
          </a:p>
          <a:p>
            <a:pPr algn="l"/>
            <a:r>
              <a:rPr lang="de-DE" sz="1000" dirty="0"/>
              <a:t>Abbildung 66: </a:t>
            </a:r>
            <a:r>
              <a:rPr lang="de-DE" sz="1000" dirty="0">
                <a:hlinkClick r:id="rId7"/>
              </a:rPr>
              <a:t>https://www.claas.de/blueprint/servlet/resource/image/1406656/inline_s_s/260/145/80e1332c201a310fa21ea6b1bcc04c6f/xm/301251_1.jpg</a:t>
            </a:r>
            <a:endParaRPr lang="de-DE" sz="1000" dirty="0"/>
          </a:p>
          <a:p>
            <a:pPr algn="l"/>
            <a:r>
              <a:rPr lang="de-DE" sz="1000" dirty="0"/>
              <a:t>Abbildung 67: </a:t>
            </a:r>
            <a:r>
              <a:rPr lang="de-DE" sz="1000" dirty="0">
                <a:hlinkClick r:id="rId8"/>
              </a:rPr>
              <a:t>https://www.claas.de/blueprint/servlet/resource/image/1406664/inline_s_s/260/145/7329a079c646c736a74adff02cd004ff/rs/301251_3.jpg</a:t>
            </a:r>
            <a:endParaRPr lang="de-DE" sz="1000" dirty="0"/>
          </a:p>
          <a:p>
            <a:pPr algn="l"/>
            <a:r>
              <a:rPr lang="de-DE" sz="1000" dirty="0"/>
              <a:t>Abbildung 68: </a:t>
            </a:r>
            <a:r>
              <a:rPr lang="de-DE" sz="1000" dirty="0">
                <a:hlinkClick r:id="rId9"/>
              </a:rPr>
              <a:t>https://agro-center.de/out/pictures/master/product/1/SZBXXX040170_1.jpg</a:t>
            </a:r>
            <a:endParaRPr lang="de-DE" sz="1000" dirty="0"/>
          </a:p>
          <a:p>
            <a:pPr algn="l"/>
            <a:r>
              <a:rPr lang="de-DE" sz="1000" dirty="0"/>
              <a:t>Abbildung 69: </a:t>
            </a:r>
            <a:r>
              <a:rPr lang="de-DE" sz="1000" dirty="0">
                <a:hlinkClick r:id="rId10"/>
              </a:rPr>
              <a:t>https://www.technikscheune.de/images/product_images/info_images/koffer_airboxmobil.jpg</a:t>
            </a:r>
            <a:endParaRPr lang="de-DE" sz="1000" dirty="0"/>
          </a:p>
          <a:p>
            <a:pPr algn="l"/>
            <a:r>
              <a:rPr lang="de-DE" sz="1000" dirty="0"/>
              <a:t>Abbildung 70: </a:t>
            </a:r>
            <a:r>
              <a:rPr lang="de-DE" sz="1000" dirty="0">
                <a:hlinkClick r:id="rId11"/>
              </a:rPr>
              <a:t>http://www.reifendruckregelanlage.ch/attachments/Image/DSC01034.JPG?template=generic</a:t>
            </a:r>
            <a:endParaRPr lang="de-DE" sz="1000" dirty="0"/>
          </a:p>
          <a:p>
            <a:pPr algn="l"/>
            <a:r>
              <a:rPr lang="de-DE" sz="1000" dirty="0"/>
              <a:t>Abbildung 71: </a:t>
            </a:r>
            <a:r>
              <a:rPr lang="de-DE" sz="1000" dirty="0">
                <a:hlinkClick r:id="rId12"/>
              </a:rPr>
              <a:t>https://encrypted-tbn0.gstatic.com/images?q=tbn:ANd9GcQ8T5q9sdbXBs3Q3WgegBrFh4znH_0-Z6wMng&amp;usqp=CAU</a:t>
            </a:r>
            <a:endParaRPr lang="de-DE" sz="1000" dirty="0"/>
          </a:p>
          <a:p>
            <a:pPr algn="l"/>
            <a:r>
              <a:rPr lang="de-DE" sz="1000" dirty="0"/>
              <a:t>Abbildung 72: </a:t>
            </a:r>
            <a:r>
              <a:rPr lang="de-DE" sz="1000" dirty="0">
                <a:hlinkClick r:id="rId13"/>
              </a:rPr>
              <a:t>https://www.terra-care.at/wp-content/uploads/TerraTurn-768x499.jpg</a:t>
            </a:r>
            <a:endParaRPr lang="de-DE" sz="1000" dirty="0"/>
          </a:p>
          <a:p>
            <a:pPr algn="l"/>
            <a:r>
              <a:rPr lang="de-DE" sz="1000" dirty="0"/>
              <a:t>Abbildung 73: </a:t>
            </a:r>
            <a:r>
              <a:rPr lang="de-DE" sz="1000" dirty="0">
                <a:hlinkClick r:id="rId14"/>
              </a:rPr>
              <a:t>https://www.terrasmart.at/wp/wp-content/uploads/Funktionsweise-Reifendruckregler-1.png</a:t>
            </a:r>
            <a:endParaRPr lang="de-DE" sz="1000" dirty="0"/>
          </a:p>
          <a:p>
            <a:pPr algn="l"/>
            <a:r>
              <a:rPr lang="de-DE" sz="1000" dirty="0"/>
              <a:t>Abbildung 74: </a:t>
            </a:r>
            <a:r>
              <a:rPr lang="de-DE" sz="1000" dirty="0">
                <a:hlinkClick r:id="rId15"/>
              </a:rPr>
              <a:t>https://docplayer.org/docs-images/95/124096832/images/24-0.jpg</a:t>
            </a:r>
            <a:endParaRPr lang="de-DE" sz="1000" dirty="0"/>
          </a:p>
          <a:p>
            <a:pPr algn="l"/>
            <a:r>
              <a:rPr lang="de-DE" sz="1000" dirty="0"/>
              <a:t>Abbildung 75: </a:t>
            </a:r>
            <a:r>
              <a:rPr lang="de-DE" sz="1000" dirty="0">
                <a:hlinkClick r:id="rId16"/>
              </a:rPr>
              <a:t>https://docplayer.org/docs-images/110/190084520/images/25-0.jpg</a:t>
            </a:r>
            <a:endParaRPr lang="de-DE" sz="1000" dirty="0"/>
          </a:p>
          <a:p>
            <a:pPr algn="l"/>
            <a:r>
              <a:rPr lang="de-DE" sz="1000" dirty="0"/>
              <a:t>Abbildung 76: </a:t>
            </a:r>
            <a:r>
              <a:rPr lang="de-DE" sz="1000" dirty="0">
                <a:hlinkClick r:id="rId17"/>
              </a:rPr>
              <a:t>https://image.jimcdn.com/app/cms/image/transf/dimension=2048x2048:format=jpg/path/s6fe79ae1f9addf9a/image/i0c8bfe40e2c3f7c4/version/1490349542/image.jpg</a:t>
            </a:r>
            <a:endParaRPr lang="de-DE" sz="1000" dirty="0"/>
          </a:p>
          <a:p>
            <a:pPr algn="l"/>
            <a:r>
              <a:rPr lang="de-DE" sz="1000" dirty="0"/>
              <a:t>Abbildung 77: </a:t>
            </a:r>
            <a:r>
              <a:rPr lang="de-DE" sz="1000" dirty="0">
                <a:hlinkClick r:id="rId18"/>
              </a:rPr>
              <a:t>https://www.terra-care.at/wp-content/uploads/Shy-1000-Verdichter-TerraCare-8.jpg</a:t>
            </a:r>
            <a:endParaRPr lang="de-DE" sz="1000" dirty="0"/>
          </a:p>
          <a:p>
            <a:pPr algn="l"/>
            <a:r>
              <a:rPr lang="de-DE" sz="1000" dirty="0"/>
              <a:t>Abbildung 78: </a:t>
            </a:r>
            <a:r>
              <a:rPr lang="de-DE" sz="1000" dirty="0">
                <a:hlinkClick r:id="rId19"/>
              </a:rPr>
              <a:t>https://flm.profi.de/flm/upload/w_1280,g_Center,q_60/https://www.profi.de/imgs/7/2/e/b/a/7/tab_1_id286054.jpg</a:t>
            </a:r>
            <a:endParaRPr lang="de-DE" sz="1000" dirty="0"/>
          </a:p>
          <a:p>
            <a:pPr algn="l"/>
            <a:r>
              <a:rPr lang="de-DE" sz="1000" dirty="0"/>
              <a:t>Abbildung 79: </a:t>
            </a:r>
            <a:r>
              <a:rPr lang="de-DE" sz="1000" dirty="0">
                <a:hlinkClick r:id="rId20"/>
              </a:rPr>
              <a:t>https://www.bednar.com/files/uploads/kategorie-stroju/seti-a-hnojeni/efecta-ce-12000_pl-2020-kietrz_j-deer_dji_0035_new_115pct.jpg</a:t>
            </a:r>
            <a:endParaRPr lang="de-DE" sz="1000" dirty="0"/>
          </a:p>
          <a:p>
            <a:pPr algn="l"/>
            <a:r>
              <a:rPr lang="de-DE" sz="1000" dirty="0"/>
              <a:t>Abbildung 80: </a:t>
            </a:r>
            <a:r>
              <a:rPr lang="de-DE" sz="1000" dirty="0">
                <a:hlinkClick r:id="rId21"/>
              </a:rPr>
              <a:t>https://www.guttler.org/fileadmin/user_upload/Bilder/Produkte/Fontpacker/Avant/Avant.jpg</a:t>
            </a:r>
            <a:endParaRPr lang="de-DE" sz="1000" dirty="0"/>
          </a:p>
          <a:p>
            <a:pPr algn="l"/>
            <a:r>
              <a:rPr lang="de-DE" sz="1000" dirty="0"/>
              <a:t>Abbildung 81: </a:t>
            </a:r>
            <a:r>
              <a:rPr lang="de-DE" sz="1000" dirty="0">
                <a:hlinkClick r:id="rId22"/>
              </a:rPr>
              <a:t>https://app.claas.com/2020/axion-900-tt/images/testimonials/thomsen-2.jpg</a:t>
            </a:r>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p:txBody>
      </p:sp>
    </p:spTree>
    <p:extLst>
      <p:ext uri="{BB962C8B-B14F-4D97-AF65-F5344CB8AC3E}">
        <p14:creationId xmlns:p14="http://schemas.microsoft.com/office/powerpoint/2010/main" val="16980420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11CFFA-BAC8-7502-BBE7-C538BA25EBE3}"/>
              </a:ext>
            </a:extLst>
          </p:cNvPr>
          <p:cNvSpPr>
            <a:spLocks noGrp="1"/>
          </p:cNvSpPr>
          <p:nvPr>
            <p:ph type="body" sz="quarter" idx="14"/>
          </p:nvPr>
        </p:nvSpPr>
        <p:spPr/>
        <p:txBody>
          <a:bodyPr>
            <a:normAutofit lnSpcReduction="10000"/>
          </a:bodyPr>
          <a:lstStyle/>
          <a:p>
            <a:r>
              <a:rPr lang="de-DE" dirty="0"/>
              <a:t>Abbildungsverzeichnis</a:t>
            </a:r>
          </a:p>
          <a:p>
            <a:endParaRPr lang="de-DE" dirty="0"/>
          </a:p>
        </p:txBody>
      </p:sp>
      <p:sp>
        <p:nvSpPr>
          <p:cNvPr id="4" name="Textfeld 3">
            <a:extLst>
              <a:ext uri="{FF2B5EF4-FFF2-40B4-BE49-F238E27FC236}">
                <a16:creationId xmlns:a16="http://schemas.microsoft.com/office/drawing/2014/main" id="{2316D01B-6759-BCB7-4D6A-CB05F2C4C8AE}"/>
              </a:ext>
            </a:extLst>
          </p:cNvPr>
          <p:cNvSpPr txBox="1"/>
          <p:nvPr/>
        </p:nvSpPr>
        <p:spPr>
          <a:xfrm>
            <a:off x="450056" y="1114425"/>
            <a:ext cx="8886825" cy="5170646"/>
          </a:xfrm>
          <a:prstGeom prst="rect">
            <a:avLst/>
          </a:prstGeom>
          <a:noFill/>
        </p:spPr>
        <p:txBody>
          <a:bodyPr wrap="square" rtlCol="0">
            <a:spAutoFit/>
          </a:bodyPr>
          <a:lstStyle/>
          <a:p>
            <a:pPr algn="l"/>
            <a:r>
              <a:rPr lang="de-DE" sz="1000" dirty="0"/>
              <a:t>Abbildung 82: </a:t>
            </a:r>
            <a:r>
              <a:rPr lang="de-DE" sz="1000" dirty="0">
                <a:hlinkClick r:id="rId2"/>
              </a:rPr>
              <a:t>https://www.lgrain.de/fileadmin/_processed_/4/8/csm_19.10.2017_097_1e09b29905.jpg</a:t>
            </a:r>
            <a:endParaRPr lang="de-DE" sz="1000" dirty="0"/>
          </a:p>
          <a:p>
            <a:pPr algn="l"/>
            <a:r>
              <a:rPr lang="de-DE" sz="1000" dirty="0"/>
              <a:t>Abbildung 83: </a:t>
            </a:r>
            <a:r>
              <a:rPr lang="de-DE" sz="1000" dirty="0">
                <a:hlinkClick r:id="rId3"/>
              </a:rPr>
              <a:t>https://www.guestrower-landmaschinen.de/wp-content/uploads/2016/12/k-gtu-25-1_587_440_90.jpg</a:t>
            </a:r>
            <a:endParaRPr lang="de-DE" sz="1000" dirty="0"/>
          </a:p>
          <a:p>
            <a:pPr algn="l"/>
            <a:r>
              <a:rPr lang="de-DE" sz="1000" dirty="0"/>
              <a:t>Abbildung 84: </a:t>
            </a:r>
            <a:r>
              <a:rPr lang="de-DE" sz="1000" dirty="0">
                <a:hlinkClick r:id="rId4"/>
              </a:rPr>
              <a:t>https://encrypted-tbn0.gstatic.com/images?q=tbn:ANd9GcTjigjW9AWDO4VfZqplYz5aDl1Ys_JOke7B1A&amp;usqp=CAU</a:t>
            </a:r>
            <a:endParaRPr lang="de-DE" sz="1000" dirty="0"/>
          </a:p>
          <a:p>
            <a:pPr algn="l"/>
            <a:r>
              <a:rPr lang="de-DE" sz="1000" dirty="0"/>
              <a:t>Abbildung 85: </a:t>
            </a:r>
            <a:r>
              <a:rPr lang="de-DE" sz="1000" dirty="0">
                <a:hlinkClick r:id="rId5"/>
              </a:rPr>
              <a:t>https://www.sgt-de.com/temp/image/t1611048889/emotionsbildhome/9728_0e35d321a755f95623cdc8da82403987.jpg</a:t>
            </a:r>
            <a:endParaRPr lang="de-DE" sz="1000" dirty="0"/>
          </a:p>
          <a:p>
            <a:pPr algn="l"/>
            <a:r>
              <a:rPr lang="de-DE" sz="1000" dirty="0"/>
              <a:t>Abbildung 86: </a:t>
            </a:r>
            <a:r>
              <a:rPr lang="de-DE" sz="1000" dirty="0">
                <a:hlinkClick r:id="rId6"/>
              </a:rPr>
              <a:t>https://www.agrarheute.com/sites/agrarheute.com/files/styles/ah_bildergalerie_standalone_5x4/public/2022-09/nexat-traktor-ernte-getreide_youtube.jpg</a:t>
            </a:r>
            <a:endParaRPr lang="de-DE" sz="1000" dirty="0"/>
          </a:p>
          <a:p>
            <a:pPr algn="l"/>
            <a:r>
              <a:rPr lang="de-DE" sz="1000" dirty="0"/>
              <a:t>Abbildung 87: </a:t>
            </a:r>
            <a:r>
              <a:rPr lang="de-DE" sz="1000" dirty="0">
                <a:hlinkClick r:id="rId7"/>
              </a:rPr>
              <a:t>https://encrypted-tbn0.gstatic.com/images?q=tbn:ANd9GcRLjbMCLFUfBUN7okAwrCUoppg1OPtT7mMZxQ&amp;usqp=CAU</a:t>
            </a:r>
            <a:endParaRPr lang="de-DE" sz="1000" dirty="0"/>
          </a:p>
          <a:p>
            <a:pPr algn="l"/>
            <a:r>
              <a:rPr lang="de-DE" sz="1000" dirty="0"/>
              <a:t>Abbildung 88: </a:t>
            </a:r>
            <a:r>
              <a:rPr lang="de-DE" sz="1000" dirty="0">
                <a:hlinkClick r:id="rId8"/>
              </a:rPr>
              <a:t>https://www.fendt.com/at/images/59b10522994690a8088b456c_1504773411_web_de-DE.jpg</a:t>
            </a:r>
            <a:endParaRPr lang="de-DE" sz="1000" dirty="0"/>
          </a:p>
          <a:p>
            <a:pPr algn="l"/>
            <a:r>
              <a:rPr lang="de-DE" sz="1000" dirty="0"/>
              <a:t>Abbildung 89: </a:t>
            </a:r>
            <a:r>
              <a:rPr lang="de-DE" sz="1000" dirty="0">
                <a:hlinkClick r:id="rId9"/>
              </a:rPr>
              <a:t>https://lu-web.de/site/assets/files/57318/claas-axion-9602-terra-trac.700x0.jpg</a:t>
            </a:r>
            <a:endParaRPr lang="de-DE" sz="1000" dirty="0"/>
          </a:p>
          <a:p>
            <a:pPr algn="l"/>
            <a:r>
              <a:rPr lang="de-DE" sz="1000" dirty="0"/>
              <a:t>Abbildung 90: Präsentation Prof. Dr. Ulrich Groß</a:t>
            </a:r>
          </a:p>
          <a:p>
            <a:pPr algn="l"/>
            <a:r>
              <a:rPr lang="de-DE" sz="1000" dirty="0"/>
              <a:t>Abbildung 91: </a:t>
            </a:r>
            <a:r>
              <a:rPr lang="de-DE" sz="1000" dirty="0">
                <a:hlinkClick r:id="rId10"/>
              </a:rPr>
              <a:t>http://tyres-4-you.de/Bilder/loadindex2.jpg</a:t>
            </a:r>
            <a:endParaRPr lang="de-DE" sz="1000" dirty="0"/>
          </a:p>
          <a:p>
            <a:pPr algn="l"/>
            <a:r>
              <a:rPr lang="de-DE" sz="1000" dirty="0"/>
              <a:t>Abbildung 93: </a:t>
            </a:r>
            <a:r>
              <a:rPr lang="de-DE" sz="1000" dirty="0">
                <a:hlinkClick r:id="rId11"/>
              </a:rPr>
              <a:t>https://blog.bridgestone-agriculture.de/hs-fs/hubfs/blog/2022/04/graph-comparaison-Std-If-et-VF.jpg?width=1289&amp;name=graph-comparaison-Std-If-et-VF.jpg</a:t>
            </a:r>
            <a:endParaRPr lang="de-DE" sz="1000" dirty="0"/>
          </a:p>
          <a:p>
            <a:pPr algn="l"/>
            <a:r>
              <a:rPr lang="de-DE" sz="1000" dirty="0"/>
              <a:t>Abbildung 94: </a:t>
            </a:r>
            <a:r>
              <a:rPr lang="de-DE" sz="1000" dirty="0">
                <a:hlinkClick r:id="rId12"/>
              </a:rPr>
              <a:t>https://encrypted-tbn0.gstatic.com/images?q=tbn:ANd9GcRNgsc7ohIK9Heht6EP01zCwjc6WaH65yKnSA&amp;usqp=CAU</a:t>
            </a:r>
            <a:endParaRPr lang="de-DE" sz="1000" dirty="0"/>
          </a:p>
          <a:p>
            <a:pPr algn="l"/>
            <a:r>
              <a:rPr lang="de-DE" sz="1000" dirty="0"/>
              <a:t>Abbildung 95: </a:t>
            </a:r>
            <a:r>
              <a:rPr lang="de-DE" sz="1000" dirty="0">
                <a:hlinkClick r:id="rId13"/>
              </a:rPr>
              <a:t>https://business.michelin.de/reifen/michelin-trailxbib#specifications</a:t>
            </a:r>
            <a:endParaRPr lang="de-DE" sz="1000" dirty="0"/>
          </a:p>
          <a:p>
            <a:pPr algn="l"/>
            <a:r>
              <a:rPr lang="de-DE" sz="1000" dirty="0"/>
              <a:t>Abbildung 96: </a:t>
            </a:r>
            <a:r>
              <a:rPr lang="de-DE" sz="1000" dirty="0">
                <a:hlinkClick r:id="rId14"/>
              </a:rPr>
              <a:t>https://www.facebook.com/profiMagazin/photos/pleiten-pech-und-pannenauch-f%C3%BCr-einen-fendt-1050-ist-mal-schluss-schreibt-robert/10155790228259375/</a:t>
            </a:r>
            <a:endParaRPr lang="de-DE" sz="1000" dirty="0"/>
          </a:p>
          <a:p>
            <a:r>
              <a:rPr lang="de-DE" sz="1000" dirty="0"/>
              <a:t>Abbildung 97: Präsentation Prof. Dr. Ulrich Groß</a:t>
            </a:r>
          </a:p>
          <a:p>
            <a:r>
              <a:rPr lang="de-DE" sz="1000" dirty="0"/>
              <a:t>Abbildung 98: Präsentation Prof. Dr. Ulrich Groß</a:t>
            </a:r>
            <a:br>
              <a:rPr lang="de-DE" sz="1000" dirty="0"/>
            </a:br>
            <a:r>
              <a:rPr lang="de-DE" sz="1000" dirty="0"/>
              <a:t>Abbildung 99: Präsentation Prof. Dr. Ulrich Groß</a:t>
            </a:r>
          </a:p>
          <a:p>
            <a:r>
              <a:rPr lang="de-DE" sz="1000" dirty="0"/>
              <a:t>Abbildung 100: Präsentation Prof. Dr. Ulrich Groß</a:t>
            </a:r>
          </a:p>
          <a:p>
            <a:pPr algn="l"/>
            <a:r>
              <a:rPr lang="de-DE" sz="1000" dirty="0"/>
              <a:t>Abbildung 101: </a:t>
            </a:r>
            <a:r>
              <a:rPr lang="de-DE" sz="1000" dirty="0">
                <a:hlinkClick r:id="rId15"/>
              </a:rPr>
              <a:t>https://tiroler-bauernbund.at/media/zeitung/2018/Agraranzeiger/Marktplatz_51_18.pdf</a:t>
            </a:r>
            <a:endParaRPr lang="de-DE" sz="1000" dirty="0"/>
          </a:p>
          <a:p>
            <a:pPr algn="l"/>
            <a:r>
              <a:rPr lang="de-DE" sz="1000" dirty="0"/>
              <a:t>Abbildung 102: Präsentation Prof. Dr. Ulrich Groß</a:t>
            </a:r>
          </a:p>
          <a:p>
            <a:pPr algn="l"/>
            <a:r>
              <a:rPr lang="de-DE" sz="1000" dirty="0"/>
              <a:t>Abbildung 103: </a:t>
            </a:r>
            <a:r>
              <a:rPr lang="de-DE" sz="1000" dirty="0">
                <a:hlinkClick r:id="rId16"/>
              </a:rPr>
              <a:t>https://www.dlg.org/fileadmin/images/landwirtschaft/fachzentrum/publikationen/merkblatt/461/Abb_23.jpg</a:t>
            </a:r>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p:txBody>
      </p:sp>
    </p:spTree>
    <p:extLst>
      <p:ext uri="{BB962C8B-B14F-4D97-AF65-F5344CB8AC3E}">
        <p14:creationId xmlns:p14="http://schemas.microsoft.com/office/powerpoint/2010/main" val="35025090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ACF9E5-33B4-CC8E-6FB7-786C60DBF928}"/>
              </a:ext>
            </a:extLst>
          </p:cNvPr>
          <p:cNvSpPr>
            <a:spLocks noGrp="1"/>
          </p:cNvSpPr>
          <p:nvPr>
            <p:ph type="body" sz="quarter" idx="12"/>
          </p:nvPr>
        </p:nvSpPr>
        <p:spPr/>
        <p:txBody>
          <a:bodyPr/>
          <a:lstStyle/>
          <a:p>
            <a:r>
              <a:rPr lang="de-DE" sz="1000" dirty="0"/>
              <a:t>Abbildung 104: </a:t>
            </a:r>
            <a:r>
              <a:rPr lang="de-DE" sz="1000" dirty="0">
                <a:hlinkClick r:id="rId2"/>
              </a:rPr>
              <a:t>https://www.dlg.org/fileadmin/downloads/landwirtschaft/themen/publikationen/merkblaetter/dlg-merkblatt_461.pdf</a:t>
            </a:r>
            <a:endParaRPr lang="de-DE" sz="1000" dirty="0"/>
          </a:p>
          <a:p>
            <a:r>
              <a:rPr lang="de-DE" sz="1000" dirty="0"/>
              <a:t>Abbildung 105: Präsentation Ulrich Groß</a:t>
            </a:r>
          </a:p>
          <a:p>
            <a:r>
              <a:rPr lang="de-DE" sz="1000" dirty="0"/>
              <a:t>Abbildung 106: Präsentation Ulrich Groß</a:t>
            </a:r>
          </a:p>
          <a:p>
            <a:r>
              <a:rPr lang="de-DE" sz="1000" dirty="0"/>
              <a:t>Abbildung 107: </a:t>
            </a:r>
            <a:r>
              <a:rPr lang="de-DE" sz="1000" dirty="0">
                <a:hlinkClick r:id="rId3"/>
              </a:rPr>
              <a:t>https://www.topagrar.com/technik/news/john-deere-laforge-gewicht-ez-ballast-hydraulisch-mehr-ballast-9369465.html</a:t>
            </a:r>
            <a:endParaRPr lang="de-DE" sz="1000" dirty="0"/>
          </a:p>
          <a:p>
            <a:r>
              <a:rPr lang="de-DE" sz="1000" dirty="0"/>
              <a:t>Abbildung 108: </a:t>
            </a:r>
            <a:r>
              <a:rPr lang="de-DE" sz="1000" dirty="0">
                <a:hlinkClick r:id="rId4"/>
              </a:rPr>
              <a:t>https://www.ptg.info/images/rds_deut_0620561x374.jpg?crc=4068081254</a:t>
            </a:r>
            <a:endParaRPr lang="de-DE" sz="1000" dirty="0"/>
          </a:p>
          <a:p>
            <a:r>
              <a:rPr lang="de-DE" sz="1000" dirty="0"/>
              <a:t>Abbildung 109: </a:t>
            </a:r>
            <a:r>
              <a:rPr lang="de-DE" sz="1000" dirty="0">
                <a:hlinkClick r:id="rId5"/>
              </a:rPr>
              <a:t>https://d3i71xaburhd42.cloudfront.net/fef67c9760b8849f532cffdb30843a0c6f39a21c/10-Figure1-1.png</a:t>
            </a:r>
            <a:endParaRPr lang="de-DE" sz="1000" dirty="0"/>
          </a:p>
          <a:p>
            <a:endParaRPr lang="de-DE" sz="1000" dirty="0"/>
          </a:p>
          <a:p>
            <a:endParaRPr lang="de-DE" sz="1000" dirty="0"/>
          </a:p>
        </p:txBody>
      </p:sp>
      <p:sp>
        <p:nvSpPr>
          <p:cNvPr id="4" name="Textplatzhalter 3">
            <a:extLst>
              <a:ext uri="{FF2B5EF4-FFF2-40B4-BE49-F238E27FC236}">
                <a16:creationId xmlns:a16="http://schemas.microsoft.com/office/drawing/2014/main" id="{84975367-9D58-B557-57D8-B17781C24EA1}"/>
              </a:ext>
            </a:extLst>
          </p:cNvPr>
          <p:cNvSpPr>
            <a:spLocks noGrp="1"/>
          </p:cNvSpPr>
          <p:nvPr>
            <p:ph type="body" sz="quarter" idx="14"/>
          </p:nvPr>
        </p:nvSpPr>
        <p:spPr/>
        <p:txBody>
          <a:bodyPr/>
          <a:lstStyle/>
          <a:p>
            <a:r>
              <a:rPr lang="de-DE" dirty="0"/>
              <a:t>Abbildungsverzeichnis</a:t>
            </a:r>
          </a:p>
        </p:txBody>
      </p:sp>
    </p:spTree>
    <p:extLst>
      <p:ext uri="{BB962C8B-B14F-4D97-AF65-F5344CB8AC3E}">
        <p14:creationId xmlns:p14="http://schemas.microsoft.com/office/powerpoint/2010/main" val="1465583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19C48B76-1BFE-DD4D-ABDB-BC50766C7DA8}"/>
              </a:ext>
            </a:extLst>
          </p:cNvPr>
          <p:cNvSpPr>
            <a:spLocks noGrp="1"/>
          </p:cNvSpPr>
          <p:nvPr>
            <p:ph type="body" sz="quarter" idx="12"/>
          </p:nvPr>
        </p:nvSpPr>
        <p:spPr/>
        <p:txBody>
          <a:bodyPr>
            <a:normAutofit lnSpcReduction="10000"/>
          </a:bodyPr>
          <a:lstStyle/>
          <a:p>
            <a:r>
              <a:rPr lang="de-DE" dirty="0"/>
              <a:t>DANKE</a:t>
            </a:r>
          </a:p>
        </p:txBody>
      </p:sp>
      <p:sp>
        <p:nvSpPr>
          <p:cNvPr id="14" name="Textplatzhalter 13">
            <a:extLst>
              <a:ext uri="{FF2B5EF4-FFF2-40B4-BE49-F238E27FC236}">
                <a16:creationId xmlns:a16="http://schemas.microsoft.com/office/drawing/2014/main" id="{1261466F-EEA4-AE41-BEA9-97959EBC2D0E}"/>
              </a:ext>
            </a:extLst>
          </p:cNvPr>
          <p:cNvSpPr>
            <a:spLocks noGrp="1"/>
          </p:cNvSpPr>
          <p:nvPr>
            <p:ph type="body" sz="quarter" idx="13"/>
          </p:nvPr>
        </p:nvSpPr>
        <p:spPr/>
        <p:txBody>
          <a:bodyPr/>
          <a:lstStyle/>
          <a:p>
            <a:r>
              <a:rPr lang="de-DE" dirty="0"/>
              <a:t>für ihre Aufmerksamkeit!</a:t>
            </a:r>
          </a:p>
        </p:txBody>
      </p:sp>
      <p:sp>
        <p:nvSpPr>
          <p:cNvPr id="7" name="Textplatzhalter 6">
            <a:extLst>
              <a:ext uri="{FF2B5EF4-FFF2-40B4-BE49-F238E27FC236}">
                <a16:creationId xmlns:a16="http://schemas.microsoft.com/office/drawing/2014/main" id="{9226E775-B788-D146-AE4D-5662E50852F0}"/>
              </a:ext>
            </a:extLst>
          </p:cNvPr>
          <p:cNvSpPr>
            <a:spLocks noGrp="1"/>
          </p:cNvSpPr>
          <p:nvPr>
            <p:ph type="body" sz="quarter" idx="14"/>
          </p:nvPr>
        </p:nvSpPr>
        <p:spPr>
          <a:xfrm>
            <a:off x="971550" y="3911600"/>
            <a:ext cx="2449513" cy="233363"/>
          </a:xfrm>
        </p:spPr>
        <p:txBody>
          <a:bodyPr/>
          <a:lstStyle/>
          <a:p>
            <a:endParaRPr lang="de-DE" dirty="0"/>
          </a:p>
        </p:txBody>
      </p:sp>
      <p:sp>
        <p:nvSpPr>
          <p:cNvPr id="8" name="Textplatzhalter 7">
            <a:extLst>
              <a:ext uri="{FF2B5EF4-FFF2-40B4-BE49-F238E27FC236}">
                <a16:creationId xmlns:a16="http://schemas.microsoft.com/office/drawing/2014/main" id="{E357956D-174B-C44F-849B-F0CAF7C45B11}"/>
              </a:ext>
            </a:extLst>
          </p:cNvPr>
          <p:cNvSpPr>
            <a:spLocks noGrp="1"/>
          </p:cNvSpPr>
          <p:nvPr>
            <p:ph type="body" sz="quarter" idx="17"/>
          </p:nvPr>
        </p:nvSpPr>
        <p:spPr/>
        <p:txBody>
          <a:bodyPr/>
          <a:lstStyle/>
          <a:p>
            <a:endParaRPr lang="de-DE" dirty="0"/>
          </a:p>
          <a:p>
            <a:endParaRPr lang="de-DE" dirty="0"/>
          </a:p>
        </p:txBody>
      </p:sp>
    </p:spTree>
    <p:extLst>
      <p:ext uri="{BB962C8B-B14F-4D97-AF65-F5344CB8AC3E}">
        <p14:creationId xmlns:p14="http://schemas.microsoft.com/office/powerpoint/2010/main" val="251493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nummernplatzhalter 3"/>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AD175998-3B0C-4072-B609-C66FFB31456B}" type="slidenum">
              <a:rPr lang="de-DE" altLang="de-DE" sz="750">
                <a:solidFill>
                  <a:srgbClr val="71AD2A"/>
                </a:solidFill>
              </a:rPr>
              <a:pPr defTabSz="685800">
                <a:spcBef>
                  <a:spcPct val="0"/>
                </a:spcBef>
                <a:buClrTx/>
                <a:buNone/>
              </a:pPr>
              <a:t>13</a:t>
            </a:fld>
            <a:endParaRPr lang="de-DE" altLang="de-DE" sz="750">
              <a:solidFill>
                <a:srgbClr val="71AD2A"/>
              </a:solidFill>
            </a:endParaRPr>
          </a:p>
        </p:txBody>
      </p:sp>
      <p:sp>
        <p:nvSpPr>
          <p:cNvPr id="71683" name="Fußzeilenplatzhalter 4"/>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HSWT    Prof. Dr. U. Groß                  Modul: Grundlagen der Agrartechnik           LE :   Reifen - Fahrwerk</a:t>
            </a:r>
          </a:p>
        </p:txBody>
      </p:sp>
      <p:sp>
        <p:nvSpPr>
          <p:cNvPr id="71684" name="Rectangle 2"/>
          <p:cNvSpPr>
            <a:spLocks noGrp="1" noChangeArrowheads="1"/>
          </p:cNvSpPr>
          <p:nvPr>
            <p:ph type="title"/>
          </p:nvPr>
        </p:nvSpPr>
        <p:spPr/>
        <p:txBody>
          <a:bodyPr/>
          <a:lstStyle/>
          <a:p>
            <a:pPr eaLnBrk="1" hangingPunct="1"/>
            <a:r>
              <a:rPr lang="de-DE" altLang="de-DE"/>
              <a:t>Reifenaufbau</a:t>
            </a:r>
          </a:p>
        </p:txBody>
      </p:sp>
      <p:pic>
        <p:nvPicPr>
          <p:cNvPr id="71685" name="Picture 3" descr="reifenaufba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47912" y="807244"/>
            <a:ext cx="4271963" cy="3865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13820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B4C83F9-7222-1964-FE6D-7BBC784B7C28}"/>
              </a:ext>
            </a:extLst>
          </p:cNvPr>
          <p:cNvSpPr>
            <a:spLocks noGrp="1"/>
          </p:cNvSpPr>
          <p:nvPr>
            <p:ph type="body" sz="quarter" idx="12"/>
          </p:nvPr>
        </p:nvSpPr>
        <p:spPr/>
        <p:txBody>
          <a:bodyPr/>
          <a:lstStyle/>
          <a:p>
            <a:endParaRPr lang="de-DE" dirty="0"/>
          </a:p>
        </p:txBody>
      </p:sp>
      <p:sp>
        <p:nvSpPr>
          <p:cNvPr id="3" name="Textplatzhalter 2">
            <a:extLst>
              <a:ext uri="{FF2B5EF4-FFF2-40B4-BE49-F238E27FC236}">
                <a16:creationId xmlns:a16="http://schemas.microsoft.com/office/drawing/2014/main" id="{2FD7F1FA-E368-FF05-1BCF-3D05619BC08A}"/>
              </a:ext>
            </a:extLst>
          </p:cNvPr>
          <p:cNvSpPr>
            <a:spLocks noGrp="1"/>
          </p:cNvSpPr>
          <p:nvPr>
            <p:ph type="body" sz="quarter" idx="14"/>
          </p:nvPr>
        </p:nvSpPr>
        <p:spPr/>
        <p:txBody>
          <a:bodyPr>
            <a:normAutofit lnSpcReduction="10000"/>
          </a:bodyPr>
          <a:lstStyle/>
          <a:p>
            <a:r>
              <a:rPr lang="de-DE" dirty="0"/>
              <a:t>2. Reifenbezeichnungen</a:t>
            </a:r>
          </a:p>
        </p:txBody>
      </p:sp>
      <p:pic>
        <p:nvPicPr>
          <p:cNvPr id="5" name="Grafik 4">
            <a:extLst>
              <a:ext uri="{FF2B5EF4-FFF2-40B4-BE49-F238E27FC236}">
                <a16:creationId xmlns:a16="http://schemas.microsoft.com/office/drawing/2014/main" id="{0456EDF8-5690-9D18-285C-03FFC8092BDC}"/>
              </a:ext>
            </a:extLst>
          </p:cNvPr>
          <p:cNvPicPr>
            <a:picLocks noChangeAspect="1"/>
          </p:cNvPicPr>
          <p:nvPr/>
        </p:nvPicPr>
        <p:blipFill>
          <a:blip r:embed="rId2"/>
          <a:stretch>
            <a:fillRect/>
          </a:stretch>
        </p:blipFill>
        <p:spPr>
          <a:xfrm>
            <a:off x="962249" y="1174768"/>
            <a:ext cx="4885935" cy="3254109"/>
          </a:xfrm>
          <a:prstGeom prst="rect">
            <a:avLst/>
          </a:prstGeom>
        </p:spPr>
      </p:pic>
      <p:cxnSp>
        <p:nvCxnSpPr>
          <p:cNvPr id="10" name="Gerade Verbindung mit Pfeil 9">
            <a:extLst>
              <a:ext uri="{FF2B5EF4-FFF2-40B4-BE49-F238E27FC236}">
                <a16:creationId xmlns:a16="http://schemas.microsoft.com/office/drawing/2014/main" id="{B8F41D7C-5668-AC12-FA85-22D7BE1209ED}"/>
              </a:ext>
            </a:extLst>
          </p:cNvPr>
          <p:cNvCxnSpPr>
            <a:cxnSpLocks/>
          </p:cNvCxnSpPr>
          <p:nvPr/>
        </p:nvCxnSpPr>
        <p:spPr>
          <a:xfrm flipV="1">
            <a:off x="5080883" y="2478655"/>
            <a:ext cx="1159924" cy="57600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7777F4BF-7E96-6CC4-1F19-18D0DD4D8FD5}"/>
              </a:ext>
            </a:extLst>
          </p:cNvPr>
          <p:cNvSpPr txBox="1"/>
          <p:nvPr/>
        </p:nvSpPr>
        <p:spPr>
          <a:xfrm>
            <a:off x="6240807" y="2155491"/>
            <a:ext cx="2401294" cy="646331"/>
          </a:xfrm>
          <a:prstGeom prst="rect">
            <a:avLst/>
          </a:prstGeom>
          <a:noFill/>
        </p:spPr>
        <p:txBody>
          <a:bodyPr wrap="square" rtlCol="0">
            <a:spAutoFit/>
          </a:bodyPr>
          <a:lstStyle/>
          <a:p>
            <a:pPr marL="285750" indent="-285750" algn="l">
              <a:buFont typeface="Arial" panose="020B0604020202020204" pitchFamily="34" charset="0"/>
              <a:buChar char="•"/>
            </a:pPr>
            <a:r>
              <a:rPr lang="de-DE" dirty="0"/>
              <a:t>Produktionsdatum</a:t>
            </a:r>
          </a:p>
          <a:p>
            <a:pPr marL="285750" indent="-285750" algn="l">
              <a:buFont typeface="Arial" panose="020B0604020202020204" pitchFamily="34" charset="0"/>
              <a:buChar char="•"/>
            </a:pPr>
            <a:r>
              <a:rPr lang="de-DE" dirty="0"/>
              <a:t>14. Woche 2017</a:t>
            </a:r>
          </a:p>
        </p:txBody>
      </p:sp>
    </p:spTree>
    <p:extLst>
      <p:ext uri="{BB962C8B-B14F-4D97-AF65-F5344CB8AC3E}">
        <p14:creationId xmlns:p14="http://schemas.microsoft.com/office/powerpoint/2010/main" val="3121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985B292-F108-2C59-9EF9-CA75ED742D17}"/>
              </a:ext>
            </a:extLst>
          </p:cNvPr>
          <p:cNvSpPr>
            <a:spLocks noGrp="1"/>
          </p:cNvSpPr>
          <p:nvPr>
            <p:ph type="body" sz="quarter" idx="12"/>
          </p:nvPr>
        </p:nvSpPr>
        <p:spPr>
          <a:xfrm>
            <a:off x="624840" y="1333793"/>
            <a:ext cx="3101340" cy="2840641"/>
          </a:xfrm>
        </p:spPr>
        <p:txBody>
          <a:bodyPr/>
          <a:lstStyle/>
          <a:p>
            <a:pPr marL="342900" indent="-342900">
              <a:buFont typeface="Arial" panose="020B0604020202020204" pitchFamily="34" charset="0"/>
              <a:buChar char="•"/>
            </a:pPr>
            <a:r>
              <a:rPr lang="de-DE" dirty="0"/>
              <a:t>Für Landwirtschaft relevante Geschwindigkeitsklassen</a:t>
            </a:r>
          </a:p>
          <a:p>
            <a:pPr marL="342900" indent="-342900">
              <a:buFont typeface="Arial" panose="020B0604020202020204" pitchFamily="34" charset="0"/>
              <a:buChar char="•"/>
            </a:pPr>
            <a:r>
              <a:rPr lang="de-DE" dirty="0"/>
              <a:t>Gibt die maximale Geschwindigkeit an, für die der Reifen zugelassen ist</a:t>
            </a:r>
          </a:p>
        </p:txBody>
      </p:sp>
      <p:sp>
        <p:nvSpPr>
          <p:cNvPr id="3" name="Textplatzhalter 2">
            <a:extLst>
              <a:ext uri="{FF2B5EF4-FFF2-40B4-BE49-F238E27FC236}">
                <a16:creationId xmlns:a16="http://schemas.microsoft.com/office/drawing/2014/main" id="{E1BC381A-137C-5E11-F668-EF1F4B5237C4}"/>
              </a:ext>
            </a:extLst>
          </p:cNvPr>
          <p:cNvSpPr>
            <a:spLocks noGrp="1"/>
          </p:cNvSpPr>
          <p:nvPr>
            <p:ph type="body" sz="quarter" idx="14"/>
          </p:nvPr>
        </p:nvSpPr>
        <p:spPr/>
        <p:txBody>
          <a:bodyPr>
            <a:normAutofit lnSpcReduction="10000"/>
          </a:bodyPr>
          <a:lstStyle/>
          <a:p>
            <a:r>
              <a:rPr lang="de-DE" dirty="0"/>
              <a:t>2. Reifenbezeichnung</a:t>
            </a:r>
          </a:p>
        </p:txBody>
      </p:sp>
      <p:pic>
        <p:nvPicPr>
          <p:cNvPr id="5" name="Grafik 4">
            <a:extLst>
              <a:ext uri="{FF2B5EF4-FFF2-40B4-BE49-F238E27FC236}">
                <a16:creationId xmlns:a16="http://schemas.microsoft.com/office/drawing/2014/main" id="{5442043E-D885-C76E-E7FD-86EAAA8A45FE}"/>
              </a:ext>
            </a:extLst>
          </p:cNvPr>
          <p:cNvPicPr>
            <a:picLocks noChangeAspect="1"/>
          </p:cNvPicPr>
          <p:nvPr/>
        </p:nvPicPr>
        <p:blipFill>
          <a:blip r:embed="rId3"/>
          <a:stretch>
            <a:fillRect/>
          </a:stretch>
        </p:blipFill>
        <p:spPr>
          <a:xfrm>
            <a:off x="3844290" y="1174768"/>
            <a:ext cx="4882611" cy="3653699"/>
          </a:xfrm>
          <a:prstGeom prst="rect">
            <a:avLst/>
          </a:prstGeom>
        </p:spPr>
      </p:pic>
      <p:sp>
        <p:nvSpPr>
          <p:cNvPr id="11" name="Geschweifte Klammer links 10">
            <a:extLst>
              <a:ext uri="{FF2B5EF4-FFF2-40B4-BE49-F238E27FC236}">
                <a16:creationId xmlns:a16="http://schemas.microsoft.com/office/drawing/2014/main" id="{78C22BB2-5CD3-982B-014D-FC2040219A50}"/>
              </a:ext>
            </a:extLst>
          </p:cNvPr>
          <p:cNvSpPr/>
          <p:nvPr/>
        </p:nvSpPr>
        <p:spPr>
          <a:xfrm>
            <a:off x="3641697" y="1600200"/>
            <a:ext cx="202593" cy="25742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7607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A43CAC-A43E-FC0D-108E-95470CA23B8A}"/>
              </a:ext>
            </a:extLst>
          </p:cNvPr>
          <p:cNvSpPr>
            <a:spLocks noGrp="1"/>
          </p:cNvSpPr>
          <p:nvPr>
            <p:ph type="body" sz="quarter" idx="12"/>
          </p:nvPr>
        </p:nvSpPr>
        <p:spPr>
          <a:xfrm>
            <a:off x="396240" y="1433848"/>
            <a:ext cx="3375660" cy="2162792"/>
          </a:xfrm>
        </p:spPr>
        <p:txBody>
          <a:bodyPr/>
          <a:lstStyle/>
          <a:p>
            <a:pPr marL="342900" indent="-342900">
              <a:buFont typeface="Arial" panose="020B0604020202020204" pitchFamily="34" charset="0"/>
              <a:buChar char="•"/>
            </a:pPr>
            <a:r>
              <a:rPr lang="de-DE" dirty="0"/>
              <a:t>Maximale Tragfähigkeit des Reifens</a:t>
            </a:r>
          </a:p>
          <a:p>
            <a:pPr marL="342900" indent="-342900">
              <a:buFont typeface="Arial" panose="020B0604020202020204" pitchFamily="34" charset="0"/>
              <a:buChar char="•"/>
            </a:pPr>
            <a:r>
              <a:rPr lang="de-DE" dirty="0"/>
              <a:t>Wird zusammen mit Geschwindigkeitsindex angegeben</a:t>
            </a:r>
          </a:p>
        </p:txBody>
      </p:sp>
      <p:sp>
        <p:nvSpPr>
          <p:cNvPr id="3" name="Textplatzhalter 2">
            <a:extLst>
              <a:ext uri="{FF2B5EF4-FFF2-40B4-BE49-F238E27FC236}">
                <a16:creationId xmlns:a16="http://schemas.microsoft.com/office/drawing/2014/main" id="{EA648631-7627-79F1-A14D-9A3F1FA59B25}"/>
              </a:ext>
            </a:extLst>
          </p:cNvPr>
          <p:cNvSpPr>
            <a:spLocks noGrp="1"/>
          </p:cNvSpPr>
          <p:nvPr>
            <p:ph type="body" sz="quarter" idx="14"/>
          </p:nvPr>
        </p:nvSpPr>
        <p:spPr/>
        <p:txBody>
          <a:bodyPr>
            <a:normAutofit lnSpcReduction="10000"/>
          </a:bodyPr>
          <a:lstStyle/>
          <a:p>
            <a:r>
              <a:rPr lang="de-DE" dirty="0"/>
              <a:t>2. Reifenbezeichnung</a:t>
            </a:r>
          </a:p>
          <a:p>
            <a:endParaRPr lang="de-DE" dirty="0"/>
          </a:p>
        </p:txBody>
      </p:sp>
      <p:pic>
        <p:nvPicPr>
          <p:cNvPr id="5" name="Grafik 4">
            <a:extLst>
              <a:ext uri="{FF2B5EF4-FFF2-40B4-BE49-F238E27FC236}">
                <a16:creationId xmlns:a16="http://schemas.microsoft.com/office/drawing/2014/main" id="{C6B6AAD2-925C-E796-EA51-0A31A1FAEDBE}"/>
              </a:ext>
            </a:extLst>
          </p:cNvPr>
          <p:cNvPicPr>
            <a:picLocks noChangeAspect="1"/>
          </p:cNvPicPr>
          <p:nvPr/>
        </p:nvPicPr>
        <p:blipFill>
          <a:blip r:embed="rId3"/>
          <a:stretch>
            <a:fillRect/>
          </a:stretch>
        </p:blipFill>
        <p:spPr>
          <a:xfrm>
            <a:off x="3893718" y="1012232"/>
            <a:ext cx="4511832" cy="3618865"/>
          </a:xfrm>
          <a:prstGeom prst="rect">
            <a:avLst/>
          </a:prstGeom>
        </p:spPr>
      </p:pic>
    </p:spTree>
    <p:extLst>
      <p:ext uri="{BB962C8B-B14F-4D97-AF65-F5344CB8AC3E}">
        <p14:creationId xmlns:p14="http://schemas.microsoft.com/office/powerpoint/2010/main" val="142085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3847AEA-D55B-E33C-4FC9-573004437A64}"/>
              </a:ext>
            </a:extLst>
          </p:cNvPr>
          <p:cNvSpPr>
            <a:spLocks noGrp="1"/>
          </p:cNvSpPr>
          <p:nvPr>
            <p:ph type="body" sz="quarter" idx="12"/>
          </p:nvPr>
        </p:nvSpPr>
        <p:spPr>
          <a:xfrm>
            <a:off x="2923981" y="1227811"/>
            <a:ext cx="4044315" cy="2574272"/>
          </a:xfrm>
        </p:spPr>
        <p:txBody>
          <a:bodyPr/>
          <a:lstStyle/>
          <a:p>
            <a:r>
              <a:rPr lang="de-DE" sz="1800" dirty="0"/>
              <a:t>A = Außendurchmesser</a:t>
            </a:r>
          </a:p>
          <a:p>
            <a:r>
              <a:rPr lang="de-DE" sz="1800" dirty="0"/>
              <a:t>H = Querschnittshöhe</a:t>
            </a:r>
          </a:p>
          <a:p>
            <a:r>
              <a:rPr lang="de-DE" sz="1800" dirty="0"/>
              <a:t>B = Querschnittsbreite</a:t>
            </a:r>
          </a:p>
          <a:p>
            <a:r>
              <a:rPr lang="de-DE" sz="1800" dirty="0"/>
              <a:t>r = Radius unbelastet</a:t>
            </a:r>
          </a:p>
          <a:p>
            <a:r>
              <a:rPr lang="de-DE" sz="1800" dirty="0"/>
              <a:t>r`= Radius belastet</a:t>
            </a:r>
          </a:p>
          <a:p>
            <a:r>
              <a:rPr lang="de-DE" sz="1800" dirty="0"/>
              <a:t>h = </a:t>
            </a:r>
            <a:r>
              <a:rPr lang="de-DE" sz="1800" dirty="0" err="1"/>
              <a:t>Reifeneinfederung</a:t>
            </a:r>
            <a:r>
              <a:rPr lang="de-DE" sz="1800" dirty="0"/>
              <a:t> unter Last</a:t>
            </a:r>
          </a:p>
          <a:p>
            <a:r>
              <a:rPr lang="de-DE" sz="1800" dirty="0"/>
              <a:t>F = Felgendurchmesser</a:t>
            </a:r>
          </a:p>
        </p:txBody>
      </p:sp>
      <p:sp>
        <p:nvSpPr>
          <p:cNvPr id="3" name="Textplatzhalter 2">
            <a:extLst>
              <a:ext uri="{FF2B5EF4-FFF2-40B4-BE49-F238E27FC236}">
                <a16:creationId xmlns:a16="http://schemas.microsoft.com/office/drawing/2014/main" id="{9CA0B3A4-49C8-19ED-8FED-4821D21F85D1}"/>
              </a:ext>
            </a:extLst>
          </p:cNvPr>
          <p:cNvSpPr>
            <a:spLocks noGrp="1"/>
          </p:cNvSpPr>
          <p:nvPr>
            <p:ph type="body" sz="quarter" idx="14"/>
          </p:nvPr>
        </p:nvSpPr>
        <p:spPr/>
        <p:txBody>
          <a:bodyPr>
            <a:normAutofit lnSpcReduction="10000"/>
          </a:bodyPr>
          <a:lstStyle/>
          <a:p>
            <a:r>
              <a:rPr lang="de-DE" dirty="0"/>
              <a:t>2. Reifenbezeichnung</a:t>
            </a:r>
          </a:p>
        </p:txBody>
      </p:sp>
      <p:pic>
        <p:nvPicPr>
          <p:cNvPr id="5" name="Grafik 4">
            <a:extLst>
              <a:ext uri="{FF2B5EF4-FFF2-40B4-BE49-F238E27FC236}">
                <a16:creationId xmlns:a16="http://schemas.microsoft.com/office/drawing/2014/main" id="{13F9998A-125C-10F5-5544-39FE8F405EFD}"/>
              </a:ext>
            </a:extLst>
          </p:cNvPr>
          <p:cNvPicPr>
            <a:picLocks noChangeAspect="1"/>
          </p:cNvPicPr>
          <p:nvPr/>
        </p:nvPicPr>
        <p:blipFill>
          <a:blip r:embed="rId2"/>
          <a:stretch>
            <a:fillRect/>
          </a:stretch>
        </p:blipFill>
        <p:spPr>
          <a:xfrm>
            <a:off x="167640" y="1050332"/>
            <a:ext cx="2756341" cy="3568259"/>
          </a:xfrm>
          <a:prstGeom prst="rect">
            <a:avLst/>
          </a:prstGeom>
        </p:spPr>
      </p:pic>
      <p:sp>
        <p:nvSpPr>
          <p:cNvPr id="4" name="Textfeld 3">
            <a:extLst>
              <a:ext uri="{FF2B5EF4-FFF2-40B4-BE49-F238E27FC236}">
                <a16:creationId xmlns:a16="http://schemas.microsoft.com/office/drawing/2014/main" id="{ABFFFF96-76D2-CE36-42C5-026A96BD9F33}"/>
              </a:ext>
            </a:extLst>
          </p:cNvPr>
          <p:cNvSpPr txBox="1"/>
          <p:nvPr/>
        </p:nvSpPr>
        <p:spPr>
          <a:xfrm>
            <a:off x="2923981" y="3826865"/>
            <a:ext cx="5953319" cy="1015663"/>
          </a:xfrm>
          <a:prstGeom prst="rect">
            <a:avLst/>
          </a:prstGeom>
          <a:noFill/>
        </p:spPr>
        <p:txBody>
          <a:bodyPr wrap="square" rtlCol="0">
            <a:spAutoFit/>
          </a:bodyPr>
          <a:lstStyle/>
          <a:p>
            <a:pPr algn="l"/>
            <a:r>
              <a:rPr lang="de-DE" sz="2000" dirty="0"/>
              <a:t>Merke </a:t>
            </a:r>
            <a:r>
              <a:rPr lang="de-DE" sz="2000" dirty="0">
                <a:sym typeface="Wingdings" panose="05000000000000000000" pitchFamily="2" charset="2"/>
              </a:rPr>
              <a:t> Reifenbreite gibt nicht die Profilbreite an, sondern die Querschnittsbreite bei maximaler Ausdehnung !</a:t>
            </a:r>
            <a:endParaRPr lang="de-DE" sz="2000" dirty="0"/>
          </a:p>
        </p:txBody>
      </p:sp>
    </p:spTree>
    <p:extLst>
      <p:ext uri="{BB962C8B-B14F-4D97-AF65-F5344CB8AC3E}">
        <p14:creationId xmlns:p14="http://schemas.microsoft.com/office/powerpoint/2010/main" val="84804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89E800-797E-8D97-E6C2-82EF95F7EC16}"/>
              </a:ext>
            </a:extLst>
          </p:cNvPr>
          <p:cNvSpPr>
            <a:spLocks noGrp="1"/>
          </p:cNvSpPr>
          <p:nvPr>
            <p:ph type="body" sz="quarter" idx="12"/>
          </p:nvPr>
        </p:nvSpPr>
        <p:spPr/>
        <p:txBody>
          <a:bodyPr/>
          <a:lstStyle/>
          <a:p>
            <a:endParaRPr lang="de-DE" dirty="0"/>
          </a:p>
        </p:txBody>
      </p:sp>
      <p:sp>
        <p:nvSpPr>
          <p:cNvPr id="3" name="Textplatzhalter 2">
            <a:extLst>
              <a:ext uri="{FF2B5EF4-FFF2-40B4-BE49-F238E27FC236}">
                <a16:creationId xmlns:a16="http://schemas.microsoft.com/office/drawing/2014/main" id="{D15C26DA-18F5-2CC8-123D-71DE955E95A5}"/>
              </a:ext>
            </a:extLst>
          </p:cNvPr>
          <p:cNvSpPr>
            <a:spLocks noGrp="1"/>
          </p:cNvSpPr>
          <p:nvPr>
            <p:ph type="body" sz="quarter" idx="14"/>
          </p:nvPr>
        </p:nvSpPr>
        <p:spPr/>
        <p:txBody>
          <a:bodyPr>
            <a:normAutofit lnSpcReduction="10000"/>
          </a:bodyPr>
          <a:lstStyle/>
          <a:p>
            <a:r>
              <a:rPr lang="de-DE" dirty="0"/>
              <a:t>2. Reifenbezeichnungen</a:t>
            </a:r>
          </a:p>
        </p:txBody>
      </p:sp>
      <p:graphicFrame>
        <p:nvGraphicFramePr>
          <p:cNvPr id="4" name="Tabelle 5">
            <a:extLst>
              <a:ext uri="{FF2B5EF4-FFF2-40B4-BE49-F238E27FC236}">
                <a16:creationId xmlns:a16="http://schemas.microsoft.com/office/drawing/2014/main" id="{21EF5738-8949-3D92-CDDE-F084DB7251B0}"/>
              </a:ext>
            </a:extLst>
          </p:cNvPr>
          <p:cNvGraphicFramePr>
            <a:graphicFrameLocks noGrp="1"/>
          </p:cNvGraphicFramePr>
          <p:nvPr>
            <p:extLst>
              <p:ext uri="{D42A27DB-BD31-4B8C-83A1-F6EECF244321}">
                <p14:modId xmlns:p14="http://schemas.microsoft.com/office/powerpoint/2010/main" val="478547826"/>
              </p:ext>
            </p:extLst>
          </p:nvPr>
        </p:nvGraphicFramePr>
        <p:xfrm>
          <a:off x="508883" y="1012232"/>
          <a:ext cx="8499942" cy="3702891"/>
        </p:xfrm>
        <a:graphic>
          <a:graphicData uri="http://schemas.openxmlformats.org/drawingml/2006/table">
            <a:tbl>
              <a:tblPr firstRow="1" bandRow="1">
                <a:tableStyleId>{5C22544A-7EE6-4342-B048-85BDC9FD1C3A}</a:tableStyleId>
              </a:tblPr>
              <a:tblGrid>
                <a:gridCol w="2833314">
                  <a:extLst>
                    <a:ext uri="{9D8B030D-6E8A-4147-A177-3AD203B41FA5}">
                      <a16:colId xmlns:a16="http://schemas.microsoft.com/office/drawing/2014/main" val="3212461948"/>
                    </a:ext>
                  </a:extLst>
                </a:gridCol>
                <a:gridCol w="2833314">
                  <a:extLst>
                    <a:ext uri="{9D8B030D-6E8A-4147-A177-3AD203B41FA5}">
                      <a16:colId xmlns:a16="http://schemas.microsoft.com/office/drawing/2014/main" val="1176535063"/>
                    </a:ext>
                  </a:extLst>
                </a:gridCol>
                <a:gridCol w="2833314">
                  <a:extLst>
                    <a:ext uri="{9D8B030D-6E8A-4147-A177-3AD203B41FA5}">
                      <a16:colId xmlns:a16="http://schemas.microsoft.com/office/drawing/2014/main" val="2019559531"/>
                    </a:ext>
                  </a:extLst>
                </a:gridCol>
              </a:tblGrid>
              <a:tr h="773081">
                <a:tc>
                  <a:txBody>
                    <a:bodyPr/>
                    <a:lstStyle/>
                    <a:p>
                      <a:r>
                        <a:rPr lang="de-DE" dirty="0"/>
                        <a:t>Kennzeichnungsbeispiel</a:t>
                      </a:r>
                    </a:p>
                  </a:txBody>
                  <a:tcPr/>
                </a:tc>
                <a:tc>
                  <a:txBody>
                    <a:bodyPr/>
                    <a:lstStyle/>
                    <a:p>
                      <a:r>
                        <a:rPr lang="de-DE" dirty="0"/>
                        <a:t>Erklärung</a:t>
                      </a:r>
                    </a:p>
                  </a:txBody>
                  <a:tcPr/>
                </a:tc>
                <a:tc>
                  <a:txBody>
                    <a:bodyPr/>
                    <a:lstStyle/>
                    <a:p>
                      <a:r>
                        <a:rPr lang="de-DE" dirty="0"/>
                        <a:t>Verwendungszweck</a:t>
                      </a:r>
                    </a:p>
                  </a:txBody>
                  <a:tcPr/>
                </a:tc>
                <a:extLst>
                  <a:ext uri="{0D108BD9-81ED-4DB2-BD59-A6C34878D82A}">
                    <a16:rowId xmlns:a16="http://schemas.microsoft.com/office/drawing/2014/main" val="1759510805"/>
                  </a:ext>
                </a:extLst>
              </a:tr>
              <a:tr h="1386794">
                <a:tc>
                  <a:txBody>
                    <a:bodyPr/>
                    <a:lstStyle/>
                    <a:p>
                      <a:r>
                        <a:rPr lang="de-DE" dirty="0"/>
                        <a:t>540/65 R 28 137 A8</a:t>
                      </a:r>
                    </a:p>
                  </a:txBody>
                  <a:tcPr/>
                </a:tc>
                <a:tc>
                  <a:txBody>
                    <a:bodyPr/>
                    <a:lstStyle/>
                    <a:p>
                      <a:r>
                        <a:rPr lang="de-DE" dirty="0"/>
                        <a:t>540 = Reifenbreite in mm</a:t>
                      </a:r>
                    </a:p>
                    <a:p>
                      <a:r>
                        <a:rPr lang="de-DE" dirty="0"/>
                        <a:t>65 = Höhen – Breiten – Verhältnis</a:t>
                      </a:r>
                    </a:p>
                    <a:p>
                      <a:r>
                        <a:rPr lang="de-DE" dirty="0"/>
                        <a:t>R = Radialbauart</a:t>
                      </a:r>
                    </a:p>
                    <a:p>
                      <a:r>
                        <a:rPr lang="de-DE" dirty="0"/>
                        <a:t>28 = Nennmaß der Felge in Zoll</a:t>
                      </a:r>
                    </a:p>
                    <a:p>
                      <a:r>
                        <a:rPr lang="de-DE" dirty="0"/>
                        <a:t>137 = </a:t>
                      </a:r>
                      <a:r>
                        <a:rPr lang="de-DE" dirty="0" err="1"/>
                        <a:t>Loadindex</a:t>
                      </a:r>
                      <a:r>
                        <a:rPr lang="de-DE" dirty="0"/>
                        <a:t> </a:t>
                      </a:r>
                    </a:p>
                    <a:p>
                      <a:r>
                        <a:rPr lang="de-DE" dirty="0"/>
                        <a:t>A 8 = </a:t>
                      </a:r>
                      <a:r>
                        <a:rPr lang="de-DE" dirty="0" err="1"/>
                        <a:t>Speedindex</a:t>
                      </a:r>
                      <a:endParaRPr lang="de-DE" dirty="0"/>
                    </a:p>
                  </a:txBody>
                  <a:tcPr/>
                </a:tc>
                <a:tc>
                  <a:txBody>
                    <a:bodyPr/>
                    <a:lstStyle/>
                    <a:p>
                      <a:pPr marL="285750" indent="-285750">
                        <a:buFont typeface="Arial" panose="020B0604020202020204" pitchFamily="34" charset="0"/>
                        <a:buChar char="•"/>
                      </a:pPr>
                      <a:r>
                        <a:rPr lang="de-DE" dirty="0"/>
                        <a:t>Niederquerschnitts Treibradreifen</a:t>
                      </a:r>
                    </a:p>
                    <a:p>
                      <a:pPr marL="285750" indent="-285750">
                        <a:buFont typeface="Arial" panose="020B0604020202020204" pitchFamily="34" charset="0"/>
                        <a:buChar char="•"/>
                      </a:pPr>
                      <a:r>
                        <a:rPr lang="de-DE" dirty="0"/>
                        <a:t>Klassischer Vorderreifen bei Allrad-Schleppern mit 100 – 200 PS</a:t>
                      </a:r>
                    </a:p>
                    <a:p>
                      <a:endParaRPr lang="de-DE" dirty="0"/>
                    </a:p>
                  </a:txBody>
                  <a:tcPr/>
                </a:tc>
                <a:extLst>
                  <a:ext uri="{0D108BD9-81ED-4DB2-BD59-A6C34878D82A}">
                    <a16:rowId xmlns:a16="http://schemas.microsoft.com/office/drawing/2014/main" val="2043705068"/>
                  </a:ext>
                </a:extLst>
              </a:tr>
              <a:tr h="1543016">
                <a:tc>
                  <a:txBody>
                    <a:bodyPr/>
                    <a:lstStyle/>
                    <a:p>
                      <a:r>
                        <a:rPr lang="de-DE" dirty="0"/>
                        <a:t>710/75 R 38 174 D TL</a:t>
                      </a:r>
                    </a:p>
                  </a:txBody>
                  <a:tcPr/>
                </a:tc>
                <a:tc>
                  <a:txBody>
                    <a:bodyPr/>
                    <a:lstStyle/>
                    <a:p>
                      <a:r>
                        <a:rPr lang="de-DE" dirty="0"/>
                        <a:t>710 = Reifenbreite in mm</a:t>
                      </a:r>
                    </a:p>
                    <a:p>
                      <a:r>
                        <a:rPr lang="de-DE" dirty="0"/>
                        <a:t>75 = Höhen – Breiten – Verhältnis</a:t>
                      </a:r>
                    </a:p>
                    <a:p>
                      <a:r>
                        <a:rPr lang="de-DE" dirty="0"/>
                        <a:t>R = Radialbauart</a:t>
                      </a:r>
                    </a:p>
                    <a:p>
                      <a:r>
                        <a:rPr lang="de-DE" dirty="0"/>
                        <a:t>38 = Felgengröße in Zoll</a:t>
                      </a:r>
                    </a:p>
                    <a:p>
                      <a:r>
                        <a:rPr lang="de-DE" dirty="0"/>
                        <a:t>174 = </a:t>
                      </a:r>
                      <a:r>
                        <a:rPr lang="de-DE" dirty="0" err="1"/>
                        <a:t>Loadindex</a:t>
                      </a:r>
                      <a:endParaRPr lang="de-DE" dirty="0"/>
                    </a:p>
                    <a:p>
                      <a:r>
                        <a:rPr lang="de-DE" dirty="0"/>
                        <a:t>D = </a:t>
                      </a:r>
                      <a:r>
                        <a:rPr lang="de-DE" dirty="0" err="1"/>
                        <a:t>Speedindex</a:t>
                      </a:r>
                      <a:endParaRPr lang="de-DE" dirty="0"/>
                    </a:p>
                    <a:p>
                      <a:r>
                        <a:rPr lang="de-DE" dirty="0"/>
                        <a:t>TL = Tubeless</a:t>
                      </a:r>
                    </a:p>
                  </a:txBody>
                  <a:tcPr/>
                </a:tc>
                <a:tc>
                  <a:txBody>
                    <a:bodyPr/>
                    <a:lstStyle/>
                    <a:p>
                      <a:pPr marL="285750" indent="-285750">
                        <a:buFont typeface="Arial" panose="020B0604020202020204" pitchFamily="34" charset="0"/>
                        <a:buChar char="•"/>
                      </a:pPr>
                      <a:r>
                        <a:rPr lang="de-DE" dirty="0"/>
                        <a:t>Hinterreifen von Traktor</a:t>
                      </a:r>
                    </a:p>
                    <a:p>
                      <a:pPr marL="285750" indent="-285750">
                        <a:buFont typeface="Arial" panose="020B0604020202020204" pitchFamily="34" charset="0"/>
                        <a:buChar char="•"/>
                      </a:pPr>
                      <a:r>
                        <a:rPr lang="de-DE" dirty="0"/>
                        <a:t>Für Leistungsklassen ab 150PS wegen großer Reifenbreite</a:t>
                      </a:r>
                    </a:p>
                    <a:p>
                      <a:pPr marL="285750" indent="-285750">
                        <a:buFont typeface="Arial" panose="020B0604020202020204" pitchFamily="34" charset="0"/>
                        <a:buChar char="•"/>
                      </a:pPr>
                      <a:r>
                        <a:rPr lang="de-DE" dirty="0"/>
                        <a:t>Schlauchloser Reifen</a:t>
                      </a:r>
                    </a:p>
                  </a:txBody>
                  <a:tcPr/>
                </a:tc>
                <a:extLst>
                  <a:ext uri="{0D108BD9-81ED-4DB2-BD59-A6C34878D82A}">
                    <a16:rowId xmlns:a16="http://schemas.microsoft.com/office/drawing/2014/main" val="2584128969"/>
                  </a:ext>
                </a:extLst>
              </a:tr>
            </a:tbl>
          </a:graphicData>
        </a:graphic>
      </p:graphicFrame>
    </p:spTree>
    <p:extLst>
      <p:ext uri="{BB962C8B-B14F-4D97-AF65-F5344CB8AC3E}">
        <p14:creationId xmlns:p14="http://schemas.microsoft.com/office/powerpoint/2010/main" val="3776826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B7D3FED-5314-0F4C-83DB-7DEEDB8BA780}"/>
              </a:ext>
            </a:extLst>
          </p:cNvPr>
          <p:cNvSpPr>
            <a:spLocks noGrp="1"/>
          </p:cNvSpPr>
          <p:nvPr>
            <p:ph type="body" sz="quarter" idx="12"/>
          </p:nvPr>
        </p:nvSpPr>
        <p:spPr>
          <a:xfrm>
            <a:off x="4454468" y="1174768"/>
            <a:ext cx="3951082" cy="2956500"/>
          </a:xfrm>
        </p:spPr>
        <p:txBody>
          <a:bodyPr/>
          <a:lstStyle/>
          <a:p>
            <a:pPr marL="342900" indent="-342900">
              <a:buFont typeface="Arial" panose="020B0604020202020204" pitchFamily="34" charset="0"/>
              <a:buChar char="•"/>
            </a:pPr>
            <a:r>
              <a:rPr lang="de-DE" sz="1600" dirty="0"/>
              <a:t>Lauffläche bestimmt den Einsatzzweck</a:t>
            </a:r>
          </a:p>
          <a:p>
            <a:pPr marL="342900" indent="-342900">
              <a:buFont typeface="Arial" panose="020B0604020202020204" pitchFamily="34" charset="0"/>
              <a:buChar char="•"/>
            </a:pPr>
            <a:r>
              <a:rPr lang="de-DE" sz="1600" dirty="0"/>
              <a:t>Gürtellagen verleihen Festigkeit</a:t>
            </a:r>
          </a:p>
          <a:p>
            <a:pPr marL="342900" indent="-342900">
              <a:buFont typeface="Arial" panose="020B0604020202020204" pitchFamily="34" charset="0"/>
              <a:buChar char="•"/>
            </a:pPr>
            <a:r>
              <a:rPr lang="de-DE" sz="1600" dirty="0"/>
              <a:t>Karkasse dient als Druckbehälter</a:t>
            </a:r>
          </a:p>
          <a:p>
            <a:pPr marL="342900" indent="-342900">
              <a:buFont typeface="Arial" panose="020B0604020202020204" pitchFamily="34" charset="0"/>
              <a:buChar char="•"/>
            </a:pPr>
            <a:r>
              <a:rPr lang="de-DE" sz="1600" dirty="0"/>
              <a:t>Flanke schützt die Karkasse</a:t>
            </a:r>
          </a:p>
          <a:p>
            <a:pPr marL="342900" indent="-342900">
              <a:buFont typeface="Arial" panose="020B0604020202020204" pitchFamily="34" charset="0"/>
              <a:buChar char="•"/>
            </a:pPr>
            <a:r>
              <a:rPr lang="de-DE" sz="1600" dirty="0"/>
              <a:t>Wulst besteht aus Stahleinlagen, die für stabilen Sitz auf der Felgen sorgen</a:t>
            </a:r>
          </a:p>
          <a:p>
            <a:pPr marL="342900" indent="-342900">
              <a:buFont typeface="Arial" panose="020B0604020202020204" pitchFamily="34" charset="0"/>
              <a:buChar char="•"/>
            </a:pPr>
            <a:r>
              <a:rPr lang="de-DE" sz="1600" dirty="0"/>
              <a:t>Kernreiter ist eine Gummischicht zwischen fester Wulst und flexibler Seitenwand (Autolexikon, 2022)</a:t>
            </a:r>
          </a:p>
        </p:txBody>
      </p:sp>
      <p:sp>
        <p:nvSpPr>
          <p:cNvPr id="3" name="Textplatzhalter 2">
            <a:extLst>
              <a:ext uri="{FF2B5EF4-FFF2-40B4-BE49-F238E27FC236}">
                <a16:creationId xmlns:a16="http://schemas.microsoft.com/office/drawing/2014/main" id="{A4CE6991-150C-BAC9-7FA1-7B6D72EEB562}"/>
              </a:ext>
            </a:extLst>
          </p:cNvPr>
          <p:cNvSpPr>
            <a:spLocks noGrp="1"/>
          </p:cNvSpPr>
          <p:nvPr>
            <p:ph type="body" sz="quarter" idx="14"/>
          </p:nvPr>
        </p:nvSpPr>
        <p:spPr/>
        <p:txBody>
          <a:bodyPr>
            <a:normAutofit lnSpcReduction="10000"/>
          </a:bodyPr>
          <a:lstStyle/>
          <a:p>
            <a:r>
              <a:rPr lang="de-DE" dirty="0"/>
              <a:t>3. Aufbau von Reifen </a:t>
            </a:r>
          </a:p>
        </p:txBody>
      </p:sp>
      <p:pic>
        <p:nvPicPr>
          <p:cNvPr id="6" name="Grafik 5">
            <a:extLst>
              <a:ext uri="{FF2B5EF4-FFF2-40B4-BE49-F238E27FC236}">
                <a16:creationId xmlns:a16="http://schemas.microsoft.com/office/drawing/2014/main" id="{0874E15A-3A20-29A9-567E-20C05A5892C0}"/>
              </a:ext>
            </a:extLst>
          </p:cNvPr>
          <p:cNvPicPr>
            <a:picLocks noChangeAspect="1"/>
          </p:cNvPicPr>
          <p:nvPr/>
        </p:nvPicPr>
        <p:blipFill>
          <a:blip r:embed="rId2"/>
          <a:stretch>
            <a:fillRect/>
          </a:stretch>
        </p:blipFill>
        <p:spPr>
          <a:xfrm>
            <a:off x="194310" y="1331595"/>
            <a:ext cx="3946738" cy="2371725"/>
          </a:xfrm>
          <a:prstGeom prst="rect">
            <a:avLst/>
          </a:prstGeom>
        </p:spPr>
      </p:pic>
    </p:spTree>
    <p:extLst>
      <p:ext uri="{BB962C8B-B14F-4D97-AF65-F5344CB8AC3E}">
        <p14:creationId xmlns:p14="http://schemas.microsoft.com/office/powerpoint/2010/main" val="145137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524B7B2-7AA0-4542-9261-61323764B686}"/>
              </a:ext>
            </a:extLst>
          </p:cNvPr>
          <p:cNvSpPr>
            <a:spLocks noGrp="1"/>
          </p:cNvSpPr>
          <p:nvPr>
            <p:ph type="body" sz="quarter" idx="12"/>
          </p:nvPr>
        </p:nvSpPr>
        <p:spPr/>
        <p:txBody>
          <a:bodyPr/>
          <a:lstStyle/>
          <a:p>
            <a:r>
              <a:rPr lang="de-DE" dirty="0"/>
              <a:t>Gliederung</a:t>
            </a:r>
          </a:p>
        </p:txBody>
      </p:sp>
      <p:sp>
        <p:nvSpPr>
          <p:cNvPr id="3" name="Textplatzhalter 2">
            <a:extLst>
              <a:ext uri="{FF2B5EF4-FFF2-40B4-BE49-F238E27FC236}">
                <a16:creationId xmlns:a16="http://schemas.microsoft.com/office/drawing/2014/main" id="{2BEC2F63-E85C-A74D-8189-372F284C4FDB}"/>
              </a:ext>
            </a:extLst>
          </p:cNvPr>
          <p:cNvSpPr>
            <a:spLocks noGrp="1"/>
          </p:cNvSpPr>
          <p:nvPr>
            <p:ph type="body" sz="quarter" idx="13"/>
          </p:nvPr>
        </p:nvSpPr>
        <p:spPr>
          <a:xfrm>
            <a:off x="971550" y="1591757"/>
            <a:ext cx="7434000" cy="3081843"/>
          </a:xfrm>
        </p:spPr>
        <p:txBody>
          <a:bodyPr>
            <a:normAutofit fontScale="85000" lnSpcReduction="20000"/>
          </a:bodyPr>
          <a:lstStyle/>
          <a:p>
            <a:pPr marL="345281" indent="-342900">
              <a:lnSpc>
                <a:spcPct val="150000"/>
              </a:lnSpc>
              <a:buFont typeface="+mj-lt"/>
              <a:buAutoNum type="arabicPeriod"/>
            </a:pPr>
            <a:r>
              <a:rPr lang="de-DE" sz="1800" dirty="0"/>
              <a:t>Anforderungen an die Reifen</a:t>
            </a:r>
          </a:p>
          <a:p>
            <a:pPr marL="345281" indent="-342900">
              <a:lnSpc>
                <a:spcPct val="150000"/>
              </a:lnSpc>
              <a:buFont typeface="+mj-lt"/>
              <a:buAutoNum type="arabicPeriod"/>
            </a:pPr>
            <a:r>
              <a:rPr lang="de-DE" sz="1800" dirty="0"/>
              <a:t>Reifenbezeichnungen</a:t>
            </a:r>
          </a:p>
          <a:p>
            <a:pPr marL="345281" indent="-342900">
              <a:lnSpc>
                <a:spcPct val="150000"/>
              </a:lnSpc>
              <a:buFont typeface="+mj-lt"/>
              <a:buAutoNum type="arabicPeriod"/>
            </a:pPr>
            <a:r>
              <a:rPr lang="de-DE" sz="1800" dirty="0"/>
              <a:t>Aufbau </a:t>
            </a:r>
          </a:p>
          <a:p>
            <a:pPr marL="345281" indent="-342900">
              <a:lnSpc>
                <a:spcPct val="150000"/>
              </a:lnSpc>
              <a:buFont typeface="+mj-lt"/>
              <a:buAutoNum type="arabicPeriod"/>
            </a:pPr>
            <a:r>
              <a:rPr lang="de-DE" sz="1800" dirty="0"/>
              <a:t>Bodenschutz</a:t>
            </a:r>
          </a:p>
          <a:p>
            <a:pPr marL="345281" indent="-342900">
              <a:lnSpc>
                <a:spcPct val="150000"/>
              </a:lnSpc>
              <a:buFont typeface="+mj-lt"/>
              <a:buAutoNum type="arabicPeriod"/>
            </a:pPr>
            <a:r>
              <a:rPr lang="de-DE" sz="1800" dirty="0"/>
              <a:t>Traktion</a:t>
            </a:r>
          </a:p>
          <a:p>
            <a:pPr marL="345281" indent="-342900">
              <a:lnSpc>
                <a:spcPct val="150000"/>
              </a:lnSpc>
              <a:buFont typeface="+mj-lt"/>
              <a:buAutoNum type="arabicPeriod"/>
            </a:pPr>
            <a:r>
              <a:rPr lang="de-DE" sz="1800" dirty="0"/>
              <a:t>Voreilung</a:t>
            </a:r>
          </a:p>
          <a:p>
            <a:pPr marL="345281" indent="-342900">
              <a:lnSpc>
                <a:spcPct val="150000"/>
              </a:lnSpc>
              <a:buFont typeface="+mj-lt"/>
              <a:buAutoNum type="arabicPeriod"/>
            </a:pPr>
            <a:r>
              <a:rPr lang="de-DE" sz="1800" dirty="0"/>
              <a:t>Bandlaufwerke</a:t>
            </a:r>
          </a:p>
          <a:p>
            <a:pPr marL="345281" indent="-342900">
              <a:lnSpc>
                <a:spcPct val="150000"/>
              </a:lnSpc>
              <a:buFont typeface="+mj-lt"/>
              <a:buAutoNum type="arabicPeriod"/>
            </a:pPr>
            <a:r>
              <a:rPr lang="de-DE" sz="1800" dirty="0"/>
              <a:t>Systeme zur Reifendruckregulierung</a:t>
            </a:r>
          </a:p>
          <a:p>
            <a:pPr marL="345281" indent="-342900">
              <a:lnSpc>
                <a:spcPct val="150000"/>
              </a:lnSpc>
              <a:buFont typeface="+mj-lt"/>
              <a:buAutoNum type="arabicPeriod"/>
            </a:pPr>
            <a:r>
              <a:rPr lang="de-DE" sz="1800" dirty="0"/>
              <a:t>Konzepte zur Zugkraftoptimierung und Bodenschonung</a:t>
            </a:r>
          </a:p>
          <a:p>
            <a:pPr marL="345281" indent="-342900">
              <a:lnSpc>
                <a:spcPct val="150000"/>
              </a:lnSpc>
              <a:buFont typeface="+mj-lt"/>
              <a:buAutoNum type="arabicPeriod"/>
            </a:pPr>
            <a:endParaRPr lang="de-DE" sz="1800" dirty="0"/>
          </a:p>
          <a:p>
            <a:pPr marL="345281" indent="-342900">
              <a:lnSpc>
                <a:spcPct val="150000"/>
              </a:lnSpc>
              <a:buFont typeface="+mj-lt"/>
              <a:buAutoNum type="arabicPeriod"/>
            </a:pPr>
            <a:endParaRPr lang="de-DE" sz="1600" dirty="0"/>
          </a:p>
          <a:p>
            <a:pPr>
              <a:lnSpc>
                <a:spcPct val="150000"/>
              </a:lnSpc>
            </a:pPr>
            <a:endParaRPr lang="de-DE" dirty="0"/>
          </a:p>
        </p:txBody>
      </p:sp>
      <p:sp>
        <p:nvSpPr>
          <p:cNvPr id="4" name="Textplatzhalter 3">
            <a:extLst>
              <a:ext uri="{FF2B5EF4-FFF2-40B4-BE49-F238E27FC236}">
                <a16:creationId xmlns:a16="http://schemas.microsoft.com/office/drawing/2014/main" id="{5B1A7321-27B1-5248-9A8B-F81146899E70}"/>
              </a:ext>
            </a:extLst>
          </p:cNvPr>
          <p:cNvSpPr>
            <a:spLocks noGrp="1"/>
          </p:cNvSpPr>
          <p:nvPr>
            <p:ph type="body" sz="quarter" idx="14"/>
          </p:nvPr>
        </p:nvSpPr>
        <p:spPr/>
        <p:txBody>
          <a:bodyPr>
            <a:normAutofit lnSpcReduction="10000"/>
          </a:bodyPr>
          <a:lstStyle/>
          <a:p>
            <a:r>
              <a:rPr lang="de-DE" dirty="0"/>
              <a:t>Themenpunkt</a:t>
            </a:r>
          </a:p>
        </p:txBody>
      </p:sp>
    </p:spTree>
    <p:extLst>
      <p:ext uri="{BB962C8B-B14F-4D97-AF65-F5344CB8AC3E}">
        <p14:creationId xmlns:p14="http://schemas.microsoft.com/office/powerpoint/2010/main" val="4076318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750">
                <a:solidFill>
                  <a:srgbClr val="71AD2A"/>
                </a:solidFill>
              </a:rPr>
              <a:t> Folie </a:t>
            </a:r>
            <a:fld id="{871ACFD5-1453-472A-8B78-9190D2143C81}" type="slidenum">
              <a:rPr lang="de-DE" altLang="de-DE" sz="750">
                <a:solidFill>
                  <a:srgbClr val="71AD2A"/>
                </a:solidFill>
              </a:rPr>
              <a:pPr>
                <a:spcBef>
                  <a:spcPct val="0"/>
                </a:spcBef>
                <a:buClrTx/>
                <a:buFontTx/>
                <a:buNone/>
              </a:pPr>
              <a:t>20</a:t>
            </a:fld>
            <a:endParaRPr lang="de-DE" altLang="de-DE" sz="750">
              <a:solidFill>
                <a:srgbClr val="71AD2A"/>
              </a:solidFill>
            </a:endParaRPr>
          </a:p>
        </p:txBody>
      </p:sp>
      <p:sp>
        <p:nvSpPr>
          <p:cNvPr id="88067" name="Fußzeilenplatzhalter 2"/>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750">
                <a:solidFill>
                  <a:srgbClr val="71AD2A"/>
                </a:solidFill>
              </a:rPr>
              <a:t>HSWT    Prof. Dr. U. Groß                  Modul: Seminar Agrartechnik             MBA        LE : Traktoren</a:t>
            </a:r>
          </a:p>
        </p:txBody>
      </p:sp>
      <p:pic>
        <p:nvPicPr>
          <p:cNvPr id="88068" name="Picture 2" descr="DiagonaluRadia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166" y="91679"/>
            <a:ext cx="7119938" cy="246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3"/>
          <p:cNvSpPr txBox="1">
            <a:spLocks noChangeArrowheads="1"/>
          </p:cNvSpPr>
          <p:nvPr/>
        </p:nvSpPr>
        <p:spPr bwMode="auto">
          <a:xfrm>
            <a:off x="1596628" y="2304813"/>
            <a:ext cx="25384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800"/>
              <a:t>Diagonalreifen</a:t>
            </a:r>
          </a:p>
        </p:txBody>
      </p:sp>
      <p:sp>
        <p:nvSpPr>
          <p:cNvPr id="88070" name="Text Box 4"/>
          <p:cNvSpPr txBox="1">
            <a:spLocks noChangeArrowheads="1"/>
          </p:cNvSpPr>
          <p:nvPr/>
        </p:nvSpPr>
        <p:spPr bwMode="auto">
          <a:xfrm>
            <a:off x="4654750" y="2376369"/>
            <a:ext cx="35825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800"/>
              <a:t>Radialreifen (Gürtelreifen)</a:t>
            </a:r>
          </a:p>
        </p:txBody>
      </p:sp>
      <p:sp>
        <p:nvSpPr>
          <p:cNvPr id="88071" name="Textfeld 7"/>
          <p:cNvSpPr txBox="1">
            <a:spLocks noChangeArrowheads="1"/>
          </p:cNvSpPr>
          <p:nvPr/>
        </p:nvSpPr>
        <p:spPr bwMode="auto">
          <a:xfrm>
            <a:off x="862781" y="2544880"/>
            <a:ext cx="3272260" cy="24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ClrTx/>
              <a:buFontTx/>
              <a:buNone/>
            </a:pPr>
            <a:r>
              <a:rPr lang="de-DE" altLang="de-DE" sz="1050"/>
              <a:t>Bei Diagonalreifen verlaufen</a:t>
            </a:r>
          </a:p>
          <a:p>
            <a:pPr eaLnBrk="1" hangingPunct="1">
              <a:spcBef>
                <a:spcPct val="0"/>
              </a:spcBef>
              <a:buClrTx/>
              <a:buFontTx/>
              <a:buNone/>
            </a:pPr>
            <a:r>
              <a:rPr lang="de-DE" altLang="de-DE" sz="1050"/>
              <a:t>mehrere Karkassfäden durchgehend</a:t>
            </a:r>
          </a:p>
          <a:p>
            <a:pPr eaLnBrk="1" hangingPunct="1">
              <a:spcBef>
                <a:spcPct val="0"/>
              </a:spcBef>
              <a:buClrTx/>
              <a:buFontTx/>
              <a:buNone/>
            </a:pPr>
            <a:r>
              <a:rPr lang="de-DE" altLang="de-DE" sz="1050"/>
              <a:t>von Wulst zu Wulst in</a:t>
            </a:r>
          </a:p>
          <a:p>
            <a:pPr eaLnBrk="1" hangingPunct="1">
              <a:spcBef>
                <a:spcPct val="0"/>
              </a:spcBef>
              <a:buClrTx/>
              <a:buFontTx/>
              <a:buNone/>
            </a:pPr>
            <a:r>
              <a:rPr lang="de-DE" altLang="de-DE" sz="1050"/>
              <a:t>einem Winkel von 30 bis 45° zur</a:t>
            </a:r>
          </a:p>
          <a:p>
            <a:pPr eaLnBrk="1" hangingPunct="1">
              <a:spcBef>
                <a:spcPct val="0"/>
              </a:spcBef>
              <a:buClrTx/>
              <a:buFontTx/>
              <a:buNone/>
            </a:pPr>
            <a:r>
              <a:rPr lang="de-DE" altLang="de-DE" sz="1050"/>
              <a:t>Laufrichtung (Mittellinie), so dass</a:t>
            </a:r>
          </a:p>
          <a:p>
            <a:pPr eaLnBrk="1" hangingPunct="1">
              <a:spcBef>
                <a:spcPct val="0"/>
              </a:spcBef>
              <a:buClrTx/>
              <a:buFontTx/>
              <a:buNone/>
            </a:pPr>
            <a:r>
              <a:rPr lang="de-DE" altLang="de-DE" sz="1050"/>
              <a:t>sich ein Kreuzmuster ergibt.</a:t>
            </a:r>
          </a:p>
          <a:p>
            <a:pPr eaLnBrk="1" hangingPunct="1">
              <a:spcBef>
                <a:spcPct val="0"/>
              </a:spcBef>
              <a:buClrTx/>
              <a:buFontTx/>
              <a:buNone/>
            </a:pPr>
            <a:r>
              <a:rPr lang="de-DE" altLang="de-DE" sz="825" b="1">
                <a:solidFill>
                  <a:srgbClr val="004DFF"/>
                </a:solidFill>
                <a:latin typeface="Frutiger-Bold"/>
              </a:rPr>
              <a:t>Vorteile gegenüber Radialreifen:</a:t>
            </a:r>
          </a:p>
          <a:p>
            <a:pPr eaLnBrk="1" hangingPunct="1">
              <a:spcBef>
                <a:spcPct val="0"/>
              </a:spcBef>
              <a:buClrTx/>
              <a:buFontTx/>
              <a:buNone/>
            </a:pPr>
            <a:r>
              <a:rPr lang="de-DE" altLang="de-DE">
                <a:solidFill>
                  <a:srgbClr val="007D00"/>
                </a:solidFill>
                <a:latin typeface="Frutiger-Roman"/>
              </a:rPr>
              <a:t>• </a:t>
            </a:r>
            <a:r>
              <a:rPr lang="de-DE" altLang="de-DE" sz="1050">
                <a:solidFill>
                  <a:srgbClr val="000000"/>
                </a:solidFill>
                <a:latin typeface="Frutiger-Roman"/>
              </a:rPr>
              <a:t>stabilerer Halt bei Hangfahrten</a:t>
            </a:r>
          </a:p>
          <a:p>
            <a:pPr eaLnBrk="1" hangingPunct="1">
              <a:spcBef>
                <a:spcPct val="0"/>
              </a:spcBef>
              <a:buClrTx/>
              <a:buFontTx/>
              <a:buNone/>
            </a:pPr>
            <a:r>
              <a:rPr lang="de-DE" altLang="de-DE">
                <a:solidFill>
                  <a:srgbClr val="007D00"/>
                </a:solidFill>
                <a:latin typeface="Frutiger-Roman"/>
              </a:rPr>
              <a:t>• </a:t>
            </a:r>
            <a:r>
              <a:rPr lang="de-DE" altLang="de-DE" sz="1050">
                <a:solidFill>
                  <a:srgbClr val="000000"/>
                </a:solidFill>
                <a:latin typeface="Frutiger-Roman"/>
              </a:rPr>
              <a:t>unempfindlicher gegenüber</a:t>
            </a:r>
          </a:p>
          <a:p>
            <a:pPr eaLnBrk="1" hangingPunct="1">
              <a:spcBef>
                <a:spcPct val="0"/>
              </a:spcBef>
              <a:buClrTx/>
              <a:buFontTx/>
              <a:buNone/>
            </a:pPr>
            <a:r>
              <a:rPr lang="de-DE" altLang="de-DE" sz="1050">
                <a:solidFill>
                  <a:srgbClr val="000000"/>
                </a:solidFill>
                <a:latin typeface="Frutiger-Roman"/>
              </a:rPr>
              <a:t>Verletzungen der Seitenwand</a:t>
            </a:r>
          </a:p>
          <a:p>
            <a:pPr eaLnBrk="1" hangingPunct="1">
              <a:spcBef>
                <a:spcPct val="0"/>
              </a:spcBef>
              <a:buClrTx/>
              <a:buFontTx/>
              <a:buNone/>
            </a:pPr>
            <a:r>
              <a:rPr lang="de-DE" altLang="de-DE">
                <a:solidFill>
                  <a:srgbClr val="007D00"/>
                </a:solidFill>
                <a:latin typeface="Frutiger-Roman"/>
              </a:rPr>
              <a:t>• </a:t>
            </a:r>
            <a:r>
              <a:rPr lang="de-DE" altLang="de-DE" sz="1050">
                <a:solidFill>
                  <a:srgbClr val="000000"/>
                </a:solidFill>
                <a:latin typeface="Frutiger-Roman"/>
              </a:rPr>
              <a:t>geringere Anschaffungskosten</a:t>
            </a:r>
            <a:endParaRPr lang="de-DE" altLang="de-DE" sz="1050"/>
          </a:p>
        </p:txBody>
      </p:sp>
      <p:sp>
        <p:nvSpPr>
          <p:cNvPr id="88072" name="Textfeld 8"/>
          <p:cNvSpPr txBox="1">
            <a:spLocks noChangeArrowheads="1"/>
          </p:cNvSpPr>
          <p:nvPr/>
        </p:nvSpPr>
        <p:spPr bwMode="auto">
          <a:xfrm>
            <a:off x="4222400" y="2629734"/>
            <a:ext cx="397906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ClrTx/>
              <a:buFontTx/>
              <a:buNone/>
            </a:pPr>
            <a:r>
              <a:rPr lang="de-DE" altLang="de-DE" sz="1050"/>
              <a:t>Die einlagigen Karkassfäden der Radialreifen verlaufen quer (90°) zur Mittellinie. Darüber sind mehrere</a:t>
            </a:r>
          </a:p>
          <a:p>
            <a:pPr eaLnBrk="1" hangingPunct="1">
              <a:spcBef>
                <a:spcPct val="0"/>
              </a:spcBef>
              <a:buClrTx/>
              <a:buFontTx/>
              <a:buNone/>
            </a:pPr>
            <a:r>
              <a:rPr lang="de-DE" altLang="de-DE" sz="1050"/>
              <a:t>Gürtellagen stabilisierend eingebettet, die selbst keine direkte Anbindung zu den Wülsten haben. Die Bewegung</a:t>
            </a:r>
          </a:p>
          <a:p>
            <a:pPr eaLnBrk="1" hangingPunct="1">
              <a:spcBef>
                <a:spcPct val="0"/>
              </a:spcBef>
              <a:buClrTx/>
              <a:buFontTx/>
              <a:buNone/>
            </a:pPr>
            <a:r>
              <a:rPr lang="de-DE" altLang="de-DE" sz="1050"/>
              <a:t>der Seitenwand wird daher nicht in die Lauffläche übertragen</a:t>
            </a:r>
          </a:p>
          <a:p>
            <a:pPr eaLnBrk="1" hangingPunct="1">
              <a:spcBef>
                <a:spcPct val="0"/>
              </a:spcBef>
              <a:buClrTx/>
              <a:buFontTx/>
              <a:buNone/>
            </a:pPr>
            <a:r>
              <a:rPr lang="de-DE" altLang="de-DE" sz="1350">
                <a:solidFill>
                  <a:schemeClr val="bg2"/>
                </a:solidFill>
              </a:rPr>
              <a:t>.</a:t>
            </a:r>
            <a:r>
              <a:rPr lang="de-DE" altLang="de-DE" sz="750" b="1">
                <a:solidFill>
                  <a:srgbClr val="004DFF"/>
                </a:solidFill>
                <a:latin typeface="Frutiger-Bold"/>
              </a:rPr>
              <a:t> </a:t>
            </a:r>
            <a:r>
              <a:rPr lang="de-DE" altLang="de-DE" sz="675" b="1">
                <a:solidFill>
                  <a:srgbClr val="004DFF"/>
                </a:solidFill>
                <a:latin typeface="Frutiger-Bold"/>
              </a:rPr>
              <a:t>Vorteile gegenüber Diagonalreifen:</a:t>
            </a:r>
          </a:p>
          <a:p>
            <a:pPr eaLnBrk="1" hangingPunct="1">
              <a:spcBef>
                <a:spcPct val="0"/>
              </a:spcBef>
              <a:buClrTx/>
              <a:buFont typeface="Arial" panose="020B0604020202020204" pitchFamily="34" charset="0"/>
              <a:buChar char="•"/>
            </a:pPr>
            <a:r>
              <a:rPr lang="de-DE" altLang="de-DE" sz="1050">
                <a:solidFill>
                  <a:srgbClr val="000000"/>
                </a:solidFill>
                <a:latin typeface="Frutiger-Roman"/>
              </a:rPr>
              <a:t>flexiblere Reifenflanke</a:t>
            </a:r>
          </a:p>
          <a:p>
            <a:pPr eaLnBrk="1" hangingPunct="1">
              <a:spcBef>
                <a:spcPct val="0"/>
              </a:spcBef>
              <a:buClrTx/>
              <a:buFontTx/>
              <a:buNone/>
            </a:pPr>
            <a:r>
              <a:rPr lang="de-DE" altLang="de-DE" sz="1050">
                <a:solidFill>
                  <a:srgbClr val="000000"/>
                </a:solidFill>
                <a:latin typeface="Frutiger-Roman"/>
              </a:rPr>
              <a:t>bessere Einfederung, höherer Fahrkomfort</a:t>
            </a:r>
          </a:p>
          <a:p>
            <a:pPr eaLnBrk="1" hangingPunct="1">
              <a:spcBef>
                <a:spcPct val="0"/>
              </a:spcBef>
              <a:buClrTx/>
              <a:buFont typeface="Arial" panose="020B0604020202020204" pitchFamily="34" charset="0"/>
              <a:buChar char="•"/>
            </a:pPr>
            <a:r>
              <a:rPr lang="de-DE" altLang="de-DE" sz="1050">
                <a:solidFill>
                  <a:srgbClr val="000000"/>
                </a:solidFill>
                <a:latin typeface="Frutiger-Roman"/>
              </a:rPr>
              <a:t>konstant längere, größere Bodenkontaktfläche</a:t>
            </a:r>
          </a:p>
          <a:p>
            <a:pPr eaLnBrk="1" hangingPunct="1">
              <a:spcBef>
                <a:spcPct val="0"/>
              </a:spcBef>
              <a:buClrTx/>
              <a:buFontTx/>
              <a:buNone/>
            </a:pPr>
            <a:r>
              <a:rPr lang="de-DE" altLang="de-DE" sz="1050">
                <a:solidFill>
                  <a:srgbClr val="000000"/>
                </a:solidFill>
                <a:latin typeface="Frutiger-Roman"/>
              </a:rPr>
              <a:t>höhere Zugkraft bei geringerem Schlupf</a:t>
            </a:r>
          </a:p>
          <a:p>
            <a:pPr eaLnBrk="1" hangingPunct="1">
              <a:spcBef>
                <a:spcPct val="0"/>
              </a:spcBef>
              <a:buClrTx/>
              <a:buFontTx/>
              <a:buNone/>
            </a:pPr>
            <a:r>
              <a:rPr lang="de-DE" altLang="de-DE" sz="1050">
                <a:solidFill>
                  <a:srgbClr val="000000"/>
                </a:solidFill>
                <a:latin typeface="Frutiger-Roman"/>
              </a:rPr>
              <a:t>weniger Dieselverbrauch</a:t>
            </a:r>
          </a:p>
          <a:p>
            <a:pPr eaLnBrk="1" hangingPunct="1">
              <a:spcBef>
                <a:spcPct val="0"/>
              </a:spcBef>
              <a:buClrTx/>
              <a:buFont typeface="Arial" panose="020B0604020202020204" pitchFamily="34" charset="0"/>
              <a:buChar char="•"/>
            </a:pPr>
            <a:r>
              <a:rPr lang="de-DE" altLang="de-DE" sz="1050">
                <a:solidFill>
                  <a:srgbClr val="000000"/>
                </a:solidFill>
                <a:latin typeface="Frutiger-Roman"/>
              </a:rPr>
              <a:t>geringere Einsinktiefe</a:t>
            </a:r>
          </a:p>
          <a:p>
            <a:pPr eaLnBrk="1" hangingPunct="1">
              <a:spcBef>
                <a:spcPct val="0"/>
              </a:spcBef>
              <a:buClrTx/>
              <a:buFontTx/>
              <a:buNone/>
            </a:pPr>
            <a:r>
              <a:rPr lang="de-DE" altLang="de-DE" sz="1050">
                <a:solidFill>
                  <a:srgbClr val="000000"/>
                </a:solidFill>
                <a:latin typeface="Frutiger-Roman"/>
              </a:rPr>
              <a:t>weniger Bodenverdichtung</a:t>
            </a:r>
          </a:p>
          <a:p>
            <a:pPr eaLnBrk="1" hangingPunct="1">
              <a:spcBef>
                <a:spcPct val="0"/>
              </a:spcBef>
              <a:buClrTx/>
              <a:buFontTx/>
              <a:buNone/>
            </a:pPr>
            <a:r>
              <a:rPr lang="de-DE" altLang="de-DE" sz="1050">
                <a:solidFill>
                  <a:srgbClr val="000000"/>
                </a:solidFill>
                <a:latin typeface="Frutiger-Roman"/>
              </a:rPr>
              <a:t>höhere Ernteerträge</a:t>
            </a:r>
            <a:endParaRPr lang="de-DE" altLang="de-DE" sz="1200">
              <a:solidFill>
                <a:srgbClr val="000000"/>
              </a:solidFill>
              <a:latin typeface="Frutiger-Roman"/>
            </a:endParaRPr>
          </a:p>
        </p:txBody>
      </p:sp>
    </p:spTree>
    <p:extLst>
      <p:ext uri="{BB962C8B-B14F-4D97-AF65-F5344CB8AC3E}">
        <p14:creationId xmlns:p14="http://schemas.microsoft.com/office/powerpoint/2010/main" val="274240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750">
                <a:solidFill>
                  <a:srgbClr val="71AD2A"/>
                </a:solidFill>
              </a:rPr>
              <a:t> Folie </a:t>
            </a:r>
            <a:fld id="{2892510D-C40A-4A53-A1A3-B892736B6C79}" type="slidenum">
              <a:rPr lang="de-DE" altLang="de-DE" sz="750">
                <a:solidFill>
                  <a:srgbClr val="71AD2A"/>
                </a:solidFill>
              </a:rPr>
              <a:pPr>
                <a:spcBef>
                  <a:spcPct val="0"/>
                </a:spcBef>
                <a:buClrTx/>
                <a:buFontTx/>
                <a:buNone/>
              </a:pPr>
              <a:t>21</a:t>
            </a:fld>
            <a:endParaRPr lang="de-DE" altLang="de-DE" sz="750">
              <a:solidFill>
                <a:srgbClr val="71AD2A"/>
              </a:solidFill>
            </a:endParaRPr>
          </a:p>
        </p:txBody>
      </p:sp>
      <p:sp>
        <p:nvSpPr>
          <p:cNvPr id="89091" name="Fußzeilenplatzhalter 2"/>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750">
                <a:solidFill>
                  <a:srgbClr val="71AD2A"/>
                </a:solidFill>
              </a:rPr>
              <a:t>HSWT    Prof. Dr. U. Groß                  Modul: Grundlagen der Agrartechnik           LE :   Reifen - Fahrwerk</a:t>
            </a:r>
          </a:p>
        </p:txBody>
      </p:sp>
      <p:pic>
        <p:nvPicPr>
          <p:cNvPr id="890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11956"/>
            <a:ext cx="6858000" cy="388143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371783"/>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40DE654-99C3-BA4B-0C3B-24579F8BDFC1}"/>
              </a:ext>
            </a:extLst>
          </p:cNvPr>
          <p:cNvSpPr>
            <a:spLocks noGrp="1"/>
          </p:cNvSpPr>
          <p:nvPr>
            <p:ph type="body" sz="quarter" idx="12"/>
          </p:nvPr>
        </p:nvSpPr>
        <p:spPr>
          <a:xfrm>
            <a:off x="971550" y="1174768"/>
            <a:ext cx="7434000" cy="342900"/>
          </a:xfrm>
        </p:spPr>
        <p:txBody>
          <a:bodyPr/>
          <a:lstStyle/>
          <a:p>
            <a:pPr algn="ctr"/>
            <a:r>
              <a:rPr lang="de-DE" dirty="0"/>
              <a:t>Unterschied zwischen Radial- und Diagonalreifen</a:t>
            </a:r>
          </a:p>
        </p:txBody>
      </p:sp>
      <p:sp>
        <p:nvSpPr>
          <p:cNvPr id="3" name="Textplatzhalter 2">
            <a:extLst>
              <a:ext uri="{FF2B5EF4-FFF2-40B4-BE49-F238E27FC236}">
                <a16:creationId xmlns:a16="http://schemas.microsoft.com/office/drawing/2014/main" id="{F41D0550-678D-2933-0F1F-730F68AB85B4}"/>
              </a:ext>
            </a:extLst>
          </p:cNvPr>
          <p:cNvSpPr>
            <a:spLocks noGrp="1"/>
          </p:cNvSpPr>
          <p:nvPr>
            <p:ph type="body" sz="quarter" idx="14"/>
          </p:nvPr>
        </p:nvSpPr>
        <p:spPr/>
        <p:txBody>
          <a:bodyPr>
            <a:normAutofit lnSpcReduction="10000"/>
          </a:bodyPr>
          <a:lstStyle/>
          <a:p>
            <a:r>
              <a:rPr lang="de-DE" dirty="0"/>
              <a:t>3. Aufbau von Reifen</a:t>
            </a:r>
          </a:p>
          <a:p>
            <a:endParaRPr lang="de-DE" dirty="0"/>
          </a:p>
        </p:txBody>
      </p:sp>
      <p:pic>
        <p:nvPicPr>
          <p:cNvPr id="5" name="Grafik 4">
            <a:extLst>
              <a:ext uri="{FF2B5EF4-FFF2-40B4-BE49-F238E27FC236}">
                <a16:creationId xmlns:a16="http://schemas.microsoft.com/office/drawing/2014/main" id="{21631309-BE07-13E8-19B2-2B68DFD12E0A}"/>
              </a:ext>
            </a:extLst>
          </p:cNvPr>
          <p:cNvPicPr>
            <a:picLocks noChangeAspect="1"/>
          </p:cNvPicPr>
          <p:nvPr/>
        </p:nvPicPr>
        <p:blipFill>
          <a:blip r:embed="rId3"/>
          <a:stretch>
            <a:fillRect/>
          </a:stretch>
        </p:blipFill>
        <p:spPr>
          <a:xfrm>
            <a:off x="633170" y="1588532"/>
            <a:ext cx="7406633" cy="2749532"/>
          </a:xfrm>
          <a:prstGeom prst="rect">
            <a:avLst/>
          </a:prstGeom>
        </p:spPr>
      </p:pic>
      <p:sp>
        <p:nvSpPr>
          <p:cNvPr id="6" name="Textfeld 5">
            <a:extLst>
              <a:ext uri="{FF2B5EF4-FFF2-40B4-BE49-F238E27FC236}">
                <a16:creationId xmlns:a16="http://schemas.microsoft.com/office/drawing/2014/main" id="{C9ADAEB7-457F-66CD-191E-6E6C29C78821}"/>
              </a:ext>
            </a:extLst>
          </p:cNvPr>
          <p:cNvSpPr txBox="1"/>
          <p:nvPr/>
        </p:nvSpPr>
        <p:spPr>
          <a:xfrm>
            <a:off x="1805940" y="3968732"/>
            <a:ext cx="6507480" cy="369332"/>
          </a:xfrm>
          <a:prstGeom prst="rect">
            <a:avLst/>
          </a:prstGeom>
          <a:noFill/>
        </p:spPr>
        <p:txBody>
          <a:bodyPr wrap="square" rtlCol="0">
            <a:spAutoFit/>
          </a:bodyPr>
          <a:lstStyle/>
          <a:p>
            <a:pPr algn="l"/>
            <a:endParaRPr lang="de-DE" dirty="0"/>
          </a:p>
        </p:txBody>
      </p:sp>
    </p:spTree>
    <p:extLst>
      <p:ext uri="{BB962C8B-B14F-4D97-AF65-F5344CB8AC3E}">
        <p14:creationId xmlns:p14="http://schemas.microsoft.com/office/powerpoint/2010/main" val="3164956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9A91740-023E-05C6-720A-D5CBA01CCFBB}"/>
              </a:ext>
            </a:extLst>
          </p:cNvPr>
          <p:cNvSpPr>
            <a:spLocks noGrp="1"/>
          </p:cNvSpPr>
          <p:nvPr>
            <p:ph type="body" sz="quarter" idx="12"/>
          </p:nvPr>
        </p:nvSpPr>
        <p:spPr>
          <a:xfrm>
            <a:off x="5494020" y="1174768"/>
            <a:ext cx="2911530" cy="2956500"/>
          </a:xfrm>
        </p:spPr>
        <p:txBody>
          <a:bodyPr>
            <a:normAutofit/>
          </a:bodyPr>
          <a:lstStyle/>
          <a:p>
            <a:r>
              <a:rPr lang="de-DE" dirty="0">
                <a:sym typeface="Wingdings" panose="05000000000000000000" pitchFamily="2" charset="2"/>
              </a:rPr>
              <a:t>Für alle Arbeiten die mit niedrigem Reifendruck gefahren werden sollen, sind Radialreifen besser geeignet</a:t>
            </a:r>
          </a:p>
          <a:p>
            <a:r>
              <a:rPr lang="de-DE" dirty="0">
                <a:sym typeface="Wingdings" panose="05000000000000000000" pitchFamily="2" charset="2"/>
              </a:rPr>
              <a:t>Optimale Bodenanpassung durch weiche Flanke</a:t>
            </a:r>
            <a:endParaRPr lang="de-DE" dirty="0"/>
          </a:p>
        </p:txBody>
      </p:sp>
      <p:sp>
        <p:nvSpPr>
          <p:cNvPr id="4" name="Textplatzhalter 3">
            <a:extLst>
              <a:ext uri="{FF2B5EF4-FFF2-40B4-BE49-F238E27FC236}">
                <a16:creationId xmlns:a16="http://schemas.microsoft.com/office/drawing/2014/main" id="{CA0DF7B4-9FEF-B4FE-A4CE-1506E3DD4790}"/>
              </a:ext>
            </a:extLst>
          </p:cNvPr>
          <p:cNvSpPr>
            <a:spLocks noGrp="1"/>
          </p:cNvSpPr>
          <p:nvPr>
            <p:ph type="body" sz="quarter" idx="14"/>
          </p:nvPr>
        </p:nvSpPr>
        <p:spPr/>
        <p:txBody>
          <a:bodyPr>
            <a:normAutofit lnSpcReduction="10000"/>
          </a:bodyPr>
          <a:lstStyle/>
          <a:p>
            <a:r>
              <a:rPr lang="de-DE" dirty="0"/>
              <a:t>3. Aufbau von Reifen</a:t>
            </a:r>
          </a:p>
          <a:p>
            <a:endParaRPr lang="de-DE" dirty="0"/>
          </a:p>
        </p:txBody>
      </p:sp>
      <p:pic>
        <p:nvPicPr>
          <p:cNvPr id="6" name="Grafik 5">
            <a:extLst>
              <a:ext uri="{FF2B5EF4-FFF2-40B4-BE49-F238E27FC236}">
                <a16:creationId xmlns:a16="http://schemas.microsoft.com/office/drawing/2014/main" id="{BE3FF4AD-5928-AA8B-966F-D8C00E375BE2}"/>
              </a:ext>
            </a:extLst>
          </p:cNvPr>
          <p:cNvPicPr>
            <a:picLocks noChangeAspect="1"/>
          </p:cNvPicPr>
          <p:nvPr/>
        </p:nvPicPr>
        <p:blipFill>
          <a:blip r:embed="rId2"/>
          <a:stretch>
            <a:fillRect/>
          </a:stretch>
        </p:blipFill>
        <p:spPr>
          <a:xfrm>
            <a:off x="971549" y="1174768"/>
            <a:ext cx="4415377" cy="2956500"/>
          </a:xfrm>
          <a:prstGeom prst="rect">
            <a:avLst/>
          </a:prstGeom>
        </p:spPr>
      </p:pic>
    </p:spTree>
    <p:extLst>
      <p:ext uri="{BB962C8B-B14F-4D97-AF65-F5344CB8AC3E}">
        <p14:creationId xmlns:p14="http://schemas.microsoft.com/office/powerpoint/2010/main" val="1608905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p:cNvSpPr>
            <a:spLocks noGrp="1"/>
          </p:cNvSpPr>
          <p:nvPr>
            <p:ph type="title"/>
          </p:nvPr>
        </p:nvSpPr>
        <p:spPr/>
        <p:txBody>
          <a:bodyPr/>
          <a:lstStyle/>
          <a:p>
            <a:r>
              <a:rPr lang="de-DE" altLang="de-DE"/>
              <a:t>Grundgedanken Profil</a:t>
            </a:r>
          </a:p>
        </p:txBody>
      </p:sp>
      <p:sp>
        <p:nvSpPr>
          <p:cNvPr id="94211" name="Foliennummernplatzhalter 3"/>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263A8281-3E11-4AA2-9689-3A51924A5A03}" type="slidenum">
              <a:rPr lang="de-DE" altLang="de-DE" sz="750">
                <a:solidFill>
                  <a:srgbClr val="71AD2A"/>
                </a:solidFill>
              </a:rPr>
              <a:pPr defTabSz="685800">
                <a:spcBef>
                  <a:spcPct val="0"/>
                </a:spcBef>
                <a:buClrTx/>
                <a:buNone/>
              </a:pPr>
              <a:t>24</a:t>
            </a:fld>
            <a:endParaRPr lang="de-DE" altLang="de-DE" sz="750">
              <a:solidFill>
                <a:srgbClr val="71AD2A"/>
              </a:solidFill>
            </a:endParaRPr>
          </a:p>
        </p:txBody>
      </p:sp>
      <p:sp>
        <p:nvSpPr>
          <p:cNvPr id="94212" name="Fußzeilenplatzhalter 4"/>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HSWT    Prof. Dr. U. Groß                  Modul: Grundlagen der Agrartechnik           LE :   Reifen - Fahrwerk</a:t>
            </a:r>
          </a:p>
        </p:txBody>
      </p:sp>
      <p:pic>
        <p:nvPicPr>
          <p:cNvPr id="942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391" y="951310"/>
            <a:ext cx="5217319" cy="378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030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750">
                <a:solidFill>
                  <a:srgbClr val="71AD2A"/>
                </a:solidFill>
              </a:rPr>
              <a:t> Folie </a:t>
            </a:r>
            <a:fld id="{8D1552E3-75C4-46EE-9BDF-5B5BF56F205B}" type="slidenum">
              <a:rPr lang="de-DE" altLang="de-DE" sz="750">
                <a:solidFill>
                  <a:srgbClr val="71AD2A"/>
                </a:solidFill>
              </a:rPr>
              <a:pPr>
                <a:spcBef>
                  <a:spcPct val="0"/>
                </a:spcBef>
                <a:buClrTx/>
                <a:buFontTx/>
                <a:buNone/>
              </a:pPr>
              <a:t>25</a:t>
            </a:fld>
            <a:endParaRPr lang="de-DE" altLang="de-DE" sz="750">
              <a:solidFill>
                <a:srgbClr val="71AD2A"/>
              </a:solidFill>
            </a:endParaRPr>
          </a:p>
        </p:txBody>
      </p:sp>
      <p:sp>
        <p:nvSpPr>
          <p:cNvPr id="97283" name="Fußzeilenplatzhalter 2"/>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750">
                <a:solidFill>
                  <a:srgbClr val="71AD2A"/>
                </a:solidFill>
              </a:rPr>
              <a:t>HSWT    Prof. Dr. U. Groß                  Modul: Grundlagen der Agrartechnik           LE :   Reifen - Fahrwerk</a:t>
            </a:r>
          </a:p>
        </p:txBody>
      </p:sp>
      <p:sp>
        <p:nvSpPr>
          <p:cNvPr id="944130" name="Rectangle 2"/>
          <p:cNvSpPr>
            <a:spLocks noChangeArrowheads="1"/>
          </p:cNvSpPr>
          <p:nvPr/>
        </p:nvSpPr>
        <p:spPr bwMode="auto">
          <a:xfrm>
            <a:off x="1104900" y="857250"/>
            <a:ext cx="6849666"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b"/>
          <a:lstStyle>
            <a:lvl1pPr>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defRPr/>
            </a:pPr>
            <a:endParaRPr lang="en-US" altLang="de-DE" sz="1650">
              <a:solidFill>
                <a:srgbClr val="FF5050"/>
              </a:solidFill>
              <a:effectLst>
                <a:outerShdw blurRad="38100" dist="38100" dir="2700000" algn="tl">
                  <a:srgbClr val="C0C0C0"/>
                </a:outerShdw>
              </a:effectLst>
            </a:endParaRPr>
          </a:p>
        </p:txBody>
      </p:sp>
      <p:graphicFrame>
        <p:nvGraphicFramePr>
          <p:cNvPr id="97285" name="Object 3"/>
          <p:cNvGraphicFramePr>
            <a:graphicFrameLocks noChangeAspect="1"/>
          </p:cNvGraphicFramePr>
          <p:nvPr/>
        </p:nvGraphicFramePr>
        <p:xfrm>
          <a:off x="1078706" y="303610"/>
          <a:ext cx="6787754" cy="4699397"/>
        </p:xfrm>
        <a:graphic>
          <a:graphicData uri="http://schemas.openxmlformats.org/presentationml/2006/ole">
            <mc:AlternateContent xmlns:mc="http://schemas.openxmlformats.org/markup-compatibility/2006">
              <mc:Choice xmlns:v="urn:schemas-microsoft-com:vml" Requires="v">
                <p:oleObj name="Folie" r:id="rId2" imgW="4868863" imgH="3370263" progId="PowerPoint.Slide.8">
                  <p:embed/>
                </p:oleObj>
              </mc:Choice>
              <mc:Fallback>
                <p:oleObj name="Folie" r:id="rId2" imgW="4868863" imgH="3370263" progId="PowerPoint.Slide.8">
                  <p:embed/>
                  <p:pic>
                    <p:nvPicPr>
                      <p:cNvPr id="9728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06" y="303610"/>
                        <a:ext cx="6787754" cy="469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061838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9C7A67F-A669-DA53-BD51-F549BFD71FFF}"/>
              </a:ext>
            </a:extLst>
          </p:cNvPr>
          <p:cNvSpPr>
            <a:spLocks noGrp="1"/>
          </p:cNvSpPr>
          <p:nvPr>
            <p:ph type="body" sz="quarter" idx="12"/>
          </p:nvPr>
        </p:nvSpPr>
        <p:spPr>
          <a:xfrm>
            <a:off x="910590" y="1127760"/>
            <a:ext cx="7434000" cy="3338788"/>
          </a:xfrm>
        </p:spPr>
        <p:txBody>
          <a:bodyPr/>
          <a:lstStyle/>
          <a:p>
            <a:pPr marL="342900" indent="-342900">
              <a:buFont typeface="Arial" panose="020B0604020202020204" pitchFamily="34" charset="0"/>
              <a:buChar char="•"/>
            </a:pPr>
            <a:r>
              <a:rPr lang="de-DE" dirty="0"/>
              <a:t>VF Technologie (Very High Flexion)</a:t>
            </a:r>
          </a:p>
          <a:p>
            <a:pPr marL="342900" indent="-342900">
              <a:buFont typeface="Arial" panose="020B0604020202020204" pitchFamily="34" charset="0"/>
              <a:buChar char="•"/>
            </a:pPr>
            <a:r>
              <a:rPr lang="de-DE" dirty="0"/>
              <a:t>Bietet bis zu 15% höhere Tragfähigkeit bei gleicher Radlast</a:t>
            </a:r>
          </a:p>
          <a:p>
            <a:pPr marL="342900" indent="-342900">
              <a:buFont typeface="Arial" panose="020B0604020202020204" pitchFamily="34" charset="0"/>
              <a:buChar char="•"/>
            </a:pPr>
            <a:r>
              <a:rPr lang="de-DE" dirty="0"/>
              <a:t>Vergrößerung der Aufstandsfläche bei 710/70 R 42 um 26% gegenüber herkömmlicher Bauart</a:t>
            </a:r>
          </a:p>
        </p:txBody>
      </p:sp>
      <p:sp>
        <p:nvSpPr>
          <p:cNvPr id="3" name="Textplatzhalter 2">
            <a:extLst>
              <a:ext uri="{FF2B5EF4-FFF2-40B4-BE49-F238E27FC236}">
                <a16:creationId xmlns:a16="http://schemas.microsoft.com/office/drawing/2014/main" id="{17E7CDD8-7C33-3F60-D037-09D29F0A9202}"/>
              </a:ext>
            </a:extLst>
          </p:cNvPr>
          <p:cNvSpPr>
            <a:spLocks noGrp="1"/>
          </p:cNvSpPr>
          <p:nvPr>
            <p:ph type="body" sz="quarter" idx="14"/>
          </p:nvPr>
        </p:nvSpPr>
        <p:spPr/>
        <p:txBody>
          <a:bodyPr>
            <a:noAutofit/>
          </a:bodyPr>
          <a:lstStyle/>
          <a:p>
            <a:r>
              <a:rPr lang="de-DE" dirty="0">
                <a:latin typeface="+mj-lt"/>
              </a:rPr>
              <a:t>3. Aufbau </a:t>
            </a:r>
            <a:r>
              <a:rPr lang="de-DE" dirty="0"/>
              <a:t>von</a:t>
            </a:r>
            <a:r>
              <a:rPr lang="de-DE" dirty="0">
                <a:latin typeface="+mj-lt"/>
              </a:rPr>
              <a:t> Reifen</a:t>
            </a:r>
          </a:p>
        </p:txBody>
      </p:sp>
      <p:pic>
        <p:nvPicPr>
          <p:cNvPr id="5" name="Grafik 4">
            <a:extLst>
              <a:ext uri="{FF2B5EF4-FFF2-40B4-BE49-F238E27FC236}">
                <a16:creationId xmlns:a16="http://schemas.microsoft.com/office/drawing/2014/main" id="{E75CDBD5-5AD3-3A70-FFD6-1690793B1CCD}"/>
              </a:ext>
            </a:extLst>
          </p:cNvPr>
          <p:cNvPicPr>
            <a:picLocks noChangeAspect="1"/>
          </p:cNvPicPr>
          <p:nvPr/>
        </p:nvPicPr>
        <p:blipFill>
          <a:blip r:embed="rId2"/>
          <a:stretch>
            <a:fillRect/>
          </a:stretch>
        </p:blipFill>
        <p:spPr>
          <a:xfrm>
            <a:off x="2511265" y="3017520"/>
            <a:ext cx="4651297" cy="1781075"/>
          </a:xfrm>
          <a:prstGeom prst="rect">
            <a:avLst/>
          </a:prstGeom>
        </p:spPr>
      </p:pic>
    </p:spTree>
    <p:extLst>
      <p:ext uri="{BB962C8B-B14F-4D97-AF65-F5344CB8AC3E}">
        <p14:creationId xmlns:p14="http://schemas.microsoft.com/office/powerpoint/2010/main" val="2787557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8C10BC9-CFAD-832E-B2AF-63728AE8E6FA}"/>
              </a:ext>
            </a:extLst>
          </p:cNvPr>
          <p:cNvSpPr>
            <a:spLocks noGrp="1"/>
          </p:cNvSpPr>
          <p:nvPr>
            <p:ph type="body" sz="quarter" idx="12"/>
          </p:nvPr>
        </p:nvSpPr>
        <p:spPr/>
        <p:txBody>
          <a:bodyPr/>
          <a:lstStyle/>
          <a:p>
            <a:pPr marL="342900" indent="-342900">
              <a:buFont typeface="Arial" panose="020B0604020202020204" pitchFamily="34" charset="0"/>
              <a:buChar char="•"/>
            </a:pPr>
            <a:r>
              <a:rPr lang="de-DE"/>
              <a:t>VF „Very High Flexion“ Reifen </a:t>
            </a:r>
            <a:r>
              <a:rPr lang="de-DE" dirty="0"/>
              <a:t>sind grundlegend aufgebaut wie Standardradialreifen, jedoch aus hochwertigeren Materialien</a:t>
            </a:r>
          </a:p>
          <a:p>
            <a:pPr marL="342900" indent="-342900">
              <a:buFont typeface="Arial" panose="020B0604020202020204" pitchFamily="34" charset="0"/>
              <a:buChar char="•"/>
            </a:pPr>
            <a:r>
              <a:rPr lang="de-DE" dirty="0"/>
              <a:t>Die Karkassen sind verstärkt und trotzdem elastischer </a:t>
            </a:r>
          </a:p>
          <a:p>
            <a:pPr marL="342900" indent="-342900">
              <a:buFont typeface="Arial" panose="020B0604020202020204" pitchFamily="34" charset="0"/>
              <a:buChar char="•"/>
            </a:pPr>
            <a:r>
              <a:rPr lang="de-DE" dirty="0"/>
              <a:t>Vorteile sind verbesserte</a:t>
            </a:r>
          </a:p>
          <a:p>
            <a:pPr marL="900113" lvl="1" indent="-342900">
              <a:buFont typeface="Arial" panose="020B0604020202020204" pitchFamily="34" charset="0"/>
              <a:buChar char="•"/>
            </a:pPr>
            <a:r>
              <a:rPr lang="de-DE" sz="1800" dirty="0"/>
              <a:t>Widerstandsfähigkeit</a:t>
            </a:r>
          </a:p>
          <a:p>
            <a:pPr marL="900113" lvl="1" indent="-342900">
              <a:buFont typeface="Arial" panose="020B0604020202020204" pitchFamily="34" charset="0"/>
              <a:buChar char="•"/>
            </a:pPr>
            <a:r>
              <a:rPr lang="de-DE" sz="1800" dirty="0"/>
              <a:t>Traktion</a:t>
            </a:r>
          </a:p>
          <a:p>
            <a:pPr marL="900113" lvl="1" indent="-342900">
              <a:buFont typeface="Arial" panose="020B0604020202020204" pitchFamily="34" charset="0"/>
              <a:buChar char="•"/>
            </a:pPr>
            <a:r>
              <a:rPr lang="de-DE" sz="1800" dirty="0"/>
              <a:t>Elastizität</a:t>
            </a:r>
          </a:p>
          <a:p>
            <a:pPr marL="900113" lvl="1" indent="-342900">
              <a:buFont typeface="Arial" panose="020B0604020202020204" pitchFamily="34" charset="0"/>
              <a:buChar char="•"/>
            </a:pPr>
            <a:r>
              <a:rPr lang="de-DE" sz="1800" dirty="0"/>
              <a:t>Tragfähigkeit</a:t>
            </a:r>
          </a:p>
          <a:p>
            <a:r>
              <a:rPr lang="de-DE" dirty="0"/>
              <a:t>(Bridgestone, 2022)</a:t>
            </a:r>
          </a:p>
          <a:p>
            <a:pPr lvl="1" indent="0"/>
            <a:endParaRPr lang="de-DE" dirty="0"/>
          </a:p>
        </p:txBody>
      </p:sp>
      <p:sp>
        <p:nvSpPr>
          <p:cNvPr id="3" name="Textplatzhalter 2">
            <a:extLst>
              <a:ext uri="{FF2B5EF4-FFF2-40B4-BE49-F238E27FC236}">
                <a16:creationId xmlns:a16="http://schemas.microsoft.com/office/drawing/2014/main" id="{95C3750C-EBF2-3AAD-BF2C-DEAE8D43D07D}"/>
              </a:ext>
            </a:extLst>
          </p:cNvPr>
          <p:cNvSpPr>
            <a:spLocks noGrp="1"/>
          </p:cNvSpPr>
          <p:nvPr>
            <p:ph type="body" sz="quarter" idx="14"/>
          </p:nvPr>
        </p:nvSpPr>
        <p:spPr/>
        <p:txBody>
          <a:bodyPr/>
          <a:lstStyle/>
          <a:p>
            <a:r>
              <a:rPr lang="de-DE" dirty="0"/>
              <a:t>3. Aufbau von Reifen</a:t>
            </a:r>
          </a:p>
        </p:txBody>
      </p:sp>
    </p:spTree>
    <p:extLst>
      <p:ext uri="{BB962C8B-B14F-4D97-AF65-F5344CB8AC3E}">
        <p14:creationId xmlns:p14="http://schemas.microsoft.com/office/powerpoint/2010/main" val="3181172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4D73C41-2301-26B7-17C7-E713309DDB66}"/>
              </a:ext>
            </a:extLst>
          </p:cNvPr>
          <p:cNvSpPr>
            <a:spLocks noGrp="1"/>
          </p:cNvSpPr>
          <p:nvPr>
            <p:ph type="body" sz="quarter" idx="12"/>
          </p:nvPr>
        </p:nvSpPr>
        <p:spPr>
          <a:xfrm>
            <a:off x="6355080" y="1497974"/>
            <a:ext cx="2577046" cy="2147552"/>
          </a:xfrm>
        </p:spPr>
        <p:txBody>
          <a:bodyPr/>
          <a:lstStyle/>
          <a:p>
            <a:r>
              <a:rPr lang="de-DE" dirty="0"/>
              <a:t>Durch VF Technologie wird die Tragkraft bei gleicher Geschwindigkeit und gleichem Reifendruck um 40% gesteigert</a:t>
            </a:r>
          </a:p>
          <a:p>
            <a:endParaRPr lang="de-DE" dirty="0"/>
          </a:p>
        </p:txBody>
      </p:sp>
      <p:sp>
        <p:nvSpPr>
          <p:cNvPr id="3" name="Textplatzhalter 2">
            <a:extLst>
              <a:ext uri="{FF2B5EF4-FFF2-40B4-BE49-F238E27FC236}">
                <a16:creationId xmlns:a16="http://schemas.microsoft.com/office/drawing/2014/main" id="{188685C7-3E97-011F-550C-8CFE9C651ABF}"/>
              </a:ext>
            </a:extLst>
          </p:cNvPr>
          <p:cNvSpPr>
            <a:spLocks noGrp="1"/>
          </p:cNvSpPr>
          <p:nvPr>
            <p:ph type="body" sz="quarter" idx="14"/>
          </p:nvPr>
        </p:nvSpPr>
        <p:spPr/>
        <p:txBody>
          <a:bodyPr/>
          <a:lstStyle/>
          <a:p>
            <a:r>
              <a:rPr lang="de-DE" dirty="0"/>
              <a:t>3. Aufbau von Reifen</a:t>
            </a:r>
          </a:p>
        </p:txBody>
      </p:sp>
      <p:pic>
        <p:nvPicPr>
          <p:cNvPr id="5" name="Grafik 4">
            <a:extLst>
              <a:ext uri="{FF2B5EF4-FFF2-40B4-BE49-F238E27FC236}">
                <a16:creationId xmlns:a16="http://schemas.microsoft.com/office/drawing/2014/main" id="{803DDE1C-F2C5-2395-CB44-2894EF82B43E}"/>
              </a:ext>
            </a:extLst>
          </p:cNvPr>
          <p:cNvPicPr>
            <a:picLocks noChangeAspect="1"/>
          </p:cNvPicPr>
          <p:nvPr/>
        </p:nvPicPr>
        <p:blipFill>
          <a:blip r:embed="rId2"/>
          <a:stretch>
            <a:fillRect/>
          </a:stretch>
        </p:blipFill>
        <p:spPr>
          <a:xfrm>
            <a:off x="211874" y="1145546"/>
            <a:ext cx="6025095" cy="2956500"/>
          </a:xfrm>
          <a:prstGeom prst="rect">
            <a:avLst/>
          </a:prstGeom>
        </p:spPr>
      </p:pic>
    </p:spTree>
    <p:extLst>
      <p:ext uri="{BB962C8B-B14F-4D97-AF65-F5344CB8AC3E}">
        <p14:creationId xmlns:p14="http://schemas.microsoft.com/office/powerpoint/2010/main" val="333066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CFFBFC-FEBA-03FA-548E-102BA298D832}"/>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709D0672-DC6A-8C7C-08AA-83DC340C0699}"/>
              </a:ext>
            </a:extLst>
          </p:cNvPr>
          <p:cNvSpPr>
            <a:spLocks noGrp="1"/>
          </p:cNvSpPr>
          <p:nvPr>
            <p:ph type="body" sz="quarter" idx="14"/>
          </p:nvPr>
        </p:nvSpPr>
        <p:spPr/>
        <p:txBody>
          <a:bodyPr>
            <a:normAutofit lnSpcReduction="10000"/>
          </a:bodyPr>
          <a:lstStyle/>
          <a:p>
            <a:r>
              <a:rPr lang="de-DE" dirty="0"/>
              <a:t>3. Aufbau von Reifen</a:t>
            </a:r>
          </a:p>
        </p:txBody>
      </p:sp>
      <p:graphicFrame>
        <p:nvGraphicFramePr>
          <p:cNvPr id="4" name="Tabelle 4">
            <a:extLst>
              <a:ext uri="{FF2B5EF4-FFF2-40B4-BE49-F238E27FC236}">
                <a16:creationId xmlns:a16="http://schemas.microsoft.com/office/drawing/2014/main" id="{72FC140B-D5C7-E3DD-1755-93F1A2BDD7BD}"/>
              </a:ext>
            </a:extLst>
          </p:cNvPr>
          <p:cNvGraphicFramePr>
            <a:graphicFrameLocks noGrp="1"/>
          </p:cNvGraphicFramePr>
          <p:nvPr>
            <p:extLst>
              <p:ext uri="{D42A27DB-BD31-4B8C-83A1-F6EECF244321}">
                <p14:modId xmlns:p14="http://schemas.microsoft.com/office/powerpoint/2010/main" val="3258381885"/>
              </p:ext>
            </p:extLst>
          </p:nvPr>
        </p:nvGraphicFramePr>
        <p:xfrm>
          <a:off x="971550" y="1174768"/>
          <a:ext cx="7434004" cy="1079500"/>
        </p:xfrm>
        <a:graphic>
          <a:graphicData uri="http://schemas.openxmlformats.org/drawingml/2006/table">
            <a:tbl>
              <a:tblPr firstRow="1" bandRow="1">
                <a:tableStyleId>{5C22544A-7EE6-4342-B048-85BDC9FD1C3A}</a:tableStyleId>
              </a:tblPr>
              <a:tblGrid>
                <a:gridCol w="1858501">
                  <a:extLst>
                    <a:ext uri="{9D8B030D-6E8A-4147-A177-3AD203B41FA5}">
                      <a16:colId xmlns:a16="http://schemas.microsoft.com/office/drawing/2014/main" val="406741836"/>
                    </a:ext>
                  </a:extLst>
                </a:gridCol>
                <a:gridCol w="1858501">
                  <a:extLst>
                    <a:ext uri="{9D8B030D-6E8A-4147-A177-3AD203B41FA5}">
                      <a16:colId xmlns:a16="http://schemas.microsoft.com/office/drawing/2014/main" val="2650973791"/>
                    </a:ext>
                  </a:extLst>
                </a:gridCol>
                <a:gridCol w="1858501">
                  <a:extLst>
                    <a:ext uri="{9D8B030D-6E8A-4147-A177-3AD203B41FA5}">
                      <a16:colId xmlns:a16="http://schemas.microsoft.com/office/drawing/2014/main" val="2409426031"/>
                    </a:ext>
                  </a:extLst>
                </a:gridCol>
                <a:gridCol w="1858501">
                  <a:extLst>
                    <a:ext uri="{9D8B030D-6E8A-4147-A177-3AD203B41FA5}">
                      <a16:colId xmlns:a16="http://schemas.microsoft.com/office/drawing/2014/main" val="2101065195"/>
                    </a:ext>
                  </a:extLst>
                </a:gridCol>
              </a:tblGrid>
              <a:tr h="370840">
                <a:tc>
                  <a:txBody>
                    <a:bodyPr/>
                    <a:lstStyle/>
                    <a:p>
                      <a:r>
                        <a:rPr lang="de-DE" dirty="0"/>
                        <a:t>Treibradreifen</a:t>
                      </a:r>
                    </a:p>
                  </a:txBody>
                  <a:tcPr/>
                </a:tc>
                <a:tc>
                  <a:txBody>
                    <a:bodyPr/>
                    <a:lstStyle/>
                    <a:p>
                      <a:r>
                        <a:rPr lang="de-DE" dirty="0"/>
                        <a:t>Implement Reifen</a:t>
                      </a:r>
                    </a:p>
                  </a:txBody>
                  <a:tcPr/>
                </a:tc>
                <a:tc>
                  <a:txBody>
                    <a:bodyPr/>
                    <a:lstStyle/>
                    <a:p>
                      <a:r>
                        <a:rPr lang="de-DE" dirty="0"/>
                        <a:t>Front Reifen</a:t>
                      </a:r>
                    </a:p>
                  </a:txBody>
                  <a:tcPr/>
                </a:tc>
                <a:tc>
                  <a:txBody>
                    <a:bodyPr/>
                    <a:lstStyle/>
                    <a:p>
                      <a:r>
                        <a:rPr lang="de-DE" dirty="0"/>
                        <a:t>MPT Reifen</a:t>
                      </a:r>
                    </a:p>
                  </a:txBody>
                  <a:tcPr/>
                </a:tc>
                <a:extLst>
                  <a:ext uri="{0D108BD9-81ED-4DB2-BD59-A6C34878D82A}">
                    <a16:rowId xmlns:a16="http://schemas.microsoft.com/office/drawing/2014/main" val="573464372"/>
                  </a:ext>
                </a:extLst>
              </a:tr>
              <a:tr h="370840">
                <a:tc>
                  <a:txBody>
                    <a:bodyPr/>
                    <a:lstStyle/>
                    <a:p>
                      <a:r>
                        <a:rPr lang="de-DE" dirty="0"/>
                        <a:t>Für Antriebsachsen von Traktoren</a:t>
                      </a:r>
                    </a:p>
                  </a:txBody>
                  <a:tcPr/>
                </a:tc>
                <a:tc>
                  <a:txBody>
                    <a:bodyPr/>
                    <a:lstStyle/>
                    <a:p>
                      <a:r>
                        <a:rPr lang="de-DE" dirty="0"/>
                        <a:t>Für Anbaugeräte und Anhänger</a:t>
                      </a:r>
                    </a:p>
                  </a:txBody>
                  <a:tcPr/>
                </a:tc>
                <a:tc>
                  <a:txBody>
                    <a:bodyPr/>
                    <a:lstStyle/>
                    <a:p>
                      <a:r>
                        <a:rPr lang="de-DE" dirty="0"/>
                        <a:t>Nicht Allrad Schlepper</a:t>
                      </a:r>
                    </a:p>
                  </a:txBody>
                  <a:tcPr/>
                </a:tc>
                <a:tc>
                  <a:txBody>
                    <a:bodyPr/>
                    <a:lstStyle/>
                    <a:p>
                      <a:r>
                        <a:rPr lang="de-DE" dirty="0"/>
                        <a:t>Schnelllaufende Spezialfahrzeuge, mit Antriebsprofil </a:t>
                      </a:r>
                    </a:p>
                  </a:txBody>
                  <a:tcPr/>
                </a:tc>
                <a:extLst>
                  <a:ext uri="{0D108BD9-81ED-4DB2-BD59-A6C34878D82A}">
                    <a16:rowId xmlns:a16="http://schemas.microsoft.com/office/drawing/2014/main" val="3798152626"/>
                  </a:ext>
                </a:extLst>
              </a:tr>
            </a:tbl>
          </a:graphicData>
        </a:graphic>
      </p:graphicFrame>
      <p:pic>
        <p:nvPicPr>
          <p:cNvPr id="6" name="Grafik 5">
            <a:extLst>
              <a:ext uri="{FF2B5EF4-FFF2-40B4-BE49-F238E27FC236}">
                <a16:creationId xmlns:a16="http://schemas.microsoft.com/office/drawing/2014/main" id="{33965BA7-DE85-E964-E72A-F5DD2D61D1EC}"/>
              </a:ext>
            </a:extLst>
          </p:cNvPr>
          <p:cNvPicPr>
            <a:picLocks noChangeAspect="1"/>
          </p:cNvPicPr>
          <p:nvPr/>
        </p:nvPicPr>
        <p:blipFill>
          <a:blip r:embed="rId2"/>
          <a:stretch>
            <a:fillRect/>
          </a:stretch>
        </p:blipFill>
        <p:spPr>
          <a:xfrm>
            <a:off x="2969196" y="2254268"/>
            <a:ext cx="1602804" cy="1663810"/>
          </a:xfrm>
          <a:prstGeom prst="rect">
            <a:avLst/>
          </a:prstGeom>
        </p:spPr>
      </p:pic>
      <p:pic>
        <p:nvPicPr>
          <p:cNvPr id="8" name="Grafik 7">
            <a:extLst>
              <a:ext uri="{FF2B5EF4-FFF2-40B4-BE49-F238E27FC236}">
                <a16:creationId xmlns:a16="http://schemas.microsoft.com/office/drawing/2014/main" id="{3F1079F3-3FDB-20F4-35D6-1363CA171F5D}"/>
              </a:ext>
            </a:extLst>
          </p:cNvPr>
          <p:cNvPicPr>
            <a:picLocks noChangeAspect="1"/>
          </p:cNvPicPr>
          <p:nvPr/>
        </p:nvPicPr>
        <p:blipFill>
          <a:blip r:embed="rId3"/>
          <a:stretch>
            <a:fillRect/>
          </a:stretch>
        </p:blipFill>
        <p:spPr>
          <a:xfrm>
            <a:off x="4688550" y="2254268"/>
            <a:ext cx="1725930" cy="1725930"/>
          </a:xfrm>
          <a:prstGeom prst="rect">
            <a:avLst/>
          </a:prstGeom>
        </p:spPr>
      </p:pic>
      <p:pic>
        <p:nvPicPr>
          <p:cNvPr id="10" name="Grafik 9">
            <a:extLst>
              <a:ext uri="{FF2B5EF4-FFF2-40B4-BE49-F238E27FC236}">
                <a16:creationId xmlns:a16="http://schemas.microsoft.com/office/drawing/2014/main" id="{B3D77420-1666-B337-387D-843F17C79D9E}"/>
              </a:ext>
            </a:extLst>
          </p:cNvPr>
          <p:cNvPicPr>
            <a:picLocks noChangeAspect="1"/>
          </p:cNvPicPr>
          <p:nvPr/>
        </p:nvPicPr>
        <p:blipFill>
          <a:blip r:embed="rId4"/>
          <a:stretch>
            <a:fillRect/>
          </a:stretch>
        </p:blipFill>
        <p:spPr>
          <a:xfrm>
            <a:off x="6658213" y="2287291"/>
            <a:ext cx="1630787" cy="1630787"/>
          </a:xfrm>
          <a:prstGeom prst="rect">
            <a:avLst/>
          </a:prstGeom>
        </p:spPr>
      </p:pic>
      <p:pic>
        <p:nvPicPr>
          <p:cNvPr id="7" name="Grafik 6">
            <a:extLst>
              <a:ext uri="{FF2B5EF4-FFF2-40B4-BE49-F238E27FC236}">
                <a16:creationId xmlns:a16="http://schemas.microsoft.com/office/drawing/2014/main" id="{BB2BDE98-B5CE-C645-8042-952F18568C0C}"/>
              </a:ext>
            </a:extLst>
          </p:cNvPr>
          <p:cNvPicPr>
            <a:picLocks noChangeAspect="1"/>
          </p:cNvPicPr>
          <p:nvPr/>
        </p:nvPicPr>
        <p:blipFill>
          <a:blip r:embed="rId5"/>
          <a:stretch>
            <a:fillRect/>
          </a:stretch>
        </p:blipFill>
        <p:spPr>
          <a:xfrm>
            <a:off x="1272974" y="2287291"/>
            <a:ext cx="1280157" cy="1913278"/>
          </a:xfrm>
          <a:prstGeom prst="rect">
            <a:avLst/>
          </a:prstGeom>
        </p:spPr>
      </p:pic>
    </p:spTree>
    <p:extLst>
      <p:ext uri="{BB962C8B-B14F-4D97-AF65-F5344CB8AC3E}">
        <p14:creationId xmlns:p14="http://schemas.microsoft.com/office/powerpoint/2010/main" val="129258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38CBBB49-4001-AEDC-0463-20118B96EDEE}"/>
              </a:ext>
            </a:extLst>
          </p:cNvPr>
          <p:cNvPicPr>
            <a:picLocks noGrp="1" noChangeAspect="1"/>
          </p:cNvPicPr>
          <p:nvPr>
            <p:ph type="pic" sz="quarter" idx="12"/>
          </p:nvPr>
        </p:nvPicPr>
        <p:blipFill>
          <a:blip r:embed="rId3"/>
          <a:srcRect l="4066" r="4066"/>
          <a:stretch>
            <a:fillRect/>
          </a:stretch>
        </p:blipFill>
        <p:spPr>
          <a:xfrm>
            <a:off x="971550" y="1209674"/>
            <a:ext cx="2570161" cy="2098661"/>
          </a:xfrm>
        </p:spPr>
      </p:pic>
      <p:sp>
        <p:nvSpPr>
          <p:cNvPr id="3" name="Text Placeholder 2">
            <a:extLst>
              <a:ext uri="{FF2B5EF4-FFF2-40B4-BE49-F238E27FC236}">
                <a16:creationId xmlns:a16="http://schemas.microsoft.com/office/drawing/2014/main" id="{57B7F64C-8F78-884F-A904-1F083B63B467}"/>
              </a:ext>
            </a:extLst>
          </p:cNvPr>
          <p:cNvSpPr>
            <a:spLocks noGrp="1"/>
          </p:cNvSpPr>
          <p:nvPr>
            <p:ph type="body" sz="quarter" idx="14"/>
          </p:nvPr>
        </p:nvSpPr>
        <p:spPr>
          <a:xfrm>
            <a:off x="1193005" y="494125"/>
            <a:ext cx="7488238" cy="342900"/>
          </a:xfrm>
          <a:prstGeom prst="rect">
            <a:avLst/>
          </a:prstGeom>
        </p:spPr>
        <p:txBody>
          <a:bodyPr>
            <a:normAutofit lnSpcReduction="10000"/>
          </a:bodyPr>
          <a:lstStyle/>
          <a:p>
            <a:pPr marL="0" indent="0">
              <a:buNone/>
            </a:pPr>
            <a:r>
              <a:rPr lang="de-DE" b="1" dirty="0"/>
              <a:t>1.1 Maximale Kraftübertragung auf den Boden</a:t>
            </a:r>
          </a:p>
        </p:txBody>
      </p:sp>
      <p:pic>
        <p:nvPicPr>
          <p:cNvPr id="10" name="Bildplatzhalter 9">
            <a:extLst>
              <a:ext uri="{FF2B5EF4-FFF2-40B4-BE49-F238E27FC236}">
                <a16:creationId xmlns:a16="http://schemas.microsoft.com/office/drawing/2014/main" id="{A530E05B-840A-11FA-AD81-E1423EE82141}"/>
              </a:ext>
            </a:extLst>
          </p:cNvPr>
          <p:cNvPicPr>
            <a:picLocks noGrp="1" noChangeAspect="1"/>
          </p:cNvPicPr>
          <p:nvPr>
            <p:ph type="pic" sz="quarter" idx="15"/>
          </p:nvPr>
        </p:nvPicPr>
        <p:blipFill>
          <a:blip r:embed="rId4"/>
          <a:srcRect l="16538" r="16538"/>
          <a:stretch>
            <a:fillRect/>
          </a:stretch>
        </p:blipFill>
        <p:spPr>
          <a:xfrm>
            <a:off x="5164932" y="1335814"/>
            <a:ext cx="2350293" cy="1972521"/>
          </a:xfrm>
          <a:prstGeom prst="rect">
            <a:avLst/>
          </a:prstGeom>
        </p:spPr>
      </p:pic>
      <p:sp>
        <p:nvSpPr>
          <p:cNvPr id="5" name="Text Placeholder 4">
            <a:extLst>
              <a:ext uri="{FF2B5EF4-FFF2-40B4-BE49-F238E27FC236}">
                <a16:creationId xmlns:a16="http://schemas.microsoft.com/office/drawing/2014/main" id="{713CC8C5-FAD3-C74F-8440-E0E65FFF4903}"/>
              </a:ext>
            </a:extLst>
          </p:cNvPr>
          <p:cNvSpPr>
            <a:spLocks noGrp="1"/>
          </p:cNvSpPr>
          <p:nvPr>
            <p:ph type="body" sz="quarter" idx="18"/>
          </p:nvPr>
        </p:nvSpPr>
        <p:spPr>
          <a:xfrm>
            <a:off x="594360" y="3525791"/>
            <a:ext cx="3764121" cy="1310527"/>
          </a:xfrm>
          <a:prstGeom prst="rect">
            <a:avLst/>
          </a:prstGeom>
        </p:spPr>
        <p:txBody>
          <a:bodyPr>
            <a:normAutofit fontScale="77500" lnSpcReduction="20000"/>
          </a:bodyPr>
          <a:lstStyle/>
          <a:p>
            <a:pPr marL="285750" indent="-285750">
              <a:buFont typeface="Arial" panose="020B0604020202020204" pitchFamily="34" charset="0"/>
              <a:buChar char="•"/>
            </a:pPr>
            <a:r>
              <a:rPr lang="de-DE" sz="1800" dirty="0"/>
              <a:t>Lanz Bulldog D7506/3 mit 25 PS, Baujahr 1939</a:t>
            </a:r>
          </a:p>
          <a:p>
            <a:pPr marL="285750" indent="-285750">
              <a:buFont typeface="Arial" panose="020B0604020202020204" pitchFamily="34" charset="0"/>
              <a:buChar char="•"/>
            </a:pPr>
            <a:r>
              <a:rPr lang="de-DE" sz="1800" dirty="0"/>
              <a:t>Damals Traktor in der oberen Leistungsklasse</a:t>
            </a:r>
          </a:p>
          <a:p>
            <a:pPr marL="285750" indent="-285750">
              <a:buFont typeface="Arial" panose="020B0604020202020204" pitchFamily="34" charset="0"/>
              <a:buChar char="•"/>
            </a:pPr>
            <a:r>
              <a:rPr lang="de-DE" sz="1800" dirty="0"/>
              <a:t>Im Vergleich zu heute wenig Leistung</a:t>
            </a:r>
          </a:p>
          <a:p>
            <a:r>
              <a:rPr lang="de-DE" sz="1800" dirty="0">
                <a:sym typeface="Wingdings" panose="05000000000000000000" pitchFamily="2" charset="2"/>
              </a:rPr>
              <a:t> Eher geringe Anforderungen an die Reifen</a:t>
            </a:r>
            <a:endParaRPr lang="de-DE" sz="1800" dirty="0"/>
          </a:p>
          <a:p>
            <a:pPr marL="285750" indent="-285750">
              <a:buFont typeface="Arial" panose="020B0604020202020204" pitchFamily="34" charset="0"/>
              <a:buChar char="•"/>
            </a:pPr>
            <a:endParaRPr lang="de-DE" sz="1800" dirty="0"/>
          </a:p>
        </p:txBody>
      </p:sp>
      <p:sp>
        <p:nvSpPr>
          <p:cNvPr id="6" name="Text Placeholder 5">
            <a:extLst>
              <a:ext uri="{FF2B5EF4-FFF2-40B4-BE49-F238E27FC236}">
                <a16:creationId xmlns:a16="http://schemas.microsoft.com/office/drawing/2014/main" id="{11BB689F-3DCB-CB45-B447-3CE35728A662}"/>
              </a:ext>
            </a:extLst>
          </p:cNvPr>
          <p:cNvSpPr>
            <a:spLocks noGrp="1"/>
          </p:cNvSpPr>
          <p:nvPr>
            <p:ph type="body" sz="quarter" idx="19"/>
          </p:nvPr>
        </p:nvSpPr>
        <p:spPr>
          <a:xfrm>
            <a:off x="4785521" y="3525791"/>
            <a:ext cx="3825079" cy="1310527"/>
          </a:xfrm>
          <a:prstGeom prst="rect">
            <a:avLst/>
          </a:prstGeom>
        </p:spPr>
        <p:txBody>
          <a:bodyPr/>
          <a:lstStyle/>
          <a:p>
            <a:pPr marL="285750" indent="-285750">
              <a:buFont typeface="Arial" panose="020B0604020202020204" pitchFamily="34" charset="0"/>
              <a:buChar char="•"/>
            </a:pPr>
            <a:r>
              <a:rPr lang="de-DE" sz="1400" dirty="0"/>
              <a:t>John Deere 9R 640, 691 PS</a:t>
            </a:r>
          </a:p>
          <a:p>
            <a:pPr marL="285750" indent="-285750">
              <a:buFont typeface="Arial" panose="020B0604020202020204" pitchFamily="34" charset="0"/>
              <a:buChar char="•"/>
            </a:pPr>
            <a:r>
              <a:rPr lang="de-DE" sz="1400" dirty="0"/>
              <a:t>Begrenzender Faktor ist nicht die Leistung, sondern diese auf den Boden zu übertragen</a:t>
            </a:r>
          </a:p>
          <a:p>
            <a:pPr marL="285750" indent="-285750">
              <a:buFont typeface="Arial" panose="020B0604020202020204" pitchFamily="34" charset="0"/>
              <a:buChar char="•"/>
            </a:pPr>
            <a:r>
              <a:rPr lang="de-DE" sz="1400" dirty="0"/>
              <a:t>Nur möglich durch Zwillingsbereifung oder Kettenlaufwerk</a:t>
            </a:r>
          </a:p>
          <a:p>
            <a:endParaRPr lang="de-DE" sz="1600" dirty="0"/>
          </a:p>
          <a:p>
            <a:pPr marL="0" indent="0">
              <a:buNone/>
            </a:pPr>
            <a:endParaRPr lang="de-DE" sz="1600" dirty="0"/>
          </a:p>
          <a:p>
            <a:endParaRPr lang="de-DE" sz="1600" dirty="0"/>
          </a:p>
        </p:txBody>
      </p:sp>
      <p:sp>
        <p:nvSpPr>
          <p:cNvPr id="11" name="Pfeil: nach rechts 10">
            <a:extLst>
              <a:ext uri="{FF2B5EF4-FFF2-40B4-BE49-F238E27FC236}">
                <a16:creationId xmlns:a16="http://schemas.microsoft.com/office/drawing/2014/main" id="{449D0BB0-1917-C5F3-545F-866D3EAD2B3B}"/>
              </a:ext>
            </a:extLst>
          </p:cNvPr>
          <p:cNvSpPr/>
          <p:nvPr/>
        </p:nvSpPr>
        <p:spPr>
          <a:xfrm>
            <a:off x="3695699" y="2240280"/>
            <a:ext cx="1241425" cy="4876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516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786913F-FA91-2572-EF68-358017B18C8B}"/>
              </a:ext>
            </a:extLst>
          </p:cNvPr>
          <p:cNvSpPr>
            <a:spLocks noGrp="1"/>
          </p:cNvSpPr>
          <p:nvPr>
            <p:ph type="body" sz="quarter" idx="12"/>
          </p:nvPr>
        </p:nvSpPr>
        <p:spPr/>
        <p:txBody>
          <a:bodyPr/>
          <a:lstStyle/>
          <a:p>
            <a:r>
              <a:rPr lang="de-DE" dirty="0"/>
              <a:t>Treibradreifen bei Traktoren</a:t>
            </a:r>
          </a:p>
        </p:txBody>
      </p:sp>
      <p:sp>
        <p:nvSpPr>
          <p:cNvPr id="3" name="Textplatzhalter 2">
            <a:extLst>
              <a:ext uri="{FF2B5EF4-FFF2-40B4-BE49-F238E27FC236}">
                <a16:creationId xmlns:a16="http://schemas.microsoft.com/office/drawing/2014/main" id="{839B13C2-518D-1CF7-9CC8-0C17733A8983}"/>
              </a:ext>
            </a:extLst>
          </p:cNvPr>
          <p:cNvSpPr>
            <a:spLocks noGrp="1"/>
          </p:cNvSpPr>
          <p:nvPr>
            <p:ph type="body" sz="quarter" idx="14"/>
          </p:nvPr>
        </p:nvSpPr>
        <p:spPr/>
        <p:txBody>
          <a:bodyPr>
            <a:normAutofit lnSpcReduction="10000"/>
          </a:bodyPr>
          <a:lstStyle/>
          <a:p>
            <a:r>
              <a:rPr lang="de-DE" dirty="0"/>
              <a:t>3. Aufbau von Reifen</a:t>
            </a:r>
          </a:p>
        </p:txBody>
      </p:sp>
      <p:pic>
        <p:nvPicPr>
          <p:cNvPr id="5" name="Grafik 4">
            <a:extLst>
              <a:ext uri="{FF2B5EF4-FFF2-40B4-BE49-F238E27FC236}">
                <a16:creationId xmlns:a16="http://schemas.microsoft.com/office/drawing/2014/main" id="{9F6A992D-5B92-FDC1-004D-8012D5CA36F6}"/>
              </a:ext>
            </a:extLst>
          </p:cNvPr>
          <p:cNvPicPr>
            <a:picLocks noChangeAspect="1"/>
          </p:cNvPicPr>
          <p:nvPr/>
        </p:nvPicPr>
        <p:blipFill>
          <a:blip r:embed="rId3"/>
          <a:stretch>
            <a:fillRect/>
          </a:stretch>
        </p:blipFill>
        <p:spPr>
          <a:xfrm>
            <a:off x="971550" y="1619130"/>
            <a:ext cx="1682487" cy="1682487"/>
          </a:xfrm>
          <a:prstGeom prst="rect">
            <a:avLst/>
          </a:prstGeom>
        </p:spPr>
      </p:pic>
      <p:pic>
        <p:nvPicPr>
          <p:cNvPr id="7" name="Grafik 6">
            <a:extLst>
              <a:ext uri="{FF2B5EF4-FFF2-40B4-BE49-F238E27FC236}">
                <a16:creationId xmlns:a16="http://schemas.microsoft.com/office/drawing/2014/main" id="{C44977B0-791B-9043-7FF9-B18AE8D03544}"/>
              </a:ext>
            </a:extLst>
          </p:cNvPr>
          <p:cNvPicPr>
            <a:picLocks noChangeAspect="1"/>
          </p:cNvPicPr>
          <p:nvPr/>
        </p:nvPicPr>
        <p:blipFill>
          <a:blip r:embed="rId4"/>
          <a:stretch>
            <a:fillRect/>
          </a:stretch>
        </p:blipFill>
        <p:spPr>
          <a:xfrm>
            <a:off x="3684837" y="1745382"/>
            <a:ext cx="1355627" cy="1355627"/>
          </a:xfrm>
          <a:prstGeom prst="rect">
            <a:avLst/>
          </a:prstGeom>
        </p:spPr>
      </p:pic>
      <p:pic>
        <p:nvPicPr>
          <p:cNvPr id="9" name="Grafik 8">
            <a:extLst>
              <a:ext uri="{FF2B5EF4-FFF2-40B4-BE49-F238E27FC236}">
                <a16:creationId xmlns:a16="http://schemas.microsoft.com/office/drawing/2014/main" id="{B1DA07CE-FB41-C2CA-AD80-7B12C1C9D73A}"/>
              </a:ext>
            </a:extLst>
          </p:cNvPr>
          <p:cNvPicPr>
            <a:picLocks noChangeAspect="1"/>
          </p:cNvPicPr>
          <p:nvPr/>
        </p:nvPicPr>
        <p:blipFill>
          <a:blip r:embed="rId5"/>
          <a:stretch>
            <a:fillRect/>
          </a:stretch>
        </p:blipFill>
        <p:spPr>
          <a:xfrm>
            <a:off x="6565694" y="1670587"/>
            <a:ext cx="1505216" cy="1505216"/>
          </a:xfrm>
          <a:prstGeom prst="rect">
            <a:avLst/>
          </a:prstGeom>
        </p:spPr>
      </p:pic>
      <p:sp>
        <p:nvSpPr>
          <p:cNvPr id="10" name="Textfeld 9">
            <a:extLst>
              <a:ext uri="{FF2B5EF4-FFF2-40B4-BE49-F238E27FC236}">
                <a16:creationId xmlns:a16="http://schemas.microsoft.com/office/drawing/2014/main" id="{BED7C59B-B480-69C4-30FE-BB169BFFC5E9}"/>
              </a:ext>
            </a:extLst>
          </p:cNvPr>
          <p:cNvSpPr txBox="1"/>
          <p:nvPr/>
        </p:nvSpPr>
        <p:spPr>
          <a:xfrm>
            <a:off x="190500" y="3515630"/>
            <a:ext cx="2671128" cy="1015663"/>
          </a:xfrm>
          <a:prstGeom prst="rect">
            <a:avLst/>
          </a:prstGeom>
          <a:noFill/>
        </p:spPr>
        <p:txBody>
          <a:bodyPr wrap="square" rtlCol="0">
            <a:spAutoFit/>
          </a:bodyPr>
          <a:lstStyle/>
          <a:p>
            <a:pPr algn="l"/>
            <a:r>
              <a:rPr lang="de-DE" dirty="0"/>
              <a:t>Standartreifen</a:t>
            </a:r>
          </a:p>
          <a:p>
            <a:pPr algn="l"/>
            <a:r>
              <a:rPr lang="de-DE" sz="1400" dirty="0"/>
              <a:t>Sowohl für Transport, als auch Ackerarbeiten geeignet</a:t>
            </a:r>
          </a:p>
          <a:p>
            <a:pPr algn="l"/>
            <a:r>
              <a:rPr lang="de-DE" sz="1400" dirty="0"/>
              <a:t>(</a:t>
            </a:r>
            <a:r>
              <a:rPr lang="de-DE" sz="1400" dirty="0" err="1"/>
              <a:t>Agrama</a:t>
            </a:r>
            <a:r>
              <a:rPr lang="de-DE" sz="1400" dirty="0"/>
              <a:t>, 2018)</a:t>
            </a:r>
          </a:p>
        </p:txBody>
      </p:sp>
      <p:sp>
        <p:nvSpPr>
          <p:cNvPr id="11" name="Textfeld 10">
            <a:extLst>
              <a:ext uri="{FF2B5EF4-FFF2-40B4-BE49-F238E27FC236}">
                <a16:creationId xmlns:a16="http://schemas.microsoft.com/office/drawing/2014/main" id="{E1E3D574-3588-01AE-A033-10AC84C84D84}"/>
              </a:ext>
            </a:extLst>
          </p:cNvPr>
          <p:cNvSpPr txBox="1"/>
          <p:nvPr/>
        </p:nvSpPr>
        <p:spPr>
          <a:xfrm>
            <a:off x="3116580" y="3515630"/>
            <a:ext cx="2750820" cy="1723549"/>
          </a:xfrm>
          <a:prstGeom prst="rect">
            <a:avLst/>
          </a:prstGeom>
          <a:noFill/>
        </p:spPr>
        <p:txBody>
          <a:bodyPr wrap="square" rtlCol="0">
            <a:spAutoFit/>
          </a:bodyPr>
          <a:lstStyle/>
          <a:p>
            <a:pPr algn="l"/>
            <a:r>
              <a:rPr lang="de-DE" dirty="0"/>
              <a:t>Pflegereifen</a:t>
            </a:r>
          </a:p>
          <a:p>
            <a:pPr algn="l"/>
            <a:r>
              <a:rPr lang="de-DE" sz="1400" dirty="0"/>
              <a:t>-Für das Fahren in Fahrgassen oder Reihenkulturen konzipiert</a:t>
            </a:r>
          </a:p>
          <a:p>
            <a:pPr algn="l"/>
            <a:r>
              <a:rPr lang="de-DE" sz="1400" dirty="0"/>
              <a:t>-Führen leicht zu Bodenverdichtung</a:t>
            </a:r>
          </a:p>
          <a:p>
            <a:pPr algn="l"/>
            <a:endParaRPr lang="de-DE" sz="1400" dirty="0"/>
          </a:p>
          <a:p>
            <a:pPr algn="l"/>
            <a:endParaRPr lang="de-DE" dirty="0"/>
          </a:p>
        </p:txBody>
      </p:sp>
      <p:sp>
        <p:nvSpPr>
          <p:cNvPr id="12" name="Textfeld 11">
            <a:extLst>
              <a:ext uri="{FF2B5EF4-FFF2-40B4-BE49-F238E27FC236}">
                <a16:creationId xmlns:a16="http://schemas.microsoft.com/office/drawing/2014/main" id="{4133EFA0-E5ED-7844-5B9C-40ADFE0A4631}"/>
              </a:ext>
            </a:extLst>
          </p:cNvPr>
          <p:cNvSpPr txBox="1"/>
          <p:nvPr/>
        </p:nvSpPr>
        <p:spPr>
          <a:xfrm>
            <a:off x="6282372" y="3515630"/>
            <a:ext cx="2671128" cy="1446550"/>
          </a:xfrm>
          <a:prstGeom prst="rect">
            <a:avLst/>
          </a:prstGeom>
          <a:noFill/>
        </p:spPr>
        <p:txBody>
          <a:bodyPr wrap="square" rtlCol="0">
            <a:spAutoFit/>
          </a:bodyPr>
          <a:lstStyle/>
          <a:p>
            <a:pPr algn="l"/>
            <a:r>
              <a:rPr lang="de-DE" dirty="0"/>
              <a:t>Großvolumenreifen</a:t>
            </a:r>
          </a:p>
          <a:p>
            <a:pPr algn="l"/>
            <a:r>
              <a:rPr lang="de-DE" sz="1400" dirty="0"/>
              <a:t>-Für Feldarbeiten geeignet</a:t>
            </a:r>
          </a:p>
          <a:p>
            <a:pPr algn="l"/>
            <a:r>
              <a:rPr lang="de-DE" sz="1400" dirty="0"/>
              <a:t>-Sehr große Auflagefläche und wenig Bodendruck</a:t>
            </a:r>
          </a:p>
          <a:p>
            <a:pPr algn="l"/>
            <a:r>
              <a:rPr lang="de-DE" sz="1400" dirty="0"/>
              <a:t>-Im Transport hoher Verschleiß und Rollwiderstand</a:t>
            </a:r>
          </a:p>
        </p:txBody>
      </p:sp>
    </p:spTree>
    <p:extLst>
      <p:ext uri="{BB962C8B-B14F-4D97-AF65-F5344CB8AC3E}">
        <p14:creationId xmlns:p14="http://schemas.microsoft.com/office/powerpoint/2010/main" val="1041160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31FB355-38C1-11E8-EF9B-D94F56752706}"/>
              </a:ext>
            </a:extLst>
          </p:cNvPr>
          <p:cNvSpPr>
            <a:spLocks noGrp="1"/>
          </p:cNvSpPr>
          <p:nvPr>
            <p:ph type="body" sz="quarter" idx="14"/>
          </p:nvPr>
        </p:nvSpPr>
        <p:spPr/>
        <p:txBody>
          <a:bodyPr/>
          <a:lstStyle/>
          <a:p>
            <a:r>
              <a:rPr lang="de-DE"/>
              <a:t>Gleicher Felgendurchmesser – gleicher Außendurchmesser – Wirkung auf den Boden?</a:t>
            </a:r>
          </a:p>
        </p:txBody>
      </p:sp>
      <p:pic>
        <p:nvPicPr>
          <p:cNvPr id="5" name="Grafik 4">
            <a:extLst>
              <a:ext uri="{FF2B5EF4-FFF2-40B4-BE49-F238E27FC236}">
                <a16:creationId xmlns:a16="http://schemas.microsoft.com/office/drawing/2014/main" id="{5C8D6FC4-1639-2564-0E84-2E848184895B}"/>
              </a:ext>
            </a:extLst>
          </p:cNvPr>
          <p:cNvPicPr>
            <a:picLocks noChangeAspect="1"/>
          </p:cNvPicPr>
          <p:nvPr/>
        </p:nvPicPr>
        <p:blipFill>
          <a:blip r:embed="rId2"/>
          <a:stretch>
            <a:fillRect/>
          </a:stretch>
        </p:blipFill>
        <p:spPr>
          <a:xfrm>
            <a:off x="619019" y="1374933"/>
            <a:ext cx="8139061" cy="2761232"/>
          </a:xfrm>
          <a:prstGeom prst="rect">
            <a:avLst/>
          </a:prstGeom>
        </p:spPr>
      </p:pic>
    </p:spTree>
    <p:extLst>
      <p:ext uri="{BB962C8B-B14F-4D97-AF65-F5344CB8AC3E}">
        <p14:creationId xmlns:p14="http://schemas.microsoft.com/office/powerpoint/2010/main" val="3890602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DB0F323-B0A9-8314-0316-0F0CFFE4E110}"/>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Für optimale Bodenschonung muss der Reifendruck so niedrig wie möglich gewählt werden</a:t>
            </a:r>
          </a:p>
          <a:p>
            <a:pPr marL="342900" indent="-342900">
              <a:buFont typeface="Arial" panose="020B0604020202020204" pitchFamily="34" charset="0"/>
              <a:buChar char="•"/>
            </a:pPr>
            <a:r>
              <a:rPr lang="de-DE" dirty="0"/>
              <a:t>Bei Straßenfahrten muss der Druck für ein sicheres Fahrverhalten wieder erhöht werden (Eichhorn, 1999)</a:t>
            </a:r>
          </a:p>
          <a:p>
            <a:pPr marL="342900" indent="-342900">
              <a:buFont typeface="Arial" panose="020B0604020202020204" pitchFamily="34" charset="0"/>
              <a:buChar char="•"/>
            </a:pPr>
            <a:endParaRPr lang="de-DE" dirty="0"/>
          </a:p>
        </p:txBody>
      </p:sp>
      <p:sp>
        <p:nvSpPr>
          <p:cNvPr id="3" name="Textplatzhalter 2">
            <a:extLst>
              <a:ext uri="{FF2B5EF4-FFF2-40B4-BE49-F238E27FC236}">
                <a16:creationId xmlns:a16="http://schemas.microsoft.com/office/drawing/2014/main" id="{EBC85716-54C1-DA2E-7531-7A9C7B25C27C}"/>
              </a:ext>
            </a:extLst>
          </p:cNvPr>
          <p:cNvSpPr>
            <a:spLocks noGrp="1"/>
          </p:cNvSpPr>
          <p:nvPr>
            <p:ph type="body" sz="quarter" idx="14"/>
          </p:nvPr>
        </p:nvSpPr>
        <p:spPr/>
        <p:txBody>
          <a:bodyPr>
            <a:normAutofit lnSpcReduction="10000"/>
          </a:bodyPr>
          <a:lstStyle/>
          <a:p>
            <a:r>
              <a:rPr lang="de-DE" dirty="0"/>
              <a:t>4. Bodenschutz</a:t>
            </a:r>
          </a:p>
        </p:txBody>
      </p:sp>
      <p:pic>
        <p:nvPicPr>
          <p:cNvPr id="5" name="Grafik 4">
            <a:extLst>
              <a:ext uri="{FF2B5EF4-FFF2-40B4-BE49-F238E27FC236}">
                <a16:creationId xmlns:a16="http://schemas.microsoft.com/office/drawing/2014/main" id="{72987227-46E0-A35A-DD9E-40689F331B04}"/>
              </a:ext>
            </a:extLst>
          </p:cNvPr>
          <p:cNvPicPr>
            <a:picLocks noChangeAspect="1"/>
          </p:cNvPicPr>
          <p:nvPr/>
        </p:nvPicPr>
        <p:blipFill>
          <a:blip r:embed="rId2"/>
          <a:stretch>
            <a:fillRect/>
          </a:stretch>
        </p:blipFill>
        <p:spPr>
          <a:xfrm>
            <a:off x="971550" y="2783179"/>
            <a:ext cx="7363668" cy="1409452"/>
          </a:xfrm>
          <a:prstGeom prst="rect">
            <a:avLst/>
          </a:prstGeom>
        </p:spPr>
      </p:pic>
    </p:spTree>
    <p:extLst>
      <p:ext uri="{BB962C8B-B14F-4D97-AF65-F5344CB8AC3E}">
        <p14:creationId xmlns:p14="http://schemas.microsoft.com/office/powerpoint/2010/main" val="76889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27C8F70-7107-1508-203A-C3029C2645EF}"/>
              </a:ext>
            </a:extLst>
          </p:cNvPr>
          <p:cNvSpPr>
            <a:spLocks noGrp="1"/>
          </p:cNvSpPr>
          <p:nvPr>
            <p:ph type="body" sz="quarter" idx="12"/>
          </p:nvPr>
        </p:nvSpPr>
        <p:spPr>
          <a:xfrm>
            <a:off x="4572000" y="1523711"/>
            <a:ext cx="3833550" cy="2571721"/>
          </a:xfrm>
        </p:spPr>
        <p:txBody>
          <a:bodyPr/>
          <a:lstStyle/>
          <a:p>
            <a:r>
              <a:rPr lang="de-DE" dirty="0"/>
              <a:t>Je höher die Fahrgeschwindigkeit, desto höher der dafür </a:t>
            </a:r>
            <a:r>
              <a:rPr lang="de-DE"/>
              <a:t>nötige Reifeninnendruck</a:t>
            </a:r>
            <a:r>
              <a:rPr lang="de-DE" dirty="0"/>
              <a:t>!</a:t>
            </a:r>
          </a:p>
          <a:p>
            <a:endParaRPr lang="de-DE" dirty="0"/>
          </a:p>
          <a:p>
            <a:r>
              <a:rPr lang="de-DE"/>
              <a:t>Den Reifeninnendruck </a:t>
            </a:r>
            <a:r>
              <a:rPr lang="de-DE" dirty="0"/>
              <a:t>immer so niedrig wie möglich und so hoch wie nötig wählen!</a:t>
            </a:r>
          </a:p>
          <a:p>
            <a:endParaRPr lang="de-DE" dirty="0"/>
          </a:p>
          <a:p>
            <a:endParaRPr lang="de-DE" dirty="0"/>
          </a:p>
        </p:txBody>
      </p:sp>
      <p:sp>
        <p:nvSpPr>
          <p:cNvPr id="3" name="Textplatzhalter 2">
            <a:extLst>
              <a:ext uri="{FF2B5EF4-FFF2-40B4-BE49-F238E27FC236}">
                <a16:creationId xmlns:a16="http://schemas.microsoft.com/office/drawing/2014/main" id="{EDB6D98C-52EB-F122-DF25-6B7CDB465F04}"/>
              </a:ext>
            </a:extLst>
          </p:cNvPr>
          <p:cNvSpPr>
            <a:spLocks noGrp="1"/>
          </p:cNvSpPr>
          <p:nvPr>
            <p:ph type="body" sz="quarter" idx="14"/>
          </p:nvPr>
        </p:nvSpPr>
        <p:spPr/>
        <p:txBody>
          <a:bodyPr>
            <a:normAutofit lnSpcReduction="10000"/>
          </a:bodyPr>
          <a:lstStyle/>
          <a:p>
            <a:r>
              <a:rPr lang="de-DE" dirty="0"/>
              <a:t>4. Bodenschutz</a:t>
            </a:r>
          </a:p>
        </p:txBody>
      </p:sp>
      <p:pic>
        <p:nvPicPr>
          <p:cNvPr id="5" name="Grafik 4">
            <a:extLst>
              <a:ext uri="{FF2B5EF4-FFF2-40B4-BE49-F238E27FC236}">
                <a16:creationId xmlns:a16="http://schemas.microsoft.com/office/drawing/2014/main" id="{C636644B-9778-34F2-CCA0-AC8CF853C7F8}"/>
              </a:ext>
            </a:extLst>
          </p:cNvPr>
          <p:cNvPicPr>
            <a:picLocks noChangeAspect="1"/>
          </p:cNvPicPr>
          <p:nvPr/>
        </p:nvPicPr>
        <p:blipFill rotWithShape="1">
          <a:blip r:embed="rId2"/>
          <a:srcRect l="11189" t="22840" r="5788" b="19680"/>
          <a:stretch/>
        </p:blipFill>
        <p:spPr>
          <a:xfrm>
            <a:off x="448627" y="1093499"/>
            <a:ext cx="3830665" cy="3432146"/>
          </a:xfrm>
          <a:prstGeom prst="rect">
            <a:avLst/>
          </a:prstGeom>
        </p:spPr>
      </p:pic>
    </p:spTree>
    <p:extLst>
      <p:ext uri="{BB962C8B-B14F-4D97-AF65-F5344CB8AC3E}">
        <p14:creationId xmlns:p14="http://schemas.microsoft.com/office/powerpoint/2010/main" val="266104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F79781A-FF5C-6385-46BF-76CB272F3D0F}"/>
              </a:ext>
            </a:extLst>
          </p:cNvPr>
          <p:cNvSpPr>
            <a:spLocks noGrp="1"/>
          </p:cNvSpPr>
          <p:nvPr>
            <p:ph type="body" sz="quarter" idx="12"/>
          </p:nvPr>
        </p:nvSpPr>
        <p:spPr>
          <a:xfrm>
            <a:off x="2758440" y="1174768"/>
            <a:ext cx="3573780" cy="2956500"/>
          </a:xfrm>
        </p:spPr>
        <p:txBody>
          <a:bodyPr/>
          <a:lstStyle/>
          <a:p>
            <a:endParaRPr lang="de-DE" dirty="0"/>
          </a:p>
        </p:txBody>
      </p:sp>
      <p:sp>
        <p:nvSpPr>
          <p:cNvPr id="3" name="Textplatzhalter 2">
            <a:extLst>
              <a:ext uri="{FF2B5EF4-FFF2-40B4-BE49-F238E27FC236}">
                <a16:creationId xmlns:a16="http://schemas.microsoft.com/office/drawing/2014/main" id="{AEDFCFAE-B4F7-8D62-4A81-F68425214044}"/>
              </a:ext>
            </a:extLst>
          </p:cNvPr>
          <p:cNvSpPr>
            <a:spLocks noGrp="1"/>
          </p:cNvSpPr>
          <p:nvPr>
            <p:ph type="body" sz="quarter" idx="14"/>
          </p:nvPr>
        </p:nvSpPr>
        <p:spPr/>
        <p:txBody>
          <a:bodyPr/>
          <a:lstStyle/>
          <a:p>
            <a:r>
              <a:rPr lang="de-DE" dirty="0"/>
              <a:t>4. Bodenschutz</a:t>
            </a:r>
          </a:p>
        </p:txBody>
      </p:sp>
      <p:pic>
        <p:nvPicPr>
          <p:cNvPr id="5" name="Grafik 4">
            <a:extLst>
              <a:ext uri="{FF2B5EF4-FFF2-40B4-BE49-F238E27FC236}">
                <a16:creationId xmlns:a16="http://schemas.microsoft.com/office/drawing/2014/main" id="{8B4371AD-2DE5-54B7-6B24-3BB71018D4CD}"/>
              </a:ext>
            </a:extLst>
          </p:cNvPr>
          <p:cNvPicPr>
            <a:picLocks noChangeAspect="1"/>
          </p:cNvPicPr>
          <p:nvPr/>
        </p:nvPicPr>
        <p:blipFill>
          <a:blip r:embed="rId2"/>
          <a:stretch>
            <a:fillRect/>
          </a:stretch>
        </p:blipFill>
        <p:spPr>
          <a:xfrm>
            <a:off x="457200" y="1174768"/>
            <a:ext cx="5875020" cy="3280171"/>
          </a:xfrm>
          <a:prstGeom prst="rect">
            <a:avLst/>
          </a:prstGeom>
        </p:spPr>
      </p:pic>
      <p:sp>
        <p:nvSpPr>
          <p:cNvPr id="6" name="Ellipse 5">
            <a:extLst>
              <a:ext uri="{FF2B5EF4-FFF2-40B4-BE49-F238E27FC236}">
                <a16:creationId xmlns:a16="http://schemas.microsoft.com/office/drawing/2014/main" id="{16D8A114-7ECD-C9AB-8ECF-04BB59B44ACF}"/>
              </a:ext>
            </a:extLst>
          </p:cNvPr>
          <p:cNvSpPr/>
          <p:nvPr/>
        </p:nvSpPr>
        <p:spPr>
          <a:xfrm>
            <a:off x="1272540" y="1912620"/>
            <a:ext cx="670560" cy="48768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53428C44-A272-D2B0-0EDB-F6A5C47BD819}"/>
              </a:ext>
            </a:extLst>
          </p:cNvPr>
          <p:cNvSpPr/>
          <p:nvPr/>
        </p:nvSpPr>
        <p:spPr>
          <a:xfrm>
            <a:off x="3451860" y="2933700"/>
            <a:ext cx="640080" cy="47244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C8821959-E749-51BF-DEC9-84016B59895E}"/>
              </a:ext>
            </a:extLst>
          </p:cNvPr>
          <p:cNvSpPr txBox="1"/>
          <p:nvPr/>
        </p:nvSpPr>
        <p:spPr>
          <a:xfrm>
            <a:off x="6591300" y="1043940"/>
            <a:ext cx="2270760" cy="3693319"/>
          </a:xfrm>
          <a:prstGeom prst="rect">
            <a:avLst/>
          </a:prstGeom>
          <a:noFill/>
        </p:spPr>
        <p:txBody>
          <a:bodyPr wrap="square" rtlCol="0">
            <a:spAutoFit/>
          </a:bodyPr>
          <a:lstStyle/>
          <a:p>
            <a:pPr algn="l"/>
            <a:r>
              <a:rPr lang="de-DE" dirty="0"/>
              <a:t>Beispiel:</a:t>
            </a:r>
          </a:p>
          <a:p>
            <a:pPr algn="l"/>
            <a:r>
              <a:rPr lang="de-DE" dirty="0"/>
              <a:t>Güllefass mit 4200kg Radlast</a:t>
            </a:r>
          </a:p>
          <a:p>
            <a:pPr algn="l"/>
            <a:endParaRPr lang="de-DE" dirty="0"/>
          </a:p>
          <a:p>
            <a:pPr algn="l"/>
            <a:r>
              <a:rPr lang="de-DE" dirty="0">
                <a:sym typeface="Wingdings" panose="05000000000000000000" pitchFamily="2" charset="2"/>
              </a:rPr>
              <a:t>Auf dem Acker möglichst geringer Reifendruck</a:t>
            </a:r>
          </a:p>
          <a:p>
            <a:pPr algn="l"/>
            <a:r>
              <a:rPr lang="de-DE" dirty="0">
                <a:sym typeface="Wingdings" panose="05000000000000000000" pitchFamily="2" charset="2"/>
              </a:rPr>
              <a:t>Für die Straße höherer Druck nötig</a:t>
            </a:r>
          </a:p>
          <a:p>
            <a:pPr algn="l"/>
            <a:r>
              <a:rPr lang="de-DE" dirty="0">
                <a:sym typeface="Wingdings" panose="05000000000000000000" pitchFamily="2" charset="2"/>
              </a:rPr>
              <a:t>nur mit Reifendruckregel-anlage zu bewältigen</a:t>
            </a:r>
            <a:endParaRPr lang="de-DE" dirty="0"/>
          </a:p>
        </p:txBody>
      </p:sp>
    </p:spTree>
    <p:extLst>
      <p:ext uri="{BB962C8B-B14F-4D97-AF65-F5344CB8AC3E}">
        <p14:creationId xmlns:p14="http://schemas.microsoft.com/office/powerpoint/2010/main" val="385146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59E8DD3-42D8-AD58-09D0-03F68441697E}"/>
              </a:ext>
            </a:extLst>
          </p:cNvPr>
          <p:cNvSpPr>
            <a:spLocks noGrp="1"/>
          </p:cNvSpPr>
          <p:nvPr>
            <p:ph type="body" sz="quarter" idx="12"/>
          </p:nvPr>
        </p:nvSpPr>
        <p:spPr/>
        <p:txBody>
          <a:bodyPr/>
          <a:lstStyle/>
          <a:p>
            <a:r>
              <a:rPr lang="de-DE" dirty="0"/>
              <a:t>Was ist Boden?</a:t>
            </a:r>
          </a:p>
          <a:p>
            <a:pPr marL="342900" indent="-342900">
              <a:buFont typeface="Arial" panose="020B0604020202020204" pitchFamily="34" charset="0"/>
              <a:buChar char="•"/>
            </a:pPr>
            <a:r>
              <a:rPr lang="de-DE" dirty="0"/>
              <a:t>Lebensgrundlage für Menschen, Tiere und Pflanzen</a:t>
            </a:r>
          </a:p>
          <a:p>
            <a:pPr marL="342900" indent="-342900">
              <a:buFont typeface="Arial" panose="020B0604020202020204" pitchFamily="34" charset="0"/>
              <a:buChar char="•"/>
            </a:pPr>
            <a:r>
              <a:rPr lang="de-DE" dirty="0"/>
              <a:t>Bestandteil des Naturhaushaltes, insbesondere für Wasser- und Nährstoffkreisläufe</a:t>
            </a:r>
          </a:p>
          <a:p>
            <a:pPr marL="342900" indent="-342900">
              <a:buFont typeface="Arial" panose="020B0604020202020204" pitchFamily="34" charset="0"/>
              <a:buChar char="•"/>
            </a:pPr>
            <a:r>
              <a:rPr lang="de-DE" dirty="0"/>
              <a:t>Hat Filter- und Pufferfunktion zum Schutz des Grundwassers</a:t>
            </a:r>
          </a:p>
          <a:p>
            <a:pPr marL="342900" indent="-342900">
              <a:buFont typeface="Arial" panose="020B0604020202020204" pitchFamily="34" charset="0"/>
              <a:buChar char="•"/>
            </a:pPr>
            <a:r>
              <a:rPr lang="de-DE" dirty="0"/>
              <a:t>Besteht zu 50% aus Poren, davon zu gleichen Teilen aus Luft und Wasser (</a:t>
            </a:r>
            <a:r>
              <a:rPr lang="de-DE" dirty="0" err="1"/>
              <a:t>stmuv.bayern</a:t>
            </a:r>
            <a:r>
              <a:rPr lang="de-DE" dirty="0"/>
              <a:t>)</a:t>
            </a:r>
          </a:p>
        </p:txBody>
      </p:sp>
      <p:sp>
        <p:nvSpPr>
          <p:cNvPr id="3" name="Textplatzhalter 2">
            <a:extLst>
              <a:ext uri="{FF2B5EF4-FFF2-40B4-BE49-F238E27FC236}">
                <a16:creationId xmlns:a16="http://schemas.microsoft.com/office/drawing/2014/main" id="{F42AD63C-04B2-D4DB-8A97-37C9C19EB58D}"/>
              </a:ext>
            </a:extLst>
          </p:cNvPr>
          <p:cNvSpPr>
            <a:spLocks noGrp="1"/>
          </p:cNvSpPr>
          <p:nvPr>
            <p:ph type="body" sz="quarter" idx="14"/>
          </p:nvPr>
        </p:nvSpPr>
        <p:spPr/>
        <p:txBody>
          <a:bodyPr>
            <a:normAutofit lnSpcReduction="10000"/>
          </a:bodyPr>
          <a:lstStyle/>
          <a:p>
            <a:r>
              <a:rPr lang="de-DE" dirty="0"/>
              <a:t>4. Bodenschutz</a:t>
            </a:r>
          </a:p>
          <a:p>
            <a:endParaRPr lang="de-DE" dirty="0"/>
          </a:p>
        </p:txBody>
      </p:sp>
    </p:spTree>
    <p:extLst>
      <p:ext uri="{BB962C8B-B14F-4D97-AF65-F5344CB8AC3E}">
        <p14:creationId xmlns:p14="http://schemas.microsoft.com/office/powerpoint/2010/main" val="1573200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45FCD1A-3771-B055-20D2-D4A009219851}"/>
              </a:ext>
            </a:extLst>
          </p:cNvPr>
          <p:cNvSpPr>
            <a:spLocks noGrp="1"/>
          </p:cNvSpPr>
          <p:nvPr>
            <p:ph type="body" sz="quarter" idx="12"/>
          </p:nvPr>
        </p:nvSpPr>
        <p:spPr>
          <a:xfrm>
            <a:off x="5088834" y="1174767"/>
            <a:ext cx="3316715" cy="3778895"/>
          </a:xfrm>
        </p:spPr>
        <p:txBody>
          <a:bodyPr/>
          <a:lstStyle/>
          <a:p>
            <a:r>
              <a:rPr lang="de-DE" sz="1400" dirty="0"/>
              <a:t>Radlast (t)</a:t>
            </a:r>
          </a:p>
          <a:p>
            <a:r>
              <a:rPr lang="de-DE" sz="1400" dirty="0"/>
              <a:t>Gewichtskraft (N)</a:t>
            </a:r>
          </a:p>
          <a:p>
            <a:r>
              <a:rPr lang="de-DE" sz="1400" dirty="0"/>
              <a:t>Kontaktfläche (cm²)</a:t>
            </a:r>
          </a:p>
          <a:p>
            <a:r>
              <a:rPr lang="de-DE" sz="1400" dirty="0" err="1"/>
              <a:t>Konktaktflächendruck</a:t>
            </a:r>
            <a:endParaRPr lang="de-DE" sz="1400" dirty="0"/>
          </a:p>
          <a:p>
            <a:r>
              <a:rPr lang="de-DE" sz="1400" dirty="0">
                <a:solidFill>
                  <a:srgbClr val="FF0000"/>
                </a:solidFill>
              </a:rPr>
              <a:t>F in N/cm²</a:t>
            </a:r>
          </a:p>
          <a:p>
            <a:endParaRPr lang="de-DE" sz="1400" dirty="0">
              <a:solidFill>
                <a:srgbClr val="FF0000"/>
              </a:solidFill>
            </a:endParaRPr>
          </a:p>
          <a:p>
            <a:r>
              <a:rPr lang="de-DE" sz="1400" dirty="0"/>
              <a:t>Bodenfestigkeit R</a:t>
            </a:r>
          </a:p>
          <a:p>
            <a:r>
              <a:rPr lang="de-DE" sz="1400" dirty="0"/>
              <a:t>Abhängig von</a:t>
            </a:r>
          </a:p>
          <a:p>
            <a:r>
              <a:rPr lang="de-DE" sz="1400" dirty="0"/>
              <a:t>	Bodenstruktur</a:t>
            </a:r>
          </a:p>
          <a:p>
            <a:r>
              <a:rPr lang="de-DE" sz="1400" dirty="0"/>
              <a:t>	Feuchtigkeit</a:t>
            </a:r>
          </a:p>
          <a:p>
            <a:r>
              <a:rPr lang="de-DE" sz="1400" dirty="0"/>
              <a:t>	Bodenart</a:t>
            </a:r>
          </a:p>
          <a:p>
            <a:r>
              <a:rPr lang="de-DE" sz="1400" dirty="0"/>
              <a:t>	Humusgehalt</a:t>
            </a:r>
          </a:p>
        </p:txBody>
      </p:sp>
      <p:sp>
        <p:nvSpPr>
          <p:cNvPr id="3" name="Textplatzhalter 2">
            <a:extLst>
              <a:ext uri="{FF2B5EF4-FFF2-40B4-BE49-F238E27FC236}">
                <a16:creationId xmlns:a16="http://schemas.microsoft.com/office/drawing/2014/main" id="{F16EE765-CD91-633F-BC93-4EC6858B7F23}"/>
              </a:ext>
            </a:extLst>
          </p:cNvPr>
          <p:cNvSpPr>
            <a:spLocks noGrp="1"/>
          </p:cNvSpPr>
          <p:nvPr>
            <p:ph type="body" sz="quarter" idx="14"/>
          </p:nvPr>
        </p:nvSpPr>
        <p:spPr/>
        <p:txBody>
          <a:bodyPr>
            <a:normAutofit lnSpcReduction="10000"/>
          </a:bodyPr>
          <a:lstStyle/>
          <a:p>
            <a:r>
              <a:rPr lang="de-DE" dirty="0"/>
              <a:t>4. Bodenschutz</a:t>
            </a:r>
          </a:p>
          <a:p>
            <a:endParaRPr lang="de-DE" dirty="0"/>
          </a:p>
        </p:txBody>
      </p:sp>
      <p:pic>
        <p:nvPicPr>
          <p:cNvPr id="5" name="Grafik 4">
            <a:extLst>
              <a:ext uri="{FF2B5EF4-FFF2-40B4-BE49-F238E27FC236}">
                <a16:creationId xmlns:a16="http://schemas.microsoft.com/office/drawing/2014/main" id="{A2081D7C-5D03-287D-E973-69B717329BBB}"/>
              </a:ext>
            </a:extLst>
          </p:cNvPr>
          <p:cNvPicPr>
            <a:picLocks noChangeAspect="1"/>
          </p:cNvPicPr>
          <p:nvPr/>
        </p:nvPicPr>
        <p:blipFill>
          <a:blip r:embed="rId3"/>
          <a:stretch>
            <a:fillRect/>
          </a:stretch>
        </p:blipFill>
        <p:spPr>
          <a:xfrm>
            <a:off x="568959" y="1174768"/>
            <a:ext cx="4297239" cy="2956500"/>
          </a:xfrm>
          <a:prstGeom prst="rect">
            <a:avLst/>
          </a:prstGeom>
        </p:spPr>
      </p:pic>
      <p:sp>
        <p:nvSpPr>
          <p:cNvPr id="6" name="Pfeil: nach oben 5">
            <a:extLst>
              <a:ext uri="{FF2B5EF4-FFF2-40B4-BE49-F238E27FC236}">
                <a16:creationId xmlns:a16="http://schemas.microsoft.com/office/drawing/2014/main" id="{BE8B4354-FC1D-7973-9215-A8D6AFD89E1D}"/>
              </a:ext>
            </a:extLst>
          </p:cNvPr>
          <p:cNvSpPr/>
          <p:nvPr/>
        </p:nvSpPr>
        <p:spPr>
          <a:xfrm>
            <a:off x="7084612" y="2997642"/>
            <a:ext cx="612251" cy="175723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Pfeil: nach unten 6">
            <a:extLst>
              <a:ext uri="{FF2B5EF4-FFF2-40B4-BE49-F238E27FC236}">
                <a16:creationId xmlns:a16="http://schemas.microsoft.com/office/drawing/2014/main" id="{F3CC5FD5-1D9D-42FB-A64D-FC2F5FD35779}"/>
              </a:ext>
            </a:extLst>
          </p:cNvPr>
          <p:cNvSpPr/>
          <p:nvPr/>
        </p:nvSpPr>
        <p:spPr>
          <a:xfrm>
            <a:off x="7084612" y="960755"/>
            <a:ext cx="612251" cy="205346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9FE90069-ED39-A225-A365-2B569E518CB8}"/>
              </a:ext>
            </a:extLst>
          </p:cNvPr>
          <p:cNvSpPr txBox="1"/>
          <p:nvPr/>
        </p:nvSpPr>
        <p:spPr>
          <a:xfrm>
            <a:off x="715617" y="4412974"/>
            <a:ext cx="4071068" cy="338554"/>
          </a:xfrm>
          <a:prstGeom prst="rect">
            <a:avLst/>
          </a:prstGeom>
          <a:noFill/>
        </p:spPr>
        <p:txBody>
          <a:bodyPr wrap="square" rtlCol="0">
            <a:spAutoFit/>
          </a:bodyPr>
          <a:lstStyle/>
          <a:p>
            <a:pPr algn="l"/>
            <a:r>
              <a:rPr lang="de-DE" sz="1600" dirty="0"/>
              <a:t>Wenn F &gt; R entsteht Bodenverdichtung</a:t>
            </a:r>
          </a:p>
        </p:txBody>
      </p:sp>
    </p:spTree>
    <p:extLst>
      <p:ext uri="{BB962C8B-B14F-4D97-AF65-F5344CB8AC3E}">
        <p14:creationId xmlns:p14="http://schemas.microsoft.com/office/powerpoint/2010/main" val="3634365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891" y="1368029"/>
            <a:ext cx="1216819" cy="1669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3" name="Titel 1"/>
          <p:cNvSpPr>
            <a:spLocks noGrp="1"/>
          </p:cNvSpPr>
          <p:nvPr>
            <p:ph type="title"/>
          </p:nvPr>
        </p:nvSpPr>
        <p:spPr/>
        <p:txBody>
          <a:bodyPr/>
          <a:lstStyle/>
          <a:p>
            <a:r>
              <a:rPr lang="de-DE" altLang="de-DE"/>
              <a:t>Bodenbelastung – Tragfähigkeit – Was verträgt der Boden?</a:t>
            </a:r>
          </a:p>
        </p:txBody>
      </p:sp>
      <p:sp>
        <p:nvSpPr>
          <p:cNvPr id="102404" name="Foliennummernplatzhalt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000000"/>
                </a:solidFill>
                <a:latin typeface="UVProfile Regular"/>
              </a:rPr>
              <a:t> Folie </a:t>
            </a:r>
            <a:fld id="{01648412-6BF5-4061-A835-17F2CC41E038}" type="slidenum">
              <a:rPr lang="de-DE" altLang="de-DE" sz="750">
                <a:solidFill>
                  <a:srgbClr val="000000"/>
                </a:solidFill>
                <a:latin typeface="UVProfile Regular"/>
              </a:rPr>
              <a:pPr defTabSz="685800">
                <a:spcBef>
                  <a:spcPct val="0"/>
                </a:spcBef>
                <a:buClrTx/>
                <a:buNone/>
              </a:pPr>
              <a:t>37</a:t>
            </a:fld>
            <a:endParaRPr lang="de-DE" altLang="de-DE" sz="750">
              <a:solidFill>
                <a:srgbClr val="000000"/>
              </a:solidFill>
              <a:latin typeface="UVProfile Regular"/>
            </a:endParaRPr>
          </a:p>
        </p:txBody>
      </p:sp>
      <p:sp>
        <p:nvSpPr>
          <p:cNvPr id="102405" name="Fußzeilenplatzhalt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000000"/>
                </a:solidFill>
                <a:latin typeface="UVProfile Regular"/>
              </a:rPr>
              <a:t>HSWT    Prof. Dr. U. Groß  </a:t>
            </a:r>
          </a:p>
        </p:txBody>
      </p:sp>
      <p:pic>
        <p:nvPicPr>
          <p:cNvPr id="1024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944" y="2936082"/>
            <a:ext cx="2220516" cy="15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7" name="Textfeld 2"/>
          <p:cNvSpPr txBox="1">
            <a:spLocks noChangeArrowheads="1"/>
          </p:cNvSpPr>
          <p:nvPr/>
        </p:nvSpPr>
        <p:spPr bwMode="auto">
          <a:xfrm rot="-5400000">
            <a:off x="-336351" y="2471619"/>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800" b="1">
                <a:solidFill>
                  <a:srgbClr val="000000"/>
                </a:solidFill>
              </a:rPr>
              <a:t>Boden           Fahrwerk</a:t>
            </a:r>
          </a:p>
        </p:txBody>
      </p:sp>
      <p:sp>
        <p:nvSpPr>
          <p:cNvPr id="102408" name="Pfeil nach unten 3"/>
          <p:cNvSpPr>
            <a:spLocks noChangeArrowheads="1"/>
          </p:cNvSpPr>
          <p:nvPr/>
        </p:nvSpPr>
        <p:spPr bwMode="auto">
          <a:xfrm>
            <a:off x="3705225" y="1498997"/>
            <a:ext cx="877491" cy="1228725"/>
          </a:xfrm>
          <a:prstGeom prst="downArrow">
            <a:avLst>
              <a:gd name="adj1" fmla="val 50000"/>
              <a:gd name="adj2" fmla="val 5002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buClrTx/>
              <a:buFont typeface="Wingdings" panose="05000000000000000000" pitchFamily="2" charset="2"/>
              <a:buChar char="§"/>
            </a:pPr>
            <a:endParaRPr lang="de-DE" altLang="de-DE" sz="1800">
              <a:solidFill>
                <a:srgbClr val="000000"/>
              </a:solidFill>
              <a:latin typeface="UVProfile Regular"/>
            </a:endParaRPr>
          </a:p>
        </p:txBody>
      </p:sp>
      <p:sp>
        <p:nvSpPr>
          <p:cNvPr id="102409" name="Pfeil nach unten 12"/>
          <p:cNvSpPr>
            <a:spLocks noChangeArrowheads="1"/>
          </p:cNvSpPr>
          <p:nvPr/>
        </p:nvSpPr>
        <p:spPr bwMode="auto">
          <a:xfrm rot="10800000">
            <a:off x="3705225" y="3112294"/>
            <a:ext cx="877491" cy="1227535"/>
          </a:xfrm>
          <a:prstGeom prst="downArrow">
            <a:avLst>
              <a:gd name="adj1" fmla="val 50000"/>
              <a:gd name="adj2" fmla="val 49979"/>
            </a:avLst>
          </a:prstGeom>
          <a:solidFill>
            <a:srgbClr val="F5860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buClrTx/>
              <a:buFont typeface="Wingdings" panose="05000000000000000000" pitchFamily="2" charset="2"/>
              <a:buChar char="§"/>
            </a:pPr>
            <a:endParaRPr lang="de-DE" altLang="de-DE" sz="1800">
              <a:solidFill>
                <a:srgbClr val="000000"/>
              </a:solidFill>
              <a:latin typeface="UVProfile Regular"/>
            </a:endParaRPr>
          </a:p>
        </p:txBody>
      </p:sp>
      <p:cxnSp>
        <p:nvCxnSpPr>
          <p:cNvPr id="102410" name="Gerade Verbindung 5"/>
          <p:cNvCxnSpPr>
            <a:cxnSpLocks noChangeShapeType="1"/>
          </p:cNvCxnSpPr>
          <p:nvPr/>
        </p:nvCxnSpPr>
        <p:spPr bwMode="auto">
          <a:xfrm>
            <a:off x="1557338" y="2911079"/>
            <a:ext cx="4294585" cy="30241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11" name="Gerade Verbindung 7"/>
          <p:cNvCxnSpPr>
            <a:cxnSpLocks noChangeShapeType="1"/>
          </p:cNvCxnSpPr>
          <p:nvPr/>
        </p:nvCxnSpPr>
        <p:spPr bwMode="auto">
          <a:xfrm>
            <a:off x="1557338" y="2989660"/>
            <a:ext cx="6487716" cy="0"/>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12" name="Textfeld 11"/>
          <p:cNvSpPr txBox="1">
            <a:spLocks noChangeArrowheads="1"/>
          </p:cNvSpPr>
          <p:nvPr/>
        </p:nvSpPr>
        <p:spPr bwMode="auto">
          <a:xfrm>
            <a:off x="5486400" y="1179910"/>
            <a:ext cx="24014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800">
                <a:solidFill>
                  <a:srgbClr val="000000"/>
                </a:solidFill>
              </a:rPr>
              <a:t>Radlast (t)</a:t>
            </a:r>
          </a:p>
          <a:p>
            <a:pPr algn="ctr" defTabSz="685800" eaLnBrk="1" hangingPunct="1">
              <a:spcBef>
                <a:spcPct val="0"/>
              </a:spcBef>
              <a:buClrTx/>
              <a:buNone/>
            </a:pPr>
            <a:r>
              <a:rPr lang="de-DE" altLang="de-DE" sz="1800">
                <a:solidFill>
                  <a:srgbClr val="000000"/>
                </a:solidFill>
              </a:rPr>
              <a:t>Gewichtskraft (N)</a:t>
            </a:r>
          </a:p>
          <a:p>
            <a:pPr algn="ctr" defTabSz="685800" eaLnBrk="1" hangingPunct="1">
              <a:spcBef>
                <a:spcPct val="0"/>
              </a:spcBef>
              <a:buClrTx/>
              <a:buNone/>
            </a:pPr>
            <a:r>
              <a:rPr lang="de-DE" altLang="de-DE" sz="1800">
                <a:solidFill>
                  <a:srgbClr val="000000"/>
                </a:solidFill>
              </a:rPr>
              <a:t>Kontaktfläche (cm²)</a:t>
            </a:r>
          </a:p>
          <a:p>
            <a:pPr algn="ctr" defTabSz="685800" eaLnBrk="1" hangingPunct="1">
              <a:spcBef>
                <a:spcPct val="0"/>
              </a:spcBef>
              <a:buClrTx/>
              <a:buNone/>
            </a:pPr>
            <a:r>
              <a:rPr lang="de-DE" altLang="de-DE" sz="1800">
                <a:solidFill>
                  <a:srgbClr val="000000"/>
                </a:solidFill>
              </a:rPr>
              <a:t>Kontaktflächendruck </a:t>
            </a:r>
            <a:r>
              <a:rPr lang="de-DE" altLang="de-DE" sz="1800" b="1">
                <a:solidFill>
                  <a:srgbClr val="FF0000"/>
                </a:solidFill>
              </a:rPr>
              <a:t>F in N/cm²</a:t>
            </a:r>
          </a:p>
        </p:txBody>
      </p:sp>
      <p:sp>
        <p:nvSpPr>
          <p:cNvPr id="102413" name="Textfeld 21"/>
          <p:cNvSpPr txBox="1">
            <a:spLocks noChangeArrowheads="1"/>
          </p:cNvSpPr>
          <p:nvPr/>
        </p:nvSpPr>
        <p:spPr bwMode="auto">
          <a:xfrm>
            <a:off x="5493544" y="3112294"/>
            <a:ext cx="2401491"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800">
                <a:solidFill>
                  <a:srgbClr val="000000"/>
                </a:solidFill>
              </a:rPr>
              <a:t>Bodenfestigkeit</a:t>
            </a:r>
            <a:r>
              <a:rPr lang="de-DE" altLang="de-DE" sz="1800" b="1">
                <a:solidFill>
                  <a:srgbClr val="F5860B"/>
                </a:solidFill>
              </a:rPr>
              <a:t> </a:t>
            </a:r>
          </a:p>
          <a:p>
            <a:pPr algn="ctr" defTabSz="685800" eaLnBrk="1" hangingPunct="1">
              <a:spcBef>
                <a:spcPct val="0"/>
              </a:spcBef>
              <a:buClrTx/>
              <a:buNone/>
            </a:pPr>
            <a:r>
              <a:rPr lang="de-DE" altLang="de-DE" sz="1800" b="1">
                <a:solidFill>
                  <a:srgbClr val="F5860B"/>
                </a:solidFill>
              </a:rPr>
              <a:t>R</a:t>
            </a:r>
          </a:p>
          <a:p>
            <a:pPr algn="ctr" defTabSz="685800" eaLnBrk="1" hangingPunct="1">
              <a:spcBef>
                <a:spcPct val="0"/>
              </a:spcBef>
              <a:buClrTx/>
              <a:buNone/>
            </a:pPr>
            <a:r>
              <a:rPr lang="de-DE" altLang="de-DE" sz="1350">
                <a:solidFill>
                  <a:srgbClr val="000000"/>
                </a:solidFill>
              </a:rPr>
              <a:t>Bodenstruktur</a:t>
            </a:r>
          </a:p>
          <a:p>
            <a:pPr algn="ctr" defTabSz="685800" eaLnBrk="1" hangingPunct="1">
              <a:spcBef>
                <a:spcPct val="0"/>
              </a:spcBef>
              <a:buClrTx/>
              <a:buNone/>
            </a:pPr>
            <a:r>
              <a:rPr lang="de-DE" altLang="de-DE" sz="1350">
                <a:solidFill>
                  <a:srgbClr val="000000"/>
                </a:solidFill>
              </a:rPr>
              <a:t>Feuchtigkeit</a:t>
            </a:r>
          </a:p>
          <a:p>
            <a:pPr algn="ctr" defTabSz="685800" eaLnBrk="1" hangingPunct="1">
              <a:spcBef>
                <a:spcPct val="0"/>
              </a:spcBef>
              <a:buClrTx/>
              <a:buNone/>
            </a:pPr>
            <a:r>
              <a:rPr lang="de-DE" altLang="de-DE" sz="1350">
                <a:solidFill>
                  <a:srgbClr val="000000"/>
                </a:solidFill>
              </a:rPr>
              <a:t>Bodenart</a:t>
            </a:r>
          </a:p>
          <a:p>
            <a:pPr algn="ctr" defTabSz="685800" eaLnBrk="1" hangingPunct="1">
              <a:spcBef>
                <a:spcPct val="0"/>
              </a:spcBef>
              <a:buClrTx/>
              <a:buNone/>
            </a:pPr>
            <a:r>
              <a:rPr lang="de-DE" altLang="de-DE" sz="1350">
                <a:solidFill>
                  <a:srgbClr val="000000"/>
                </a:solidFill>
              </a:rPr>
              <a:t>Humusgehalt</a:t>
            </a:r>
          </a:p>
          <a:p>
            <a:pPr algn="ctr" defTabSz="685800" eaLnBrk="1" hangingPunct="1">
              <a:spcBef>
                <a:spcPct val="0"/>
              </a:spcBef>
              <a:buClrTx/>
              <a:buNone/>
            </a:pPr>
            <a:r>
              <a:rPr lang="de-DE" altLang="de-DE" sz="1350">
                <a:solidFill>
                  <a:srgbClr val="000000"/>
                </a:solidFill>
              </a:rPr>
              <a:t>Lebendverbauung</a:t>
            </a:r>
          </a:p>
          <a:p>
            <a:pPr algn="ctr" defTabSz="685800" eaLnBrk="1" hangingPunct="1">
              <a:spcBef>
                <a:spcPct val="0"/>
              </a:spcBef>
              <a:buClrTx/>
              <a:buNone/>
            </a:pPr>
            <a:endParaRPr lang="de-DE" altLang="de-DE" sz="1800">
              <a:solidFill>
                <a:srgbClr val="FF0000"/>
              </a:solidFill>
            </a:endParaRPr>
          </a:p>
        </p:txBody>
      </p:sp>
      <p:sp>
        <p:nvSpPr>
          <p:cNvPr id="23" name="Textfeld 22"/>
          <p:cNvSpPr txBox="1"/>
          <p:nvPr/>
        </p:nvSpPr>
        <p:spPr>
          <a:xfrm>
            <a:off x="3328987" y="4367213"/>
            <a:ext cx="1976438" cy="507831"/>
          </a:xfrm>
          <a:prstGeom prst="rect">
            <a:avLst/>
          </a:prstGeom>
          <a:solidFill>
            <a:schemeClr val="accent3">
              <a:lumMod val="65000"/>
            </a:schemeClr>
          </a:solidFill>
        </p:spPr>
        <p:txBody>
          <a:bodyPr>
            <a:spAutoFit/>
          </a:bodyPr>
          <a:lstStyle>
            <a:lvl1pPr>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defTabSz="685800" eaLnBrk="1" hangingPunct="1">
              <a:spcBef>
                <a:spcPct val="0"/>
              </a:spcBef>
              <a:buClrTx/>
              <a:buNone/>
              <a:defRPr/>
            </a:pPr>
            <a:r>
              <a:rPr lang="de-DE" altLang="de-DE" sz="1350">
                <a:solidFill>
                  <a:srgbClr val="000000"/>
                </a:solidFill>
              </a:rPr>
              <a:t>Bodenverdichtung</a:t>
            </a:r>
          </a:p>
          <a:p>
            <a:pPr algn="ctr" defTabSz="685800" eaLnBrk="1" hangingPunct="1">
              <a:spcBef>
                <a:spcPct val="0"/>
              </a:spcBef>
              <a:buClrTx/>
              <a:buNone/>
              <a:defRPr/>
            </a:pPr>
            <a:r>
              <a:rPr lang="de-DE" altLang="de-DE" sz="1350" b="1">
                <a:solidFill>
                  <a:srgbClr val="FF0000"/>
                </a:solidFill>
              </a:rPr>
              <a:t>F </a:t>
            </a:r>
            <a:r>
              <a:rPr lang="de-DE" altLang="de-DE" sz="1350">
                <a:solidFill>
                  <a:srgbClr val="000000"/>
                </a:solidFill>
              </a:rPr>
              <a:t>&gt; </a:t>
            </a:r>
            <a:r>
              <a:rPr lang="de-DE" altLang="de-DE" sz="1350" b="1">
                <a:solidFill>
                  <a:srgbClr val="F5860B"/>
                </a:solidFill>
              </a:rPr>
              <a:t>R</a:t>
            </a:r>
            <a:endParaRPr lang="de-DE" altLang="de-DE" sz="1350">
              <a:solidFill>
                <a:srgbClr val="FF0000"/>
              </a:solidFill>
            </a:endParaRPr>
          </a:p>
        </p:txBody>
      </p:sp>
      <p:sp>
        <p:nvSpPr>
          <p:cNvPr id="16" name="Textfeld 15"/>
          <p:cNvSpPr txBox="1"/>
          <p:nvPr/>
        </p:nvSpPr>
        <p:spPr>
          <a:xfrm>
            <a:off x="1714501" y="4283869"/>
            <a:ext cx="1451372" cy="577081"/>
          </a:xfrm>
          <a:prstGeom prst="rect">
            <a:avLst/>
          </a:prstGeom>
          <a:solidFill>
            <a:schemeClr val="accent3">
              <a:lumMod val="65000"/>
            </a:schemeClr>
          </a:solidFill>
        </p:spPr>
        <p:txBody>
          <a:bodyPr>
            <a:spAutoFit/>
          </a:bodyPr>
          <a:lstStyle/>
          <a:p>
            <a:pPr algn="ctr" defTabSz="685800">
              <a:defRPr/>
            </a:pPr>
            <a:r>
              <a:rPr lang="de-DE" sz="1050" dirty="0">
                <a:solidFill>
                  <a:srgbClr val="000000"/>
                </a:solidFill>
                <a:cs typeface="Arial"/>
              </a:rPr>
              <a:t>Druckzwiebel</a:t>
            </a:r>
          </a:p>
          <a:p>
            <a:pPr algn="ctr" defTabSz="685800">
              <a:defRPr/>
            </a:pPr>
            <a:r>
              <a:rPr lang="de-DE" sz="1050" dirty="0">
                <a:solidFill>
                  <a:srgbClr val="000000"/>
                </a:solidFill>
                <a:cs typeface="Arial"/>
              </a:rPr>
              <a:t>Druckabbau im Boden</a:t>
            </a:r>
          </a:p>
        </p:txBody>
      </p:sp>
    </p:spTree>
    <p:extLst>
      <p:ext uri="{BB962C8B-B14F-4D97-AF65-F5344CB8AC3E}">
        <p14:creationId xmlns:p14="http://schemas.microsoft.com/office/powerpoint/2010/main" val="2985712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5F32F18-DC15-C416-0401-CEDCA66CBED3}"/>
              </a:ext>
            </a:extLst>
          </p:cNvPr>
          <p:cNvSpPr>
            <a:spLocks noGrp="1"/>
          </p:cNvSpPr>
          <p:nvPr>
            <p:ph type="body" sz="quarter" idx="12"/>
          </p:nvPr>
        </p:nvSpPr>
        <p:spPr>
          <a:xfrm>
            <a:off x="887730" y="1932314"/>
            <a:ext cx="2106930" cy="1278872"/>
          </a:xfrm>
        </p:spPr>
        <p:txBody>
          <a:bodyPr/>
          <a:lstStyle/>
          <a:p>
            <a:r>
              <a:rPr lang="de-DE" dirty="0"/>
              <a:t>Was passiert bei Zerstörung des Bodengefüges?</a:t>
            </a:r>
          </a:p>
        </p:txBody>
      </p:sp>
      <p:sp>
        <p:nvSpPr>
          <p:cNvPr id="3" name="Textplatzhalter 2">
            <a:extLst>
              <a:ext uri="{FF2B5EF4-FFF2-40B4-BE49-F238E27FC236}">
                <a16:creationId xmlns:a16="http://schemas.microsoft.com/office/drawing/2014/main" id="{5E833A02-39C8-614E-1189-85F5EC16B2CF}"/>
              </a:ext>
            </a:extLst>
          </p:cNvPr>
          <p:cNvSpPr>
            <a:spLocks noGrp="1"/>
          </p:cNvSpPr>
          <p:nvPr>
            <p:ph type="body" sz="quarter" idx="14"/>
          </p:nvPr>
        </p:nvSpPr>
        <p:spPr/>
        <p:txBody>
          <a:bodyPr>
            <a:normAutofit lnSpcReduction="10000"/>
          </a:bodyPr>
          <a:lstStyle/>
          <a:p>
            <a:r>
              <a:rPr lang="de-DE" dirty="0"/>
              <a:t>4. Bodenschutz</a:t>
            </a:r>
          </a:p>
        </p:txBody>
      </p:sp>
      <p:pic>
        <p:nvPicPr>
          <p:cNvPr id="6" name="Grafik 5">
            <a:extLst>
              <a:ext uri="{FF2B5EF4-FFF2-40B4-BE49-F238E27FC236}">
                <a16:creationId xmlns:a16="http://schemas.microsoft.com/office/drawing/2014/main" id="{5D275783-3828-82DC-9559-7754BC4ACA96}"/>
              </a:ext>
            </a:extLst>
          </p:cNvPr>
          <p:cNvPicPr>
            <a:picLocks noChangeAspect="1"/>
          </p:cNvPicPr>
          <p:nvPr/>
        </p:nvPicPr>
        <p:blipFill>
          <a:blip r:embed="rId2"/>
          <a:stretch>
            <a:fillRect/>
          </a:stretch>
        </p:blipFill>
        <p:spPr>
          <a:xfrm>
            <a:off x="3244850" y="1012232"/>
            <a:ext cx="4927600" cy="3695700"/>
          </a:xfrm>
          <a:prstGeom prst="rect">
            <a:avLst/>
          </a:prstGeom>
        </p:spPr>
      </p:pic>
    </p:spTree>
    <p:extLst>
      <p:ext uri="{BB962C8B-B14F-4D97-AF65-F5344CB8AC3E}">
        <p14:creationId xmlns:p14="http://schemas.microsoft.com/office/powerpoint/2010/main" val="2597363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BA52D0-7871-81F3-1DCA-83AD437D90E9}"/>
              </a:ext>
            </a:extLst>
          </p:cNvPr>
          <p:cNvSpPr>
            <a:spLocks noGrp="1"/>
          </p:cNvSpPr>
          <p:nvPr>
            <p:ph type="body" sz="quarter" idx="12"/>
          </p:nvPr>
        </p:nvSpPr>
        <p:spPr>
          <a:xfrm>
            <a:off x="5033176" y="1685676"/>
            <a:ext cx="3372374" cy="2445591"/>
          </a:xfrm>
        </p:spPr>
        <p:txBody>
          <a:bodyPr/>
          <a:lstStyle/>
          <a:p>
            <a:pPr marL="342900" indent="-342900">
              <a:buFont typeface="Arial" panose="020B0604020202020204" pitchFamily="34" charset="0"/>
              <a:buChar char="•"/>
            </a:pPr>
            <a:r>
              <a:rPr lang="de-DE" dirty="0"/>
              <a:t>Eine elastische Verformung ist nur solange möglich, wie sich die Partikel selbst verformen können, ohne dass es zu einem Bruch in der Struktur kommt</a:t>
            </a:r>
          </a:p>
        </p:txBody>
      </p:sp>
      <p:sp>
        <p:nvSpPr>
          <p:cNvPr id="3" name="Textplatzhalter 2">
            <a:extLst>
              <a:ext uri="{FF2B5EF4-FFF2-40B4-BE49-F238E27FC236}">
                <a16:creationId xmlns:a16="http://schemas.microsoft.com/office/drawing/2014/main" id="{4980CF21-DEF1-2E51-B6B8-AE88858C926C}"/>
              </a:ext>
            </a:extLst>
          </p:cNvPr>
          <p:cNvSpPr>
            <a:spLocks noGrp="1"/>
          </p:cNvSpPr>
          <p:nvPr>
            <p:ph type="body" sz="quarter" idx="14"/>
          </p:nvPr>
        </p:nvSpPr>
        <p:spPr/>
        <p:txBody>
          <a:bodyPr>
            <a:normAutofit lnSpcReduction="10000"/>
          </a:bodyPr>
          <a:lstStyle/>
          <a:p>
            <a:r>
              <a:rPr lang="de-DE" dirty="0"/>
              <a:t>4. Bodenschutz</a:t>
            </a:r>
          </a:p>
        </p:txBody>
      </p:sp>
      <p:pic>
        <p:nvPicPr>
          <p:cNvPr id="5" name="Grafik 4">
            <a:extLst>
              <a:ext uri="{FF2B5EF4-FFF2-40B4-BE49-F238E27FC236}">
                <a16:creationId xmlns:a16="http://schemas.microsoft.com/office/drawing/2014/main" id="{1D29F900-581E-5916-BABE-52C5D0CC3478}"/>
              </a:ext>
            </a:extLst>
          </p:cNvPr>
          <p:cNvPicPr>
            <a:picLocks noChangeAspect="1"/>
          </p:cNvPicPr>
          <p:nvPr/>
        </p:nvPicPr>
        <p:blipFill rotWithShape="1">
          <a:blip r:embed="rId2"/>
          <a:srcRect l="11272" t="42518" r="23351" b="27704"/>
          <a:stretch/>
        </p:blipFill>
        <p:spPr>
          <a:xfrm>
            <a:off x="464452" y="1174768"/>
            <a:ext cx="4877882" cy="2875232"/>
          </a:xfrm>
          <a:prstGeom prst="rect">
            <a:avLst/>
          </a:prstGeom>
        </p:spPr>
      </p:pic>
    </p:spTree>
    <p:extLst>
      <p:ext uri="{BB962C8B-B14F-4D97-AF65-F5344CB8AC3E}">
        <p14:creationId xmlns:p14="http://schemas.microsoft.com/office/powerpoint/2010/main" val="168327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FEC684B-88E8-4F23-6973-CB3CA8489433}"/>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Reifen müssen sehr hohen Gewichten standhalten – Anforderung Tragfähigkeit</a:t>
            </a:r>
          </a:p>
          <a:p>
            <a:pPr marL="342900" indent="-342900">
              <a:buFont typeface="Arial" panose="020B0604020202020204" pitchFamily="34" charset="0"/>
              <a:buChar char="•"/>
            </a:pPr>
            <a:r>
              <a:rPr lang="de-DE" dirty="0"/>
              <a:t>Trotzdem steht die Bodenschonung im Vordergrund</a:t>
            </a:r>
          </a:p>
          <a:p>
            <a:pPr marL="342900" indent="-342900">
              <a:buFont typeface="Arial" panose="020B0604020202020204" pitchFamily="34" charset="0"/>
              <a:buChar char="•"/>
            </a:pPr>
            <a:r>
              <a:rPr lang="de-DE" dirty="0"/>
              <a:t>Wird erreicht durch</a:t>
            </a:r>
          </a:p>
          <a:p>
            <a:pPr marL="900113" lvl="1" indent="-342900">
              <a:buFont typeface="Arial" panose="020B0604020202020204" pitchFamily="34" charset="0"/>
              <a:buChar char="•"/>
            </a:pPr>
            <a:r>
              <a:rPr lang="de-DE" sz="1600" dirty="0"/>
              <a:t>Große Aufstandsfläche des Reifens</a:t>
            </a:r>
          </a:p>
          <a:p>
            <a:pPr marL="900113" lvl="1" indent="-342900">
              <a:buFont typeface="Arial" panose="020B0604020202020204" pitchFamily="34" charset="0"/>
              <a:buChar char="•"/>
            </a:pPr>
            <a:r>
              <a:rPr lang="de-DE" sz="1600" dirty="0"/>
              <a:t>Gleichmäßige Gewichtsverteilung auf der gesamten Aufstandsfläche</a:t>
            </a:r>
          </a:p>
          <a:p>
            <a:pPr marL="342900" indent="-342900">
              <a:buFont typeface="Arial" panose="020B0604020202020204" pitchFamily="34" charset="0"/>
              <a:buChar char="•"/>
            </a:pPr>
            <a:r>
              <a:rPr lang="de-DE" dirty="0"/>
              <a:t>Gleichmäßige Gewichtsverteilung auf das Zugfahrzeug</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dirty="0"/>
          </a:p>
          <a:p>
            <a:endParaRPr lang="de-DE" dirty="0"/>
          </a:p>
        </p:txBody>
      </p:sp>
      <p:sp>
        <p:nvSpPr>
          <p:cNvPr id="7" name="Textplatzhalter 6">
            <a:extLst>
              <a:ext uri="{FF2B5EF4-FFF2-40B4-BE49-F238E27FC236}">
                <a16:creationId xmlns:a16="http://schemas.microsoft.com/office/drawing/2014/main" id="{A62CACBF-7508-479B-8BDE-B246A1262279}"/>
              </a:ext>
            </a:extLst>
          </p:cNvPr>
          <p:cNvSpPr>
            <a:spLocks noGrp="1"/>
          </p:cNvSpPr>
          <p:nvPr>
            <p:ph type="body" sz="quarter" idx="14"/>
          </p:nvPr>
        </p:nvSpPr>
        <p:spPr>
          <a:xfrm>
            <a:off x="971550" y="541655"/>
            <a:ext cx="7434000" cy="342900"/>
          </a:xfrm>
        </p:spPr>
        <p:txBody>
          <a:bodyPr/>
          <a:lstStyle/>
          <a:p>
            <a:r>
              <a:rPr lang="de-DE" dirty="0"/>
              <a:t>1.2 Hohe Tragfähigkeit</a:t>
            </a:r>
          </a:p>
        </p:txBody>
      </p:sp>
    </p:spTree>
    <p:extLst>
      <p:ext uri="{BB962C8B-B14F-4D97-AF65-F5344CB8AC3E}">
        <p14:creationId xmlns:p14="http://schemas.microsoft.com/office/powerpoint/2010/main" val="151889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0A9202-BEAC-1B4C-C8AF-820C10B8A884}"/>
              </a:ext>
            </a:extLst>
          </p:cNvPr>
          <p:cNvSpPr>
            <a:spLocks noGrp="1"/>
          </p:cNvSpPr>
          <p:nvPr>
            <p:ph type="body" sz="quarter" idx="12"/>
          </p:nvPr>
        </p:nvSpPr>
        <p:spPr>
          <a:xfrm>
            <a:off x="430530" y="2409208"/>
            <a:ext cx="3186432" cy="775952"/>
          </a:xfrm>
        </p:spPr>
        <p:txBody>
          <a:bodyPr/>
          <a:lstStyle/>
          <a:p>
            <a:r>
              <a:rPr lang="de-DE" dirty="0"/>
              <a:t>Auswirkungen und Folgen von </a:t>
            </a:r>
            <a:r>
              <a:rPr lang="de-DE" dirty="0" err="1"/>
              <a:t>Bodenschadverdichtung</a:t>
            </a:r>
            <a:endParaRPr lang="de-DE" dirty="0"/>
          </a:p>
          <a:p>
            <a:endParaRPr lang="de-DE" dirty="0"/>
          </a:p>
        </p:txBody>
      </p:sp>
      <p:sp>
        <p:nvSpPr>
          <p:cNvPr id="3" name="Textplatzhalter 2">
            <a:extLst>
              <a:ext uri="{FF2B5EF4-FFF2-40B4-BE49-F238E27FC236}">
                <a16:creationId xmlns:a16="http://schemas.microsoft.com/office/drawing/2014/main" id="{42225B60-3DFA-049D-D49E-8F6AB2635E5A}"/>
              </a:ext>
            </a:extLst>
          </p:cNvPr>
          <p:cNvSpPr>
            <a:spLocks noGrp="1"/>
          </p:cNvSpPr>
          <p:nvPr>
            <p:ph type="body" sz="quarter" idx="14"/>
          </p:nvPr>
        </p:nvSpPr>
        <p:spPr/>
        <p:txBody>
          <a:bodyPr>
            <a:normAutofit lnSpcReduction="10000"/>
          </a:bodyPr>
          <a:lstStyle/>
          <a:p>
            <a:r>
              <a:rPr lang="de-DE" dirty="0"/>
              <a:t>4. Bodenschutz</a:t>
            </a:r>
          </a:p>
        </p:txBody>
      </p:sp>
      <p:pic>
        <p:nvPicPr>
          <p:cNvPr id="7" name="Grafik 6">
            <a:extLst>
              <a:ext uri="{FF2B5EF4-FFF2-40B4-BE49-F238E27FC236}">
                <a16:creationId xmlns:a16="http://schemas.microsoft.com/office/drawing/2014/main" id="{D686A576-DC4A-2A6E-71D9-5DE674C96DF0}"/>
              </a:ext>
            </a:extLst>
          </p:cNvPr>
          <p:cNvPicPr>
            <a:picLocks noChangeAspect="1"/>
          </p:cNvPicPr>
          <p:nvPr/>
        </p:nvPicPr>
        <p:blipFill rotWithShape="1">
          <a:blip r:embed="rId3"/>
          <a:srcRect l="10989" t="26743" r="26794" b="34300"/>
          <a:stretch/>
        </p:blipFill>
        <p:spPr>
          <a:xfrm>
            <a:off x="3616962" y="670684"/>
            <a:ext cx="4939662" cy="4002555"/>
          </a:xfrm>
          <a:prstGeom prst="rect">
            <a:avLst/>
          </a:prstGeom>
        </p:spPr>
      </p:pic>
    </p:spTree>
    <p:extLst>
      <p:ext uri="{BB962C8B-B14F-4D97-AF65-F5344CB8AC3E}">
        <p14:creationId xmlns:p14="http://schemas.microsoft.com/office/powerpoint/2010/main" val="1787764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eaLnBrk="0" hangingPunct="0">
              <a:spcBef>
                <a:spcPct val="0"/>
              </a:spcBef>
              <a:buClrTx/>
              <a:buNone/>
            </a:pPr>
            <a:r>
              <a:rPr lang="de-DE" altLang="de-DE" sz="750">
                <a:solidFill>
                  <a:srgbClr val="71AD2A"/>
                </a:solidFill>
              </a:rPr>
              <a:t> Folie </a:t>
            </a:r>
            <a:fld id="{BFEF349F-13FF-4D85-9E80-4639E59DC7FE}" type="slidenum">
              <a:rPr lang="de-DE" altLang="de-DE" sz="750">
                <a:solidFill>
                  <a:srgbClr val="71AD2A"/>
                </a:solidFill>
              </a:rPr>
              <a:pPr defTabSz="685800" eaLnBrk="0" hangingPunct="0">
                <a:spcBef>
                  <a:spcPct val="0"/>
                </a:spcBef>
                <a:buClrTx/>
                <a:buNone/>
              </a:pPr>
              <a:t>41</a:t>
            </a:fld>
            <a:endParaRPr lang="de-DE" altLang="de-DE" sz="750">
              <a:solidFill>
                <a:srgbClr val="71AD2A"/>
              </a:solidFill>
            </a:endParaRPr>
          </a:p>
        </p:txBody>
      </p:sp>
      <p:sp>
        <p:nvSpPr>
          <p:cNvPr id="103427" name="Fußzeilenplatzhalter 2"/>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eaLnBrk="0" hangingPunct="0">
              <a:spcBef>
                <a:spcPct val="0"/>
              </a:spcBef>
              <a:buClrTx/>
              <a:buNone/>
            </a:pPr>
            <a:r>
              <a:rPr lang="de-DE" altLang="de-DE" sz="750">
                <a:solidFill>
                  <a:srgbClr val="71AD2A"/>
                </a:solidFill>
              </a:rPr>
              <a:t>HSWT    Prof. Dr. U. Groß                 </a:t>
            </a:r>
          </a:p>
        </p:txBody>
      </p:sp>
      <p:pic>
        <p:nvPicPr>
          <p:cNvPr id="10342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532" y="286941"/>
            <a:ext cx="6804422" cy="385167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Rechteck 1"/>
          <p:cNvSpPr>
            <a:spLocks noChangeArrowheads="1"/>
          </p:cNvSpPr>
          <p:nvPr/>
        </p:nvSpPr>
        <p:spPr bwMode="auto">
          <a:xfrm>
            <a:off x="1385888" y="2733676"/>
            <a:ext cx="3239691" cy="270272"/>
          </a:xfrm>
          <a:prstGeom prst="rect">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800">
              <a:solidFill>
                <a:srgbClr val="000000"/>
              </a:solidFill>
              <a:latin typeface="Times New Roman" panose="02020603050405020304" pitchFamily="18" charset="0"/>
            </a:endParaRPr>
          </a:p>
        </p:txBody>
      </p:sp>
      <p:sp>
        <p:nvSpPr>
          <p:cNvPr id="103430" name="Rechteck 5"/>
          <p:cNvSpPr>
            <a:spLocks noChangeArrowheads="1"/>
          </p:cNvSpPr>
          <p:nvPr/>
        </p:nvSpPr>
        <p:spPr bwMode="auto">
          <a:xfrm>
            <a:off x="1656160" y="951310"/>
            <a:ext cx="1944290" cy="270272"/>
          </a:xfrm>
          <a:prstGeom prst="rect">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800">
              <a:solidFill>
                <a:srgbClr val="000000"/>
              </a:solidFill>
              <a:latin typeface="Times New Roman" panose="02020603050405020304" pitchFamily="18" charset="0"/>
            </a:endParaRPr>
          </a:p>
        </p:txBody>
      </p:sp>
      <p:sp>
        <p:nvSpPr>
          <p:cNvPr id="103431" name="Rechteck 6"/>
          <p:cNvSpPr>
            <a:spLocks noChangeArrowheads="1"/>
          </p:cNvSpPr>
          <p:nvPr/>
        </p:nvSpPr>
        <p:spPr bwMode="auto">
          <a:xfrm>
            <a:off x="5004197" y="1491853"/>
            <a:ext cx="971550" cy="270272"/>
          </a:xfrm>
          <a:prstGeom prst="rect">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8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32454646"/>
      </p:ext>
    </p:extLst>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3F94BAC-1E12-BF0E-00BD-EE0A61F8FA19}"/>
              </a:ext>
            </a:extLst>
          </p:cNvPr>
          <p:cNvSpPr>
            <a:spLocks noGrp="1"/>
          </p:cNvSpPr>
          <p:nvPr>
            <p:ph type="body" sz="quarter" idx="12"/>
          </p:nvPr>
        </p:nvSpPr>
        <p:spPr/>
        <p:txBody>
          <a:bodyPr/>
          <a:lstStyle/>
          <a:p>
            <a:endParaRPr lang="de-DE" dirty="0"/>
          </a:p>
        </p:txBody>
      </p:sp>
      <p:sp>
        <p:nvSpPr>
          <p:cNvPr id="3" name="Textplatzhalter 2">
            <a:extLst>
              <a:ext uri="{FF2B5EF4-FFF2-40B4-BE49-F238E27FC236}">
                <a16:creationId xmlns:a16="http://schemas.microsoft.com/office/drawing/2014/main" id="{78230C84-E8C5-001C-EB8F-6B6C66DEFF1C}"/>
              </a:ext>
            </a:extLst>
          </p:cNvPr>
          <p:cNvSpPr>
            <a:spLocks noGrp="1"/>
          </p:cNvSpPr>
          <p:nvPr>
            <p:ph type="body" sz="quarter" idx="14"/>
          </p:nvPr>
        </p:nvSpPr>
        <p:spPr/>
        <p:txBody>
          <a:bodyPr>
            <a:normAutofit lnSpcReduction="10000"/>
          </a:bodyPr>
          <a:lstStyle/>
          <a:p>
            <a:r>
              <a:rPr lang="de-DE" dirty="0"/>
              <a:t>4. Bodenschutz</a:t>
            </a:r>
          </a:p>
        </p:txBody>
      </p:sp>
      <p:pic>
        <p:nvPicPr>
          <p:cNvPr id="6" name="Grafik 5">
            <a:extLst>
              <a:ext uri="{FF2B5EF4-FFF2-40B4-BE49-F238E27FC236}">
                <a16:creationId xmlns:a16="http://schemas.microsoft.com/office/drawing/2014/main" id="{5CC7FB51-0AD6-B529-4232-956DF4291157}"/>
              </a:ext>
            </a:extLst>
          </p:cNvPr>
          <p:cNvPicPr>
            <a:picLocks noChangeAspect="1"/>
          </p:cNvPicPr>
          <p:nvPr/>
        </p:nvPicPr>
        <p:blipFill>
          <a:blip r:embed="rId3"/>
          <a:stretch>
            <a:fillRect/>
          </a:stretch>
        </p:blipFill>
        <p:spPr>
          <a:xfrm>
            <a:off x="971550" y="960755"/>
            <a:ext cx="6358524" cy="3832029"/>
          </a:xfrm>
          <a:prstGeom prst="rect">
            <a:avLst/>
          </a:prstGeom>
        </p:spPr>
      </p:pic>
    </p:spTree>
    <p:extLst>
      <p:ext uri="{BB962C8B-B14F-4D97-AF65-F5344CB8AC3E}">
        <p14:creationId xmlns:p14="http://schemas.microsoft.com/office/powerpoint/2010/main" val="377856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AE78D20-7630-B890-19A1-73A7D9159C93}"/>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Durch physikalische Bodenverdichtung vermindern sich Infiltrations- und Wasserspeicherkapazität</a:t>
            </a:r>
          </a:p>
          <a:p>
            <a:pPr marL="900113" lvl="1" indent="-342900">
              <a:buFont typeface="Arial" panose="020B0604020202020204" pitchFamily="34" charset="0"/>
              <a:buChar char="•"/>
            </a:pPr>
            <a:r>
              <a:rPr lang="de-DE" sz="1800" dirty="0"/>
              <a:t>Erhöhter Oberflächenabfluss und Erosion</a:t>
            </a:r>
          </a:p>
          <a:p>
            <a:pPr marL="900113" lvl="1" indent="-342900">
              <a:buFont typeface="Arial" panose="020B0604020202020204" pitchFamily="34" charset="0"/>
              <a:buChar char="•"/>
            </a:pPr>
            <a:r>
              <a:rPr lang="de-DE" sz="1800" dirty="0"/>
              <a:t>Verminderte Grundwasserneubildung</a:t>
            </a:r>
          </a:p>
          <a:p>
            <a:pPr marL="342900" indent="-342900">
              <a:buFont typeface="Arial" panose="020B0604020202020204" pitchFamily="34" charset="0"/>
              <a:buChar char="•"/>
            </a:pPr>
            <a:r>
              <a:rPr lang="de-DE" dirty="0"/>
              <a:t>Verschlechterung des Wasser- und Lufthaushalts  </a:t>
            </a:r>
          </a:p>
        </p:txBody>
      </p:sp>
      <p:sp>
        <p:nvSpPr>
          <p:cNvPr id="3" name="Textplatzhalter 2">
            <a:extLst>
              <a:ext uri="{FF2B5EF4-FFF2-40B4-BE49-F238E27FC236}">
                <a16:creationId xmlns:a16="http://schemas.microsoft.com/office/drawing/2014/main" id="{E83F2C88-36C1-33E7-9959-C4355779ACF7}"/>
              </a:ext>
            </a:extLst>
          </p:cNvPr>
          <p:cNvSpPr>
            <a:spLocks noGrp="1"/>
          </p:cNvSpPr>
          <p:nvPr>
            <p:ph type="body" sz="quarter" idx="14"/>
          </p:nvPr>
        </p:nvSpPr>
        <p:spPr/>
        <p:txBody>
          <a:bodyPr>
            <a:normAutofit lnSpcReduction="10000"/>
          </a:bodyPr>
          <a:lstStyle/>
          <a:p>
            <a:r>
              <a:rPr lang="de-DE" dirty="0"/>
              <a:t>4. Bodenschutz</a:t>
            </a:r>
          </a:p>
        </p:txBody>
      </p:sp>
      <p:pic>
        <p:nvPicPr>
          <p:cNvPr id="9" name="Grafik 8">
            <a:extLst>
              <a:ext uri="{FF2B5EF4-FFF2-40B4-BE49-F238E27FC236}">
                <a16:creationId xmlns:a16="http://schemas.microsoft.com/office/drawing/2014/main" id="{A316B736-FC95-EDBE-F103-1933F8A7B1F9}"/>
              </a:ext>
            </a:extLst>
          </p:cNvPr>
          <p:cNvPicPr>
            <a:picLocks noChangeAspect="1"/>
          </p:cNvPicPr>
          <p:nvPr/>
        </p:nvPicPr>
        <p:blipFill>
          <a:blip r:embed="rId3"/>
          <a:stretch>
            <a:fillRect/>
          </a:stretch>
        </p:blipFill>
        <p:spPr>
          <a:xfrm>
            <a:off x="1323478" y="2917355"/>
            <a:ext cx="2442624" cy="1829573"/>
          </a:xfrm>
          <a:prstGeom prst="rect">
            <a:avLst/>
          </a:prstGeom>
        </p:spPr>
      </p:pic>
      <p:pic>
        <p:nvPicPr>
          <p:cNvPr id="11" name="Grafik 10">
            <a:extLst>
              <a:ext uri="{FF2B5EF4-FFF2-40B4-BE49-F238E27FC236}">
                <a16:creationId xmlns:a16="http://schemas.microsoft.com/office/drawing/2014/main" id="{6FD719CF-C3A7-0AC1-AC98-959F979A925C}"/>
              </a:ext>
            </a:extLst>
          </p:cNvPr>
          <p:cNvPicPr>
            <a:picLocks noChangeAspect="1"/>
          </p:cNvPicPr>
          <p:nvPr/>
        </p:nvPicPr>
        <p:blipFill>
          <a:blip r:embed="rId4"/>
          <a:stretch>
            <a:fillRect/>
          </a:stretch>
        </p:blipFill>
        <p:spPr>
          <a:xfrm>
            <a:off x="4435916" y="2917355"/>
            <a:ext cx="2609850" cy="1752600"/>
          </a:xfrm>
          <a:prstGeom prst="rect">
            <a:avLst/>
          </a:prstGeom>
        </p:spPr>
      </p:pic>
    </p:spTree>
    <p:extLst>
      <p:ext uri="{BB962C8B-B14F-4D97-AF65-F5344CB8AC3E}">
        <p14:creationId xmlns:p14="http://schemas.microsoft.com/office/powerpoint/2010/main" val="2558434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00AB8FE-FB17-AEFD-025D-BF8A83161246}"/>
              </a:ext>
            </a:extLst>
          </p:cNvPr>
          <p:cNvSpPr>
            <a:spLocks noGrp="1"/>
          </p:cNvSpPr>
          <p:nvPr>
            <p:ph type="body" sz="quarter" idx="12"/>
          </p:nvPr>
        </p:nvSpPr>
        <p:spPr/>
        <p:txBody>
          <a:bodyPr/>
          <a:lstStyle/>
          <a:p>
            <a:r>
              <a:rPr lang="de-DE" dirty="0"/>
              <a:t>Optimaler Bodenschutz ist abhängig von mehreren Faktoren</a:t>
            </a:r>
          </a:p>
          <a:p>
            <a:pPr marL="457200" indent="-457200">
              <a:buFont typeface="+mj-lt"/>
              <a:buAutoNum type="arabicPeriod"/>
            </a:pPr>
            <a:r>
              <a:rPr lang="de-DE" dirty="0"/>
              <a:t>Feuchtigkeit des Bodens</a:t>
            </a:r>
          </a:p>
          <a:p>
            <a:pPr marL="457200" indent="-457200">
              <a:buFont typeface="+mj-lt"/>
              <a:buAutoNum type="arabicPeriod"/>
            </a:pPr>
            <a:r>
              <a:rPr lang="de-DE" dirty="0"/>
              <a:t>Bodenstruktur</a:t>
            </a:r>
          </a:p>
          <a:p>
            <a:pPr marL="457200" indent="-457200">
              <a:buFont typeface="+mj-lt"/>
              <a:buAutoNum type="arabicPeriod"/>
            </a:pPr>
            <a:r>
              <a:rPr lang="de-DE" dirty="0"/>
              <a:t>Auflagefläche und Gewicht der Arbeitsmaschinen</a:t>
            </a:r>
          </a:p>
          <a:p>
            <a:endParaRPr lang="de-DE" dirty="0"/>
          </a:p>
        </p:txBody>
      </p:sp>
      <p:sp>
        <p:nvSpPr>
          <p:cNvPr id="3" name="Textplatzhalter 2">
            <a:extLst>
              <a:ext uri="{FF2B5EF4-FFF2-40B4-BE49-F238E27FC236}">
                <a16:creationId xmlns:a16="http://schemas.microsoft.com/office/drawing/2014/main" id="{A70C4F51-4F95-857C-7409-801855B970A9}"/>
              </a:ext>
            </a:extLst>
          </p:cNvPr>
          <p:cNvSpPr>
            <a:spLocks noGrp="1"/>
          </p:cNvSpPr>
          <p:nvPr>
            <p:ph type="body" sz="quarter" idx="14"/>
          </p:nvPr>
        </p:nvSpPr>
        <p:spPr/>
        <p:txBody>
          <a:bodyPr>
            <a:normAutofit lnSpcReduction="10000"/>
          </a:bodyPr>
          <a:lstStyle/>
          <a:p>
            <a:r>
              <a:rPr lang="de-DE" dirty="0"/>
              <a:t>4. Bodenschutz</a:t>
            </a:r>
          </a:p>
        </p:txBody>
      </p:sp>
    </p:spTree>
    <p:extLst>
      <p:ext uri="{BB962C8B-B14F-4D97-AF65-F5344CB8AC3E}">
        <p14:creationId xmlns:p14="http://schemas.microsoft.com/office/powerpoint/2010/main" val="1791006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el 1"/>
          <p:cNvSpPr>
            <a:spLocks noGrp="1"/>
          </p:cNvSpPr>
          <p:nvPr>
            <p:ph type="title"/>
          </p:nvPr>
        </p:nvSpPr>
        <p:spPr/>
        <p:txBody>
          <a:bodyPr/>
          <a:lstStyle/>
          <a:p>
            <a:r>
              <a:rPr lang="de-DE" altLang="de-DE"/>
              <a:t>Bodenfeuchte</a:t>
            </a:r>
          </a:p>
        </p:txBody>
      </p:sp>
      <p:sp>
        <p:nvSpPr>
          <p:cNvPr id="108547" name="Foliennummernplatzhalt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6E98A25A-F718-4BFF-89FE-2CB3B8826D1E}" type="slidenum">
              <a:rPr lang="de-DE" altLang="de-DE" sz="750">
                <a:solidFill>
                  <a:srgbClr val="71AD2A"/>
                </a:solidFill>
              </a:rPr>
              <a:pPr defTabSz="685800">
                <a:spcBef>
                  <a:spcPct val="0"/>
                </a:spcBef>
                <a:buClrTx/>
                <a:buNone/>
              </a:pPr>
              <a:t>45</a:t>
            </a:fld>
            <a:endParaRPr lang="de-DE" altLang="de-DE" sz="750">
              <a:solidFill>
                <a:srgbClr val="71AD2A"/>
              </a:solidFill>
            </a:endParaRPr>
          </a:p>
        </p:txBody>
      </p:sp>
      <p:pic>
        <p:nvPicPr>
          <p:cNvPr id="10854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431" y="0"/>
            <a:ext cx="32813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2514600"/>
            <a:ext cx="366593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ext Box 16"/>
          <p:cNvSpPr txBox="1">
            <a:spLocks noChangeArrowheads="1"/>
          </p:cNvSpPr>
          <p:nvPr/>
        </p:nvSpPr>
        <p:spPr bwMode="auto">
          <a:xfrm>
            <a:off x="4513660" y="519113"/>
            <a:ext cx="2983706"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50000"/>
              </a:spcBef>
              <a:buClrTx/>
              <a:buNone/>
            </a:pPr>
            <a:r>
              <a:rPr lang="de-DE" altLang="de-DE" sz="1800" b="1">
                <a:solidFill>
                  <a:srgbClr val="000000"/>
                </a:solidFill>
              </a:rPr>
              <a:t>Traktor und Anhänger mit relativ niedrigem Reifeninnendruck!</a:t>
            </a:r>
          </a:p>
          <a:p>
            <a:pPr algn="ctr" defTabSz="685800" eaLnBrk="1" hangingPunct="1">
              <a:spcBef>
                <a:spcPct val="50000"/>
              </a:spcBef>
              <a:buClrTx/>
              <a:buNone/>
            </a:pPr>
            <a:r>
              <a:rPr lang="de-DE" altLang="de-DE" sz="1800" b="1">
                <a:solidFill>
                  <a:srgbClr val="FF0000"/>
                </a:solidFill>
              </a:rPr>
              <a:t>Bodenstruktur massiv geschädigt!</a:t>
            </a:r>
          </a:p>
        </p:txBody>
      </p:sp>
      <p:sp>
        <p:nvSpPr>
          <p:cNvPr id="108551" name="Text Box 17"/>
          <p:cNvSpPr txBox="1">
            <a:spLocks noChangeArrowheads="1"/>
          </p:cNvSpPr>
          <p:nvPr/>
        </p:nvSpPr>
        <p:spPr bwMode="auto">
          <a:xfrm>
            <a:off x="4813697" y="2774156"/>
            <a:ext cx="26896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50000"/>
              </a:spcBef>
              <a:buClrTx/>
              <a:buNone/>
            </a:pPr>
            <a:r>
              <a:rPr lang="de-DE" altLang="de-DE" sz="1800" b="1">
                <a:solidFill>
                  <a:srgbClr val="000000"/>
                </a:solidFill>
              </a:rPr>
              <a:t>LKW mit bis zu 8 bar!</a:t>
            </a:r>
          </a:p>
          <a:p>
            <a:pPr algn="ctr" defTabSz="685800" eaLnBrk="1" hangingPunct="1">
              <a:spcBef>
                <a:spcPct val="50000"/>
              </a:spcBef>
              <a:buClrTx/>
              <a:buNone/>
            </a:pPr>
            <a:r>
              <a:rPr lang="de-DE" altLang="de-DE" sz="1800" b="1">
                <a:solidFill>
                  <a:srgbClr val="00B050"/>
                </a:solidFill>
              </a:rPr>
              <a:t>Keine Schädigung der Bodenstruktur?</a:t>
            </a:r>
            <a:endParaRPr lang="de-DE" altLang="de-DE" sz="1800" b="1">
              <a:solidFill>
                <a:srgbClr val="000000"/>
              </a:solidFill>
            </a:endParaRPr>
          </a:p>
          <a:p>
            <a:pPr algn="ctr" defTabSz="685800" eaLnBrk="1" hangingPunct="1">
              <a:spcBef>
                <a:spcPct val="50000"/>
              </a:spcBef>
              <a:buClrTx/>
              <a:buNone/>
            </a:pPr>
            <a:endParaRPr lang="de-DE" altLang="de-DE" sz="1800" b="1">
              <a:solidFill>
                <a:srgbClr val="000000"/>
              </a:solidFill>
            </a:endParaRPr>
          </a:p>
        </p:txBody>
      </p:sp>
      <p:sp>
        <p:nvSpPr>
          <p:cNvPr id="108552" name="Textfeld 2"/>
          <p:cNvSpPr txBox="1">
            <a:spLocks noChangeArrowheads="1"/>
          </p:cNvSpPr>
          <p:nvPr/>
        </p:nvSpPr>
        <p:spPr bwMode="auto">
          <a:xfrm>
            <a:off x="4681537" y="4429125"/>
            <a:ext cx="35111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800">
                <a:solidFill>
                  <a:srgbClr val="000000"/>
                </a:solidFill>
              </a:rPr>
              <a:t>Was macht den Unterschied aus?</a:t>
            </a:r>
          </a:p>
        </p:txBody>
      </p:sp>
    </p:spTree>
    <p:extLst>
      <p:ext uri="{BB962C8B-B14F-4D97-AF65-F5344CB8AC3E}">
        <p14:creationId xmlns:p14="http://schemas.microsoft.com/office/powerpoint/2010/main" val="344199708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DC6D524-D6C8-7195-A24A-86B5DC6BD2C6}"/>
              </a:ext>
            </a:extLst>
          </p:cNvPr>
          <p:cNvSpPr>
            <a:spLocks noGrp="1"/>
          </p:cNvSpPr>
          <p:nvPr>
            <p:ph type="body" sz="quarter" idx="12"/>
          </p:nvPr>
        </p:nvSpPr>
        <p:spPr>
          <a:xfrm>
            <a:off x="148095" y="1805940"/>
            <a:ext cx="1947405" cy="2325328"/>
          </a:xfrm>
        </p:spPr>
        <p:txBody>
          <a:bodyPr/>
          <a:lstStyle/>
          <a:p>
            <a:r>
              <a:rPr lang="de-DE" sz="1800" dirty="0"/>
              <a:t>Die Bodenverdichtung wird umso größer, je feuchter der Boden ist</a:t>
            </a:r>
          </a:p>
          <a:p>
            <a:endParaRPr lang="de-DE" dirty="0"/>
          </a:p>
        </p:txBody>
      </p:sp>
      <p:sp>
        <p:nvSpPr>
          <p:cNvPr id="3" name="Textplatzhalter 2">
            <a:extLst>
              <a:ext uri="{FF2B5EF4-FFF2-40B4-BE49-F238E27FC236}">
                <a16:creationId xmlns:a16="http://schemas.microsoft.com/office/drawing/2014/main" id="{B7B7FE8F-EA18-2BD4-5912-B3B3B498489F}"/>
              </a:ext>
            </a:extLst>
          </p:cNvPr>
          <p:cNvSpPr>
            <a:spLocks noGrp="1"/>
          </p:cNvSpPr>
          <p:nvPr>
            <p:ph type="body" sz="quarter" idx="14"/>
          </p:nvPr>
        </p:nvSpPr>
        <p:spPr/>
        <p:txBody>
          <a:bodyPr/>
          <a:lstStyle/>
          <a:p>
            <a:r>
              <a:rPr lang="de-DE" sz="1800" dirty="0"/>
              <a:t>4.1 Feuchtigkeit des Bodens</a:t>
            </a:r>
          </a:p>
        </p:txBody>
      </p:sp>
      <p:pic>
        <p:nvPicPr>
          <p:cNvPr id="6" name="Grafik 5">
            <a:extLst>
              <a:ext uri="{FF2B5EF4-FFF2-40B4-BE49-F238E27FC236}">
                <a16:creationId xmlns:a16="http://schemas.microsoft.com/office/drawing/2014/main" id="{4355C57A-6F5A-D68A-FC83-DF6D4C0352E6}"/>
              </a:ext>
            </a:extLst>
          </p:cNvPr>
          <p:cNvPicPr>
            <a:picLocks noChangeAspect="1"/>
          </p:cNvPicPr>
          <p:nvPr/>
        </p:nvPicPr>
        <p:blipFill>
          <a:blip r:embed="rId3"/>
          <a:stretch>
            <a:fillRect/>
          </a:stretch>
        </p:blipFill>
        <p:spPr>
          <a:xfrm>
            <a:off x="2178656" y="1117020"/>
            <a:ext cx="6817249" cy="3408625"/>
          </a:xfrm>
          <a:prstGeom prst="rect">
            <a:avLst/>
          </a:prstGeom>
        </p:spPr>
      </p:pic>
    </p:spTree>
    <p:extLst>
      <p:ext uri="{BB962C8B-B14F-4D97-AF65-F5344CB8AC3E}">
        <p14:creationId xmlns:p14="http://schemas.microsoft.com/office/powerpoint/2010/main" val="3796225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8310"/>
            <a:ext cx="5557838" cy="142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39" name="Titel 1"/>
          <p:cNvSpPr>
            <a:spLocks noGrp="1"/>
          </p:cNvSpPr>
          <p:nvPr>
            <p:ph type="title"/>
          </p:nvPr>
        </p:nvSpPr>
        <p:spPr/>
        <p:txBody>
          <a:bodyPr/>
          <a:lstStyle/>
          <a:p>
            <a:r>
              <a:rPr lang="de-DE" altLang="de-DE"/>
              <a:t>Weniger Bodenbearbeitung - höhere Tragfähigkeit</a:t>
            </a:r>
          </a:p>
        </p:txBody>
      </p:sp>
      <p:sp>
        <p:nvSpPr>
          <p:cNvPr id="116740" name="Foliennummernplatzhalt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AC9240B4-E8A6-49EE-8A36-CD75DB6E4FBA}" type="slidenum">
              <a:rPr lang="de-DE" altLang="de-DE" sz="750">
                <a:solidFill>
                  <a:srgbClr val="71AD2A"/>
                </a:solidFill>
              </a:rPr>
              <a:pPr defTabSz="685800">
                <a:spcBef>
                  <a:spcPct val="0"/>
                </a:spcBef>
                <a:buClrTx/>
                <a:buNone/>
              </a:pPr>
              <a:t>47</a:t>
            </a:fld>
            <a:endParaRPr lang="de-DE" altLang="de-DE" sz="750">
              <a:solidFill>
                <a:srgbClr val="71AD2A"/>
              </a:solidFill>
            </a:endParaRPr>
          </a:p>
        </p:txBody>
      </p:sp>
      <p:sp>
        <p:nvSpPr>
          <p:cNvPr id="116741" name="Fußzeilenplatzhalt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1050">
                <a:solidFill>
                  <a:srgbClr val="000000"/>
                </a:solidFill>
                <a:latin typeface="UVProfile Regular"/>
              </a:rPr>
              <a:t>HSWT    Prof. Dr. U. Groß                  </a:t>
            </a:r>
          </a:p>
        </p:txBody>
      </p:sp>
      <p:pic>
        <p:nvPicPr>
          <p:cNvPr id="116742" name="Picture 2" descr="a2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3208735"/>
            <a:ext cx="1620441" cy="170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3" descr="a2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208735"/>
            <a:ext cx="1566863" cy="176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038" y="519113"/>
            <a:ext cx="6636544" cy="296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45" name="Textfeld 8"/>
          <p:cNvSpPr txBox="1">
            <a:spLocks noChangeArrowheads="1"/>
          </p:cNvSpPr>
          <p:nvPr/>
        </p:nvSpPr>
        <p:spPr bwMode="auto">
          <a:xfrm>
            <a:off x="6624638" y="3178969"/>
            <a:ext cx="14037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1050">
                <a:solidFill>
                  <a:srgbClr val="000000"/>
                </a:solidFill>
                <a:latin typeface="Times New Roman" panose="02020603050405020304" pitchFamily="18" charset="0"/>
              </a:rPr>
              <a:t>Quelle: Brunotte </a:t>
            </a:r>
          </a:p>
        </p:txBody>
      </p:sp>
    </p:spTree>
    <p:extLst>
      <p:ext uri="{BB962C8B-B14F-4D97-AF65-F5344CB8AC3E}">
        <p14:creationId xmlns:p14="http://schemas.microsoft.com/office/powerpoint/2010/main" val="171090139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BA35638-E4FB-8DDC-2AE3-13A498D1326F}"/>
              </a:ext>
            </a:extLst>
          </p:cNvPr>
          <p:cNvSpPr>
            <a:spLocks noGrp="1"/>
          </p:cNvSpPr>
          <p:nvPr>
            <p:ph type="body" sz="quarter" idx="12"/>
          </p:nvPr>
        </p:nvSpPr>
        <p:spPr>
          <a:xfrm>
            <a:off x="738450" y="1174768"/>
            <a:ext cx="3666516" cy="2956500"/>
          </a:xfrm>
        </p:spPr>
        <p:txBody>
          <a:bodyPr/>
          <a:lstStyle/>
          <a:p>
            <a:r>
              <a:rPr lang="de-DE" dirty="0"/>
              <a:t>-Vergrößerung der Aufstandsfläche um das 1,5 fache</a:t>
            </a:r>
          </a:p>
          <a:p>
            <a:r>
              <a:rPr lang="de-DE" dirty="0"/>
              <a:t>-Druck pro cm² bei Radlast von 3t</a:t>
            </a:r>
          </a:p>
          <a:p>
            <a:r>
              <a:rPr lang="de-DE" dirty="0">
                <a:sym typeface="Wingdings" panose="05000000000000000000" pitchFamily="2" charset="2"/>
              </a:rPr>
              <a:t>bei 1,6bar 1,25 kg/cm²</a:t>
            </a:r>
          </a:p>
          <a:p>
            <a:r>
              <a:rPr lang="de-DE" dirty="0">
                <a:sym typeface="Wingdings" panose="05000000000000000000" pitchFamily="2" charset="2"/>
              </a:rPr>
              <a:t>bei 0,8bar 0,84 kg/cm²</a:t>
            </a:r>
          </a:p>
          <a:p>
            <a:r>
              <a:rPr lang="de-DE" dirty="0">
                <a:sym typeface="Wingdings" panose="05000000000000000000" pitchFamily="2" charset="2"/>
              </a:rPr>
              <a:t>33% weniger Bodenbelastung</a:t>
            </a:r>
            <a:endParaRPr lang="de-DE" dirty="0"/>
          </a:p>
        </p:txBody>
      </p:sp>
      <p:sp>
        <p:nvSpPr>
          <p:cNvPr id="3" name="Textplatzhalter 2">
            <a:extLst>
              <a:ext uri="{FF2B5EF4-FFF2-40B4-BE49-F238E27FC236}">
                <a16:creationId xmlns:a16="http://schemas.microsoft.com/office/drawing/2014/main" id="{F709DCF0-A788-F0AF-DDE4-FD7DABF6910D}"/>
              </a:ext>
            </a:extLst>
          </p:cNvPr>
          <p:cNvSpPr>
            <a:spLocks noGrp="1"/>
          </p:cNvSpPr>
          <p:nvPr>
            <p:ph type="body" sz="quarter" idx="14"/>
          </p:nvPr>
        </p:nvSpPr>
        <p:spPr/>
        <p:txBody>
          <a:bodyPr/>
          <a:lstStyle/>
          <a:p>
            <a:r>
              <a:rPr lang="de-DE" sz="1800" dirty="0"/>
              <a:t>4.3 Auflagefläche und Gewicht der Arbeitsmaschinen </a:t>
            </a:r>
          </a:p>
        </p:txBody>
      </p:sp>
      <p:pic>
        <p:nvPicPr>
          <p:cNvPr id="5" name="Grafik 4">
            <a:extLst>
              <a:ext uri="{FF2B5EF4-FFF2-40B4-BE49-F238E27FC236}">
                <a16:creationId xmlns:a16="http://schemas.microsoft.com/office/drawing/2014/main" id="{E0F9ACBA-8DAB-9E0E-AB49-83CBB10A5EA3}"/>
              </a:ext>
            </a:extLst>
          </p:cNvPr>
          <p:cNvPicPr>
            <a:picLocks noChangeAspect="1"/>
          </p:cNvPicPr>
          <p:nvPr/>
        </p:nvPicPr>
        <p:blipFill>
          <a:blip r:embed="rId2"/>
          <a:stretch>
            <a:fillRect/>
          </a:stretch>
        </p:blipFill>
        <p:spPr>
          <a:xfrm>
            <a:off x="4404966" y="1074136"/>
            <a:ext cx="4000584" cy="3157764"/>
          </a:xfrm>
          <a:prstGeom prst="rect">
            <a:avLst/>
          </a:prstGeom>
        </p:spPr>
      </p:pic>
    </p:spTree>
    <p:extLst>
      <p:ext uri="{BB962C8B-B14F-4D97-AF65-F5344CB8AC3E}">
        <p14:creationId xmlns:p14="http://schemas.microsoft.com/office/powerpoint/2010/main" val="3890984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1866A62-CF60-AE14-3B85-2A4E74F7CB4F}"/>
              </a:ext>
            </a:extLst>
          </p:cNvPr>
          <p:cNvSpPr>
            <a:spLocks noGrp="1"/>
          </p:cNvSpPr>
          <p:nvPr>
            <p:ph type="body" sz="quarter" idx="12"/>
          </p:nvPr>
        </p:nvSpPr>
        <p:spPr/>
        <p:txBody>
          <a:bodyPr/>
          <a:lstStyle/>
          <a:p>
            <a:endParaRPr lang="de-DE" dirty="0"/>
          </a:p>
        </p:txBody>
      </p:sp>
      <p:sp>
        <p:nvSpPr>
          <p:cNvPr id="3" name="Textplatzhalter 2">
            <a:extLst>
              <a:ext uri="{FF2B5EF4-FFF2-40B4-BE49-F238E27FC236}">
                <a16:creationId xmlns:a16="http://schemas.microsoft.com/office/drawing/2014/main" id="{739A3BBC-A35B-FFBE-9A85-67A729D4CD5A}"/>
              </a:ext>
            </a:extLst>
          </p:cNvPr>
          <p:cNvSpPr>
            <a:spLocks noGrp="1"/>
          </p:cNvSpPr>
          <p:nvPr>
            <p:ph type="body" sz="quarter" idx="14"/>
          </p:nvPr>
        </p:nvSpPr>
        <p:spPr/>
        <p:txBody>
          <a:bodyPr>
            <a:normAutofit fontScale="25000" lnSpcReduction="20000"/>
          </a:bodyPr>
          <a:lstStyle/>
          <a:p>
            <a:r>
              <a:rPr lang="de-DE" sz="9200" dirty="0"/>
              <a:t>4.3 Auflagefläche und Gewicht der Arbeitsmaschinen</a:t>
            </a:r>
          </a:p>
        </p:txBody>
      </p:sp>
      <p:pic>
        <p:nvPicPr>
          <p:cNvPr id="5" name="Grafik 4">
            <a:extLst>
              <a:ext uri="{FF2B5EF4-FFF2-40B4-BE49-F238E27FC236}">
                <a16:creationId xmlns:a16="http://schemas.microsoft.com/office/drawing/2014/main" id="{95AC5478-5B18-3940-1205-CEDF5C1AA9C8}"/>
              </a:ext>
            </a:extLst>
          </p:cNvPr>
          <p:cNvPicPr>
            <a:picLocks noChangeAspect="1"/>
          </p:cNvPicPr>
          <p:nvPr/>
        </p:nvPicPr>
        <p:blipFill>
          <a:blip r:embed="rId3"/>
          <a:stretch>
            <a:fillRect/>
          </a:stretch>
        </p:blipFill>
        <p:spPr>
          <a:xfrm>
            <a:off x="4330429" y="1174768"/>
            <a:ext cx="4075121" cy="2956500"/>
          </a:xfrm>
          <a:prstGeom prst="rect">
            <a:avLst/>
          </a:prstGeom>
        </p:spPr>
      </p:pic>
      <p:pic>
        <p:nvPicPr>
          <p:cNvPr id="7" name="Grafik 6">
            <a:extLst>
              <a:ext uri="{FF2B5EF4-FFF2-40B4-BE49-F238E27FC236}">
                <a16:creationId xmlns:a16="http://schemas.microsoft.com/office/drawing/2014/main" id="{46455F9C-EEA2-46F9-4374-0C485C607FA5}"/>
              </a:ext>
            </a:extLst>
          </p:cNvPr>
          <p:cNvPicPr>
            <a:picLocks noChangeAspect="1"/>
          </p:cNvPicPr>
          <p:nvPr/>
        </p:nvPicPr>
        <p:blipFill>
          <a:blip r:embed="rId4"/>
          <a:stretch>
            <a:fillRect/>
          </a:stretch>
        </p:blipFill>
        <p:spPr>
          <a:xfrm>
            <a:off x="483987" y="1666013"/>
            <a:ext cx="3846442" cy="1811474"/>
          </a:xfrm>
          <a:prstGeom prst="rect">
            <a:avLst/>
          </a:prstGeom>
        </p:spPr>
      </p:pic>
    </p:spTree>
    <p:extLst>
      <p:ext uri="{BB962C8B-B14F-4D97-AF65-F5344CB8AC3E}">
        <p14:creationId xmlns:p14="http://schemas.microsoft.com/office/powerpoint/2010/main" val="105233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42A2E85D-E686-F39E-A8B2-C87C1F46A6A8}"/>
              </a:ext>
            </a:extLst>
          </p:cNvPr>
          <p:cNvPicPr>
            <a:picLocks noGrp="1" noChangeAspect="1"/>
          </p:cNvPicPr>
          <p:nvPr>
            <p:ph type="pic" sz="quarter" idx="12"/>
          </p:nvPr>
        </p:nvPicPr>
        <p:blipFill>
          <a:blip r:embed="rId3"/>
          <a:srcRect l="15549" r="15549"/>
          <a:stretch>
            <a:fillRect/>
          </a:stretch>
        </p:blipFill>
        <p:spPr>
          <a:xfrm>
            <a:off x="971550" y="1295398"/>
            <a:ext cx="2822574" cy="2304769"/>
          </a:xfrm>
        </p:spPr>
      </p:pic>
      <p:sp>
        <p:nvSpPr>
          <p:cNvPr id="3" name="Text Placeholder 2">
            <a:extLst>
              <a:ext uri="{FF2B5EF4-FFF2-40B4-BE49-F238E27FC236}">
                <a16:creationId xmlns:a16="http://schemas.microsoft.com/office/drawing/2014/main" id="{57B7F64C-8F78-884F-A904-1F083B63B467}"/>
              </a:ext>
            </a:extLst>
          </p:cNvPr>
          <p:cNvSpPr>
            <a:spLocks noGrp="1"/>
          </p:cNvSpPr>
          <p:nvPr>
            <p:ph type="body" sz="quarter" idx="14"/>
          </p:nvPr>
        </p:nvSpPr>
        <p:spPr>
          <a:prstGeom prst="rect">
            <a:avLst/>
          </a:prstGeom>
        </p:spPr>
        <p:txBody>
          <a:bodyPr>
            <a:normAutofit lnSpcReduction="10000"/>
          </a:bodyPr>
          <a:lstStyle/>
          <a:p>
            <a:pPr marL="0" indent="0">
              <a:buNone/>
            </a:pPr>
            <a:r>
              <a:rPr lang="de-DE" b="1" dirty="0"/>
              <a:t>1.2 Hohe Tragfähigkeit</a:t>
            </a:r>
          </a:p>
        </p:txBody>
      </p:sp>
      <p:pic>
        <p:nvPicPr>
          <p:cNvPr id="10" name="Bildplatzhalter 9">
            <a:extLst>
              <a:ext uri="{FF2B5EF4-FFF2-40B4-BE49-F238E27FC236}">
                <a16:creationId xmlns:a16="http://schemas.microsoft.com/office/drawing/2014/main" id="{F3409CF5-4336-6AC9-2728-1020EEFA045F}"/>
              </a:ext>
            </a:extLst>
          </p:cNvPr>
          <p:cNvPicPr>
            <a:picLocks noGrp="1" noChangeAspect="1"/>
          </p:cNvPicPr>
          <p:nvPr>
            <p:ph type="pic" sz="quarter" idx="15"/>
          </p:nvPr>
        </p:nvPicPr>
        <p:blipFill>
          <a:blip r:embed="rId4"/>
          <a:srcRect l="4066" r="4066"/>
          <a:stretch>
            <a:fillRect/>
          </a:stretch>
        </p:blipFill>
        <p:spPr>
          <a:xfrm>
            <a:off x="5438519" y="1295400"/>
            <a:ext cx="2823149" cy="2304767"/>
          </a:xfrm>
          <a:prstGeom prst="rect">
            <a:avLst/>
          </a:prstGeom>
        </p:spPr>
      </p:pic>
      <p:sp>
        <p:nvSpPr>
          <p:cNvPr id="5" name="Text Placeholder 4">
            <a:extLst>
              <a:ext uri="{FF2B5EF4-FFF2-40B4-BE49-F238E27FC236}">
                <a16:creationId xmlns:a16="http://schemas.microsoft.com/office/drawing/2014/main" id="{713CC8C5-FAD3-C74F-8440-E0E65FFF4903}"/>
              </a:ext>
            </a:extLst>
          </p:cNvPr>
          <p:cNvSpPr>
            <a:spLocks noGrp="1"/>
          </p:cNvSpPr>
          <p:nvPr>
            <p:ph type="body" sz="quarter" idx="18"/>
          </p:nvPr>
        </p:nvSpPr>
        <p:spPr>
          <a:xfrm>
            <a:off x="971550" y="3695700"/>
            <a:ext cx="3522663" cy="797292"/>
          </a:xfrm>
          <a:prstGeom prst="rect">
            <a:avLst/>
          </a:prstGeom>
        </p:spPr>
        <p:txBody>
          <a:bodyPr/>
          <a:lstStyle/>
          <a:p>
            <a:r>
              <a:rPr lang="de-DE" sz="1800" dirty="0"/>
              <a:t>Gesamtgewicht beladen von 60t</a:t>
            </a:r>
          </a:p>
          <a:p>
            <a:r>
              <a:rPr lang="de-DE" sz="1800" dirty="0"/>
              <a:t>Etwa 10t Last pro Reifen</a:t>
            </a:r>
          </a:p>
          <a:p>
            <a:r>
              <a:rPr lang="de-DE" sz="1800" dirty="0"/>
              <a:t>(</a:t>
            </a:r>
            <a:r>
              <a:rPr lang="de-DE" sz="1800" dirty="0" err="1"/>
              <a:t>vredo</a:t>
            </a:r>
            <a:r>
              <a:rPr lang="de-DE" sz="1800" dirty="0"/>
              <a:t>, 2020)</a:t>
            </a:r>
          </a:p>
        </p:txBody>
      </p:sp>
      <p:sp>
        <p:nvSpPr>
          <p:cNvPr id="6" name="Text Placeholder 5">
            <a:extLst>
              <a:ext uri="{FF2B5EF4-FFF2-40B4-BE49-F238E27FC236}">
                <a16:creationId xmlns:a16="http://schemas.microsoft.com/office/drawing/2014/main" id="{11BB689F-3DCB-CB45-B447-3CE35728A662}"/>
              </a:ext>
            </a:extLst>
          </p:cNvPr>
          <p:cNvSpPr>
            <a:spLocks noGrp="1"/>
          </p:cNvSpPr>
          <p:nvPr>
            <p:ph type="body" sz="quarter" idx="19"/>
          </p:nvPr>
        </p:nvSpPr>
        <p:spPr>
          <a:xfrm>
            <a:off x="4933139" y="3695700"/>
            <a:ext cx="3522663" cy="1036320"/>
          </a:xfrm>
          <a:prstGeom prst="rect">
            <a:avLst/>
          </a:prstGeom>
        </p:spPr>
        <p:txBody>
          <a:bodyPr>
            <a:normAutofit fontScale="92500" lnSpcReduction="20000"/>
          </a:bodyPr>
          <a:lstStyle/>
          <a:p>
            <a:r>
              <a:rPr lang="de-DE" sz="1800" dirty="0"/>
              <a:t>Gesamtgewicht 19t</a:t>
            </a:r>
          </a:p>
          <a:p>
            <a:r>
              <a:rPr lang="de-DE" sz="1800" dirty="0"/>
              <a:t>Etwa 12,5t auf der Vorderachse</a:t>
            </a:r>
          </a:p>
          <a:p>
            <a:r>
              <a:rPr lang="de-DE" sz="1800" dirty="0">
                <a:sym typeface="Wingdings" panose="05000000000000000000" pitchFamily="2" charset="2"/>
              </a:rPr>
              <a:t>6,2t pro Rad</a:t>
            </a:r>
          </a:p>
          <a:p>
            <a:r>
              <a:rPr lang="de-DE" sz="1800" dirty="0">
                <a:sym typeface="Wingdings" panose="05000000000000000000" pitchFamily="2" charset="2"/>
              </a:rPr>
              <a:t>(</a:t>
            </a:r>
            <a:r>
              <a:rPr lang="de-DE" sz="1800" dirty="0" err="1">
                <a:sym typeface="Wingdings" panose="05000000000000000000" pitchFamily="2" charset="2"/>
              </a:rPr>
              <a:t>claas</a:t>
            </a:r>
            <a:r>
              <a:rPr lang="de-DE" sz="1800" dirty="0">
                <a:sym typeface="Wingdings" panose="05000000000000000000" pitchFamily="2" charset="2"/>
              </a:rPr>
              <a:t>, 2010)</a:t>
            </a:r>
          </a:p>
          <a:p>
            <a:pPr marL="0" indent="0">
              <a:buNone/>
            </a:pPr>
            <a:endParaRPr lang="de-DE" sz="1800" dirty="0"/>
          </a:p>
        </p:txBody>
      </p:sp>
    </p:spTree>
    <p:extLst>
      <p:ext uri="{BB962C8B-B14F-4D97-AF65-F5344CB8AC3E}">
        <p14:creationId xmlns:p14="http://schemas.microsoft.com/office/powerpoint/2010/main" val="10060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9C6B8D5-5F07-1E7E-6D36-C0F7F018A314}"/>
              </a:ext>
            </a:extLst>
          </p:cNvPr>
          <p:cNvSpPr>
            <a:spLocks noGrp="1"/>
          </p:cNvSpPr>
          <p:nvPr>
            <p:ph type="body" sz="quarter" idx="12"/>
          </p:nvPr>
        </p:nvSpPr>
        <p:spPr>
          <a:xfrm>
            <a:off x="971550" y="1943100"/>
            <a:ext cx="3242310" cy="2188168"/>
          </a:xfrm>
        </p:spPr>
        <p:txBody>
          <a:bodyPr/>
          <a:lstStyle/>
          <a:p>
            <a:r>
              <a:rPr lang="de-DE" dirty="0"/>
              <a:t>-Durch weniger Druck niedrigere Spurtiefe</a:t>
            </a:r>
          </a:p>
          <a:p>
            <a:r>
              <a:rPr lang="de-DE" dirty="0"/>
              <a:t>-Dadurch deutlich höherer Bodendruck</a:t>
            </a:r>
          </a:p>
          <a:p>
            <a:endParaRPr lang="de-DE" dirty="0"/>
          </a:p>
        </p:txBody>
      </p:sp>
      <p:sp>
        <p:nvSpPr>
          <p:cNvPr id="3" name="Textplatzhalter 2">
            <a:extLst>
              <a:ext uri="{FF2B5EF4-FFF2-40B4-BE49-F238E27FC236}">
                <a16:creationId xmlns:a16="http://schemas.microsoft.com/office/drawing/2014/main" id="{71687A21-D61A-7970-E014-59CA31B66D39}"/>
              </a:ext>
            </a:extLst>
          </p:cNvPr>
          <p:cNvSpPr>
            <a:spLocks noGrp="1"/>
          </p:cNvSpPr>
          <p:nvPr>
            <p:ph type="body" sz="quarter" idx="14"/>
          </p:nvPr>
        </p:nvSpPr>
        <p:spPr/>
        <p:txBody>
          <a:bodyPr>
            <a:normAutofit lnSpcReduction="10000"/>
          </a:bodyPr>
          <a:lstStyle/>
          <a:p>
            <a:r>
              <a:rPr lang="de-DE" dirty="0"/>
              <a:t>4.3 Bodenschutz</a:t>
            </a:r>
          </a:p>
        </p:txBody>
      </p:sp>
      <p:pic>
        <p:nvPicPr>
          <p:cNvPr id="5" name="Grafik 4">
            <a:extLst>
              <a:ext uri="{FF2B5EF4-FFF2-40B4-BE49-F238E27FC236}">
                <a16:creationId xmlns:a16="http://schemas.microsoft.com/office/drawing/2014/main" id="{40F5B3A4-BC87-CCE3-34F2-23F4838339BE}"/>
              </a:ext>
            </a:extLst>
          </p:cNvPr>
          <p:cNvPicPr>
            <a:picLocks noChangeAspect="1"/>
          </p:cNvPicPr>
          <p:nvPr/>
        </p:nvPicPr>
        <p:blipFill>
          <a:blip r:embed="rId2"/>
          <a:stretch>
            <a:fillRect/>
          </a:stretch>
        </p:blipFill>
        <p:spPr>
          <a:xfrm>
            <a:off x="4445277" y="1179818"/>
            <a:ext cx="4111845" cy="3345827"/>
          </a:xfrm>
          <a:prstGeom prst="rect">
            <a:avLst/>
          </a:prstGeom>
        </p:spPr>
      </p:pic>
    </p:spTree>
    <p:extLst>
      <p:ext uri="{BB962C8B-B14F-4D97-AF65-F5344CB8AC3E}">
        <p14:creationId xmlns:p14="http://schemas.microsoft.com/office/powerpoint/2010/main" val="4004803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88AE7BF-51ED-209B-62D4-9B86AA169601}"/>
              </a:ext>
            </a:extLst>
          </p:cNvPr>
          <p:cNvSpPr>
            <a:spLocks noGrp="1"/>
          </p:cNvSpPr>
          <p:nvPr>
            <p:ph type="body" sz="quarter" idx="14"/>
          </p:nvPr>
        </p:nvSpPr>
        <p:spPr>
          <a:xfrm>
            <a:off x="971550" y="281314"/>
            <a:ext cx="7434000" cy="342900"/>
          </a:xfrm>
        </p:spPr>
        <p:txBody>
          <a:bodyPr/>
          <a:lstStyle/>
          <a:p>
            <a:r>
              <a:rPr lang="de-DE"/>
              <a:t>Das Straße-Feld Dilemma</a:t>
            </a:r>
          </a:p>
        </p:txBody>
      </p:sp>
      <p:pic>
        <p:nvPicPr>
          <p:cNvPr id="5" name="Grafik 4">
            <a:extLst>
              <a:ext uri="{FF2B5EF4-FFF2-40B4-BE49-F238E27FC236}">
                <a16:creationId xmlns:a16="http://schemas.microsoft.com/office/drawing/2014/main" id="{6F5A8EC6-54D8-8553-5C2D-010BD4B97CE0}"/>
              </a:ext>
            </a:extLst>
          </p:cNvPr>
          <p:cNvPicPr>
            <a:picLocks noChangeAspect="1"/>
          </p:cNvPicPr>
          <p:nvPr/>
        </p:nvPicPr>
        <p:blipFill>
          <a:blip r:embed="rId2"/>
          <a:stretch>
            <a:fillRect/>
          </a:stretch>
        </p:blipFill>
        <p:spPr>
          <a:xfrm>
            <a:off x="1350526" y="624214"/>
            <a:ext cx="6442948" cy="4062334"/>
          </a:xfrm>
          <a:prstGeom prst="rect">
            <a:avLst/>
          </a:prstGeom>
        </p:spPr>
      </p:pic>
    </p:spTree>
    <p:extLst>
      <p:ext uri="{BB962C8B-B14F-4D97-AF65-F5344CB8AC3E}">
        <p14:creationId xmlns:p14="http://schemas.microsoft.com/office/powerpoint/2010/main" val="1491578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F8BD2E7-CE27-F578-F71B-A6DED7779678}"/>
              </a:ext>
            </a:extLst>
          </p:cNvPr>
          <p:cNvSpPr>
            <a:spLocks noGrp="1"/>
          </p:cNvSpPr>
          <p:nvPr>
            <p:ph type="body" sz="quarter" idx="12"/>
          </p:nvPr>
        </p:nvSpPr>
        <p:spPr>
          <a:xfrm>
            <a:off x="6957060" y="1174768"/>
            <a:ext cx="2095500" cy="2956500"/>
          </a:xfrm>
        </p:spPr>
        <p:txBody>
          <a:bodyPr/>
          <a:lstStyle/>
          <a:p>
            <a:r>
              <a:rPr lang="de-DE" sz="1800" dirty="0"/>
              <a:t>-Reifendruck in bar und Bodendruck in </a:t>
            </a:r>
            <a:r>
              <a:rPr lang="de-DE" sz="1800" dirty="0" err="1"/>
              <a:t>daN</a:t>
            </a:r>
            <a:r>
              <a:rPr lang="de-DE" sz="1800" dirty="0"/>
              <a:t>/cm² sind nahezu identisch</a:t>
            </a:r>
          </a:p>
          <a:p>
            <a:r>
              <a:rPr lang="de-DE" sz="1800" dirty="0"/>
              <a:t>- Weniger Reifendruck = weniger Bodendruck</a:t>
            </a:r>
          </a:p>
        </p:txBody>
      </p:sp>
      <p:sp>
        <p:nvSpPr>
          <p:cNvPr id="3" name="Textplatzhalter 2">
            <a:extLst>
              <a:ext uri="{FF2B5EF4-FFF2-40B4-BE49-F238E27FC236}">
                <a16:creationId xmlns:a16="http://schemas.microsoft.com/office/drawing/2014/main" id="{BEAE1C40-2CF2-2277-5A16-AD7272DCF0F3}"/>
              </a:ext>
            </a:extLst>
          </p:cNvPr>
          <p:cNvSpPr>
            <a:spLocks noGrp="1"/>
          </p:cNvSpPr>
          <p:nvPr>
            <p:ph type="body" sz="quarter" idx="14"/>
          </p:nvPr>
        </p:nvSpPr>
        <p:spPr/>
        <p:txBody>
          <a:bodyPr/>
          <a:lstStyle/>
          <a:p>
            <a:r>
              <a:rPr lang="de-DE" dirty="0"/>
              <a:t>4.3 Bodenschutz</a:t>
            </a:r>
          </a:p>
        </p:txBody>
      </p:sp>
      <p:pic>
        <p:nvPicPr>
          <p:cNvPr id="5" name="Grafik 4">
            <a:extLst>
              <a:ext uri="{FF2B5EF4-FFF2-40B4-BE49-F238E27FC236}">
                <a16:creationId xmlns:a16="http://schemas.microsoft.com/office/drawing/2014/main" id="{E0568446-4332-E7DD-9EAD-EEA3D679DB0D}"/>
              </a:ext>
            </a:extLst>
          </p:cNvPr>
          <p:cNvPicPr>
            <a:picLocks noChangeAspect="1"/>
          </p:cNvPicPr>
          <p:nvPr/>
        </p:nvPicPr>
        <p:blipFill>
          <a:blip r:embed="rId3"/>
          <a:stretch>
            <a:fillRect/>
          </a:stretch>
        </p:blipFill>
        <p:spPr>
          <a:xfrm>
            <a:off x="377190" y="1012232"/>
            <a:ext cx="6482095" cy="3810000"/>
          </a:xfrm>
          <a:prstGeom prst="rect">
            <a:avLst/>
          </a:prstGeom>
        </p:spPr>
      </p:pic>
    </p:spTree>
    <p:extLst>
      <p:ext uri="{BB962C8B-B14F-4D97-AF65-F5344CB8AC3E}">
        <p14:creationId xmlns:p14="http://schemas.microsoft.com/office/powerpoint/2010/main" val="1504983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355460C-4DC0-C7CC-69CD-18270AEA2206}"/>
              </a:ext>
            </a:extLst>
          </p:cNvPr>
          <p:cNvSpPr>
            <a:spLocks noGrp="1"/>
          </p:cNvSpPr>
          <p:nvPr>
            <p:ph type="body" sz="quarter" idx="12"/>
          </p:nvPr>
        </p:nvSpPr>
        <p:spPr>
          <a:xfrm>
            <a:off x="971550" y="1174768"/>
            <a:ext cx="3691890" cy="2956500"/>
          </a:xfrm>
        </p:spPr>
        <p:txBody>
          <a:bodyPr/>
          <a:lstStyle/>
          <a:p>
            <a:pPr marL="342900" indent="-342900">
              <a:buFont typeface="Arial" panose="020B0604020202020204" pitchFamily="34" charset="0"/>
              <a:buChar char="•"/>
            </a:pPr>
            <a:r>
              <a:rPr lang="de-DE" dirty="0"/>
              <a:t>Ein breiterer Reifen allein verringert nicht den Kontaktflächendruck</a:t>
            </a:r>
          </a:p>
          <a:p>
            <a:r>
              <a:rPr lang="de-DE" dirty="0">
                <a:sym typeface="Wingdings" panose="05000000000000000000" pitchFamily="2" charset="2"/>
              </a:rPr>
              <a:t>	Reifendruck muss auch 	gesenkt werden</a:t>
            </a:r>
          </a:p>
          <a:p>
            <a:pPr marL="342900" indent="-342900">
              <a:buFont typeface="Arial" panose="020B0604020202020204" pitchFamily="34" charset="0"/>
              <a:buChar char="•"/>
            </a:pPr>
            <a:r>
              <a:rPr lang="de-DE" dirty="0">
                <a:sym typeface="Wingdings" panose="05000000000000000000" pitchFamily="2" charset="2"/>
              </a:rPr>
              <a:t>Bei einer Verbreiterung der Reifen vermindert sich der Druck überproportional</a:t>
            </a:r>
          </a:p>
          <a:p>
            <a:pPr marL="342900" indent="-342900">
              <a:buFont typeface="Arial" panose="020B0604020202020204" pitchFamily="34" charset="0"/>
              <a:buChar char="•"/>
            </a:pPr>
            <a:endParaRPr lang="de-DE" dirty="0">
              <a:sym typeface="Wingdings" panose="05000000000000000000" pitchFamily="2" charset="2"/>
            </a:endParaRPr>
          </a:p>
          <a:p>
            <a:pPr lvl="1" indent="0"/>
            <a:r>
              <a:rPr lang="de-DE" dirty="0">
                <a:sym typeface="Wingdings" panose="05000000000000000000" pitchFamily="2" charset="2"/>
              </a:rPr>
              <a:t>	</a:t>
            </a:r>
          </a:p>
          <a:p>
            <a:pPr lvl="1" indent="0"/>
            <a:r>
              <a:rPr lang="de-DE" dirty="0">
                <a:sym typeface="Wingdings" panose="05000000000000000000" pitchFamily="2" charset="2"/>
              </a:rPr>
              <a:t>	</a:t>
            </a:r>
          </a:p>
        </p:txBody>
      </p:sp>
      <p:sp>
        <p:nvSpPr>
          <p:cNvPr id="3" name="Textplatzhalter 2">
            <a:extLst>
              <a:ext uri="{FF2B5EF4-FFF2-40B4-BE49-F238E27FC236}">
                <a16:creationId xmlns:a16="http://schemas.microsoft.com/office/drawing/2014/main" id="{F63009F1-02C8-F8AF-8662-EE6677841AB5}"/>
              </a:ext>
            </a:extLst>
          </p:cNvPr>
          <p:cNvSpPr>
            <a:spLocks noGrp="1"/>
          </p:cNvSpPr>
          <p:nvPr>
            <p:ph type="body" sz="quarter" idx="14"/>
          </p:nvPr>
        </p:nvSpPr>
        <p:spPr/>
        <p:txBody>
          <a:bodyPr/>
          <a:lstStyle/>
          <a:p>
            <a:r>
              <a:rPr lang="de-DE" dirty="0"/>
              <a:t>4.3 Bodenschutz</a:t>
            </a:r>
          </a:p>
        </p:txBody>
      </p:sp>
      <p:pic>
        <p:nvPicPr>
          <p:cNvPr id="5" name="Grafik 4">
            <a:extLst>
              <a:ext uri="{FF2B5EF4-FFF2-40B4-BE49-F238E27FC236}">
                <a16:creationId xmlns:a16="http://schemas.microsoft.com/office/drawing/2014/main" id="{DFC19AD5-D89A-09DA-92E5-DF0834D30C3B}"/>
              </a:ext>
            </a:extLst>
          </p:cNvPr>
          <p:cNvPicPr>
            <a:picLocks noChangeAspect="1"/>
          </p:cNvPicPr>
          <p:nvPr/>
        </p:nvPicPr>
        <p:blipFill>
          <a:blip r:embed="rId2"/>
          <a:stretch>
            <a:fillRect/>
          </a:stretch>
        </p:blipFill>
        <p:spPr>
          <a:xfrm>
            <a:off x="4901962" y="506116"/>
            <a:ext cx="3503588" cy="4131268"/>
          </a:xfrm>
          <a:prstGeom prst="rect">
            <a:avLst/>
          </a:prstGeom>
        </p:spPr>
      </p:pic>
    </p:spTree>
    <p:extLst>
      <p:ext uri="{BB962C8B-B14F-4D97-AF65-F5344CB8AC3E}">
        <p14:creationId xmlns:p14="http://schemas.microsoft.com/office/powerpoint/2010/main" val="53854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el 1"/>
          <p:cNvSpPr>
            <a:spLocks noGrp="1"/>
          </p:cNvSpPr>
          <p:nvPr>
            <p:ph type="title"/>
          </p:nvPr>
        </p:nvSpPr>
        <p:spPr/>
        <p:txBody>
          <a:bodyPr/>
          <a:lstStyle/>
          <a:p>
            <a:r>
              <a:rPr lang="de-DE" altLang="de-DE"/>
              <a:t>Gleiche Radlast -  mehr Aufstandsfläche</a:t>
            </a:r>
          </a:p>
        </p:txBody>
      </p:sp>
      <p:sp>
        <p:nvSpPr>
          <p:cNvPr id="139267" name="Foliennummernplatzhalt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1E40FC79-A909-47D8-9CCF-7A00BCF8DDBA}" type="slidenum">
              <a:rPr lang="de-DE" altLang="de-DE" sz="750">
                <a:solidFill>
                  <a:srgbClr val="71AD2A"/>
                </a:solidFill>
              </a:rPr>
              <a:pPr defTabSz="685800">
                <a:spcBef>
                  <a:spcPct val="0"/>
                </a:spcBef>
                <a:buClrTx/>
                <a:buNone/>
              </a:pPr>
              <a:t>54</a:t>
            </a:fld>
            <a:endParaRPr lang="de-DE" altLang="de-DE" sz="750">
              <a:solidFill>
                <a:srgbClr val="71AD2A"/>
              </a:solidFill>
            </a:endParaRPr>
          </a:p>
        </p:txBody>
      </p:sp>
      <p:sp>
        <p:nvSpPr>
          <p:cNvPr id="139268" name="Fußzeilenplatzhalt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825">
                <a:solidFill>
                  <a:srgbClr val="000000"/>
                </a:solidFill>
                <a:latin typeface="UVProfile Regular"/>
              </a:rPr>
              <a:t>HSWT    Prof. Dr. U. Groß        </a:t>
            </a:r>
          </a:p>
        </p:txBody>
      </p:sp>
      <p:pic>
        <p:nvPicPr>
          <p:cNvPr id="139269" name="Picture 2" descr="~AUT0033"/>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l="-2100" t="32607" b="33698"/>
          <a:stretch>
            <a:fillRect/>
          </a:stretch>
        </p:blipFill>
        <p:spPr bwMode="auto">
          <a:xfrm>
            <a:off x="1223963" y="789385"/>
            <a:ext cx="6061472" cy="2322909"/>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70" name="Textfeld 1"/>
          <p:cNvSpPr txBox="1">
            <a:spLocks noChangeArrowheads="1"/>
          </p:cNvSpPr>
          <p:nvPr/>
        </p:nvSpPr>
        <p:spPr bwMode="auto">
          <a:xfrm>
            <a:off x="1656160" y="3140869"/>
            <a:ext cx="513040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257175" indent="-257175" defTabSz="685800" eaLnBrk="1" hangingPunct="1">
              <a:spcBef>
                <a:spcPct val="0"/>
              </a:spcBef>
              <a:buClrTx/>
              <a:buFont typeface="Wingdings" panose="05000000000000000000" pitchFamily="2" charset="2"/>
              <a:buChar char="Ø"/>
            </a:pPr>
            <a:r>
              <a:rPr lang="de-DE" altLang="de-DE" sz="1800">
                <a:solidFill>
                  <a:srgbClr val="000000"/>
                </a:solidFill>
                <a:latin typeface="UVProfile Bold"/>
              </a:rPr>
              <a:t>Breitere Reifen</a:t>
            </a:r>
          </a:p>
          <a:p>
            <a:pPr marL="257175" indent="-257175" defTabSz="685800" eaLnBrk="1" hangingPunct="1">
              <a:spcBef>
                <a:spcPct val="0"/>
              </a:spcBef>
              <a:buClrTx/>
              <a:buFont typeface="Wingdings" panose="05000000000000000000" pitchFamily="2" charset="2"/>
              <a:buChar char="Ø"/>
            </a:pPr>
            <a:r>
              <a:rPr lang="de-DE" altLang="de-DE" sz="1800">
                <a:solidFill>
                  <a:srgbClr val="000000"/>
                </a:solidFill>
                <a:latin typeface="UVProfile Bold"/>
              </a:rPr>
              <a:t>Reifen mit größerem Durchmesser</a:t>
            </a:r>
          </a:p>
          <a:p>
            <a:pPr marL="257175" indent="-257175" defTabSz="685800" eaLnBrk="1" hangingPunct="1">
              <a:spcBef>
                <a:spcPct val="0"/>
              </a:spcBef>
              <a:buClrTx/>
              <a:buFont typeface="Wingdings" panose="05000000000000000000" pitchFamily="2" charset="2"/>
              <a:buChar char="Ø"/>
            </a:pPr>
            <a:r>
              <a:rPr lang="de-DE" altLang="de-DE" sz="1800">
                <a:solidFill>
                  <a:srgbClr val="000000"/>
                </a:solidFill>
                <a:latin typeface="UVProfile Bold"/>
              </a:rPr>
              <a:t>Flexible (Radial)reifen</a:t>
            </a:r>
          </a:p>
          <a:p>
            <a:pPr marL="257175" indent="-257175" defTabSz="685800" eaLnBrk="1" hangingPunct="1">
              <a:spcBef>
                <a:spcPct val="0"/>
              </a:spcBef>
              <a:buClrTx/>
              <a:buFont typeface="Wingdings" panose="05000000000000000000" pitchFamily="2" charset="2"/>
              <a:buChar char="Ø"/>
            </a:pPr>
            <a:r>
              <a:rPr lang="de-DE" altLang="de-DE" sz="1800">
                <a:solidFill>
                  <a:srgbClr val="000000"/>
                </a:solidFill>
                <a:latin typeface="UVProfile Bold"/>
              </a:rPr>
              <a:t>(Zwillingsreifen)</a:t>
            </a:r>
          </a:p>
          <a:p>
            <a:pPr marL="257175" indent="-257175" defTabSz="685800" eaLnBrk="1" hangingPunct="1">
              <a:spcBef>
                <a:spcPct val="0"/>
              </a:spcBef>
              <a:buClrTx/>
              <a:buFont typeface="Wingdings" panose="05000000000000000000" pitchFamily="2" charset="2"/>
              <a:buChar char="Ø"/>
            </a:pPr>
            <a:r>
              <a:rPr lang="de-DE" altLang="de-DE" sz="1800">
                <a:solidFill>
                  <a:srgbClr val="000000"/>
                </a:solidFill>
                <a:latin typeface="UVProfile Bold"/>
              </a:rPr>
              <a:t>Raupenlaufwerke</a:t>
            </a:r>
          </a:p>
          <a:p>
            <a:pPr marL="257175" indent="-257175" defTabSz="685800" eaLnBrk="1" hangingPunct="1">
              <a:spcBef>
                <a:spcPct val="0"/>
              </a:spcBef>
              <a:buClrTx/>
              <a:buFont typeface="Wingdings" panose="05000000000000000000" pitchFamily="2" charset="2"/>
              <a:buChar char="Ø"/>
            </a:pPr>
            <a:r>
              <a:rPr lang="de-DE" altLang="de-DE" sz="1800">
                <a:solidFill>
                  <a:srgbClr val="FF3300"/>
                </a:solidFill>
                <a:latin typeface="UVProfile Bold"/>
              </a:rPr>
              <a:t>Geringerer Reifeninnendruck</a:t>
            </a:r>
          </a:p>
          <a:p>
            <a:pPr marL="257175" indent="-257175" defTabSz="685800" eaLnBrk="1" hangingPunct="1">
              <a:spcBef>
                <a:spcPct val="0"/>
              </a:spcBef>
              <a:buClrTx/>
              <a:buNone/>
            </a:pPr>
            <a:endParaRPr lang="de-DE" altLang="de-DE" sz="1800">
              <a:solidFill>
                <a:srgbClr val="000000"/>
              </a:solidFill>
              <a:latin typeface="UVProfile Bold"/>
            </a:endParaRPr>
          </a:p>
        </p:txBody>
      </p:sp>
    </p:spTree>
    <p:extLst>
      <p:ext uri="{BB962C8B-B14F-4D97-AF65-F5344CB8AC3E}">
        <p14:creationId xmlns:p14="http://schemas.microsoft.com/office/powerpoint/2010/main" val="741284036"/>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el 1"/>
          <p:cNvSpPr>
            <a:spLocks noGrp="1"/>
          </p:cNvSpPr>
          <p:nvPr>
            <p:ph type="title"/>
          </p:nvPr>
        </p:nvSpPr>
        <p:spPr/>
        <p:txBody>
          <a:bodyPr/>
          <a:lstStyle/>
          <a:p>
            <a:r>
              <a:rPr lang="de-DE" altLang="de-DE"/>
              <a:t>Bei gleichem Kontaktflächendruck – größere Tiefenwirkung bei breiteren Reifen</a:t>
            </a:r>
          </a:p>
        </p:txBody>
      </p:sp>
      <p:sp>
        <p:nvSpPr>
          <p:cNvPr id="140291" name="Foliennummernplatzhalt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645C07BD-0247-4438-AACD-9E95D83E21F2}" type="slidenum">
              <a:rPr lang="de-DE" altLang="de-DE" sz="750">
                <a:solidFill>
                  <a:srgbClr val="71AD2A"/>
                </a:solidFill>
              </a:rPr>
              <a:pPr defTabSz="685800">
                <a:spcBef>
                  <a:spcPct val="0"/>
                </a:spcBef>
                <a:buClrTx/>
                <a:buNone/>
              </a:pPr>
              <a:t>55</a:t>
            </a:fld>
            <a:endParaRPr lang="de-DE" altLang="de-DE" sz="750">
              <a:solidFill>
                <a:srgbClr val="71AD2A"/>
              </a:solidFill>
            </a:endParaRPr>
          </a:p>
        </p:txBody>
      </p:sp>
      <p:sp>
        <p:nvSpPr>
          <p:cNvPr id="140292" name="Fußzeilenplatzhalt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825">
                <a:solidFill>
                  <a:srgbClr val="000000"/>
                </a:solidFill>
                <a:latin typeface="UVProfile Regular"/>
              </a:rPr>
              <a:t>HSWT    Prof. Dr. U. Groß               </a:t>
            </a:r>
          </a:p>
        </p:txBody>
      </p:sp>
      <p:pic>
        <p:nvPicPr>
          <p:cNvPr id="140293" name="Picture 2" descr="~AUT0033"/>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68637"/>
          <a:stretch>
            <a:fillRect/>
          </a:stretch>
        </p:blipFill>
        <p:spPr bwMode="auto">
          <a:xfrm>
            <a:off x="1918098" y="791766"/>
            <a:ext cx="5931694" cy="215979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0294" name="Gruppieren 21"/>
          <p:cNvGrpSpPr>
            <a:grpSpLocks/>
          </p:cNvGrpSpPr>
          <p:nvPr/>
        </p:nvGrpSpPr>
        <p:grpSpPr bwMode="auto">
          <a:xfrm>
            <a:off x="5420916" y="3348037"/>
            <a:ext cx="432197" cy="377429"/>
            <a:chOff x="494452" y="1340768"/>
            <a:chExt cx="576064" cy="504056"/>
          </a:xfrm>
        </p:grpSpPr>
        <p:sp>
          <p:nvSpPr>
            <p:cNvPr id="140332" name="Ellipse 54"/>
            <p:cNvSpPr>
              <a:spLocks noChangeArrowheads="1"/>
            </p:cNvSpPr>
            <p:nvPr/>
          </p:nvSpPr>
          <p:spPr bwMode="auto">
            <a:xfrm>
              <a:off x="494452" y="1340768"/>
              <a:ext cx="576064" cy="504056"/>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33" name="Textfeld 55"/>
            <p:cNvSpPr txBox="1">
              <a:spLocks noChangeArrowheads="1"/>
            </p:cNvSpPr>
            <p:nvPr/>
          </p:nvSpPr>
          <p:spPr bwMode="auto">
            <a:xfrm>
              <a:off x="611560" y="1408131"/>
              <a:ext cx="396043" cy="40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350" b="1">
                  <a:solidFill>
                    <a:srgbClr val="000000"/>
                  </a:solidFill>
                  <a:latin typeface="Times New Roman" panose="02020603050405020304" pitchFamily="18" charset="0"/>
                </a:rPr>
                <a:t>8</a:t>
              </a:r>
            </a:p>
          </p:txBody>
        </p:sp>
      </p:grpSp>
      <p:grpSp>
        <p:nvGrpSpPr>
          <p:cNvPr id="140295" name="Gruppieren 25"/>
          <p:cNvGrpSpPr>
            <a:grpSpLocks/>
          </p:cNvGrpSpPr>
          <p:nvPr/>
        </p:nvGrpSpPr>
        <p:grpSpPr bwMode="auto">
          <a:xfrm>
            <a:off x="4988719" y="3337323"/>
            <a:ext cx="432197" cy="377428"/>
            <a:chOff x="494452" y="1340768"/>
            <a:chExt cx="576064" cy="504056"/>
          </a:xfrm>
        </p:grpSpPr>
        <p:sp>
          <p:nvSpPr>
            <p:cNvPr id="140330" name="Ellipse 46"/>
            <p:cNvSpPr>
              <a:spLocks noChangeArrowheads="1"/>
            </p:cNvSpPr>
            <p:nvPr/>
          </p:nvSpPr>
          <p:spPr bwMode="auto">
            <a:xfrm>
              <a:off x="494452" y="1340768"/>
              <a:ext cx="576064" cy="504056"/>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31" name="Textfeld 47"/>
            <p:cNvSpPr txBox="1">
              <a:spLocks noChangeArrowheads="1"/>
            </p:cNvSpPr>
            <p:nvPr/>
          </p:nvSpPr>
          <p:spPr bwMode="auto">
            <a:xfrm>
              <a:off x="611560" y="1408129"/>
              <a:ext cx="396043" cy="40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350" b="1">
                  <a:solidFill>
                    <a:srgbClr val="000000"/>
                  </a:solidFill>
                  <a:latin typeface="Times New Roman" panose="02020603050405020304" pitchFamily="18" charset="0"/>
                </a:rPr>
                <a:t>8</a:t>
              </a:r>
            </a:p>
          </p:txBody>
        </p:sp>
      </p:grpSp>
      <p:grpSp>
        <p:nvGrpSpPr>
          <p:cNvPr id="140296" name="Gruppieren 26"/>
          <p:cNvGrpSpPr>
            <a:grpSpLocks/>
          </p:cNvGrpSpPr>
          <p:nvPr/>
        </p:nvGrpSpPr>
        <p:grpSpPr bwMode="auto">
          <a:xfrm>
            <a:off x="5853113" y="3345657"/>
            <a:ext cx="432197" cy="378619"/>
            <a:chOff x="494452" y="1340768"/>
            <a:chExt cx="576064" cy="504056"/>
          </a:xfrm>
        </p:grpSpPr>
        <p:sp>
          <p:nvSpPr>
            <p:cNvPr id="140328" name="Ellipse 44"/>
            <p:cNvSpPr>
              <a:spLocks noChangeArrowheads="1"/>
            </p:cNvSpPr>
            <p:nvPr/>
          </p:nvSpPr>
          <p:spPr bwMode="auto">
            <a:xfrm>
              <a:off x="494452" y="1340768"/>
              <a:ext cx="576064" cy="504056"/>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29" name="Textfeld 45"/>
            <p:cNvSpPr txBox="1">
              <a:spLocks noChangeArrowheads="1"/>
            </p:cNvSpPr>
            <p:nvPr/>
          </p:nvSpPr>
          <p:spPr bwMode="auto">
            <a:xfrm>
              <a:off x="611560" y="1408131"/>
              <a:ext cx="396043" cy="39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350" b="1">
                  <a:solidFill>
                    <a:srgbClr val="000000"/>
                  </a:solidFill>
                  <a:latin typeface="Times New Roman" panose="02020603050405020304" pitchFamily="18" charset="0"/>
                </a:rPr>
                <a:t>8</a:t>
              </a:r>
            </a:p>
          </p:txBody>
        </p:sp>
      </p:grpSp>
      <p:grpSp>
        <p:nvGrpSpPr>
          <p:cNvPr id="140297" name="Gruppieren 27"/>
          <p:cNvGrpSpPr>
            <a:grpSpLocks/>
          </p:cNvGrpSpPr>
          <p:nvPr/>
        </p:nvGrpSpPr>
        <p:grpSpPr bwMode="auto">
          <a:xfrm>
            <a:off x="5163741" y="3679032"/>
            <a:ext cx="432197" cy="378619"/>
            <a:chOff x="494452" y="1340768"/>
            <a:chExt cx="576064" cy="504056"/>
          </a:xfrm>
        </p:grpSpPr>
        <p:sp>
          <p:nvSpPr>
            <p:cNvPr id="140326" name="Ellipse 42"/>
            <p:cNvSpPr>
              <a:spLocks noChangeArrowheads="1"/>
            </p:cNvSpPr>
            <p:nvPr/>
          </p:nvSpPr>
          <p:spPr bwMode="auto">
            <a:xfrm>
              <a:off x="494452" y="1340768"/>
              <a:ext cx="576064" cy="504056"/>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27" name="Textfeld 43"/>
            <p:cNvSpPr txBox="1">
              <a:spLocks noChangeArrowheads="1"/>
            </p:cNvSpPr>
            <p:nvPr/>
          </p:nvSpPr>
          <p:spPr bwMode="auto">
            <a:xfrm>
              <a:off x="611560" y="1408131"/>
              <a:ext cx="396043" cy="39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350" b="1">
                  <a:solidFill>
                    <a:srgbClr val="000000"/>
                  </a:solidFill>
                  <a:latin typeface="Times New Roman" panose="02020603050405020304" pitchFamily="18" charset="0"/>
                </a:rPr>
                <a:t>8</a:t>
              </a:r>
            </a:p>
          </p:txBody>
        </p:sp>
      </p:grpSp>
      <p:grpSp>
        <p:nvGrpSpPr>
          <p:cNvPr id="140298" name="Gruppieren 28"/>
          <p:cNvGrpSpPr>
            <a:grpSpLocks/>
          </p:cNvGrpSpPr>
          <p:nvPr/>
        </p:nvGrpSpPr>
        <p:grpSpPr bwMode="auto">
          <a:xfrm>
            <a:off x="5589985" y="3694510"/>
            <a:ext cx="432197" cy="378619"/>
            <a:chOff x="494452" y="1340768"/>
            <a:chExt cx="576064" cy="504056"/>
          </a:xfrm>
        </p:grpSpPr>
        <p:sp>
          <p:nvSpPr>
            <p:cNvPr id="140324" name="Ellipse 40"/>
            <p:cNvSpPr>
              <a:spLocks noChangeArrowheads="1"/>
            </p:cNvSpPr>
            <p:nvPr/>
          </p:nvSpPr>
          <p:spPr bwMode="auto">
            <a:xfrm>
              <a:off x="494452" y="1340768"/>
              <a:ext cx="576064" cy="504056"/>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25" name="Textfeld 41"/>
            <p:cNvSpPr txBox="1">
              <a:spLocks noChangeArrowheads="1"/>
            </p:cNvSpPr>
            <p:nvPr/>
          </p:nvSpPr>
          <p:spPr bwMode="auto">
            <a:xfrm>
              <a:off x="611560" y="1408131"/>
              <a:ext cx="396043" cy="39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350" b="1">
                  <a:solidFill>
                    <a:srgbClr val="000000"/>
                  </a:solidFill>
                  <a:latin typeface="Times New Roman" panose="02020603050405020304" pitchFamily="18" charset="0"/>
                </a:rPr>
                <a:t>8</a:t>
              </a:r>
            </a:p>
          </p:txBody>
        </p:sp>
      </p:grpSp>
      <p:grpSp>
        <p:nvGrpSpPr>
          <p:cNvPr id="140299" name="Gruppieren 29"/>
          <p:cNvGrpSpPr>
            <a:grpSpLocks/>
          </p:cNvGrpSpPr>
          <p:nvPr/>
        </p:nvGrpSpPr>
        <p:grpSpPr bwMode="auto">
          <a:xfrm>
            <a:off x="5354241" y="4014788"/>
            <a:ext cx="433388" cy="378619"/>
            <a:chOff x="494452" y="1340768"/>
            <a:chExt cx="576064" cy="504056"/>
          </a:xfrm>
        </p:grpSpPr>
        <p:sp>
          <p:nvSpPr>
            <p:cNvPr id="140322" name="Ellipse 38"/>
            <p:cNvSpPr>
              <a:spLocks noChangeArrowheads="1"/>
            </p:cNvSpPr>
            <p:nvPr/>
          </p:nvSpPr>
          <p:spPr bwMode="auto">
            <a:xfrm>
              <a:off x="494452" y="1340768"/>
              <a:ext cx="576064" cy="504056"/>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23" name="Textfeld 39"/>
            <p:cNvSpPr txBox="1">
              <a:spLocks noChangeArrowheads="1"/>
            </p:cNvSpPr>
            <p:nvPr/>
          </p:nvSpPr>
          <p:spPr bwMode="auto">
            <a:xfrm>
              <a:off x="611559" y="1408131"/>
              <a:ext cx="396044" cy="39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350" b="1">
                  <a:solidFill>
                    <a:srgbClr val="000000"/>
                  </a:solidFill>
                  <a:latin typeface="Times New Roman" panose="02020603050405020304" pitchFamily="18" charset="0"/>
                </a:rPr>
                <a:t>8</a:t>
              </a:r>
            </a:p>
          </p:txBody>
        </p:sp>
      </p:grpSp>
      <p:cxnSp>
        <p:nvCxnSpPr>
          <p:cNvPr id="140300" name="Gerade Verbindung 31"/>
          <p:cNvCxnSpPr>
            <a:cxnSpLocks noChangeShapeType="1"/>
          </p:cNvCxnSpPr>
          <p:nvPr/>
        </p:nvCxnSpPr>
        <p:spPr bwMode="auto">
          <a:xfrm>
            <a:off x="1918098" y="3307556"/>
            <a:ext cx="4435078" cy="29766"/>
          </a:xfrm>
          <a:prstGeom prst="line">
            <a:avLst/>
          </a:prstGeom>
          <a:noFill/>
          <a:ln w="38100" algn="ctr">
            <a:solidFill>
              <a:srgbClr val="FFC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301" name="Gerade Verbindung 34"/>
          <p:cNvCxnSpPr>
            <a:cxnSpLocks noChangeShapeType="1"/>
          </p:cNvCxnSpPr>
          <p:nvPr/>
        </p:nvCxnSpPr>
        <p:spPr bwMode="auto">
          <a:xfrm>
            <a:off x="2458641" y="5000625"/>
            <a:ext cx="1857375" cy="15479"/>
          </a:xfrm>
          <a:prstGeom prst="line">
            <a:avLst/>
          </a:prstGeom>
          <a:noFill/>
          <a:ln w="38100" algn="ctr">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302" name="Gerade Verbindung 35"/>
          <p:cNvCxnSpPr>
            <a:cxnSpLocks noChangeShapeType="1"/>
          </p:cNvCxnSpPr>
          <p:nvPr/>
        </p:nvCxnSpPr>
        <p:spPr bwMode="auto">
          <a:xfrm>
            <a:off x="4749404" y="4393406"/>
            <a:ext cx="1857375" cy="15479"/>
          </a:xfrm>
          <a:prstGeom prst="line">
            <a:avLst/>
          </a:prstGeom>
          <a:noFill/>
          <a:ln w="38100" algn="ctr">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0303" name="Textfeld 1"/>
          <p:cNvSpPr txBox="1">
            <a:spLocks noChangeArrowheads="1"/>
          </p:cNvSpPr>
          <p:nvPr/>
        </p:nvSpPr>
        <p:spPr bwMode="auto">
          <a:xfrm>
            <a:off x="6674644" y="2553891"/>
            <a:ext cx="516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750">
                <a:solidFill>
                  <a:srgbClr val="000000"/>
                </a:solidFill>
              </a:rPr>
              <a:t>nach Söhne</a:t>
            </a:r>
          </a:p>
        </p:txBody>
      </p:sp>
      <p:sp>
        <p:nvSpPr>
          <p:cNvPr id="140304" name="Textfeld 2"/>
          <p:cNvSpPr txBox="1">
            <a:spLocks noChangeArrowheads="1"/>
          </p:cNvSpPr>
          <p:nvPr/>
        </p:nvSpPr>
        <p:spPr bwMode="auto">
          <a:xfrm>
            <a:off x="6910387" y="3479006"/>
            <a:ext cx="144422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050">
                <a:solidFill>
                  <a:srgbClr val="000000"/>
                </a:solidFill>
                <a:latin typeface="UVProfile Regular"/>
              </a:rPr>
              <a:t>zweidimensionales Kugelmodel</a:t>
            </a:r>
          </a:p>
        </p:txBody>
      </p:sp>
      <p:cxnSp>
        <p:nvCxnSpPr>
          <p:cNvPr id="116" name="Gerade Verbindung mit Pfeil 115"/>
          <p:cNvCxnSpPr/>
          <p:nvPr/>
        </p:nvCxnSpPr>
        <p:spPr bwMode="auto">
          <a:xfrm>
            <a:off x="2937272" y="4566048"/>
            <a:ext cx="176213" cy="240506"/>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pic>
        <p:nvPicPr>
          <p:cNvPr id="140306" name="Picture 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791" y="2408635"/>
            <a:ext cx="302419" cy="32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7" name="Gerade Verbindung mit Pfeil 126"/>
          <p:cNvCxnSpPr/>
          <p:nvPr/>
        </p:nvCxnSpPr>
        <p:spPr bwMode="auto">
          <a:xfrm flipH="1">
            <a:off x="5454254" y="3614738"/>
            <a:ext cx="135731" cy="175022"/>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nvGrpSpPr>
          <p:cNvPr id="140308" name="Gruppieren 24"/>
          <p:cNvGrpSpPr>
            <a:grpSpLocks/>
          </p:cNvGrpSpPr>
          <p:nvPr/>
        </p:nvGrpSpPr>
        <p:grpSpPr bwMode="auto">
          <a:xfrm>
            <a:off x="4048126" y="3651648"/>
            <a:ext cx="460772" cy="378619"/>
            <a:chOff x="494452" y="1340768"/>
            <a:chExt cx="613582" cy="504056"/>
          </a:xfrm>
        </p:grpSpPr>
        <p:sp>
          <p:nvSpPr>
            <p:cNvPr id="140320" name="Ellipse 48"/>
            <p:cNvSpPr>
              <a:spLocks noChangeArrowheads="1"/>
            </p:cNvSpPr>
            <p:nvPr/>
          </p:nvSpPr>
          <p:spPr bwMode="auto">
            <a:xfrm>
              <a:off x="494452" y="1340768"/>
              <a:ext cx="613582" cy="504056"/>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21" name="Textfeld 49"/>
            <p:cNvSpPr txBox="1">
              <a:spLocks noChangeArrowheads="1"/>
            </p:cNvSpPr>
            <p:nvPr/>
          </p:nvSpPr>
          <p:spPr bwMode="auto">
            <a:xfrm>
              <a:off x="611560" y="1408131"/>
              <a:ext cx="396044" cy="39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350" b="1">
                  <a:solidFill>
                    <a:srgbClr val="000000"/>
                  </a:solidFill>
                  <a:latin typeface="Times New Roman" panose="02020603050405020304" pitchFamily="18" charset="0"/>
                </a:rPr>
                <a:t>4</a:t>
              </a:r>
            </a:p>
          </p:txBody>
        </p:sp>
      </p:grpSp>
      <p:pic>
        <p:nvPicPr>
          <p:cNvPr id="1403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831" y="2830116"/>
            <a:ext cx="4986338" cy="222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310" name="Abgerundetes Rechteck 32"/>
          <p:cNvSpPr>
            <a:spLocks noChangeArrowheads="1"/>
          </p:cNvSpPr>
          <p:nvPr/>
        </p:nvSpPr>
        <p:spPr bwMode="auto">
          <a:xfrm>
            <a:off x="4869657" y="2975372"/>
            <a:ext cx="1618060" cy="370284"/>
          </a:xfrm>
          <a:prstGeom prst="roundRect">
            <a:avLst>
              <a:gd name="adj" fmla="val 16667"/>
            </a:avLst>
          </a:prstGeom>
          <a:solidFill>
            <a:schemeClr val="tx1"/>
          </a:solidFill>
          <a:ln w="38100" algn="ctr">
            <a:solidFill>
              <a:schemeClr val="tx1"/>
            </a:solidFill>
            <a:round/>
            <a:headEnd/>
            <a:tailEnd/>
          </a:ln>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11" name="Abgerundetes Rechteck 33"/>
          <p:cNvSpPr>
            <a:spLocks noChangeArrowheads="1"/>
          </p:cNvSpPr>
          <p:nvPr/>
        </p:nvSpPr>
        <p:spPr bwMode="auto">
          <a:xfrm>
            <a:off x="2577704" y="2951560"/>
            <a:ext cx="967978" cy="370284"/>
          </a:xfrm>
          <a:prstGeom prst="roundRect">
            <a:avLst>
              <a:gd name="adj" fmla="val 16667"/>
            </a:avLst>
          </a:prstGeom>
          <a:solidFill>
            <a:schemeClr val="tx1"/>
          </a:solidFill>
          <a:ln w="38100" algn="ctr">
            <a:solidFill>
              <a:schemeClr val="tx1"/>
            </a:solidFill>
            <a:round/>
            <a:headEnd/>
            <a:tailEnd/>
          </a:ln>
        </p:spPr>
        <p:txBody>
          <a:bodyPr anchor="ct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endParaRPr lang="de-DE" altLang="de-DE" sz="3300">
              <a:solidFill>
                <a:srgbClr val="EEECE1"/>
              </a:solidFill>
            </a:endParaRPr>
          </a:p>
        </p:txBody>
      </p:sp>
      <p:sp>
        <p:nvSpPr>
          <p:cNvPr id="140312" name="Textfeld 101"/>
          <p:cNvSpPr txBox="1">
            <a:spLocks noChangeArrowheads="1"/>
          </p:cNvSpPr>
          <p:nvPr/>
        </p:nvSpPr>
        <p:spPr bwMode="auto">
          <a:xfrm>
            <a:off x="2577704" y="3005138"/>
            <a:ext cx="892969"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800" b="1">
                <a:solidFill>
                  <a:srgbClr val="FF3300"/>
                </a:solidFill>
                <a:latin typeface="Times New Roman" panose="02020603050405020304" pitchFamily="18" charset="0"/>
              </a:rPr>
              <a:t>8 bar</a:t>
            </a:r>
          </a:p>
        </p:txBody>
      </p:sp>
      <p:sp>
        <p:nvSpPr>
          <p:cNvPr id="140313" name="Textfeld 102"/>
          <p:cNvSpPr txBox="1">
            <a:spLocks noChangeArrowheads="1"/>
          </p:cNvSpPr>
          <p:nvPr/>
        </p:nvSpPr>
        <p:spPr bwMode="auto">
          <a:xfrm>
            <a:off x="5195888" y="2930129"/>
            <a:ext cx="89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1800" b="1">
                <a:solidFill>
                  <a:srgbClr val="FF3300"/>
                </a:solidFill>
                <a:latin typeface="Times New Roman" panose="02020603050405020304" pitchFamily="18" charset="0"/>
              </a:rPr>
              <a:t>8 bar</a:t>
            </a:r>
          </a:p>
        </p:txBody>
      </p:sp>
      <p:sp>
        <p:nvSpPr>
          <p:cNvPr id="140314" name="Rechteck 2"/>
          <p:cNvSpPr>
            <a:spLocks noChangeArrowheads="1"/>
          </p:cNvSpPr>
          <p:nvPr/>
        </p:nvSpPr>
        <p:spPr bwMode="auto">
          <a:xfrm>
            <a:off x="2107406" y="2853929"/>
            <a:ext cx="501254" cy="51673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800">
              <a:solidFill>
                <a:srgbClr val="000000"/>
              </a:solidFill>
              <a:latin typeface="Times New Roman" panose="02020603050405020304" pitchFamily="18" charset="0"/>
            </a:endParaRPr>
          </a:p>
        </p:txBody>
      </p:sp>
      <p:sp>
        <p:nvSpPr>
          <p:cNvPr id="42" name="Rechteck 41"/>
          <p:cNvSpPr/>
          <p:nvPr/>
        </p:nvSpPr>
        <p:spPr bwMode="auto">
          <a:xfrm>
            <a:off x="3471863" y="2853929"/>
            <a:ext cx="1397794" cy="544115"/>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lvl1pPr>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defTabSz="685800">
              <a:spcBef>
                <a:spcPct val="0"/>
              </a:spcBef>
              <a:buClrTx/>
              <a:buNone/>
              <a:defRPr/>
            </a:pPr>
            <a:endParaRPr lang="de-DE" altLang="de-DE" sz="1800">
              <a:solidFill>
                <a:srgbClr val="000000"/>
              </a:solidFill>
              <a:latin typeface="Times New Roman" pitchFamily="18" charset="0"/>
            </a:endParaRPr>
          </a:p>
        </p:txBody>
      </p:sp>
      <p:cxnSp>
        <p:nvCxnSpPr>
          <p:cNvPr id="140316" name="Gerade Verbindung 4"/>
          <p:cNvCxnSpPr>
            <a:cxnSpLocks noChangeShapeType="1"/>
          </p:cNvCxnSpPr>
          <p:nvPr/>
        </p:nvCxnSpPr>
        <p:spPr bwMode="auto">
          <a:xfrm flipV="1">
            <a:off x="1601391" y="3351610"/>
            <a:ext cx="5886450" cy="19050"/>
          </a:xfrm>
          <a:prstGeom prst="line">
            <a:avLst/>
          </a:prstGeom>
          <a:noFill/>
          <a:ln w="762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0317" name="Rechteck 44"/>
          <p:cNvSpPr>
            <a:spLocks noChangeArrowheads="1"/>
          </p:cNvSpPr>
          <p:nvPr/>
        </p:nvSpPr>
        <p:spPr bwMode="auto">
          <a:xfrm>
            <a:off x="6471047" y="2784873"/>
            <a:ext cx="594122" cy="51673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800">
              <a:solidFill>
                <a:srgbClr val="000000"/>
              </a:solidFill>
              <a:latin typeface="Times New Roman" panose="02020603050405020304" pitchFamily="18" charset="0"/>
            </a:endParaRPr>
          </a:p>
        </p:txBody>
      </p:sp>
      <p:cxnSp>
        <p:nvCxnSpPr>
          <p:cNvPr id="140318" name="Gerade Verbindung 3"/>
          <p:cNvCxnSpPr>
            <a:cxnSpLocks noChangeShapeType="1"/>
          </p:cNvCxnSpPr>
          <p:nvPr/>
        </p:nvCxnSpPr>
        <p:spPr bwMode="auto">
          <a:xfrm>
            <a:off x="2268141" y="4266010"/>
            <a:ext cx="1690688"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319" name="Gerade Verbindung 45"/>
          <p:cNvCxnSpPr>
            <a:cxnSpLocks noChangeShapeType="1"/>
          </p:cNvCxnSpPr>
          <p:nvPr/>
        </p:nvCxnSpPr>
        <p:spPr bwMode="auto">
          <a:xfrm>
            <a:off x="4420791" y="5000625"/>
            <a:ext cx="2770584"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0695490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22A1825-A9A4-F900-84C0-9347AA79BC89}"/>
              </a:ext>
            </a:extLst>
          </p:cNvPr>
          <p:cNvPicPr>
            <a:picLocks noChangeAspect="1"/>
          </p:cNvPicPr>
          <p:nvPr/>
        </p:nvPicPr>
        <p:blipFill>
          <a:blip r:embed="rId2"/>
          <a:stretch>
            <a:fillRect/>
          </a:stretch>
        </p:blipFill>
        <p:spPr>
          <a:xfrm rot="10800000">
            <a:off x="978110" y="1189210"/>
            <a:ext cx="6337090" cy="3786412"/>
          </a:xfrm>
          <a:prstGeom prst="rect">
            <a:avLst/>
          </a:prstGeom>
          <a:noFill/>
        </p:spPr>
      </p:pic>
      <p:sp>
        <p:nvSpPr>
          <p:cNvPr id="7" name="Titel 6">
            <a:extLst>
              <a:ext uri="{FF2B5EF4-FFF2-40B4-BE49-F238E27FC236}">
                <a16:creationId xmlns:a16="http://schemas.microsoft.com/office/drawing/2014/main" id="{36679195-2A7F-AB0F-CFFD-B21A78AD37D3}"/>
              </a:ext>
            </a:extLst>
          </p:cNvPr>
          <p:cNvSpPr>
            <a:spLocks noGrp="1"/>
          </p:cNvSpPr>
          <p:nvPr>
            <p:ph type="title"/>
          </p:nvPr>
        </p:nvSpPr>
        <p:spPr>
          <a:xfrm>
            <a:off x="468923" y="492062"/>
            <a:ext cx="8047892" cy="457200"/>
          </a:xfrm>
        </p:spPr>
        <p:txBody>
          <a:bodyPr/>
          <a:lstStyle/>
          <a:p>
            <a:r>
              <a:rPr lang="de-DE"/>
              <a:t>Kugelmodell: Je größer die belastete Kontaktfläche bei einem bestimmten Kontaktflächendruck ist, umso stärker ist die Tiefenwirkung</a:t>
            </a:r>
          </a:p>
        </p:txBody>
      </p:sp>
      <p:sp>
        <p:nvSpPr>
          <p:cNvPr id="3" name="Foliennummernplatzhalter 2" hidden="1">
            <a:extLst>
              <a:ext uri="{FF2B5EF4-FFF2-40B4-BE49-F238E27FC236}">
                <a16:creationId xmlns:a16="http://schemas.microsoft.com/office/drawing/2014/main" id="{78A846E9-54A8-33C5-F29D-1E683D74B51D}"/>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ts val="600"/>
              </a:spcAft>
              <a:buClrTx/>
              <a:buSzTx/>
              <a:buFontTx/>
              <a:buNone/>
              <a:tabLst/>
              <a:defRPr/>
            </a:pPr>
            <a:r>
              <a:rPr kumimoji="0" lang="de-DE" altLang="de-DE" sz="750" b="0" i="0" u="none" strike="noStrike" kern="1200" cap="none" spc="0" normalizeH="0" baseline="0" noProof="0">
                <a:ln>
                  <a:noFill/>
                </a:ln>
                <a:solidFill>
                  <a:srgbClr val="71AD2A"/>
                </a:solidFill>
                <a:effectLst/>
                <a:uLnTx/>
                <a:uFillTx/>
                <a:latin typeface="Arial" panose="020B0604020202020204" pitchFamily="34" charset="0"/>
                <a:ea typeface="ＭＳ Ｐゴシック" panose="020B0600070205080204" pitchFamily="34" charset="-128"/>
                <a:cs typeface="Arial"/>
              </a:rPr>
              <a:t> Folie </a:t>
            </a:r>
            <a:fld id="{A6750ACA-952F-4B83-8184-7C11532B19FF}" type="slidenum">
              <a:rPr kumimoji="0" lang="de-DE" altLang="de-DE" sz="750" b="0" i="0" u="none" strike="noStrike" kern="1200" cap="none" spc="0" normalizeH="0" baseline="0" noProof="0" smtClean="0">
                <a:ln>
                  <a:noFill/>
                </a:ln>
                <a:solidFill>
                  <a:srgbClr val="71AD2A"/>
                </a:solidFill>
                <a:effectLst/>
                <a:uLnTx/>
                <a:uFillTx/>
                <a:latin typeface="Arial" panose="020B0604020202020204" pitchFamily="34" charset="0"/>
                <a:ea typeface="ＭＳ Ｐゴシック" panose="020B0600070205080204" pitchFamily="34" charset="-128"/>
                <a:cs typeface="Arial"/>
              </a:rPr>
              <a:pPr marL="0" marR="0" lvl="0" indent="0" algn="r" defTabSz="457200" rtl="0" eaLnBrk="1" fontAlgn="base" latinLnBrk="0" hangingPunct="1">
                <a:lnSpc>
                  <a:spcPct val="100000"/>
                </a:lnSpc>
                <a:spcBef>
                  <a:spcPct val="0"/>
                </a:spcBef>
                <a:spcAft>
                  <a:spcPts val="600"/>
                </a:spcAft>
                <a:buClrTx/>
                <a:buSzTx/>
                <a:buFontTx/>
                <a:buNone/>
                <a:tabLst/>
                <a:defRPr/>
              </a:pPr>
              <a:t>56</a:t>
            </a:fld>
            <a:endParaRPr kumimoji="0" lang="de-DE" altLang="de-DE" sz="750" b="0" i="0" u="none" strike="noStrike" kern="1200" cap="none" spc="0" normalizeH="0" baseline="0" noProof="0">
              <a:ln>
                <a:noFill/>
              </a:ln>
              <a:solidFill>
                <a:srgbClr val="71AD2A"/>
              </a:solidFill>
              <a:effectLst/>
              <a:uLnTx/>
              <a:uFillTx/>
              <a:latin typeface="Arial" panose="020B0604020202020204" pitchFamily="34" charset="0"/>
              <a:ea typeface="ＭＳ Ｐゴシック" panose="020B0600070205080204" pitchFamily="34" charset="-128"/>
              <a:cs typeface="Arial"/>
            </a:endParaRPr>
          </a:p>
        </p:txBody>
      </p:sp>
      <p:sp>
        <p:nvSpPr>
          <p:cNvPr id="4" name="Fußzeilenplatzhalter 3">
            <a:extLst>
              <a:ext uri="{FF2B5EF4-FFF2-40B4-BE49-F238E27FC236}">
                <a16:creationId xmlns:a16="http://schemas.microsoft.com/office/drawing/2014/main" id="{03221500-1397-F8DA-D5F6-D41994E24BA5}"/>
              </a:ext>
            </a:extLst>
          </p:cNvPr>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ts val="600"/>
              </a:spcAft>
              <a:buClrTx/>
              <a:buSzTx/>
              <a:buFontTx/>
              <a:buNone/>
              <a:tabLst/>
              <a:defRPr/>
            </a:pPr>
            <a:r>
              <a:rPr kumimoji="0" lang="de-DE" sz="75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Technik der Agrartechnik                     Einführung</a:t>
            </a:r>
          </a:p>
        </p:txBody>
      </p:sp>
      <p:pic>
        <p:nvPicPr>
          <p:cNvPr id="9" name="Grafik 8">
            <a:extLst>
              <a:ext uri="{FF2B5EF4-FFF2-40B4-BE49-F238E27FC236}">
                <a16:creationId xmlns:a16="http://schemas.microsoft.com/office/drawing/2014/main" id="{41433FE4-502D-0DEC-D893-31C8828DCA74}"/>
              </a:ext>
            </a:extLst>
          </p:cNvPr>
          <p:cNvPicPr>
            <a:picLocks noChangeAspect="1"/>
          </p:cNvPicPr>
          <p:nvPr/>
        </p:nvPicPr>
        <p:blipFill>
          <a:blip r:embed="rId3"/>
          <a:stretch>
            <a:fillRect/>
          </a:stretch>
        </p:blipFill>
        <p:spPr>
          <a:xfrm>
            <a:off x="7175989" y="2319426"/>
            <a:ext cx="1837877" cy="1798182"/>
          </a:xfrm>
          <a:prstGeom prst="rect">
            <a:avLst/>
          </a:prstGeom>
        </p:spPr>
      </p:pic>
    </p:spTree>
    <p:extLst>
      <p:ext uri="{BB962C8B-B14F-4D97-AF65-F5344CB8AC3E}">
        <p14:creationId xmlns:p14="http://schemas.microsoft.com/office/powerpoint/2010/main" val="994315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el 3"/>
          <p:cNvSpPr>
            <a:spLocks noGrp="1"/>
          </p:cNvSpPr>
          <p:nvPr>
            <p:ph type="title"/>
          </p:nvPr>
        </p:nvSpPr>
        <p:spPr/>
        <p:txBody>
          <a:bodyPr/>
          <a:lstStyle/>
          <a:p>
            <a:r>
              <a:rPr lang="de-DE" altLang="de-DE" sz="1800"/>
              <a:t>Gleicher Kontaktflächendruck – ungleiche Tiefenwirkung</a:t>
            </a:r>
          </a:p>
        </p:txBody>
      </p:sp>
      <p:sp>
        <p:nvSpPr>
          <p:cNvPr id="141315"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3713E88D-8B64-407D-85C5-CC22C7A6FC9B}" type="slidenum">
              <a:rPr lang="de-DE" altLang="de-DE" sz="750">
                <a:solidFill>
                  <a:srgbClr val="71AD2A"/>
                </a:solidFill>
              </a:rPr>
              <a:pPr defTabSz="685800">
                <a:spcBef>
                  <a:spcPct val="0"/>
                </a:spcBef>
                <a:buClrTx/>
                <a:buNone/>
              </a:pPr>
              <a:t>57</a:t>
            </a:fld>
            <a:endParaRPr lang="de-DE" altLang="de-DE" sz="750">
              <a:solidFill>
                <a:srgbClr val="71AD2A"/>
              </a:solidFill>
            </a:endParaRPr>
          </a:p>
        </p:txBody>
      </p:sp>
      <p:sp>
        <p:nvSpPr>
          <p:cNvPr id="3" name="Fußzeilenplatzhalter 2"/>
          <p:cNvSpPr>
            <a:spLocks noGrp="1"/>
          </p:cNvSpPr>
          <p:nvPr>
            <p:ph type="ftr" sz="quarter" idx="11"/>
          </p:nvPr>
        </p:nvSpPr>
        <p:spPr/>
        <p:txBody>
          <a:bodyPr/>
          <a:lstStyle/>
          <a:p>
            <a:pPr defTabSz="685800">
              <a:defRPr/>
            </a:pPr>
            <a:r>
              <a:rPr lang="de-DE">
                <a:ea typeface="ＭＳ Ｐゴシック"/>
                <a:cs typeface="Arial"/>
              </a:rPr>
              <a:t>HSWT    Prof. Dr. U. Groß                  Modul: Grundlagen der Agrartechnik           LE :   Reifen - Fahrwerk</a:t>
            </a:r>
          </a:p>
        </p:txBody>
      </p:sp>
      <p:pic>
        <p:nvPicPr>
          <p:cNvPr id="1413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681038"/>
            <a:ext cx="5436394" cy="407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366" y="2193132"/>
            <a:ext cx="1807369" cy="170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774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5FFC756-56A9-DC0D-F88D-BD97D9DBBB94}"/>
              </a:ext>
            </a:extLst>
          </p:cNvPr>
          <p:cNvSpPr>
            <a:spLocks noGrp="1"/>
          </p:cNvSpPr>
          <p:nvPr>
            <p:ph type="body" sz="quarter" idx="12"/>
          </p:nvPr>
        </p:nvSpPr>
        <p:spPr/>
        <p:txBody>
          <a:bodyPr/>
          <a:lstStyle/>
          <a:p>
            <a:r>
              <a:rPr lang="de-DE" dirty="0"/>
              <a:t>Durch Reduktion der Radlasten werden </a:t>
            </a:r>
            <a:r>
              <a:rPr lang="de-DE" dirty="0" err="1"/>
              <a:t>Bodenschadverdichtungen</a:t>
            </a:r>
            <a:r>
              <a:rPr lang="de-DE" dirty="0"/>
              <a:t> vermindert</a:t>
            </a:r>
          </a:p>
          <a:p>
            <a:pPr marL="342900" indent="-342900">
              <a:buFont typeface="Arial" panose="020B0604020202020204" pitchFamily="34" charset="0"/>
              <a:buChar char="•"/>
            </a:pPr>
            <a:r>
              <a:rPr lang="de-DE" dirty="0"/>
              <a:t>Gezogene Arbeitsgeräte verwenden</a:t>
            </a:r>
          </a:p>
          <a:p>
            <a:pPr marL="342900" indent="-342900">
              <a:buFont typeface="Arial" panose="020B0604020202020204" pitchFamily="34" charset="0"/>
              <a:buChar char="•"/>
            </a:pPr>
            <a:r>
              <a:rPr lang="de-DE" dirty="0"/>
              <a:t>Frontpacker anstatt Frontgewichte</a:t>
            </a:r>
          </a:p>
          <a:p>
            <a:pPr marL="342900" indent="-342900">
              <a:buFont typeface="Arial" panose="020B0604020202020204" pitchFamily="34" charset="0"/>
              <a:buChar char="•"/>
            </a:pPr>
            <a:r>
              <a:rPr lang="de-DE" dirty="0"/>
              <a:t>Gülle </a:t>
            </a:r>
            <a:r>
              <a:rPr lang="de-DE" dirty="0" err="1"/>
              <a:t>verschlauchen</a:t>
            </a:r>
            <a:r>
              <a:rPr lang="de-DE" dirty="0"/>
              <a:t> </a:t>
            </a:r>
          </a:p>
        </p:txBody>
      </p:sp>
      <p:sp>
        <p:nvSpPr>
          <p:cNvPr id="3" name="Textplatzhalter 2">
            <a:extLst>
              <a:ext uri="{FF2B5EF4-FFF2-40B4-BE49-F238E27FC236}">
                <a16:creationId xmlns:a16="http://schemas.microsoft.com/office/drawing/2014/main" id="{5D20DCBD-8868-1B08-09A4-1DC0CE7A9435}"/>
              </a:ext>
            </a:extLst>
          </p:cNvPr>
          <p:cNvSpPr>
            <a:spLocks noGrp="1"/>
          </p:cNvSpPr>
          <p:nvPr>
            <p:ph type="body" sz="quarter" idx="14"/>
          </p:nvPr>
        </p:nvSpPr>
        <p:spPr/>
        <p:txBody>
          <a:bodyPr>
            <a:normAutofit lnSpcReduction="10000"/>
          </a:bodyPr>
          <a:lstStyle/>
          <a:p>
            <a:r>
              <a:rPr lang="de-DE" dirty="0"/>
              <a:t>4. Bodenschutz - Radlastreduzierung</a:t>
            </a:r>
          </a:p>
        </p:txBody>
      </p:sp>
      <p:pic>
        <p:nvPicPr>
          <p:cNvPr id="5" name="Grafik 4">
            <a:extLst>
              <a:ext uri="{FF2B5EF4-FFF2-40B4-BE49-F238E27FC236}">
                <a16:creationId xmlns:a16="http://schemas.microsoft.com/office/drawing/2014/main" id="{57E75125-2FC9-470C-49D3-79903A287E63}"/>
              </a:ext>
            </a:extLst>
          </p:cNvPr>
          <p:cNvPicPr>
            <a:picLocks noChangeAspect="1"/>
          </p:cNvPicPr>
          <p:nvPr/>
        </p:nvPicPr>
        <p:blipFill>
          <a:blip r:embed="rId3"/>
          <a:stretch>
            <a:fillRect/>
          </a:stretch>
        </p:blipFill>
        <p:spPr>
          <a:xfrm>
            <a:off x="6094134" y="1557876"/>
            <a:ext cx="2486399" cy="1407961"/>
          </a:xfrm>
          <a:prstGeom prst="rect">
            <a:avLst/>
          </a:prstGeom>
        </p:spPr>
      </p:pic>
      <p:pic>
        <p:nvPicPr>
          <p:cNvPr id="7" name="Grafik 6">
            <a:extLst>
              <a:ext uri="{FF2B5EF4-FFF2-40B4-BE49-F238E27FC236}">
                <a16:creationId xmlns:a16="http://schemas.microsoft.com/office/drawing/2014/main" id="{514D9042-BC95-C4B6-2F96-7E0E3782521F}"/>
              </a:ext>
            </a:extLst>
          </p:cNvPr>
          <p:cNvPicPr>
            <a:picLocks noChangeAspect="1"/>
          </p:cNvPicPr>
          <p:nvPr/>
        </p:nvPicPr>
        <p:blipFill>
          <a:blip r:embed="rId4"/>
          <a:stretch>
            <a:fillRect/>
          </a:stretch>
        </p:blipFill>
        <p:spPr>
          <a:xfrm>
            <a:off x="5686051" y="3097151"/>
            <a:ext cx="2486399" cy="1864799"/>
          </a:xfrm>
          <a:prstGeom prst="rect">
            <a:avLst/>
          </a:prstGeom>
        </p:spPr>
      </p:pic>
      <p:pic>
        <p:nvPicPr>
          <p:cNvPr id="9" name="Grafik 8">
            <a:extLst>
              <a:ext uri="{FF2B5EF4-FFF2-40B4-BE49-F238E27FC236}">
                <a16:creationId xmlns:a16="http://schemas.microsoft.com/office/drawing/2014/main" id="{41AF2099-BD1A-28F4-5386-073859DA0EB9}"/>
              </a:ext>
            </a:extLst>
          </p:cNvPr>
          <p:cNvPicPr>
            <a:picLocks noChangeAspect="1"/>
          </p:cNvPicPr>
          <p:nvPr/>
        </p:nvPicPr>
        <p:blipFill>
          <a:blip r:embed="rId5"/>
          <a:stretch>
            <a:fillRect/>
          </a:stretch>
        </p:blipFill>
        <p:spPr>
          <a:xfrm>
            <a:off x="1189961" y="3097152"/>
            <a:ext cx="2817496" cy="1878331"/>
          </a:xfrm>
          <a:prstGeom prst="rect">
            <a:avLst/>
          </a:prstGeom>
        </p:spPr>
      </p:pic>
    </p:spTree>
    <p:extLst>
      <p:ext uri="{BB962C8B-B14F-4D97-AF65-F5344CB8AC3E}">
        <p14:creationId xmlns:p14="http://schemas.microsoft.com/office/powerpoint/2010/main" val="1899899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el 1"/>
          <p:cNvSpPr>
            <a:spLocks noGrp="1"/>
          </p:cNvSpPr>
          <p:nvPr>
            <p:ph type="title"/>
          </p:nvPr>
        </p:nvSpPr>
        <p:spPr/>
        <p:txBody>
          <a:bodyPr/>
          <a:lstStyle/>
          <a:p>
            <a:r>
              <a:rPr lang="de-DE" altLang="de-DE"/>
              <a:t>Radlastreduzierung</a:t>
            </a:r>
          </a:p>
        </p:txBody>
      </p:sp>
      <p:sp>
        <p:nvSpPr>
          <p:cNvPr id="214019" name="Foliennummernplatzhalter 2"/>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A06CAF2F-740B-4DDB-8E80-BBB42B787DB5}" type="slidenum">
              <a:rPr lang="de-DE" altLang="de-DE" sz="750">
                <a:solidFill>
                  <a:srgbClr val="71AD2A"/>
                </a:solidFill>
              </a:rPr>
              <a:pPr defTabSz="685800">
                <a:spcBef>
                  <a:spcPct val="0"/>
                </a:spcBef>
                <a:buClrTx/>
                <a:buNone/>
              </a:pPr>
              <a:t>59</a:t>
            </a:fld>
            <a:endParaRPr lang="de-DE" altLang="de-DE" sz="750">
              <a:solidFill>
                <a:srgbClr val="71AD2A"/>
              </a:solidFill>
            </a:endParaRPr>
          </a:p>
        </p:txBody>
      </p:sp>
      <p:sp>
        <p:nvSpPr>
          <p:cNvPr id="4" name="Fußzeilenplatzhalter 3"/>
          <p:cNvSpPr>
            <a:spLocks noGrp="1"/>
          </p:cNvSpPr>
          <p:nvPr>
            <p:ph type="ftr" sz="quarter" idx="11"/>
          </p:nvPr>
        </p:nvSpPr>
        <p:spPr/>
        <p:txBody>
          <a:bodyPr/>
          <a:lstStyle/>
          <a:p>
            <a:pPr defTabSz="685800">
              <a:defRPr/>
            </a:pPr>
            <a:r>
              <a:rPr lang="de-DE">
                <a:ea typeface="ＭＳ Ｐゴシック"/>
                <a:cs typeface="Arial"/>
              </a:rPr>
              <a:t>HSWT    Prof. Dr. U. Groß                 nach Demmel 2015</a:t>
            </a:r>
          </a:p>
        </p:txBody>
      </p:sp>
      <p:pic>
        <p:nvPicPr>
          <p:cNvPr id="2140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019" y="528638"/>
            <a:ext cx="6557963"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1392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90436D5-01F3-A302-BBB2-E71447638FE7}"/>
              </a:ext>
            </a:extLst>
          </p:cNvPr>
          <p:cNvPicPr>
            <a:picLocks noGrp="1" noChangeAspect="1"/>
          </p:cNvPicPr>
          <p:nvPr>
            <p:ph type="pic" sz="quarter" idx="12"/>
          </p:nvPr>
        </p:nvPicPr>
        <p:blipFill>
          <a:blip r:embed="rId2"/>
          <a:srcRect l="4066" r="4066"/>
          <a:stretch>
            <a:fillRect/>
          </a:stretch>
        </p:blipFill>
        <p:spPr>
          <a:xfrm>
            <a:off x="966789" y="1277406"/>
            <a:ext cx="3527424" cy="2880313"/>
          </a:xfrm>
        </p:spPr>
      </p:pic>
      <p:sp>
        <p:nvSpPr>
          <p:cNvPr id="3" name="Text Placeholder 2">
            <a:extLst>
              <a:ext uri="{FF2B5EF4-FFF2-40B4-BE49-F238E27FC236}">
                <a16:creationId xmlns:a16="http://schemas.microsoft.com/office/drawing/2014/main" id="{B6FDE9C1-107C-DC43-9A3E-5C6A8AC04120}"/>
              </a:ext>
            </a:extLst>
          </p:cNvPr>
          <p:cNvSpPr>
            <a:spLocks noGrp="1"/>
          </p:cNvSpPr>
          <p:nvPr>
            <p:ph type="body" sz="quarter" idx="14"/>
          </p:nvPr>
        </p:nvSpPr>
        <p:spPr/>
        <p:txBody>
          <a:bodyPr>
            <a:normAutofit lnSpcReduction="10000"/>
          </a:bodyPr>
          <a:lstStyle/>
          <a:p>
            <a:r>
              <a:rPr lang="de-DE" dirty="0"/>
              <a:t>1.3 Hohe Fahrgeschwindigkeiten</a:t>
            </a:r>
            <a:endParaRPr lang="en-DE" dirty="0"/>
          </a:p>
        </p:txBody>
      </p:sp>
      <p:sp>
        <p:nvSpPr>
          <p:cNvPr id="4" name="Text Placeholder 3">
            <a:extLst>
              <a:ext uri="{FF2B5EF4-FFF2-40B4-BE49-F238E27FC236}">
                <a16:creationId xmlns:a16="http://schemas.microsoft.com/office/drawing/2014/main" id="{850EC004-C98F-1146-A114-3E5AFB1FF7BE}"/>
              </a:ext>
            </a:extLst>
          </p:cNvPr>
          <p:cNvSpPr>
            <a:spLocks noGrp="1"/>
          </p:cNvSpPr>
          <p:nvPr>
            <p:ph type="body" sz="quarter" idx="15"/>
          </p:nvPr>
        </p:nvSpPr>
        <p:spPr/>
        <p:txBody>
          <a:bodyPr/>
          <a:lstStyle/>
          <a:p>
            <a:endParaRPr lang="en-DE" dirty="0"/>
          </a:p>
          <a:p>
            <a:pPr marL="0" indent="0">
              <a:buNone/>
            </a:pPr>
            <a:endParaRPr lang="en-DE" dirty="0"/>
          </a:p>
        </p:txBody>
      </p:sp>
      <p:sp>
        <p:nvSpPr>
          <p:cNvPr id="5" name="Text Placeholder 4">
            <a:extLst>
              <a:ext uri="{FF2B5EF4-FFF2-40B4-BE49-F238E27FC236}">
                <a16:creationId xmlns:a16="http://schemas.microsoft.com/office/drawing/2014/main" id="{57B6C832-8ED6-8C4D-8A5E-E45A53E1C22C}"/>
              </a:ext>
            </a:extLst>
          </p:cNvPr>
          <p:cNvSpPr>
            <a:spLocks noGrp="1"/>
          </p:cNvSpPr>
          <p:nvPr>
            <p:ph type="body" sz="quarter" idx="18"/>
          </p:nvPr>
        </p:nvSpPr>
        <p:spPr/>
        <p:txBody>
          <a:bodyPr>
            <a:normAutofit fontScale="92500" lnSpcReduction="20000"/>
          </a:bodyPr>
          <a:lstStyle/>
          <a:p>
            <a:endParaRPr lang="en-DE"/>
          </a:p>
        </p:txBody>
      </p:sp>
      <p:sp>
        <p:nvSpPr>
          <p:cNvPr id="8" name="Textfeld 7">
            <a:extLst>
              <a:ext uri="{FF2B5EF4-FFF2-40B4-BE49-F238E27FC236}">
                <a16:creationId xmlns:a16="http://schemas.microsoft.com/office/drawing/2014/main" id="{11B1008F-469B-76A7-B0CA-2A24975EBD6C}"/>
              </a:ext>
            </a:extLst>
          </p:cNvPr>
          <p:cNvSpPr txBox="1"/>
          <p:nvPr/>
        </p:nvSpPr>
        <p:spPr>
          <a:xfrm>
            <a:off x="4932364" y="1295397"/>
            <a:ext cx="3829974" cy="2862322"/>
          </a:xfrm>
          <a:prstGeom prst="rect">
            <a:avLst/>
          </a:prstGeom>
          <a:noFill/>
        </p:spPr>
        <p:txBody>
          <a:bodyPr wrap="square" rtlCol="0">
            <a:spAutoFit/>
          </a:bodyPr>
          <a:lstStyle/>
          <a:p>
            <a:pPr marL="285750" indent="-285750" algn="l">
              <a:buFont typeface="Arial" panose="020B0604020202020204" pitchFamily="34" charset="0"/>
              <a:buChar char="•"/>
            </a:pPr>
            <a:r>
              <a:rPr lang="de-DE" dirty="0"/>
              <a:t>Früher max. 25 km/h</a:t>
            </a:r>
          </a:p>
          <a:p>
            <a:pPr marL="285750" indent="-285750" algn="l">
              <a:buFont typeface="Arial" panose="020B0604020202020204" pitchFamily="34" charset="0"/>
              <a:buChar char="•"/>
            </a:pPr>
            <a:r>
              <a:rPr lang="de-DE" dirty="0"/>
              <a:t>Heute bis zu 80 km/h möglich</a:t>
            </a:r>
          </a:p>
          <a:p>
            <a:pPr marL="285750" indent="-285750" algn="l">
              <a:buFont typeface="Arial" panose="020B0604020202020204" pitchFamily="34" charset="0"/>
              <a:buChar char="•"/>
            </a:pPr>
            <a:r>
              <a:rPr lang="de-DE" dirty="0"/>
              <a:t>Gradwanderung zwischen maximaler </a:t>
            </a:r>
            <a:r>
              <a:rPr lang="de-DE" dirty="0">
                <a:solidFill>
                  <a:srgbClr val="FF0000"/>
                </a:solidFill>
              </a:rPr>
              <a:t>Kraftübertragung</a:t>
            </a:r>
            <a:r>
              <a:rPr lang="de-DE" dirty="0"/>
              <a:t> auf dem Feld und minimalem </a:t>
            </a:r>
            <a:r>
              <a:rPr lang="de-DE" dirty="0">
                <a:solidFill>
                  <a:srgbClr val="FF0000"/>
                </a:solidFill>
              </a:rPr>
              <a:t>Rollwiederstand</a:t>
            </a:r>
            <a:r>
              <a:rPr lang="de-DE" dirty="0"/>
              <a:t> bei Transportarbeiten</a:t>
            </a:r>
          </a:p>
          <a:p>
            <a:pPr marL="285750" indent="-285750" algn="l">
              <a:buFont typeface="Arial" panose="020B0604020202020204" pitchFamily="34" charset="0"/>
              <a:buChar char="•"/>
            </a:pPr>
            <a:r>
              <a:rPr lang="de-DE" dirty="0"/>
              <a:t>Auch bei hohen Geschwindigkeiten muss Fahrkomfort gegeben sein</a:t>
            </a:r>
          </a:p>
        </p:txBody>
      </p:sp>
    </p:spTree>
    <p:extLst>
      <p:ext uri="{BB962C8B-B14F-4D97-AF65-F5344CB8AC3E}">
        <p14:creationId xmlns:p14="http://schemas.microsoft.com/office/powerpoint/2010/main" val="303785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el 1"/>
          <p:cNvSpPr>
            <a:spLocks noGrp="1"/>
          </p:cNvSpPr>
          <p:nvPr>
            <p:ph type="title"/>
          </p:nvPr>
        </p:nvSpPr>
        <p:spPr/>
        <p:txBody>
          <a:bodyPr/>
          <a:lstStyle/>
          <a:p>
            <a:r>
              <a:rPr lang="de-DE" altLang="de-DE"/>
              <a:t>Radlastreduzierung</a:t>
            </a:r>
          </a:p>
        </p:txBody>
      </p:sp>
      <p:sp>
        <p:nvSpPr>
          <p:cNvPr id="215043" name="Foliennummernplatzhalter 2"/>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6F363C35-CF23-4CD5-A305-78EF6681B775}" type="slidenum">
              <a:rPr lang="de-DE" altLang="de-DE" sz="750">
                <a:solidFill>
                  <a:srgbClr val="71AD2A"/>
                </a:solidFill>
              </a:rPr>
              <a:pPr defTabSz="685800">
                <a:spcBef>
                  <a:spcPct val="0"/>
                </a:spcBef>
                <a:buClrTx/>
                <a:buNone/>
              </a:pPr>
              <a:t>60</a:t>
            </a:fld>
            <a:endParaRPr lang="de-DE" altLang="de-DE" sz="750">
              <a:solidFill>
                <a:srgbClr val="71AD2A"/>
              </a:solidFill>
            </a:endParaRPr>
          </a:p>
        </p:txBody>
      </p:sp>
      <p:sp>
        <p:nvSpPr>
          <p:cNvPr id="4" name="Fußzeilenplatzhalter 3"/>
          <p:cNvSpPr>
            <a:spLocks noGrp="1"/>
          </p:cNvSpPr>
          <p:nvPr>
            <p:ph type="ftr" sz="quarter" idx="11"/>
          </p:nvPr>
        </p:nvSpPr>
        <p:spPr/>
        <p:txBody>
          <a:bodyPr/>
          <a:lstStyle/>
          <a:p>
            <a:pPr defTabSz="685800">
              <a:defRPr/>
            </a:pPr>
            <a:r>
              <a:rPr lang="de-DE">
                <a:ea typeface="ＭＳ Ｐゴシック"/>
                <a:cs typeface="Arial"/>
              </a:rPr>
              <a:t>HSWT    Prof. Dr. U. Groß                  nach Demmel 2015</a:t>
            </a:r>
          </a:p>
        </p:txBody>
      </p:sp>
      <p:pic>
        <p:nvPicPr>
          <p:cNvPr id="2150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435" y="536973"/>
            <a:ext cx="6515100" cy="423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46" name="Rechteck 4"/>
          <p:cNvSpPr>
            <a:spLocks noChangeArrowheads="1"/>
          </p:cNvSpPr>
          <p:nvPr/>
        </p:nvSpPr>
        <p:spPr bwMode="auto">
          <a:xfrm>
            <a:off x="1385888" y="4299347"/>
            <a:ext cx="917972" cy="59412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8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39587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C01633-5066-E3C0-E2E2-D981F066836C}"/>
              </a:ext>
            </a:extLst>
          </p:cNvPr>
          <p:cNvSpPr>
            <a:spLocks noGrp="1"/>
          </p:cNvSpPr>
          <p:nvPr>
            <p:ph type="body" sz="quarter" idx="12"/>
          </p:nvPr>
        </p:nvSpPr>
        <p:spPr/>
        <p:txBody>
          <a:bodyPr/>
          <a:lstStyle/>
          <a:p>
            <a:r>
              <a:rPr lang="de-DE" dirty="0"/>
              <a:t>Vereint Wirtschaftlichkeit und Bodenschutz</a:t>
            </a:r>
          </a:p>
          <a:p>
            <a:r>
              <a:rPr lang="de-DE" dirty="0"/>
              <a:t>	</a:t>
            </a:r>
            <a:r>
              <a:rPr lang="de-DE" dirty="0">
                <a:sym typeface="Wingdings" panose="05000000000000000000" pitchFamily="2" charset="2"/>
              </a:rPr>
              <a:t> wenig Bodendruck auf dem Acker dank Großvolumenreifen</a:t>
            </a:r>
          </a:p>
          <a:p>
            <a:r>
              <a:rPr lang="de-DE" dirty="0">
                <a:sym typeface="Wingdings" panose="05000000000000000000" pitchFamily="2" charset="2"/>
              </a:rPr>
              <a:t>	 billiger Straßentransport mit LKWs</a:t>
            </a:r>
            <a:endParaRPr lang="de-DE" dirty="0"/>
          </a:p>
        </p:txBody>
      </p:sp>
      <p:sp>
        <p:nvSpPr>
          <p:cNvPr id="3" name="Textplatzhalter 2">
            <a:extLst>
              <a:ext uri="{FF2B5EF4-FFF2-40B4-BE49-F238E27FC236}">
                <a16:creationId xmlns:a16="http://schemas.microsoft.com/office/drawing/2014/main" id="{061A788D-F22C-08A7-548C-811B64CF60DD}"/>
              </a:ext>
            </a:extLst>
          </p:cNvPr>
          <p:cNvSpPr>
            <a:spLocks noGrp="1"/>
          </p:cNvSpPr>
          <p:nvPr>
            <p:ph type="body" sz="quarter" idx="14"/>
          </p:nvPr>
        </p:nvSpPr>
        <p:spPr/>
        <p:txBody>
          <a:bodyPr>
            <a:normAutofit lnSpcReduction="10000"/>
          </a:bodyPr>
          <a:lstStyle/>
          <a:p>
            <a:r>
              <a:rPr lang="de-DE" dirty="0"/>
              <a:t>4. Bodenschutz – Überladewägen </a:t>
            </a:r>
          </a:p>
        </p:txBody>
      </p:sp>
      <p:pic>
        <p:nvPicPr>
          <p:cNvPr id="5" name="Grafik 4">
            <a:extLst>
              <a:ext uri="{FF2B5EF4-FFF2-40B4-BE49-F238E27FC236}">
                <a16:creationId xmlns:a16="http://schemas.microsoft.com/office/drawing/2014/main" id="{94B93DBC-7823-A2AA-84D1-83CE8D3B3B7C}"/>
              </a:ext>
            </a:extLst>
          </p:cNvPr>
          <p:cNvPicPr>
            <a:picLocks noChangeAspect="1"/>
          </p:cNvPicPr>
          <p:nvPr/>
        </p:nvPicPr>
        <p:blipFill>
          <a:blip r:embed="rId2"/>
          <a:stretch>
            <a:fillRect/>
          </a:stretch>
        </p:blipFill>
        <p:spPr>
          <a:xfrm>
            <a:off x="1314291" y="2407284"/>
            <a:ext cx="2824480" cy="2118360"/>
          </a:xfrm>
          <a:prstGeom prst="rect">
            <a:avLst/>
          </a:prstGeom>
        </p:spPr>
      </p:pic>
      <p:pic>
        <p:nvPicPr>
          <p:cNvPr id="7" name="Grafik 6">
            <a:extLst>
              <a:ext uri="{FF2B5EF4-FFF2-40B4-BE49-F238E27FC236}">
                <a16:creationId xmlns:a16="http://schemas.microsoft.com/office/drawing/2014/main" id="{B667C95F-1260-323E-4A2F-BBD229F971EA}"/>
              </a:ext>
            </a:extLst>
          </p:cNvPr>
          <p:cNvPicPr>
            <a:picLocks noChangeAspect="1"/>
          </p:cNvPicPr>
          <p:nvPr/>
        </p:nvPicPr>
        <p:blipFill>
          <a:blip r:embed="rId3"/>
          <a:stretch>
            <a:fillRect/>
          </a:stretch>
        </p:blipFill>
        <p:spPr>
          <a:xfrm>
            <a:off x="4481512" y="2407284"/>
            <a:ext cx="2828118" cy="2118359"/>
          </a:xfrm>
          <a:prstGeom prst="rect">
            <a:avLst/>
          </a:prstGeom>
        </p:spPr>
      </p:pic>
    </p:spTree>
    <p:extLst>
      <p:ext uri="{BB962C8B-B14F-4D97-AF65-F5344CB8AC3E}">
        <p14:creationId xmlns:p14="http://schemas.microsoft.com/office/powerpoint/2010/main" val="424028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63C1F10-F96E-0D7D-89D8-B94D91F37645}"/>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Verhindert </a:t>
            </a:r>
            <a:r>
              <a:rPr lang="de-DE" dirty="0" err="1"/>
              <a:t>Mehrfachüberfahrung</a:t>
            </a:r>
            <a:endParaRPr lang="de-DE" dirty="0"/>
          </a:p>
          <a:p>
            <a:pPr marL="342900" indent="-342900">
              <a:buFont typeface="Arial" panose="020B0604020202020204" pitchFamily="34" charset="0"/>
              <a:buChar char="•"/>
            </a:pPr>
            <a:r>
              <a:rPr lang="de-DE" dirty="0"/>
              <a:t>Last wird gleichmäßig verteilt</a:t>
            </a:r>
          </a:p>
          <a:p>
            <a:pPr marL="342900" indent="-342900">
              <a:buFont typeface="Arial" panose="020B0604020202020204" pitchFamily="34" charset="0"/>
              <a:buChar char="•"/>
            </a:pPr>
            <a:r>
              <a:rPr lang="de-DE" dirty="0"/>
              <a:t>Kaum Fahrspuren</a:t>
            </a:r>
          </a:p>
          <a:p>
            <a:r>
              <a:rPr lang="de-DE" dirty="0" err="1"/>
              <a:t>Lfl</a:t>
            </a:r>
            <a:r>
              <a:rPr lang="de-DE" dirty="0"/>
              <a:t>, 2015</a:t>
            </a:r>
          </a:p>
        </p:txBody>
      </p:sp>
      <p:sp>
        <p:nvSpPr>
          <p:cNvPr id="3" name="Textplatzhalter 2">
            <a:extLst>
              <a:ext uri="{FF2B5EF4-FFF2-40B4-BE49-F238E27FC236}">
                <a16:creationId xmlns:a16="http://schemas.microsoft.com/office/drawing/2014/main" id="{24F02854-1C3D-F815-540D-701EF522FF91}"/>
              </a:ext>
            </a:extLst>
          </p:cNvPr>
          <p:cNvSpPr>
            <a:spLocks noGrp="1"/>
          </p:cNvSpPr>
          <p:nvPr>
            <p:ph type="body" sz="quarter" idx="14"/>
          </p:nvPr>
        </p:nvSpPr>
        <p:spPr/>
        <p:txBody>
          <a:bodyPr>
            <a:normAutofit lnSpcReduction="10000"/>
          </a:bodyPr>
          <a:lstStyle/>
          <a:p>
            <a:r>
              <a:rPr lang="de-DE" dirty="0"/>
              <a:t>4. Bodenschutz – versetzt fahren</a:t>
            </a:r>
          </a:p>
          <a:p>
            <a:endParaRPr lang="de-DE" dirty="0"/>
          </a:p>
        </p:txBody>
      </p:sp>
      <p:pic>
        <p:nvPicPr>
          <p:cNvPr id="5" name="Grafik 4">
            <a:extLst>
              <a:ext uri="{FF2B5EF4-FFF2-40B4-BE49-F238E27FC236}">
                <a16:creationId xmlns:a16="http://schemas.microsoft.com/office/drawing/2014/main" id="{A529A661-2801-0D4B-E63B-D4525314B9FF}"/>
              </a:ext>
            </a:extLst>
          </p:cNvPr>
          <p:cNvPicPr>
            <a:picLocks noChangeAspect="1"/>
          </p:cNvPicPr>
          <p:nvPr/>
        </p:nvPicPr>
        <p:blipFill>
          <a:blip r:embed="rId2"/>
          <a:stretch>
            <a:fillRect/>
          </a:stretch>
        </p:blipFill>
        <p:spPr>
          <a:xfrm>
            <a:off x="5674746" y="1012232"/>
            <a:ext cx="2628900" cy="1743075"/>
          </a:xfrm>
          <a:prstGeom prst="rect">
            <a:avLst/>
          </a:prstGeom>
        </p:spPr>
      </p:pic>
      <p:pic>
        <p:nvPicPr>
          <p:cNvPr id="7" name="Grafik 6">
            <a:extLst>
              <a:ext uri="{FF2B5EF4-FFF2-40B4-BE49-F238E27FC236}">
                <a16:creationId xmlns:a16="http://schemas.microsoft.com/office/drawing/2014/main" id="{F4B1D0D6-F7D3-DC5D-3CC4-AE80A84FE83A}"/>
              </a:ext>
            </a:extLst>
          </p:cNvPr>
          <p:cNvPicPr>
            <a:picLocks noChangeAspect="1"/>
          </p:cNvPicPr>
          <p:nvPr/>
        </p:nvPicPr>
        <p:blipFill>
          <a:blip r:embed="rId3"/>
          <a:stretch>
            <a:fillRect/>
          </a:stretch>
        </p:blipFill>
        <p:spPr>
          <a:xfrm>
            <a:off x="1285236" y="3075243"/>
            <a:ext cx="5703960" cy="1576270"/>
          </a:xfrm>
          <a:prstGeom prst="rect">
            <a:avLst/>
          </a:prstGeom>
        </p:spPr>
      </p:pic>
    </p:spTree>
    <p:extLst>
      <p:ext uri="{BB962C8B-B14F-4D97-AF65-F5344CB8AC3E}">
        <p14:creationId xmlns:p14="http://schemas.microsoft.com/office/powerpoint/2010/main" val="3566402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C6C373A-1A40-E6D8-5040-D1AE7916F5F0}"/>
              </a:ext>
            </a:extLst>
          </p:cNvPr>
          <p:cNvSpPr>
            <a:spLocks noGrp="1"/>
          </p:cNvSpPr>
          <p:nvPr>
            <p:ph type="body" sz="quarter" idx="12"/>
          </p:nvPr>
        </p:nvSpPr>
        <p:spPr>
          <a:xfrm>
            <a:off x="5650010" y="1174767"/>
            <a:ext cx="3044410" cy="3524453"/>
          </a:xfrm>
        </p:spPr>
        <p:txBody>
          <a:bodyPr/>
          <a:lstStyle/>
          <a:p>
            <a:pPr marL="342900" indent="-342900">
              <a:buFont typeface="Arial" panose="020B0604020202020204" pitchFamily="34" charset="0"/>
              <a:buChar char="•"/>
            </a:pPr>
            <a:r>
              <a:rPr lang="de-DE" dirty="0"/>
              <a:t>Auf lockerem Boden schiebt sich Erde vor den Reifen zusammen</a:t>
            </a:r>
          </a:p>
          <a:p>
            <a:pPr marL="342900" indent="-342900">
              <a:buFont typeface="Arial" panose="020B0604020202020204" pitchFamily="34" charset="0"/>
              <a:buChar char="•"/>
            </a:pPr>
            <a:r>
              <a:rPr lang="de-DE" dirty="0"/>
              <a:t>Mit jedem cm Fahrspur steigt der Dieselverbrauch</a:t>
            </a:r>
          </a:p>
          <a:p>
            <a:pPr marL="342900" indent="-342900">
              <a:buFont typeface="Arial" panose="020B0604020202020204" pitchFamily="34" charset="0"/>
              <a:buChar char="•"/>
            </a:pPr>
            <a:r>
              <a:rPr lang="de-DE" dirty="0"/>
              <a:t>Beim versetzten Fahren von Bedeutung, da jeder Reifen eine neue Fahrspur zieht</a:t>
            </a:r>
          </a:p>
        </p:txBody>
      </p:sp>
      <p:sp>
        <p:nvSpPr>
          <p:cNvPr id="3" name="Textplatzhalter 2">
            <a:extLst>
              <a:ext uri="{FF2B5EF4-FFF2-40B4-BE49-F238E27FC236}">
                <a16:creationId xmlns:a16="http://schemas.microsoft.com/office/drawing/2014/main" id="{124F2F19-F1B4-64F7-0B9F-3CC600F99194}"/>
              </a:ext>
            </a:extLst>
          </p:cNvPr>
          <p:cNvSpPr>
            <a:spLocks noGrp="1"/>
          </p:cNvSpPr>
          <p:nvPr>
            <p:ph type="body" sz="quarter" idx="14"/>
          </p:nvPr>
        </p:nvSpPr>
        <p:spPr/>
        <p:txBody>
          <a:bodyPr/>
          <a:lstStyle/>
          <a:p>
            <a:r>
              <a:rPr lang="de-DE" dirty="0"/>
              <a:t>4. Bodenschutz – </a:t>
            </a:r>
            <a:r>
              <a:rPr lang="de-DE" dirty="0" err="1"/>
              <a:t>Bulldozing</a:t>
            </a:r>
            <a:r>
              <a:rPr lang="de-DE" dirty="0"/>
              <a:t> Effekt</a:t>
            </a:r>
          </a:p>
        </p:txBody>
      </p:sp>
      <p:pic>
        <p:nvPicPr>
          <p:cNvPr id="5" name="Grafik 4">
            <a:extLst>
              <a:ext uri="{FF2B5EF4-FFF2-40B4-BE49-F238E27FC236}">
                <a16:creationId xmlns:a16="http://schemas.microsoft.com/office/drawing/2014/main" id="{6560380A-74C8-17B7-994C-C010D5185298}"/>
              </a:ext>
            </a:extLst>
          </p:cNvPr>
          <p:cNvPicPr>
            <a:picLocks noChangeAspect="1"/>
          </p:cNvPicPr>
          <p:nvPr/>
        </p:nvPicPr>
        <p:blipFill>
          <a:blip r:embed="rId2"/>
          <a:stretch>
            <a:fillRect/>
          </a:stretch>
        </p:blipFill>
        <p:spPr>
          <a:xfrm>
            <a:off x="9030" y="1517668"/>
            <a:ext cx="5640980" cy="2793965"/>
          </a:xfrm>
          <a:prstGeom prst="rect">
            <a:avLst/>
          </a:prstGeom>
        </p:spPr>
      </p:pic>
    </p:spTree>
    <p:extLst>
      <p:ext uri="{BB962C8B-B14F-4D97-AF65-F5344CB8AC3E}">
        <p14:creationId xmlns:p14="http://schemas.microsoft.com/office/powerpoint/2010/main" val="1064355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3610A54-3F8F-5BFA-4514-81723BBFE680}"/>
              </a:ext>
            </a:extLst>
          </p:cNvPr>
          <p:cNvSpPr>
            <a:spLocks noGrp="1"/>
          </p:cNvSpPr>
          <p:nvPr>
            <p:ph type="body" sz="quarter" idx="12"/>
          </p:nvPr>
        </p:nvSpPr>
        <p:spPr>
          <a:xfrm>
            <a:off x="971550" y="1174768"/>
            <a:ext cx="4483045" cy="2956500"/>
          </a:xfrm>
        </p:spPr>
        <p:txBody>
          <a:bodyPr/>
          <a:lstStyle/>
          <a:p>
            <a:r>
              <a:rPr lang="de-DE" dirty="0"/>
              <a:t>Zusammenfassung</a:t>
            </a:r>
          </a:p>
          <a:p>
            <a:pPr marL="342900" indent="-342900">
              <a:buFont typeface="Arial" panose="020B0604020202020204" pitchFamily="34" charset="0"/>
              <a:buChar char="•"/>
            </a:pPr>
            <a:r>
              <a:rPr lang="de-DE" dirty="0"/>
              <a:t>Durch Erhöhung der Auflagefläche oder Gewichtsreduktion entsteht weniger Bodenverdichtung</a:t>
            </a:r>
          </a:p>
          <a:p>
            <a:pPr marL="342900" indent="-342900">
              <a:buFont typeface="Arial" panose="020B0604020202020204" pitchFamily="34" charset="0"/>
              <a:buChar char="•"/>
            </a:pPr>
            <a:r>
              <a:rPr lang="de-DE" dirty="0"/>
              <a:t>Durch konservierende Bodenbearbeitung sind Flächen früher befahrbar</a:t>
            </a:r>
          </a:p>
          <a:p>
            <a:pPr marL="342900" indent="-342900">
              <a:buFont typeface="Arial" panose="020B0604020202020204" pitchFamily="34" charset="0"/>
              <a:buChar char="•"/>
            </a:pPr>
            <a:r>
              <a:rPr lang="de-DE" dirty="0"/>
              <a:t>Trotzdem nie auf zu nassem Boden fahren</a:t>
            </a:r>
          </a:p>
        </p:txBody>
      </p:sp>
      <p:sp>
        <p:nvSpPr>
          <p:cNvPr id="3" name="Textplatzhalter 2">
            <a:extLst>
              <a:ext uri="{FF2B5EF4-FFF2-40B4-BE49-F238E27FC236}">
                <a16:creationId xmlns:a16="http://schemas.microsoft.com/office/drawing/2014/main" id="{DB57A900-CD73-6BD4-1BF7-056BB3CE56D6}"/>
              </a:ext>
            </a:extLst>
          </p:cNvPr>
          <p:cNvSpPr>
            <a:spLocks noGrp="1"/>
          </p:cNvSpPr>
          <p:nvPr>
            <p:ph type="body" sz="quarter" idx="14"/>
          </p:nvPr>
        </p:nvSpPr>
        <p:spPr/>
        <p:txBody>
          <a:bodyPr>
            <a:normAutofit lnSpcReduction="10000"/>
          </a:bodyPr>
          <a:lstStyle/>
          <a:p>
            <a:r>
              <a:rPr lang="de-DE" dirty="0"/>
              <a:t>4. Bodenschutz</a:t>
            </a:r>
          </a:p>
        </p:txBody>
      </p:sp>
      <p:pic>
        <p:nvPicPr>
          <p:cNvPr id="5" name="Grafik 4">
            <a:extLst>
              <a:ext uri="{FF2B5EF4-FFF2-40B4-BE49-F238E27FC236}">
                <a16:creationId xmlns:a16="http://schemas.microsoft.com/office/drawing/2014/main" id="{92629B98-CDC0-37BF-8942-AFAE2BF30296}"/>
              </a:ext>
            </a:extLst>
          </p:cNvPr>
          <p:cNvPicPr>
            <a:picLocks noChangeAspect="1"/>
          </p:cNvPicPr>
          <p:nvPr/>
        </p:nvPicPr>
        <p:blipFill>
          <a:blip r:embed="rId2"/>
          <a:stretch>
            <a:fillRect/>
          </a:stretch>
        </p:blipFill>
        <p:spPr>
          <a:xfrm>
            <a:off x="5786175" y="1108033"/>
            <a:ext cx="2619375" cy="1743075"/>
          </a:xfrm>
          <a:prstGeom prst="rect">
            <a:avLst/>
          </a:prstGeom>
        </p:spPr>
      </p:pic>
      <p:pic>
        <p:nvPicPr>
          <p:cNvPr id="7" name="Grafik 6">
            <a:extLst>
              <a:ext uri="{FF2B5EF4-FFF2-40B4-BE49-F238E27FC236}">
                <a16:creationId xmlns:a16="http://schemas.microsoft.com/office/drawing/2014/main" id="{F52CBC54-D7B7-AB14-9428-9AAD61245714}"/>
              </a:ext>
            </a:extLst>
          </p:cNvPr>
          <p:cNvPicPr>
            <a:picLocks noChangeAspect="1"/>
          </p:cNvPicPr>
          <p:nvPr/>
        </p:nvPicPr>
        <p:blipFill>
          <a:blip r:embed="rId3"/>
          <a:stretch>
            <a:fillRect/>
          </a:stretch>
        </p:blipFill>
        <p:spPr>
          <a:xfrm>
            <a:off x="5786175" y="2942272"/>
            <a:ext cx="2619375" cy="1887927"/>
          </a:xfrm>
          <a:prstGeom prst="rect">
            <a:avLst/>
          </a:prstGeom>
        </p:spPr>
      </p:pic>
    </p:spTree>
    <p:extLst>
      <p:ext uri="{BB962C8B-B14F-4D97-AF65-F5344CB8AC3E}">
        <p14:creationId xmlns:p14="http://schemas.microsoft.com/office/powerpoint/2010/main" val="1195289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dirty="0"/>
              <a:t>Auf dem Acker</a:t>
            </a:r>
          </a:p>
        </p:txBody>
      </p:sp>
      <p:sp>
        <p:nvSpPr>
          <p:cNvPr id="136194" name="Foliennummernplatzhalter 2"/>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eaLnBrk="0" hangingPunct="0">
              <a:spcBef>
                <a:spcPct val="0"/>
              </a:spcBef>
              <a:buClrTx/>
              <a:buNone/>
            </a:pPr>
            <a:r>
              <a:rPr lang="de-DE" altLang="de-DE" sz="750">
                <a:solidFill>
                  <a:srgbClr val="71AD2A"/>
                </a:solidFill>
              </a:rPr>
              <a:t> Folie </a:t>
            </a:r>
            <a:fld id="{019A2C86-ADBE-4E4C-ADAA-7B2AFCF55518}" type="slidenum">
              <a:rPr lang="de-DE" altLang="de-DE" sz="750">
                <a:solidFill>
                  <a:srgbClr val="71AD2A"/>
                </a:solidFill>
              </a:rPr>
              <a:pPr defTabSz="685800" eaLnBrk="0" hangingPunct="0">
                <a:spcBef>
                  <a:spcPct val="0"/>
                </a:spcBef>
                <a:buClrTx/>
                <a:buNone/>
              </a:pPr>
              <a:t>65</a:t>
            </a:fld>
            <a:endParaRPr lang="de-DE" altLang="de-DE" sz="750">
              <a:solidFill>
                <a:srgbClr val="71AD2A"/>
              </a:solidFill>
            </a:endParaRPr>
          </a:p>
        </p:txBody>
      </p:sp>
      <p:sp>
        <p:nvSpPr>
          <p:cNvPr id="136195" name="Fußzeilenplatzhalter 3"/>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eaLnBrk="0" hangingPunct="0">
              <a:spcBef>
                <a:spcPct val="0"/>
              </a:spcBef>
              <a:buClrTx/>
              <a:buNone/>
            </a:pPr>
            <a:r>
              <a:rPr lang="de-DE" altLang="de-DE" sz="750">
                <a:solidFill>
                  <a:srgbClr val="71AD2A"/>
                </a:solidFill>
              </a:rPr>
              <a:t>HSWT    Prof. Dr. U. </a:t>
            </a:r>
          </a:p>
        </p:txBody>
      </p:sp>
      <p:sp>
        <p:nvSpPr>
          <p:cNvPr id="886787" name="Rectangle 3"/>
          <p:cNvSpPr>
            <a:spLocks noGrp="1" noChangeArrowheads="1"/>
          </p:cNvSpPr>
          <p:nvPr>
            <p:ph type="body" idx="4294967295"/>
          </p:nvPr>
        </p:nvSpPr>
        <p:spPr>
          <a:xfrm>
            <a:off x="3545886" y="951570"/>
            <a:ext cx="5682853" cy="3394472"/>
          </a:xfrm>
        </p:spPr>
        <p:txBody>
          <a:bodyPr/>
          <a:lstStyle/>
          <a:p>
            <a:pPr eaLnBrk="1" hangingPunct="1"/>
            <a:r>
              <a:rPr lang="de-DE" altLang="de-DE" dirty="0"/>
              <a:t>Mit sinkendem Reifendruck erhöht sich die Verzahnung der Stollen im Boden!</a:t>
            </a:r>
          </a:p>
          <a:p>
            <a:pPr eaLnBrk="1" hangingPunct="1"/>
            <a:endParaRPr lang="de-DE" altLang="de-DE" dirty="0"/>
          </a:p>
          <a:p>
            <a:pPr eaLnBrk="1" hangingPunct="1">
              <a:buFont typeface="Arial Unicode MS" panose="020B0604020202020204" pitchFamily="34" charset="-128"/>
              <a:buNone/>
            </a:pPr>
            <a:r>
              <a:rPr lang="de-DE" altLang="de-DE" dirty="0"/>
              <a:t>    →	</a:t>
            </a:r>
            <a:r>
              <a:rPr lang="de-DE" altLang="de-DE" b="1" dirty="0"/>
              <a:t>Weniger Schlupf</a:t>
            </a:r>
            <a:r>
              <a:rPr lang="de-DE" altLang="de-DE" dirty="0"/>
              <a:t> und dadurch</a:t>
            </a:r>
          </a:p>
          <a:p>
            <a:pPr eaLnBrk="1" hangingPunct="1">
              <a:buFont typeface="Arial Unicode MS" panose="020B0604020202020204" pitchFamily="34" charset="-128"/>
              <a:buNone/>
            </a:pPr>
            <a:r>
              <a:rPr lang="de-DE" altLang="de-DE" b="1" dirty="0"/>
              <a:t>			mehr echte Vorfahrt!</a:t>
            </a:r>
          </a:p>
          <a:p>
            <a:pPr eaLnBrk="1" hangingPunct="1">
              <a:buFont typeface="Arial Unicode MS" panose="020B0604020202020204" pitchFamily="34" charset="-128"/>
              <a:buNone/>
            </a:pPr>
            <a:r>
              <a:rPr lang="de-DE" altLang="de-DE" dirty="0"/>
              <a:t>	→	Weniger </a:t>
            </a:r>
            <a:r>
              <a:rPr lang="de-DE" altLang="de-DE" b="1" dirty="0"/>
              <a:t>Kontaktflächendruck </a:t>
            </a:r>
          </a:p>
          <a:p>
            <a:pPr eaLnBrk="1" hangingPunct="1">
              <a:buFont typeface="Arial Unicode MS" panose="020B0604020202020204" pitchFamily="34" charset="-128"/>
              <a:buNone/>
            </a:pPr>
            <a:r>
              <a:rPr lang="de-DE" altLang="de-DE" dirty="0"/>
              <a:t>	→	Weniger </a:t>
            </a:r>
            <a:r>
              <a:rPr lang="de-DE" altLang="de-DE" b="1" dirty="0"/>
              <a:t>Druck im Boden</a:t>
            </a:r>
          </a:p>
          <a:p>
            <a:pPr eaLnBrk="1" hangingPunct="1">
              <a:buFont typeface="Arial Unicode MS" panose="020B0604020202020204" pitchFamily="34" charset="-128"/>
              <a:buNone/>
            </a:pPr>
            <a:endParaRPr lang="de-DE" altLang="de-DE" b="1" dirty="0"/>
          </a:p>
          <a:p>
            <a:pPr eaLnBrk="1" hangingPunct="1">
              <a:buFont typeface="Arial Unicode MS" panose="020B0604020202020204" pitchFamily="34" charset="-128"/>
              <a:buNone/>
            </a:pPr>
            <a:r>
              <a:rPr lang="de-DE" altLang="de-DE" dirty="0"/>
              <a:t>	</a:t>
            </a:r>
          </a:p>
          <a:p>
            <a:pPr eaLnBrk="1" hangingPunct="1">
              <a:buFont typeface="Arial Unicode MS" panose="020B0604020202020204" pitchFamily="34" charset="-128"/>
              <a:buNone/>
            </a:pPr>
            <a:endParaRPr lang="de-DE" altLang="de-DE" dirty="0"/>
          </a:p>
        </p:txBody>
      </p:sp>
      <p:pic>
        <p:nvPicPr>
          <p:cNvPr id="136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18" y="0"/>
            <a:ext cx="140493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6198" name="Gruppieren 3"/>
          <p:cNvGrpSpPr>
            <a:grpSpLocks/>
          </p:cNvGrpSpPr>
          <p:nvPr/>
        </p:nvGrpSpPr>
        <p:grpSpPr bwMode="auto">
          <a:xfrm>
            <a:off x="1919288" y="34529"/>
            <a:ext cx="1371600" cy="674066"/>
            <a:chOff x="1416680" y="46530"/>
            <a:chExt cx="1828283" cy="897385"/>
          </a:xfrm>
        </p:grpSpPr>
        <p:sp>
          <p:nvSpPr>
            <p:cNvPr id="136211" name="Pfeil nach rechts 1"/>
            <p:cNvSpPr>
              <a:spLocks noChangeArrowheads="1"/>
            </p:cNvSpPr>
            <p:nvPr/>
          </p:nvSpPr>
          <p:spPr bwMode="auto">
            <a:xfrm>
              <a:off x="1416680" y="46530"/>
              <a:ext cx="648073" cy="504056"/>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200">
                <a:solidFill>
                  <a:srgbClr val="000000"/>
                </a:solidFill>
                <a:latin typeface="Times New Roman" panose="02020603050405020304" pitchFamily="18" charset="0"/>
              </a:endParaRPr>
            </a:p>
          </p:txBody>
        </p:sp>
        <p:sp>
          <p:nvSpPr>
            <p:cNvPr id="136212" name="Textfeld 2"/>
            <p:cNvSpPr txBox="1">
              <a:spLocks noChangeArrowheads="1"/>
            </p:cNvSpPr>
            <p:nvPr/>
          </p:nvSpPr>
          <p:spPr bwMode="auto">
            <a:xfrm>
              <a:off x="2164844" y="83454"/>
              <a:ext cx="1080119" cy="86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r>
                <a:rPr lang="de-DE" altLang="de-DE" sz="1800">
                  <a:solidFill>
                    <a:srgbClr val="000000"/>
                  </a:solidFill>
                  <a:latin typeface="Times New Roman" panose="02020603050405020304" pitchFamily="18" charset="0"/>
                </a:rPr>
                <a:t>1,6 bar</a:t>
              </a:r>
            </a:p>
          </p:txBody>
        </p:sp>
      </p:grpSp>
      <p:grpSp>
        <p:nvGrpSpPr>
          <p:cNvPr id="136199" name="Gruppieren 8"/>
          <p:cNvGrpSpPr>
            <a:grpSpLocks/>
          </p:cNvGrpSpPr>
          <p:nvPr/>
        </p:nvGrpSpPr>
        <p:grpSpPr bwMode="auto">
          <a:xfrm>
            <a:off x="1924050" y="1104900"/>
            <a:ext cx="1370410" cy="674066"/>
            <a:chOff x="1416680" y="46530"/>
            <a:chExt cx="1828283" cy="897385"/>
          </a:xfrm>
        </p:grpSpPr>
        <p:sp>
          <p:nvSpPr>
            <p:cNvPr id="136209" name="Pfeil nach rechts 9"/>
            <p:cNvSpPr>
              <a:spLocks noChangeArrowheads="1"/>
            </p:cNvSpPr>
            <p:nvPr/>
          </p:nvSpPr>
          <p:spPr bwMode="auto">
            <a:xfrm>
              <a:off x="1416680" y="46530"/>
              <a:ext cx="648073" cy="504056"/>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200">
                <a:solidFill>
                  <a:srgbClr val="000000"/>
                </a:solidFill>
                <a:latin typeface="Times New Roman" panose="02020603050405020304" pitchFamily="18" charset="0"/>
              </a:endParaRPr>
            </a:p>
          </p:txBody>
        </p:sp>
        <p:sp>
          <p:nvSpPr>
            <p:cNvPr id="136210" name="Textfeld 10"/>
            <p:cNvSpPr txBox="1">
              <a:spLocks noChangeArrowheads="1"/>
            </p:cNvSpPr>
            <p:nvPr/>
          </p:nvSpPr>
          <p:spPr bwMode="auto">
            <a:xfrm>
              <a:off x="2164844" y="83454"/>
              <a:ext cx="1080119" cy="86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r>
                <a:rPr lang="de-DE" altLang="de-DE" sz="1800">
                  <a:solidFill>
                    <a:srgbClr val="000000"/>
                  </a:solidFill>
                  <a:latin typeface="Times New Roman" panose="02020603050405020304" pitchFamily="18" charset="0"/>
                </a:rPr>
                <a:t>1,2 bar</a:t>
              </a:r>
            </a:p>
          </p:txBody>
        </p:sp>
      </p:grpSp>
      <p:grpSp>
        <p:nvGrpSpPr>
          <p:cNvPr id="136200" name="Gruppieren 11"/>
          <p:cNvGrpSpPr>
            <a:grpSpLocks/>
          </p:cNvGrpSpPr>
          <p:nvPr/>
        </p:nvGrpSpPr>
        <p:grpSpPr bwMode="auto">
          <a:xfrm>
            <a:off x="1940719" y="2031207"/>
            <a:ext cx="1371600" cy="674066"/>
            <a:chOff x="1416680" y="46530"/>
            <a:chExt cx="1828283" cy="897385"/>
          </a:xfrm>
        </p:grpSpPr>
        <p:sp>
          <p:nvSpPr>
            <p:cNvPr id="136207" name="Pfeil nach rechts 12"/>
            <p:cNvSpPr>
              <a:spLocks noChangeArrowheads="1"/>
            </p:cNvSpPr>
            <p:nvPr/>
          </p:nvSpPr>
          <p:spPr bwMode="auto">
            <a:xfrm>
              <a:off x="1416680" y="46530"/>
              <a:ext cx="648073" cy="504056"/>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200">
                <a:solidFill>
                  <a:srgbClr val="000000"/>
                </a:solidFill>
                <a:latin typeface="Times New Roman" panose="02020603050405020304" pitchFamily="18" charset="0"/>
              </a:endParaRPr>
            </a:p>
          </p:txBody>
        </p:sp>
        <p:sp>
          <p:nvSpPr>
            <p:cNvPr id="136208" name="Textfeld 13"/>
            <p:cNvSpPr txBox="1">
              <a:spLocks noChangeArrowheads="1"/>
            </p:cNvSpPr>
            <p:nvPr/>
          </p:nvSpPr>
          <p:spPr bwMode="auto">
            <a:xfrm>
              <a:off x="2164844" y="83454"/>
              <a:ext cx="1080119" cy="86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r>
                <a:rPr lang="de-DE" altLang="de-DE" sz="1800">
                  <a:solidFill>
                    <a:srgbClr val="000000"/>
                  </a:solidFill>
                  <a:latin typeface="Times New Roman" panose="02020603050405020304" pitchFamily="18" charset="0"/>
                </a:rPr>
                <a:t>1,0 bar</a:t>
              </a:r>
            </a:p>
          </p:txBody>
        </p:sp>
      </p:grpSp>
      <p:grpSp>
        <p:nvGrpSpPr>
          <p:cNvPr id="136201" name="Gruppieren 14"/>
          <p:cNvGrpSpPr>
            <a:grpSpLocks/>
          </p:cNvGrpSpPr>
          <p:nvPr/>
        </p:nvGrpSpPr>
        <p:grpSpPr bwMode="auto">
          <a:xfrm>
            <a:off x="1949054" y="3057525"/>
            <a:ext cx="1370409" cy="674066"/>
            <a:chOff x="1416680" y="46530"/>
            <a:chExt cx="1828283" cy="897385"/>
          </a:xfrm>
        </p:grpSpPr>
        <p:sp>
          <p:nvSpPr>
            <p:cNvPr id="136205" name="Pfeil nach rechts 15"/>
            <p:cNvSpPr>
              <a:spLocks noChangeArrowheads="1"/>
            </p:cNvSpPr>
            <p:nvPr/>
          </p:nvSpPr>
          <p:spPr bwMode="auto">
            <a:xfrm>
              <a:off x="1416680" y="46530"/>
              <a:ext cx="648073" cy="504056"/>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200">
                <a:solidFill>
                  <a:srgbClr val="000000"/>
                </a:solidFill>
                <a:latin typeface="Times New Roman" panose="02020603050405020304" pitchFamily="18" charset="0"/>
              </a:endParaRPr>
            </a:p>
          </p:txBody>
        </p:sp>
        <p:sp>
          <p:nvSpPr>
            <p:cNvPr id="136206" name="Textfeld 16"/>
            <p:cNvSpPr txBox="1">
              <a:spLocks noChangeArrowheads="1"/>
            </p:cNvSpPr>
            <p:nvPr/>
          </p:nvSpPr>
          <p:spPr bwMode="auto">
            <a:xfrm>
              <a:off x="2164844" y="83454"/>
              <a:ext cx="1080119" cy="86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r>
                <a:rPr lang="de-DE" altLang="de-DE" sz="1800">
                  <a:solidFill>
                    <a:srgbClr val="000000"/>
                  </a:solidFill>
                  <a:latin typeface="Times New Roman" panose="02020603050405020304" pitchFamily="18" charset="0"/>
                </a:rPr>
                <a:t>0,8 bar</a:t>
              </a:r>
            </a:p>
          </p:txBody>
        </p:sp>
      </p:grpSp>
      <p:grpSp>
        <p:nvGrpSpPr>
          <p:cNvPr id="136202" name="Gruppieren 17"/>
          <p:cNvGrpSpPr>
            <a:grpSpLocks/>
          </p:cNvGrpSpPr>
          <p:nvPr/>
        </p:nvGrpSpPr>
        <p:grpSpPr bwMode="auto">
          <a:xfrm>
            <a:off x="1949054" y="4083844"/>
            <a:ext cx="1370409" cy="674066"/>
            <a:chOff x="1416680" y="46530"/>
            <a:chExt cx="1828283" cy="897385"/>
          </a:xfrm>
        </p:grpSpPr>
        <p:sp>
          <p:nvSpPr>
            <p:cNvPr id="136203" name="Pfeil nach rechts 18"/>
            <p:cNvSpPr>
              <a:spLocks noChangeArrowheads="1"/>
            </p:cNvSpPr>
            <p:nvPr/>
          </p:nvSpPr>
          <p:spPr bwMode="auto">
            <a:xfrm>
              <a:off x="1416680" y="46530"/>
              <a:ext cx="648073" cy="504056"/>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endParaRPr lang="de-DE" altLang="de-DE" sz="1200">
                <a:solidFill>
                  <a:srgbClr val="000000"/>
                </a:solidFill>
                <a:latin typeface="Times New Roman" panose="02020603050405020304" pitchFamily="18" charset="0"/>
              </a:endParaRPr>
            </a:p>
          </p:txBody>
        </p:sp>
        <p:sp>
          <p:nvSpPr>
            <p:cNvPr id="136204" name="Textfeld 19"/>
            <p:cNvSpPr txBox="1">
              <a:spLocks noChangeArrowheads="1"/>
            </p:cNvSpPr>
            <p:nvPr/>
          </p:nvSpPr>
          <p:spPr bwMode="auto">
            <a:xfrm>
              <a:off x="2164844" y="83454"/>
              <a:ext cx="1080119" cy="86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ClrTx/>
                <a:buNone/>
              </a:pPr>
              <a:r>
                <a:rPr lang="de-DE" altLang="de-DE" sz="1800">
                  <a:solidFill>
                    <a:srgbClr val="000000"/>
                  </a:solidFill>
                  <a:latin typeface="Times New Roman" panose="02020603050405020304" pitchFamily="18" charset="0"/>
                </a:rPr>
                <a:t>0,6 bar</a:t>
              </a:r>
            </a:p>
          </p:txBody>
        </p:sp>
      </p:grpSp>
    </p:spTree>
    <p:extLst>
      <p:ext uri="{BB962C8B-B14F-4D97-AF65-F5344CB8AC3E}">
        <p14:creationId xmlns:p14="http://schemas.microsoft.com/office/powerpoint/2010/main" val="3175758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6787">
                                            <p:txEl>
                                              <p:pRg st="0" end="0"/>
                                            </p:txEl>
                                          </p:spTgt>
                                        </p:tgtEl>
                                        <p:attrNameLst>
                                          <p:attrName>style.visibility</p:attrName>
                                        </p:attrNameLst>
                                      </p:cBhvr>
                                      <p:to>
                                        <p:strVal val="visible"/>
                                      </p:to>
                                    </p:set>
                                    <p:anim calcmode="lin" valueType="num">
                                      <p:cBhvr additive="base">
                                        <p:cTn id="7" dur="500" fill="hold"/>
                                        <p:tgtEl>
                                          <p:spTgt spid="886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6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6787">
                                            <p:txEl>
                                              <p:pRg st="2" end="2"/>
                                            </p:txEl>
                                          </p:spTgt>
                                        </p:tgtEl>
                                        <p:attrNameLst>
                                          <p:attrName>style.visibility</p:attrName>
                                        </p:attrNameLst>
                                      </p:cBhvr>
                                      <p:to>
                                        <p:strVal val="visible"/>
                                      </p:to>
                                    </p:set>
                                    <p:anim calcmode="lin" valueType="num">
                                      <p:cBhvr additive="base">
                                        <p:cTn id="13" dur="500" fill="hold"/>
                                        <p:tgtEl>
                                          <p:spTgt spid="8867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6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6787">
                                            <p:txEl>
                                              <p:pRg st="3" end="3"/>
                                            </p:txEl>
                                          </p:spTgt>
                                        </p:tgtEl>
                                        <p:attrNameLst>
                                          <p:attrName>style.visibility</p:attrName>
                                        </p:attrNameLst>
                                      </p:cBhvr>
                                      <p:to>
                                        <p:strVal val="visible"/>
                                      </p:to>
                                    </p:set>
                                    <p:anim calcmode="lin" valueType="num">
                                      <p:cBhvr additive="base">
                                        <p:cTn id="19" dur="500" fill="hold"/>
                                        <p:tgtEl>
                                          <p:spTgt spid="8867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6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86787">
                                            <p:txEl>
                                              <p:pRg st="4" end="4"/>
                                            </p:txEl>
                                          </p:spTgt>
                                        </p:tgtEl>
                                        <p:attrNameLst>
                                          <p:attrName>style.visibility</p:attrName>
                                        </p:attrNameLst>
                                      </p:cBhvr>
                                      <p:to>
                                        <p:strVal val="visible"/>
                                      </p:to>
                                    </p:set>
                                    <p:anim calcmode="lin" valueType="num">
                                      <p:cBhvr additive="base">
                                        <p:cTn id="25" dur="500" fill="hold"/>
                                        <p:tgtEl>
                                          <p:spTgt spid="886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86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86787">
                                            <p:txEl>
                                              <p:pRg st="5" end="5"/>
                                            </p:txEl>
                                          </p:spTgt>
                                        </p:tgtEl>
                                        <p:attrNameLst>
                                          <p:attrName>style.visibility</p:attrName>
                                        </p:attrNameLst>
                                      </p:cBhvr>
                                      <p:to>
                                        <p:strVal val="visible"/>
                                      </p:to>
                                    </p:set>
                                    <p:anim calcmode="lin" valueType="num">
                                      <p:cBhvr additive="base">
                                        <p:cTn id="31" dur="500" fill="hold"/>
                                        <p:tgtEl>
                                          <p:spTgt spid="8867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867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86787">
                                            <p:txEl>
                                              <p:pRg st="7" end="7"/>
                                            </p:txEl>
                                          </p:spTgt>
                                        </p:tgtEl>
                                        <p:attrNameLst>
                                          <p:attrName>style.visibility</p:attrName>
                                        </p:attrNameLst>
                                      </p:cBhvr>
                                      <p:to>
                                        <p:strVal val="visible"/>
                                      </p:to>
                                    </p:set>
                                    <p:anim calcmode="lin" valueType="num">
                                      <p:cBhvr additive="base">
                                        <p:cTn id="37" dur="500" fill="hold"/>
                                        <p:tgtEl>
                                          <p:spTgt spid="88678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8678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9ED0DDF-2C81-BF2F-7167-88EB47E31DBC}"/>
              </a:ext>
            </a:extLst>
          </p:cNvPr>
          <p:cNvSpPr>
            <a:spLocks noGrp="1"/>
          </p:cNvSpPr>
          <p:nvPr>
            <p:ph type="body" sz="quarter" idx="12"/>
          </p:nvPr>
        </p:nvSpPr>
        <p:spPr/>
        <p:txBody>
          <a:bodyPr/>
          <a:lstStyle/>
          <a:p>
            <a:r>
              <a:rPr lang="de-DE" dirty="0"/>
              <a:t>Wie entsteht Schlupf?</a:t>
            </a:r>
          </a:p>
        </p:txBody>
      </p:sp>
      <p:sp>
        <p:nvSpPr>
          <p:cNvPr id="3" name="Textplatzhalter 2">
            <a:extLst>
              <a:ext uri="{FF2B5EF4-FFF2-40B4-BE49-F238E27FC236}">
                <a16:creationId xmlns:a16="http://schemas.microsoft.com/office/drawing/2014/main" id="{628D6018-BFFC-3FD9-CBF6-AE8F69F21E06}"/>
              </a:ext>
            </a:extLst>
          </p:cNvPr>
          <p:cNvSpPr>
            <a:spLocks noGrp="1"/>
          </p:cNvSpPr>
          <p:nvPr>
            <p:ph type="body" sz="quarter" idx="14"/>
          </p:nvPr>
        </p:nvSpPr>
        <p:spPr/>
        <p:txBody>
          <a:bodyPr>
            <a:normAutofit lnSpcReduction="10000"/>
          </a:bodyPr>
          <a:lstStyle/>
          <a:p>
            <a:r>
              <a:rPr lang="de-DE" dirty="0"/>
              <a:t>5. Traktion – Schlupf </a:t>
            </a:r>
          </a:p>
        </p:txBody>
      </p:sp>
      <p:pic>
        <p:nvPicPr>
          <p:cNvPr id="5" name="Grafik 4">
            <a:extLst>
              <a:ext uri="{FF2B5EF4-FFF2-40B4-BE49-F238E27FC236}">
                <a16:creationId xmlns:a16="http://schemas.microsoft.com/office/drawing/2014/main" id="{B967011D-DA80-2257-3DD4-BDE7108F966C}"/>
              </a:ext>
            </a:extLst>
          </p:cNvPr>
          <p:cNvPicPr>
            <a:picLocks noChangeAspect="1"/>
          </p:cNvPicPr>
          <p:nvPr/>
        </p:nvPicPr>
        <p:blipFill>
          <a:blip r:embed="rId3"/>
          <a:stretch>
            <a:fillRect/>
          </a:stretch>
        </p:blipFill>
        <p:spPr>
          <a:xfrm>
            <a:off x="872474" y="1494845"/>
            <a:ext cx="4264925" cy="3086459"/>
          </a:xfrm>
          <a:prstGeom prst="rect">
            <a:avLst/>
          </a:prstGeom>
        </p:spPr>
      </p:pic>
      <p:sp>
        <p:nvSpPr>
          <p:cNvPr id="6" name="Textfeld 5">
            <a:extLst>
              <a:ext uri="{FF2B5EF4-FFF2-40B4-BE49-F238E27FC236}">
                <a16:creationId xmlns:a16="http://schemas.microsoft.com/office/drawing/2014/main" id="{367E533D-7E1E-51C6-054B-2AD70DF68EB2}"/>
              </a:ext>
            </a:extLst>
          </p:cNvPr>
          <p:cNvSpPr txBox="1"/>
          <p:nvPr/>
        </p:nvSpPr>
        <p:spPr>
          <a:xfrm>
            <a:off x="5732890" y="1288111"/>
            <a:ext cx="2878373" cy="2585323"/>
          </a:xfrm>
          <a:prstGeom prst="rect">
            <a:avLst/>
          </a:prstGeom>
          <a:noFill/>
        </p:spPr>
        <p:txBody>
          <a:bodyPr wrap="square" rtlCol="0">
            <a:spAutoFit/>
          </a:bodyPr>
          <a:lstStyle/>
          <a:p>
            <a:pPr marL="285750" indent="-285750" algn="l">
              <a:buFont typeface="Arial" panose="020B0604020202020204" pitchFamily="34" charset="0"/>
              <a:buChar char="•"/>
            </a:pPr>
            <a:r>
              <a:rPr lang="de-DE" dirty="0"/>
              <a:t>Die maximale Umfangskraft ist abhängig von Reibkraft und Scherkraft</a:t>
            </a:r>
          </a:p>
          <a:p>
            <a:pPr marL="285750" indent="-285750" algn="l">
              <a:buFont typeface="Arial" panose="020B0604020202020204" pitchFamily="34" charset="0"/>
              <a:buChar char="•"/>
            </a:pPr>
            <a:r>
              <a:rPr lang="de-DE" dirty="0"/>
              <a:t>Diese sind beide abhängig von Reifen, Radlast + Reifendruck und Bodenbeschaffenheit</a:t>
            </a:r>
          </a:p>
        </p:txBody>
      </p:sp>
    </p:spTree>
    <p:extLst>
      <p:ext uri="{BB962C8B-B14F-4D97-AF65-F5344CB8AC3E}">
        <p14:creationId xmlns:p14="http://schemas.microsoft.com/office/powerpoint/2010/main" val="2875186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el 3"/>
          <p:cNvSpPr>
            <a:spLocks noGrp="1"/>
          </p:cNvSpPr>
          <p:nvPr>
            <p:ph type="title"/>
          </p:nvPr>
        </p:nvSpPr>
        <p:spPr/>
        <p:txBody>
          <a:bodyPr/>
          <a:lstStyle/>
          <a:p>
            <a:pPr eaLnBrk="1" hangingPunct="1"/>
            <a:r>
              <a:rPr lang="de-DE" altLang="de-DE"/>
              <a:t>Druck im Boden in Abhängigkeit vom Reifeninnendruck</a:t>
            </a:r>
          </a:p>
        </p:txBody>
      </p:sp>
      <p:sp>
        <p:nvSpPr>
          <p:cNvPr id="121859"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523CDA6C-587D-4450-A43A-3F19DF3B113B}" type="slidenum">
              <a:rPr lang="de-DE" altLang="de-DE" sz="750">
                <a:solidFill>
                  <a:srgbClr val="71AD2A"/>
                </a:solidFill>
              </a:rPr>
              <a:pPr defTabSz="685800">
                <a:spcBef>
                  <a:spcPct val="0"/>
                </a:spcBef>
                <a:buClrTx/>
                <a:buNone/>
              </a:pPr>
              <a:t>67</a:t>
            </a:fld>
            <a:endParaRPr lang="de-DE" altLang="de-DE" sz="750">
              <a:solidFill>
                <a:srgbClr val="71AD2A"/>
              </a:solidFill>
            </a:endParaRPr>
          </a:p>
        </p:txBody>
      </p:sp>
      <p:sp>
        <p:nvSpPr>
          <p:cNvPr id="121860" name="Fußzeilenplatzhalter 2"/>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HSWT    Prof. Dr. U. Groß                  Modul: Grundlagen der Agrartechnik           LE :   Reifen - Fahrwerk</a:t>
            </a:r>
          </a:p>
        </p:txBody>
      </p:sp>
      <p:pic>
        <p:nvPicPr>
          <p:cNvPr id="1218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316" y="614363"/>
            <a:ext cx="6318647" cy="453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r Verbinder 2"/>
          <p:cNvCxnSpPr/>
          <p:nvPr/>
        </p:nvCxnSpPr>
        <p:spPr bwMode="auto">
          <a:xfrm>
            <a:off x="4788024" y="843558"/>
            <a:ext cx="54006" cy="32943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8"/>
          <p:cNvCxnSpPr/>
          <p:nvPr/>
        </p:nvCxnSpPr>
        <p:spPr bwMode="auto">
          <a:xfrm>
            <a:off x="6633735" y="843558"/>
            <a:ext cx="54006" cy="32943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693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Schlupf – ohne, positiv, negativ</a:t>
            </a:r>
          </a:p>
        </p:txBody>
      </p:sp>
      <p:sp>
        <p:nvSpPr>
          <p:cNvPr id="144386"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83FA10D0-677A-426D-8277-254043E6DC3A}" type="slidenum">
              <a:rPr lang="de-DE" altLang="de-DE" sz="750">
                <a:solidFill>
                  <a:srgbClr val="71AD2A"/>
                </a:solidFill>
              </a:rPr>
              <a:pPr defTabSz="685800">
                <a:spcBef>
                  <a:spcPct val="0"/>
                </a:spcBef>
                <a:buClrTx/>
                <a:buNone/>
              </a:pPr>
              <a:t>68</a:t>
            </a:fld>
            <a:endParaRPr lang="de-DE" altLang="de-DE" sz="750">
              <a:solidFill>
                <a:srgbClr val="71AD2A"/>
              </a:solidFill>
            </a:endParaRPr>
          </a:p>
        </p:txBody>
      </p:sp>
      <p:sp>
        <p:nvSpPr>
          <p:cNvPr id="3" name="Fußzeilenplatzhalter 2"/>
          <p:cNvSpPr>
            <a:spLocks noGrp="1"/>
          </p:cNvSpPr>
          <p:nvPr>
            <p:ph type="ftr" sz="quarter" idx="11"/>
          </p:nvPr>
        </p:nvSpPr>
        <p:spPr/>
        <p:txBody>
          <a:bodyPr/>
          <a:lstStyle/>
          <a:p>
            <a:pPr defTabSz="685800">
              <a:defRPr/>
            </a:pPr>
            <a:r>
              <a:rPr lang="de-DE">
                <a:ea typeface="ＭＳ Ｐゴシック"/>
                <a:cs typeface="Arial"/>
              </a:rPr>
              <a:t>HSWT    Prof. Dr. U. Groß                  Modul: Grundlagen der Agrartechnik           LE :   Reifen - Fahrwerk</a:t>
            </a:r>
          </a:p>
        </p:txBody>
      </p:sp>
      <p:pic>
        <p:nvPicPr>
          <p:cNvPr id="144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944" y="1129074"/>
            <a:ext cx="5292328" cy="3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389" name="Textfeld 3"/>
          <p:cNvSpPr txBox="1">
            <a:spLocks noChangeArrowheads="1"/>
          </p:cNvSpPr>
          <p:nvPr/>
        </p:nvSpPr>
        <p:spPr bwMode="auto">
          <a:xfrm>
            <a:off x="6948488" y="4548188"/>
            <a:ext cx="11882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eaLnBrk="1" hangingPunct="1">
              <a:spcBef>
                <a:spcPct val="0"/>
              </a:spcBef>
              <a:buClrTx/>
              <a:buNone/>
            </a:pPr>
            <a:r>
              <a:rPr lang="de-DE" altLang="de-DE" sz="900">
                <a:solidFill>
                  <a:srgbClr val="000000"/>
                </a:solidFill>
              </a:rPr>
              <a:t>Meyer, 2011</a:t>
            </a:r>
          </a:p>
        </p:txBody>
      </p:sp>
      <p:sp>
        <p:nvSpPr>
          <p:cNvPr id="2" name="Textfeld 1"/>
          <p:cNvSpPr txBox="1"/>
          <p:nvPr/>
        </p:nvSpPr>
        <p:spPr>
          <a:xfrm>
            <a:off x="5473148" y="1444487"/>
            <a:ext cx="3147391" cy="646331"/>
          </a:xfrm>
          <a:prstGeom prst="rect">
            <a:avLst/>
          </a:prstGeom>
          <a:solidFill>
            <a:schemeClr val="bg2">
              <a:lumMod val="50000"/>
            </a:schemeClr>
          </a:solidFill>
        </p:spPr>
        <p:txBody>
          <a:bodyPr wrap="square" rtlCol="0">
            <a:spAutoFit/>
          </a:bodyPr>
          <a:lstStyle/>
          <a:p>
            <a:r>
              <a:rPr lang="de-DE" dirty="0"/>
              <a:t>Ohne Schlupf </a:t>
            </a:r>
          </a:p>
          <a:p>
            <a:r>
              <a:rPr lang="de-DE" dirty="0"/>
              <a:t>Radumfang = Abrollstrecke</a:t>
            </a:r>
          </a:p>
        </p:txBody>
      </p:sp>
      <p:sp>
        <p:nvSpPr>
          <p:cNvPr id="7" name="Textfeld 6"/>
          <p:cNvSpPr txBox="1"/>
          <p:nvPr/>
        </p:nvSpPr>
        <p:spPr>
          <a:xfrm>
            <a:off x="5473147" y="2621379"/>
            <a:ext cx="3564836" cy="646331"/>
          </a:xfrm>
          <a:prstGeom prst="rect">
            <a:avLst/>
          </a:prstGeom>
          <a:solidFill>
            <a:schemeClr val="bg2">
              <a:lumMod val="50000"/>
            </a:schemeClr>
          </a:solidFill>
        </p:spPr>
        <p:txBody>
          <a:bodyPr wrap="square" rtlCol="0">
            <a:spAutoFit/>
          </a:bodyPr>
          <a:lstStyle/>
          <a:p>
            <a:r>
              <a:rPr lang="de-DE" dirty="0"/>
              <a:t>Positiver Schlupf </a:t>
            </a:r>
          </a:p>
          <a:p>
            <a:r>
              <a:rPr lang="de-DE" dirty="0"/>
              <a:t>Abrollstrecke kleiner Radumfang</a:t>
            </a:r>
          </a:p>
        </p:txBody>
      </p:sp>
      <p:sp>
        <p:nvSpPr>
          <p:cNvPr id="8" name="Textfeld 7"/>
          <p:cNvSpPr txBox="1"/>
          <p:nvPr/>
        </p:nvSpPr>
        <p:spPr>
          <a:xfrm>
            <a:off x="5473146" y="3798271"/>
            <a:ext cx="3564836" cy="646331"/>
          </a:xfrm>
          <a:prstGeom prst="rect">
            <a:avLst/>
          </a:prstGeom>
          <a:solidFill>
            <a:schemeClr val="bg2">
              <a:lumMod val="50000"/>
            </a:schemeClr>
          </a:solidFill>
        </p:spPr>
        <p:txBody>
          <a:bodyPr wrap="square" rtlCol="0">
            <a:spAutoFit/>
          </a:bodyPr>
          <a:lstStyle/>
          <a:p>
            <a:r>
              <a:rPr lang="de-DE" dirty="0"/>
              <a:t>Negativer Schlupf </a:t>
            </a:r>
          </a:p>
          <a:p>
            <a:r>
              <a:rPr lang="de-DE" dirty="0"/>
              <a:t>Abrollstrecke größer Radumfang</a:t>
            </a:r>
          </a:p>
        </p:txBody>
      </p:sp>
    </p:spTree>
    <p:extLst>
      <p:ext uri="{BB962C8B-B14F-4D97-AF65-F5344CB8AC3E}">
        <p14:creationId xmlns:p14="http://schemas.microsoft.com/office/powerpoint/2010/main" val="7198240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FF6E1F-FC09-27F0-0D90-895757F31A69}"/>
              </a:ext>
            </a:extLst>
          </p:cNvPr>
          <p:cNvSpPr>
            <a:spLocks noGrp="1"/>
          </p:cNvSpPr>
          <p:nvPr>
            <p:ph type="body" sz="quarter" idx="12"/>
          </p:nvPr>
        </p:nvSpPr>
        <p:spPr>
          <a:xfrm>
            <a:off x="572494" y="1174768"/>
            <a:ext cx="3124863" cy="2956500"/>
          </a:xfrm>
        </p:spPr>
        <p:txBody>
          <a:bodyPr/>
          <a:lstStyle/>
          <a:p>
            <a:r>
              <a:rPr lang="de-DE" dirty="0"/>
              <a:t>-Wichtigster wirtschaftlicher Faktor</a:t>
            </a:r>
          </a:p>
          <a:p>
            <a:r>
              <a:rPr lang="de-DE" dirty="0"/>
              <a:t>-bis zu einem Schlupf von 20% nicht wahrnehmbar</a:t>
            </a:r>
          </a:p>
        </p:txBody>
      </p:sp>
      <p:sp>
        <p:nvSpPr>
          <p:cNvPr id="3" name="Textplatzhalter 2">
            <a:extLst>
              <a:ext uri="{FF2B5EF4-FFF2-40B4-BE49-F238E27FC236}">
                <a16:creationId xmlns:a16="http://schemas.microsoft.com/office/drawing/2014/main" id="{C4E1ED5E-13E1-DB5E-D97D-D45D9066EE42}"/>
              </a:ext>
            </a:extLst>
          </p:cNvPr>
          <p:cNvSpPr>
            <a:spLocks noGrp="1"/>
          </p:cNvSpPr>
          <p:nvPr>
            <p:ph type="body" sz="quarter" idx="14"/>
          </p:nvPr>
        </p:nvSpPr>
        <p:spPr/>
        <p:txBody>
          <a:bodyPr>
            <a:normAutofit lnSpcReduction="10000"/>
          </a:bodyPr>
          <a:lstStyle/>
          <a:p>
            <a:r>
              <a:rPr lang="de-DE" dirty="0"/>
              <a:t>5. Traktion</a:t>
            </a:r>
          </a:p>
        </p:txBody>
      </p:sp>
      <p:pic>
        <p:nvPicPr>
          <p:cNvPr id="7" name="Grafik 6">
            <a:extLst>
              <a:ext uri="{FF2B5EF4-FFF2-40B4-BE49-F238E27FC236}">
                <a16:creationId xmlns:a16="http://schemas.microsoft.com/office/drawing/2014/main" id="{9327E9EC-B992-6546-5A7D-6730BB779BAF}"/>
              </a:ext>
            </a:extLst>
          </p:cNvPr>
          <p:cNvPicPr>
            <a:picLocks noChangeAspect="1"/>
          </p:cNvPicPr>
          <p:nvPr/>
        </p:nvPicPr>
        <p:blipFill>
          <a:blip r:embed="rId2"/>
          <a:stretch>
            <a:fillRect/>
          </a:stretch>
        </p:blipFill>
        <p:spPr>
          <a:xfrm>
            <a:off x="3849287" y="983981"/>
            <a:ext cx="4722219" cy="3541664"/>
          </a:xfrm>
          <a:prstGeom prst="rect">
            <a:avLst/>
          </a:prstGeom>
        </p:spPr>
      </p:pic>
    </p:spTree>
    <p:extLst>
      <p:ext uri="{BB962C8B-B14F-4D97-AF65-F5344CB8AC3E}">
        <p14:creationId xmlns:p14="http://schemas.microsoft.com/office/powerpoint/2010/main" val="303658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B7F64C-8F78-884F-A904-1F083B63B467}"/>
              </a:ext>
            </a:extLst>
          </p:cNvPr>
          <p:cNvSpPr>
            <a:spLocks noGrp="1"/>
          </p:cNvSpPr>
          <p:nvPr>
            <p:ph type="body" sz="quarter" idx="14"/>
          </p:nvPr>
        </p:nvSpPr>
        <p:spPr>
          <a:prstGeom prst="rect">
            <a:avLst/>
          </a:prstGeom>
        </p:spPr>
        <p:txBody>
          <a:bodyPr>
            <a:normAutofit lnSpcReduction="10000"/>
          </a:bodyPr>
          <a:lstStyle/>
          <a:p>
            <a:pPr marL="0" indent="0">
              <a:buNone/>
            </a:pPr>
            <a:r>
              <a:rPr lang="de-DE" b="1" dirty="0"/>
              <a:t>1.4 Beste Bodenschonung</a:t>
            </a:r>
          </a:p>
        </p:txBody>
      </p:sp>
      <p:sp>
        <p:nvSpPr>
          <p:cNvPr id="5" name="Text Placeholder 4">
            <a:extLst>
              <a:ext uri="{FF2B5EF4-FFF2-40B4-BE49-F238E27FC236}">
                <a16:creationId xmlns:a16="http://schemas.microsoft.com/office/drawing/2014/main" id="{713CC8C5-FAD3-C74F-8440-E0E65FFF4903}"/>
              </a:ext>
            </a:extLst>
          </p:cNvPr>
          <p:cNvSpPr>
            <a:spLocks noGrp="1"/>
          </p:cNvSpPr>
          <p:nvPr>
            <p:ph type="body" sz="quarter" idx="18"/>
          </p:nvPr>
        </p:nvSpPr>
        <p:spPr>
          <a:prstGeom prst="rect">
            <a:avLst/>
          </a:prstGeom>
        </p:spPr>
        <p:txBody>
          <a:bodyPr>
            <a:normAutofit fontScale="92500" lnSpcReduction="20000"/>
          </a:bodyPr>
          <a:lstStyle/>
          <a:p>
            <a:endParaRPr lang="de-DE"/>
          </a:p>
        </p:txBody>
      </p:sp>
      <p:sp>
        <p:nvSpPr>
          <p:cNvPr id="6" name="Text Placeholder 5">
            <a:extLst>
              <a:ext uri="{FF2B5EF4-FFF2-40B4-BE49-F238E27FC236}">
                <a16:creationId xmlns:a16="http://schemas.microsoft.com/office/drawing/2014/main" id="{11BB689F-3DCB-CB45-B447-3CE35728A662}"/>
              </a:ext>
            </a:extLst>
          </p:cNvPr>
          <p:cNvSpPr>
            <a:spLocks noGrp="1"/>
          </p:cNvSpPr>
          <p:nvPr>
            <p:ph type="body" sz="quarter" idx="19"/>
          </p:nvPr>
        </p:nvSpPr>
        <p:spPr>
          <a:prstGeom prst="rect">
            <a:avLst/>
          </a:prstGeom>
        </p:spPr>
        <p:txBody>
          <a:bodyPr>
            <a:normAutofit fontScale="92500" lnSpcReduction="20000"/>
          </a:bodyPr>
          <a:lstStyle/>
          <a:p>
            <a:endParaRPr lang="de-DE"/>
          </a:p>
        </p:txBody>
      </p:sp>
      <p:pic>
        <p:nvPicPr>
          <p:cNvPr id="10" name="Grafik 9">
            <a:extLst>
              <a:ext uri="{FF2B5EF4-FFF2-40B4-BE49-F238E27FC236}">
                <a16:creationId xmlns:a16="http://schemas.microsoft.com/office/drawing/2014/main" id="{DBB1BDA3-DE97-3D8D-8667-A41C71B00EF2}"/>
              </a:ext>
            </a:extLst>
          </p:cNvPr>
          <p:cNvPicPr>
            <a:picLocks noChangeAspect="1"/>
          </p:cNvPicPr>
          <p:nvPr/>
        </p:nvPicPr>
        <p:blipFill>
          <a:blip r:embed="rId2"/>
          <a:stretch>
            <a:fillRect/>
          </a:stretch>
        </p:blipFill>
        <p:spPr>
          <a:xfrm>
            <a:off x="971550" y="1437322"/>
            <a:ext cx="3193876" cy="2220278"/>
          </a:xfrm>
          <a:prstGeom prst="rect">
            <a:avLst/>
          </a:prstGeom>
        </p:spPr>
      </p:pic>
      <p:sp>
        <p:nvSpPr>
          <p:cNvPr id="11" name="Textfeld 10">
            <a:extLst>
              <a:ext uri="{FF2B5EF4-FFF2-40B4-BE49-F238E27FC236}">
                <a16:creationId xmlns:a16="http://schemas.microsoft.com/office/drawing/2014/main" id="{5468F8CF-C76E-2977-D662-9395B278B824}"/>
              </a:ext>
            </a:extLst>
          </p:cNvPr>
          <p:cNvSpPr txBox="1"/>
          <p:nvPr/>
        </p:nvSpPr>
        <p:spPr>
          <a:xfrm>
            <a:off x="4572000" y="1437322"/>
            <a:ext cx="3680460" cy="2031325"/>
          </a:xfrm>
          <a:prstGeom prst="rect">
            <a:avLst/>
          </a:prstGeom>
          <a:noFill/>
        </p:spPr>
        <p:txBody>
          <a:bodyPr wrap="square" rtlCol="0">
            <a:spAutoFit/>
          </a:bodyPr>
          <a:lstStyle/>
          <a:p>
            <a:pPr marL="342900" indent="-342900" algn="l">
              <a:buFont typeface="Arial" panose="020B0604020202020204" pitchFamily="34" charset="0"/>
              <a:buChar char="•"/>
            </a:pPr>
            <a:r>
              <a:rPr lang="de-DE" dirty="0"/>
              <a:t>Hohe Beanspruchung durch niedrigen Reifendruck</a:t>
            </a:r>
          </a:p>
          <a:p>
            <a:pPr marL="342900" indent="-342900" algn="l">
              <a:buFont typeface="Arial" panose="020B0604020202020204" pitchFamily="34" charset="0"/>
              <a:buChar char="•"/>
            </a:pPr>
            <a:r>
              <a:rPr lang="de-DE" dirty="0"/>
              <a:t>Früher lag der durchschnittliche Reifendruck bei 2,5 Bar</a:t>
            </a:r>
          </a:p>
          <a:p>
            <a:pPr algn="l"/>
            <a:r>
              <a:rPr lang="de-DE" dirty="0">
                <a:sym typeface="Wingdings" panose="05000000000000000000" pitchFamily="2" charset="2"/>
              </a:rPr>
              <a:t>	 heute ab 0,5 Bar bei 	Feldarbeit</a:t>
            </a:r>
            <a:endParaRPr lang="de-DE" dirty="0"/>
          </a:p>
        </p:txBody>
      </p:sp>
    </p:spTree>
    <p:extLst>
      <p:ext uri="{BB962C8B-B14F-4D97-AF65-F5344CB8AC3E}">
        <p14:creationId xmlns:p14="http://schemas.microsoft.com/office/powerpoint/2010/main" val="34076540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Foliennummernplatzhalter 3"/>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C755C8F8-CDF3-47C2-B586-85DE9C43DA49}" type="slidenum">
              <a:rPr lang="de-DE" altLang="de-DE" sz="750">
                <a:solidFill>
                  <a:srgbClr val="71AD2A"/>
                </a:solidFill>
              </a:rPr>
              <a:pPr defTabSz="685800">
                <a:spcBef>
                  <a:spcPct val="0"/>
                </a:spcBef>
                <a:buClrTx/>
                <a:buNone/>
              </a:pPr>
              <a:t>70</a:t>
            </a:fld>
            <a:endParaRPr lang="de-DE" altLang="de-DE" sz="750">
              <a:solidFill>
                <a:srgbClr val="71AD2A"/>
              </a:solidFill>
            </a:endParaRPr>
          </a:p>
        </p:txBody>
      </p:sp>
      <p:sp>
        <p:nvSpPr>
          <p:cNvPr id="146435" name="Fußzeilenplatzhalter 4"/>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HSWT    Prof. Dr. U. Groß                  Modul: Grundlagen der Agrartechnik           LE :   Reifen - Fahrwerk</a:t>
            </a:r>
          </a:p>
        </p:txBody>
      </p:sp>
      <p:sp>
        <p:nvSpPr>
          <p:cNvPr id="146436" name="Rectangle 2"/>
          <p:cNvSpPr>
            <a:spLocks noGrp="1" noChangeArrowheads="1"/>
          </p:cNvSpPr>
          <p:nvPr>
            <p:ph type="title"/>
          </p:nvPr>
        </p:nvSpPr>
        <p:spPr/>
        <p:txBody>
          <a:bodyPr/>
          <a:lstStyle/>
          <a:p>
            <a:pPr eaLnBrk="1" hangingPunct="1"/>
            <a:r>
              <a:rPr lang="de-DE" altLang="de-DE" sz="1800" b="0"/>
              <a:t>Landwirtschaftliche Reifen:</a:t>
            </a:r>
            <a:br>
              <a:rPr lang="de-DE" altLang="de-DE" sz="1800" b="0"/>
            </a:br>
            <a:r>
              <a:rPr lang="de-DE" altLang="de-DE" sz="1800" b="0"/>
              <a:t>Der Treibkraftbeiwert ist eine dimensionslose Verhältniszahl</a:t>
            </a:r>
            <a:r>
              <a:rPr lang="de-DE" altLang="de-DE" sz="900"/>
              <a:t> </a:t>
            </a:r>
          </a:p>
        </p:txBody>
      </p:sp>
      <p:pic>
        <p:nvPicPr>
          <p:cNvPr id="146437" name="Picture 3" descr="diag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8914" y="681038"/>
            <a:ext cx="7429500" cy="3943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3100855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FDE066F-30D0-37D2-0472-7C44D6115241}"/>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38F0C6BA-ACA2-0F04-EEE3-147880788044}"/>
              </a:ext>
            </a:extLst>
          </p:cNvPr>
          <p:cNvSpPr>
            <a:spLocks noGrp="1"/>
          </p:cNvSpPr>
          <p:nvPr>
            <p:ph type="body" sz="quarter" idx="14"/>
          </p:nvPr>
        </p:nvSpPr>
        <p:spPr/>
        <p:txBody>
          <a:bodyPr/>
          <a:lstStyle/>
          <a:p>
            <a:r>
              <a:rPr lang="de-DE" dirty="0"/>
              <a:t>5. Traktion</a:t>
            </a:r>
          </a:p>
        </p:txBody>
      </p:sp>
      <p:pic>
        <p:nvPicPr>
          <p:cNvPr id="5" name="Grafik 4">
            <a:extLst>
              <a:ext uri="{FF2B5EF4-FFF2-40B4-BE49-F238E27FC236}">
                <a16:creationId xmlns:a16="http://schemas.microsoft.com/office/drawing/2014/main" id="{EA7DC88C-6138-27B4-C7A5-98F44A028F37}"/>
              </a:ext>
            </a:extLst>
          </p:cNvPr>
          <p:cNvPicPr>
            <a:picLocks noChangeAspect="1"/>
          </p:cNvPicPr>
          <p:nvPr/>
        </p:nvPicPr>
        <p:blipFill>
          <a:blip r:embed="rId3"/>
          <a:stretch>
            <a:fillRect/>
          </a:stretch>
        </p:blipFill>
        <p:spPr>
          <a:xfrm>
            <a:off x="971550" y="960755"/>
            <a:ext cx="5833110" cy="3895648"/>
          </a:xfrm>
          <a:prstGeom prst="rect">
            <a:avLst/>
          </a:prstGeom>
        </p:spPr>
      </p:pic>
    </p:spTree>
    <p:extLst>
      <p:ext uri="{BB962C8B-B14F-4D97-AF65-F5344CB8AC3E}">
        <p14:creationId xmlns:p14="http://schemas.microsoft.com/office/powerpoint/2010/main" val="37770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17B0BA1-B078-2080-4B71-5432C958BF4D}"/>
              </a:ext>
            </a:extLst>
          </p:cNvPr>
          <p:cNvSpPr>
            <a:spLocks noGrp="1"/>
          </p:cNvSpPr>
          <p:nvPr>
            <p:ph type="body" sz="quarter" idx="12"/>
          </p:nvPr>
        </p:nvSpPr>
        <p:spPr>
          <a:xfrm>
            <a:off x="971550" y="1174768"/>
            <a:ext cx="2571750" cy="2956500"/>
          </a:xfrm>
        </p:spPr>
        <p:txBody>
          <a:bodyPr/>
          <a:lstStyle/>
          <a:p>
            <a:endParaRPr lang="de-DE" dirty="0"/>
          </a:p>
        </p:txBody>
      </p:sp>
      <p:sp>
        <p:nvSpPr>
          <p:cNvPr id="3" name="Textplatzhalter 2">
            <a:extLst>
              <a:ext uri="{FF2B5EF4-FFF2-40B4-BE49-F238E27FC236}">
                <a16:creationId xmlns:a16="http://schemas.microsoft.com/office/drawing/2014/main" id="{85211614-82D9-2739-2FBE-D3A79D9377BB}"/>
              </a:ext>
            </a:extLst>
          </p:cNvPr>
          <p:cNvSpPr>
            <a:spLocks noGrp="1"/>
          </p:cNvSpPr>
          <p:nvPr>
            <p:ph type="body" sz="quarter" idx="14"/>
          </p:nvPr>
        </p:nvSpPr>
        <p:spPr/>
        <p:txBody>
          <a:bodyPr>
            <a:normAutofit lnSpcReduction="10000"/>
          </a:bodyPr>
          <a:lstStyle/>
          <a:p>
            <a:r>
              <a:rPr lang="de-DE" dirty="0"/>
              <a:t>5. Traktion – Schlupf </a:t>
            </a:r>
          </a:p>
        </p:txBody>
      </p:sp>
      <p:pic>
        <p:nvPicPr>
          <p:cNvPr id="5" name="Grafik 4">
            <a:extLst>
              <a:ext uri="{FF2B5EF4-FFF2-40B4-BE49-F238E27FC236}">
                <a16:creationId xmlns:a16="http://schemas.microsoft.com/office/drawing/2014/main" id="{A2156FDF-7B31-771E-23AE-060225E6AABE}"/>
              </a:ext>
            </a:extLst>
          </p:cNvPr>
          <p:cNvPicPr>
            <a:picLocks noChangeAspect="1"/>
          </p:cNvPicPr>
          <p:nvPr/>
        </p:nvPicPr>
        <p:blipFill>
          <a:blip r:embed="rId3"/>
          <a:stretch>
            <a:fillRect/>
          </a:stretch>
        </p:blipFill>
        <p:spPr>
          <a:xfrm>
            <a:off x="1308990" y="960755"/>
            <a:ext cx="5894389" cy="3794125"/>
          </a:xfrm>
          <a:prstGeom prst="rect">
            <a:avLst/>
          </a:prstGeom>
        </p:spPr>
      </p:pic>
      <p:sp>
        <p:nvSpPr>
          <p:cNvPr id="4" name="Textfeld 3"/>
          <p:cNvSpPr txBox="1"/>
          <p:nvPr/>
        </p:nvSpPr>
        <p:spPr>
          <a:xfrm rot="16200000">
            <a:off x="-136237" y="2068844"/>
            <a:ext cx="2431588" cy="400110"/>
          </a:xfrm>
          <a:prstGeom prst="rect">
            <a:avLst/>
          </a:prstGeom>
          <a:noFill/>
        </p:spPr>
        <p:txBody>
          <a:bodyPr wrap="square" rtlCol="0">
            <a:spAutoFit/>
          </a:bodyPr>
          <a:lstStyle/>
          <a:p>
            <a:pPr algn="l"/>
            <a:r>
              <a:rPr lang="de-DE" sz="2000" dirty="0"/>
              <a:t>Zugleistung</a:t>
            </a:r>
          </a:p>
        </p:txBody>
      </p:sp>
    </p:spTree>
    <p:extLst>
      <p:ext uri="{BB962C8B-B14F-4D97-AF65-F5344CB8AC3E}">
        <p14:creationId xmlns:p14="http://schemas.microsoft.com/office/powerpoint/2010/main" val="1698838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ED318A0-3CA7-8CD3-54CB-A85D02CC867D}"/>
              </a:ext>
            </a:extLst>
          </p:cNvPr>
          <p:cNvSpPr>
            <a:spLocks noGrp="1"/>
          </p:cNvSpPr>
          <p:nvPr>
            <p:ph type="body" sz="quarter" idx="12"/>
          </p:nvPr>
        </p:nvSpPr>
        <p:spPr/>
        <p:txBody>
          <a:bodyPr/>
          <a:lstStyle/>
          <a:p>
            <a:endParaRPr lang="de-DE" dirty="0"/>
          </a:p>
        </p:txBody>
      </p:sp>
      <p:sp>
        <p:nvSpPr>
          <p:cNvPr id="3" name="Textplatzhalter 2">
            <a:extLst>
              <a:ext uri="{FF2B5EF4-FFF2-40B4-BE49-F238E27FC236}">
                <a16:creationId xmlns:a16="http://schemas.microsoft.com/office/drawing/2014/main" id="{CDD8ED2C-0830-6A5D-50D5-F19DAA33B8AB}"/>
              </a:ext>
            </a:extLst>
          </p:cNvPr>
          <p:cNvSpPr>
            <a:spLocks noGrp="1"/>
          </p:cNvSpPr>
          <p:nvPr>
            <p:ph type="body" sz="quarter" idx="14"/>
          </p:nvPr>
        </p:nvSpPr>
        <p:spPr/>
        <p:txBody>
          <a:bodyPr>
            <a:normAutofit lnSpcReduction="10000"/>
          </a:bodyPr>
          <a:lstStyle/>
          <a:p>
            <a:r>
              <a:rPr lang="de-DE" dirty="0"/>
              <a:t>5. Traktion – Einflussfaktor Reifen</a:t>
            </a:r>
          </a:p>
        </p:txBody>
      </p:sp>
      <p:pic>
        <p:nvPicPr>
          <p:cNvPr id="5" name="Grafik 4">
            <a:extLst>
              <a:ext uri="{FF2B5EF4-FFF2-40B4-BE49-F238E27FC236}">
                <a16:creationId xmlns:a16="http://schemas.microsoft.com/office/drawing/2014/main" id="{E284467A-0F8F-A3BC-38C2-AED67D33ADE4}"/>
              </a:ext>
            </a:extLst>
          </p:cNvPr>
          <p:cNvPicPr>
            <a:picLocks noChangeAspect="1"/>
          </p:cNvPicPr>
          <p:nvPr/>
        </p:nvPicPr>
        <p:blipFill>
          <a:blip r:embed="rId3"/>
          <a:stretch>
            <a:fillRect/>
          </a:stretch>
        </p:blipFill>
        <p:spPr>
          <a:xfrm>
            <a:off x="867080" y="1037148"/>
            <a:ext cx="5626341" cy="3488497"/>
          </a:xfrm>
          <a:prstGeom prst="rect">
            <a:avLst/>
          </a:prstGeom>
        </p:spPr>
      </p:pic>
    </p:spTree>
    <p:extLst>
      <p:ext uri="{BB962C8B-B14F-4D97-AF65-F5344CB8AC3E}">
        <p14:creationId xmlns:p14="http://schemas.microsoft.com/office/powerpoint/2010/main" val="420829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21865F1-30A3-5A1D-F07E-30A17D9D2B06}"/>
              </a:ext>
            </a:extLst>
          </p:cNvPr>
          <p:cNvSpPr>
            <a:spLocks noGrp="1"/>
          </p:cNvSpPr>
          <p:nvPr>
            <p:ph type="body" sz="quarter" idx="12"/>
          </p:nvPr>
        </p:nvSpPr>
        <p:spPr>
          <a:xfrm>
            <a:off x="472440" y="1174768"/>
            <a:ext cx="3413760" cy="2956500"/>
          </a:xfrm>
        </p:spPr>
        <p:txBody>
          <a:bodyPr/>
          <a:lstStyle/>
          <a:p>
            <a:pPr marL="342900" indent="-342900">
              <a:buFont typeface="Arial" panose="020B0604020202020204" pitchFamily="34" charset="0"/>
              <a:buChar char="•"/>
            </a:pPr>
            <a:r>
              <a:rPr lang="de-DE" sz="1800" dirty="0"/>
              <a:t>Je niedriger der Reifeninnendruck, desto größer die Aufstandsfläche des Reifens</a:t>
            </a:r>
          </a:p>
          <a:p>
            <a:pPr marL="342900" indent="-342900">
              <a:buFont typeface="Arial" panose="020B0604020202020204" pitchFamily="34" charset="0"/>
              <a:buChar char="•"/>
            </a:pPr>
            <a:r>
              <a:rPr lang="de-DE" sz="1800" dirty="0"/>
              <a:t>Bei größerer Aufstandsfläche, greifen mehr Stollen vom Profil in den Boden ein</a:t>
            </a:r>
          </a:p>
          <a:p>
            <a:pPr marL="285750" indent="-285750">
              <a:buFont typeface="Wingdings" panose="05000000000000000000" pitchFamily="2" charset="2"/>
              <a:buChar char="à"/>
            </a:pPr>
            <a:r>
              <a:rPr lang="de-DE" sz="1800" dirty="0">
                <a:sym typeface="Wingdings" panose="05000000000000000000" pitchFamily="2" charset="2"/>
              </a:rPr>
              <a:t>dadurch nimmt die Zugkraft zu</a:t>
            </a:r>
          </a:p>
          <a:p>
            <a:r>
              <a:rPr lang="de-DE" sz="1800" dirty="0">
                <a:sym typeface="Wingdings" panose="05000000000000000000" pitchFamily="2" charset="2"/>
              </a:rPr>
              <a:t>(gleicher Schlupf)</a:t>
            </a:r>
            <a:endParaRPr lang="de-DE" sz="1800" dirty="0"/>
          </a:p>
        </p:txBody>
      </p:sp>
      <p:sp>
        <p:nvSpPr>
          <p:cNvPr id="3" name="Textplatzhalter 2">
            <a:extLst>
              <a:ext uri="{FF2B5EF4-FFF2-40B4-BE49-F238E27FC236}">
                <a16:creationId xmlns:a16="http://schemas.microsoft.com/office/drawing/2014/main" id="{C2717C91-0551-605B-B57D-225EF7E61AF0}"/>
              </a:ext>
            </a:extLst>
          </p:cNvPr>
          <p:cNvSpPr>
            <a:spLocks noGrp="1"/>
          </p:cNvSpPr>
          <p:nvPr>
            <p:ph type="body" sz="quarter" idx="14"/>
          </p:nvPr>
        </p:nvSpPr>
        <p:spPr/>
        <p:txBody>
          <a:bodyPr>
            <a:normAutofit lnSpcReduction="10000"/>
          </a:bodyPr>
          <a:lstStyle/>
          <a:p>
            <a:r>
              <a:rPr lang="de-DE" dirty="0"/>
              <a:t>5. Traktion – Radlast und Reifendruck</a:t>
            </a:r>
          </a:p>
        </p:txBody>
      </p:sp>
      <p:pic>
        <p:nvPicPr>
          <p:cNvPr id="5" name="Grafik 4">
            <a:extLst>
              <a:ext uri="{FF2B5EF4-FFF2-40B4-BE49-F238E27FC236}">
                <a16:creationId xmlns:a16="http://schemas.microsoft.com/office/drawing/2014/main" id="{68BB0555-D2D0-BF6E-E14F-8C57E9FDDFB7}"/>
              </a:ext>
            </a:extLst>
          </p:cNvPr>
          <p:cNvPicPr>
            <a:picLocks noChangeAspect="1"/>
          </p:cNvPicPr>
          <p:nvPr/>
        </p:nvPicPr>
        <p:blipFill>
          <a:blip r:embed="rId2"/>
          <a:stretch>
            <a:fillRect/>
          </a:stretch>
        </p:blipFill>
        <p:spPr>
          <a:xfrm>
            <a:off x="4069080" y="1097280"/>
            <a:ext cx="4747952" cy="2781300"/>
          </a:xfrm>
          <a:prstGeom prst="rect">
            <a:avLst/>
          </a:prstGeom>
        </p:spPr>
      </p:pic>
    </p:spTree>
    <p:extLst>
      <p:ext uri="{BB962C8B-B14F-4D97-AF65-F5344CB8AC3E}">
        <p14:creationId xmlns:p14="http://schemas.microsoft.com/office/powerpoint/2010/main" val="2017415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FE5B77-7EEC-00DE-13F6-88101C76A350}"/>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Traktoren werden immer leistungsstärker bei gleichzeitig kleinerer Bauweise</a:t>
            </a:r>
          </a:p>
          <a:p>
            <a:pPr marL="342900" indent="-342900">
              <a:buFont typeface="Arial" panose="020B0604020202020204" pitchFamily="34" charset="0"/>
              <a:buChar char="•"/>
            </a:pPr>
            <a:r>
              <a:rPr lang="de-DE" dirty="0"/>
              <a:t>Es muss künstlich mit Gewichten nachgeholfen werden, um die Kraft auf den Boden zu übertragen</a:t>
            </a:r>
          </a:p>
          <a:p>
            <a:r>
              <a:rPr lang="de-DE" dirty="0">
                <a:sym typeface="Wingdings" panose="05000000000000000000" pitchFamily="2" charset="2"/>
              </a:rPr>
              <a:t> Gewicht so hoch wie nötig, um auf den optimalen Schlupf zu kommen, andererseits so niedrig wie möglich um den Boden zu schonen</a:t>
            </a:r>
            <a:endParaRPr lang="de-DE" dirty="0"/>
          </a:p>
        </p:txBody>
      </p:sp>
      <p:sp>
        <p:nvSpPr>
          <p:cNvPr id="3" name="Textplatzhalter 2">
            <a:extLst>
              <a:ext uri="{FF2B5EF4-FFF2-40B4-BE49-F238E27FC236}">
                <a16:creationId xmlns:a16="http://schemas.microsoft.com/office/drawing/2014/main" id="{A451D474-58C7-483A-016F-D47A52AB16D1}"/>
              </a:ext>
            </a:extLst>
          </p:cNvPr>
          <p:cNvSpPr>
            <a:spLocks noGrp="1"/>
          </p:cNvSpPr>
          <p:nvPr>
            <p:ph type="body" sz="quarter" idx="14"/>
          </p:nvPr>
        </p:nvSpPr>
        <p:spPr/>
        <p:txBody>
          <a:bodyPr/>
          <a:lstStyle/>
          <a:p>
            <a:r>
              <a:rPr lang="de-DE" dirty="0"/>
              <a:t>5. Traktion – </a:t>
            </a:r>
            <a:r>
              <a:rPr lang="de-DE" dirty="0" err="1"/>
              <a:t>Ballastierung</a:t>
            </a:r>
            <a:endParaRPr lang="de-DE" dirty="0"/>
          </a:p>
        </p:txBody>
      </p:sp>
    </p:spTree>
    <p:extLst>
      <p:ext uri="{BB962C8B-B14F-4D97-AF65-F5344CB8AC3E}">
        <p14:creationId xmlns:p14="http://schemas.microsoft.com/office/powerpoint/2010/main" val="3972654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49E3DC8-A385-EF42-B125-9A04DED67286}"/>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F613CFDC-D2FC-0E1B-43AA-E309016AD6DC}"/>
              </a:ext>
            </a:extLst>
          </p:cNvPr>
          <p:cNvSpPr>
            <a:spLocks noGrp="1"/>
          </p:cNvSpPr>
          <p:nvPr>
            <p:ph type="body" sz="quarter" idx="14"/>
          </p:nvPr>
        </p:nvSpPr>
        <p:spPr/>
        <p:txBody>
          <a:bodyPr/>
          <a:lstStyle/>
          <a:p>
            <a:r>
              <a:rPr lang="de-DE" dirty="0"/>
              <a:t>5. Traktion – </a:t>
            </a:r>
            <a:r>
              <a:rPr lang="de-DE" dirty="0" err="1"/>
              <a:t>Ballastierung</a:t>
            </a:r>
            <a:endParaRPr lang="de-DE" dirty="0"/>
          </a:p>
          <a:p>
            <a:endParaRPr lang="de-DE" dirty="0"/>
          </a:p>
        </p:txBody>
      </p:sp>
      <p:pic>
        <p:nvPicPr>
          <p:cNvPr id="5" name="Grafik 4">
            <a:extLst>
              <a:ext uri="{FF2B5EF4-FFF2-40B4-BE49-F238E27FC236}">
                <a16:creationId xmlns:a16="http://schemas.microsoft.com/office/drawing/2014/main" id="{6A9DBB20-7137-1229-D2EF-D6A87A546B73}"/>
              </a:ext>
            </a:extLst>
          </p:cNvPr>
          <p:cNvPicPr>
            <a:picLocks noChangeAspect="1"/>
          </p:cNvPicPr>
          <p:nvPr/>
        </p:nvPicPr>
        <p:blipFill>
          <a:blip r:embed="rId2"/>
          <a:stretch>
            <a:fillRect/>
          </a:stretch>
        </p:blipFill>
        <p:spPr>
          <a:xfrm>
            <a:off x="1327596" y="960755"/>
            <a:ext cx="6844854" cy="3871022"/>
          </a:xfrm>
          <a:prstGeom prst="rect">
            <a:avLst/>
          </a:prstGeom>
        </p:spPr>
      </p:pic>
    </p:spTree>
    <p:extLst>
      <p:ext uri="{BB962C8B-B14F-4D97-AF65-F5344CB8AC3E}">
        <p14:creationId xmlns:p14="http://schemas.microsoft.com/office/powerpoint/2010/main" val="3775414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38C765-1FD2-6158-01B1-3E8CD499BDAA}"/>
              </a:ext>
            </a:extLst>
          </p:cNvPr>
          <p:cNvSpPr>
            <a:spLocks noGrp="1"/>
          </p:cNvSpPr>
          <p:nvPr>
            <p:ph type="body" sz="quarter" idx="12"/>
          </p:nvPr>
        </p:nvSpPr>
        <p:spPr/>
        <p:txBody>
          <a:bodyPr/>
          <a:lstStyle/>
          <a:p>
            <a:endParaRPr lang="de-DE" dirty="0"/>
          </a:p>
        </p:txBody>
      </p:sp>
      <p:sp>
        <p:nvSpPr>
          <p:cNvPr id="3" name="Textplatzhalter 2">
            <a:extLst>
              <a:ext uri="{FF2B5EF4-FFF2-40B4-BE49-F238E27FC236}">
                <a16:creationId xmlns:a16="http://schemas.microsoft.com/office/drawing/2014/main" id="{2CC72405-5532-7650-9BB5-227DE907BEDC}"/>
              </a:ext>
            </a:extLst>
          </p:cNvPr>
          <p:cNvSpPr>
            <a:spLocks noGrp="1"/>
          </p:cNvSpPr>
          <p:nvPr>
            <p:ph type="body" sz="quarter" idx="14"/>
          </p:nvPr>
        </p:nvSpPr>
        <p:spPr/>
        <p:txBody>
          <a:bodyPr>
            <a:normAutofit lnSpcReduction="10000"/>
          </a:bodyPr>
          <a:lstStyle/>
          <a:p>
            <a:r>
              <a:rPr lang="de-DE" dirty="0"/>
              <a:t>5. Traktion – </a:t>
            </a:r>
            <a:r>
              <a:rPr lang="de-DE" dirty="0" err="1"/>
              <a:t>Ballastierung</a:t>
            </a:r>
            <a:endParaRPr lang="de-DE" dirty="0"/>
          </a:p>
        </p:txBody>
      </p:sp>
      <p:pic>
        <p:nvPicPr>
          <p:cNvPr id="7" name="Grafik 6">
            <a:extLst>
              <a:ext uri="{FF2B5EF4-FFF2-40B4-BE49-F238E27FC236}">
                <a16:creationId xmlns:a16="http://schemas.microsoft.com/office/drawing/2014/main" id="{5CD09590-8A20-3485-A8CD-3B4A65F0CE8D}"/>
              </a:ext>
            </a:extLst>
          </p:cNvPr>
          <p:cNvPicPr>
            <a:picLocks noChangeAspect="1"/>
          </p:cNvPicPr>
          <p:nvPr/>
        </p:nvPicPr>
        <p:blipFill>
          <a:blip r:embed="rId3"/>
          <a:stretch>
            <a:fillRect/>
          </a:stretch>
        </p:blipFill>
        <p:spPr>
          <a:xfrm>
            <a:off x="971550" y="1104900"/>
            <a:ext cx="6174441" cy="3535680"/>
          </a:xfrm>
          <a:prstGeom prst="rect">
            <a:avLst/>
          </a:prstGeom>
        </p:spPr>
      </p:pic>
    </p:spTree>
    <p:extLst>
      <p:ext uri="{BB962C8B-B14F-4D97-AF65-F5344CB8AC3E}">
        <p14:creationId xmlns:p14="http://schemas.microsoft.com/office/powerpoint/2010/main" val="13613359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500A13-E868-2687-DE7F-B44F47407451}"/>
              </a:ext>
            </a:extLst>
          </p:cNvPr>
          <p:cNvSpPr>
            <a:spLocks noGrp="1"/>
          </p:cNvSpPr>
          <p:nvPr>
            <p:ph type="body" sz="quarter" idx="12"/>
          </p:nvPr>
        </p:nvSpPr>
        <p:spPr>
          <a:xfrm>
            <a:off x="5250180" y="789305"/>
            <a:ext cx="3893820" cy="3626187"/>
          </a:xfrm>
        </p:spPr>
        <p:txBody>
          <a:bodyPr/>
          <a:lstStyle/>
          <a:p>
            <a:pPr marL="342900" indent="-342900">
              <a:buFont typeface="Arial" panose="020B0604020202020204" pitchFamily="34" charset="0"/>
              <a:buChar char="•"/>
            </a:pPr>
            <a:r>
              <a:rPr lang="de-DE" dirty="0"/>
              <a:t>Konzepte der Hersteller</a:t>
            </a:r>
          </a:p>
          <a:p>
            <a:pPr marL="342900" indent="-342900">
              <a:buFont typeface="Wingdings" panose="05000000000000000000" pitchFamily="2" charset="2"/>
              <a:buChar char="à"/>
            </a:pPr>
            <a:r>
              <a:rPr lang="de-DE" dirty="0">
                <a:sym typeface="Wingdings" panose="05000000000000000000" pitchFamily="2" charset="2"/>
              </a:rPr>
              <a:t>Fendt </a:t>
            </a:r>
            <a:r>
              <a:rPr lang="de-DE" dirty="0" err="1">
                <a:sym typeface="Wingdings" panose="05000000000000000000" pitchFamily="2" charset="2"/>
              </a:rPr>
              <a:t>Grip</a:t>
            </a:r>
            <a:r>
              <a:rPr lang="de-DE" dirty="0">
                <a:sym typeface="Wingdings" panose="05000000000000000000" pitchFamily="2" charset="2"/>
              </a:rPr>
              <a:t> Assistent</a:t>
            </a:r>
          </a:p>
          <a:p>
            <a:endParaRPr lang="de-DE" dirty="0">
              <a:sym typeface="Wingdings" panose="05000000000000000000" pitchFamily="2" charset="2"/>
            </a:endParaRPr>
          </a:p>
          <a:p>
            <a:pPr marL="342900" indent="-342900">
              <a:buFont typeface="Arial" panose="020B0604020202020204" pitchFamily="34" charset="0"/>
              <a:buChar char="•"/>
            </a:pPr>
            <a:r>
              <a:rPr lang="de-DE" dirty="0">
                <a:sym typeface="Wingdings" panose="05000000000000000000" pitchFamily="2" charset="2"/>
              </a:rPr>
              <a:t>Eingabe von Bereifung und Anbaugerät</a:t>
            </a:r>
          </a:p>
          <a:p>
            <a:pPr marL="342900" indent="-342900">
              <a:buFont typeface="Arial" panose="020B0604020202020204" pitchFamily="34" charset="0"/>
              <a:buChar char="•"/>
            </a:pPr>
            <a:r>
              <a:rPr lang="de-DE" dirty="0">
                <a:sym typeface="Wingdings" panose="05000000000000000000" pitchFamily="2" charset="2"/>
              </a:rPr>
              <a:t>Es wird automatisch der Reifendruck für beide Achsen und die Auswahl der Gewichte von Front- und Radgewichten berechnet (DLG, 2020)</a:t>
            </a:r>
            <a:endParaRPr lang="de-DE" dirty="0"/>
          </a:p>
        </p:txBody>
      </p:sp>
      <p:sp>
        <p:nvSpPr>
          <p:cNvPr id="3" name="Textplatzhalter 2">
            <a:extLst>
              <a:ext uri="{FF2B5EF4-FFF2-40B4-BE49-F238E27FC236}">
                <a16:creationId xmlns:a16="http://schemas.microsoft.com/office/drawing/2014/main" id="{7D806842-5E79-D7B9-D29A-2A2119234C58}"/>
              </a:ext>
            </a:extLst>
          </p:cNvPr>
          <p:cNvSpPr>
            <a:spLocks noGrp="1"/>
          </p:cNvSpPr>
          <p:nvPr>
            <p:ph type="body" sz="quarter" idx="14"/>
          </p:nvPr>
        </p:nvSpPr>
        <p:spPr/>
        <p:txBody>
          <a:bodyPr/>
          <a:lstStyle/>
          <a:p>
            <a:r>
              <a:rPr lang="de-DE" dirty="0"/>
              <a:t>5. Traktion - Herstellerkonzepte</a:t>
            </a:r>
          </a:p>
        </p:txBody>
      </p:sp>
      <p:pic>
        <p:nvPicPr>
          <p:cNvPr id="5" name="Grafik 4">
            <a:extLst>
              <a:ext uri="{FF2B5EF4-FFF2-40B4-BE49-F238E27FC236}">
                <a16:creationId xmlns:a16="http://schemas.microsoft.com/office/drawing/2014/main" id="{CE4AA63B-D549-B80A-4286-28453AAA4A58}"/>
              </a:ext>
            </a:extLst>
          </p:cNvPr>
          <p:cNvPicPr>
            <a:picLocks noChangeAspect="1"/>
          </p:cNvPicPr>
          <p:nvPr/>
        </p:nvPicPr>
        <p:blipFill>
          <a:blip r:embed="rId2"/>
          <a:stretch>
            <a:fillRect/>
          </a:stretch>
        </p:blipFill>
        <p:spPr>
          <a:xfrm>
            <a:off x="372701" y="968673"/>
            <a:ext cx="4681706" cy="3556972"/>
          </a:xfrm>
          <a:prstGeom prst="rect">
            <a:avLst/>
          </a:prstGeom>
        </p:spPr>
      </p:pic>
      <p:sp>
        <p:nvSpPr>
          <p:cNvPr id="4" name="Textfeld 3"/>
          <p:cNvSpPr txBox="1"/>
          <p:nvPr/>
        </p:nvSpPr>
        <p:spPr>
          <a:xfrm>
            <a:off x="6142383" y="4525645"/>
            <a:ext cx="762000" cy="338554"/>
          </a:xfrm>
          <a:prstGeom prst="rect">
            <a:avLst/>
          </a:prstGeom>
          <a:solidFill>
            <a:schemeClr val="accent1"/>
          </a:solidFill>
        </p:spPr>
        <p:txBody>
          <a:bodyPr wrap="square" rtlCol="0">
            <a:spAutoFit/>
          </a:bodyPr>
          <a:lstStyle/>
          <a:p>
            <a:pPr algn="l"/>
            <a:r>
              <a:rPr lang="de-DE" sz="1600" dirty="0">
                <a:hlinkClick r:id="rId3"/>
              </a:rPr>
              <a:t>Film</a:t>
            </a:r>
            <a:endParaRPr lang="de-DE" sz="1600" dirty="0"/>
          </a:p>
        </p:txBody>
      </p:sp>
    </p:spTree>
    <p:extLst>
      <p:ext uri="{BB962C8B-B14F-4D97-AF65-F5344CB8AC3E}">
        <p14:creationId xmlns:p14="http://schemas.microsoft.com/office/powerpoint/2010/main" val="1911858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8AF90AD-2DBB-3758-302A-7EBD8B1540A6}"/>
              </a:ext>
            </a:extLst>
          </p:cNvPr>
          <p:cNvSpPr>
            <a:spLocks noGrp="1"/>
          </p:cNvSpPr>
          <p:nvPr>
            <p:ph type="body" sz="quarter" idx="12"/>
          </p:nvPr>
        </p:nvSpPr>
        <p:spPr/>
        <p:txBody>
          <a:bodyPr/>
          <a:lstStyle/>
          <a:p>
            <a:pPr marL="342900" indent="-342900">
              <a:buFontTx/>
              <a:buChar char="-"/>
            </a:pPr>
            <a:r>
              <a:rPr lang="de-DE" dirty="0"/>
              <a:t>Je feuchter der Boden, desto höher der Schlupf und die Bodenverdichtung</a:t>
            </a:r>
          </a:p>
          <a:p>
            <a:pPr marL="342900" indent="-342900">
              <a:buFontTx/>
              <a:buChar char="-"/>
            </a:pPr>
            <a:r>
              <a:rPr lang="de-DE" dirty="0"/>
              <a:t>Immer auf optimale Befahrbarkeit achten!</a:t>
            </a:r>
          </a:p>
        </p:txBody>
      </p:sp>
      <p:sp>
        <p:nvSpPr>
          <p:cNvPr id="3" name="Textplatzhalter 2">
            <a:extLst>
              <a:ext uri="{FF2B5EF4-FFF2-40B4-BE49-F238E27FC236}">
                <a16:creationId xmlns:a16="http://schemas.microsoft.com/office/drawing/2014/main" id="{5B93D0D9-29AD-18C6-2DAE-880D3570D49E}"/>
              </a:ext>
            </a:extLst>
          </p:cNvPr>
          <p:cNvSpPr>
            <a:spLocks noGrp="1"/>
          </p:cNvSpPr>
          <p:nvPr>
            <p:ph type="body" sz="quarter" idx="14"/>
          </p:nvPr>
        </p:nvSpPr>
        <p:spPr/>
        <p:txBody>
          <a:bodyPr>
            <a:normAutofit lnSpcReduction="10000"/>
          </a:bodyPr>
          <a:lstStyle/>
          <a:p>
            <a:r>
              <a:rPr lang="de-DE" dirty="0"/>
              <a:t>5. Traktion – Einflussfaktor Boden</a:t>
            </a:r>
          </a:p>
        </p:txBody>
      </p:sp>
      <p:pic>
        <p:nvPicPr>
          <p:cNvPr id="5" name="Grafik 4">
            <a:extLst>
              <a:ext uri="{FF2B5EF4-FFF2-40B4-BE49-F238E27FC236}">
                <a16:creationId xmlns:a16="http://schemas.microsoft.com/office/drawing/2014/main" id="{43D0C194-9270-4090-615C-9BE21E1EF05D}"/>
              </a:ext>
            </a:extLst>
          </p:cNvPr>
          <p:cNvPicPr>
            <a:picLocks noChangeAspect="1"/>
          </p:cNvPicPr>
          <p:nvPr/>
        </p:nvPicPr>
        <p:blipFill>
          <a:blip r:embed="rId2"/>
          <a:stretch>
            <a:fillRect/>
          </a:stretch>
        </p:blipFill>
        <p:spPr>
          <a:xfrm>
            <a:off x="971550" y="2486800"/>
            <a:ext cx="3260946" cy="1644468"/>
          </a:xfrm>
          <a:prstGeom prst="rect">
            <a:avLst/>
          </a:prstGeom>
        </p:spPr>
      </p:pic>
      <p:pic>
        <p:nvPicPr>
          <p:cNvPr id="7" name="Grafik 6">
            <a:extLst>
              <a:ext uri="{FF2B5EF4-FFF2-40B4-BE49-F238E27FC236}">
                <a16:creationId xmlns:a16="http://schemas.microsoft.com/office/drawing/2014/main" id="{19C45B77-E0ED-8284-F3D6-5413ED02480B}"/>
              </a:ext>
            </a:extLst>
          </p:cNvPr>
          <p:cNvPicPr>
            <a:picLocks noChangeAspect="1"/>
          </p:cNvPicPr>
          <p:nvPr/>
        </p:nvPicPr>
        <p:blipFill>
          <a:blip r:embed="rId3"/>
          <a:stretch>
            <a:fillRect/>
          </a:stretch>
        </p:blipFill>
        <p:spPr>
          <a:xfrm>
            <a:off x="5132350" y="2486800"/>
            <a:ext cx="3273199" cy="1644468"/>
          </a:xfrm>
          <a:prstGeom prst="rect">
            <a:avLst/>
          </a:prstGeom>
        </p:spPr>
      </p:pic>
    </p:spTree>
    <p:extLst>
      <p:ext uri="{BB962C8B-B14F-4D97-AF65-F5344CB8AC3E}">
        <p14:creationId xmlns:p14="http://schemas.microsoft.com/office/powerpoint/2010/main" val="1952911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Foliennummernplatzhalter 1"/>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3DE2622C-303A-4311-8761-B50CEC7C7936}" type="slidenum">
              <a:rPr lang="de-DE" altLang="de-DE" sz="750">
                <a:solidFill>
                  <a:srgbClr val="71AD2A"/>
                </a:solidFill>
              </a:rPr>
              <a:pPr defTabSz="685800">
                <a:spcBef>
                  <a:spcPct val="0"/>
                </a:spcBef>
                <a:buClrTx/>
                <a:buNone/>
              </a:pPr>
              <a:t>8</a:t>
            </a:fld>
            <a:endParaRPr lang="de-DE" altLang="de-DE" sz="750">
              <a:solidFill>
                <a:srgbClr val="71AD2A"/>
              </a:solidFill>
            </a:endParaRPr>
          </a:p>
        </p:txBody>
      </p:sp>
      <p:sp>
        <p:nvSpPr>
          <p:cNvPr id="64515" name="Fußzeilenplatzhalter 2"/>
          <p:cNvSpPr>
            <a:spLocks noGrp="1"/>
          </p:cNvSpPr>
          <p:nvPr>
            <p:ph type="ftr" sz="quarter" idx="11"/>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HSWT    Prof. Dr. U. Groß                  Modul: Grundlagen der Agrartechnik           LE :   Reifen - Fahrwerk</a:t>
            </a:r>
          </a:p>
        </p:txBody>
      </p:sp>
      <p:pic>
        <p:nvPicPr>
          <p:cNvPr id="645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86916"/>
            <a:ext cx="6318647" cy="480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734926496"/>
      </p:ext>
    </p:extLst>
  </p:cSld>
  <p:clrMapOvr>
    <a:masterClrMapping/>
  </p:clrMapOvr>
  <p:transition spd="med">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00DC816-35D5-634D-0D05-CACE153CFAB6}"/>
              </a:ext>
            </a:extLst>
          </p:cNvPr>
          <p:cNvSpPr>
            <a:spLocks noGrp="1"/>
          </p:cNvSpPr>
          <p:nvPr>
            <p:ph type="body" sz="quarter" idx="12"/>
          </p:nvPr>
        </p:nvSpPr>
        <p:spPr/>
        <p:txBody>
          <a:bodyPr/>
          <a:lstStyle/>
          <a:p>
            <a:pPr marL="342900" indent="-342900">
              <a:buFont typeface="Arial" panose="020B0604020202020204" pitchFamily="34" charset="0"/>
              <a:buChar char="•"/>
            </a:pPr>
            <a:r>
              <a:rPr lang="de-DE" dirty="0"/>
              <a:t>Mehrfachüberfahrt des Bodens</a:t>
            </a:r>
          </a:p>
          <a:p>
            <a:pPr marL="342900" indent="-342900">
              <a:buFont typeface="Arial" panose="020B0604020202020204" pitchFamily="34" charset="0"/>
              <a:buChar char="•"/>
            </a:pPr>
            <a:r>
              <a:rPr lang="de-DE" dirty="0"/>
              <a:t>Vorteile</a:t>
            </a:r>
          </a:p>
          <a:p>
            <a:pPr marL="900113" lvl="1" indent="-342900">
              <a:buFont typeface="Arial" panose="020B0604020202020204" pitchFamily="34" charset="0"/>
              <a:buChar char="•"/>
            </a:pPr>
            <a:r>
              <a:rPr lang="de-DE" sz="1600" dirty="0"/>
              <a:t>Bis zu 20% weniger Rollwiederstand ab dem zweiten Reifen</a:t>
            </a:r>
          </a:p>
          <a:p>
            <a:pPr marL="900113" lvl="1" indent="-342900">
              <a:buFont typeface="Arial" panose="020B0604020202020204" pitchFamily="34" charset="0"/>
              <a:buChar char="•"/>
            </a:pPr>
            <a:r>
              <a:rPr lang="de-DE" sz="1600" dirty="0"/>
              <a:t>Krafteinsparung bei der Überfahrt</a:t>
            </a:r>
          </a:p>
          <a:p>
            <a:pPr marL="900113" lvl="1" indent="-342900">
              <a:buFont typeface="Arial" panose="020B0604020202020204" pitchFamily="34" charset="0"/>
              <a:buChar char="•"/>
            </a:pPr>
            <a:r>
              <a:rPr lang="de-DE" sz="1600" dirty="0"/>
              <a:t>Durch Vorverdichten des Vorderräder steigt die Zugkraftübertragung der Hinterräder</a:t>
            </a:r>
          </a:p>
          <a:p>
            <a:pPr marL="900113" lvl="1" indent="-342900">
              <a:buFont typeface="Arial" panose="020B0604020202020204" pitchFamily="34" charset="0"/>
              <a:buChar char="•"/>
            </a:pPr>
            <a:r>
              <a:rPr lang="de-DE" sz="1600" dirty="0"/>
              <a:t>Bei Knicklenkern wirkt er auch bei Kurvenfahrten</a:t>
            </a:r>
            <a:endParaRPr lang="de-DE" sz="1400" dirty="0"/>
          </a:p>
          <a:p>
            <a:pPr marL="342900" indent="-342900">
              <a:buFont typeface="Arial" panose="020B0604020202020204" pitchFamily="34" charset="0"/>
              <a:buChar char="•"/>
            </a:pPr>
            <a:r>
              <a:rPr lang="de-DE" dirty="0"/>
              <a:t>Nachteile</a:t>
            </a:r>
          </a:p>
          <a:p>
            <a:pPr marL="900113" lvl="1" indent="-342900">
              <a:buFont typeface="Arial" panose="020B0604020202020204" pitchFamily="34" charset="0"/>
              <a:buChar char="•"/>
            </a:pPr>
            <a:r>
              <a:rPr lang="de-DE" sz="1600" dirty="0"/>
              <a:t>Deutlich höhere Bodenverdichtung bis in 40cm tiefe</a:t>
            </a:r>
          </a:p>
          <a:p>
            <a:pPr marL="900113" lvl="1" indent="-342900">
              <a:buFont typeface="Arial" panose="020B0604020202020204" pitchFamily="34" charset="0"/>
              <a:buChar char="•"/>
            </a:pPr>
            <a:r>
              <a:rPr lang="de-DE" sz="1600" dirty="0"/>
              <a:t>Tiefe Fahrspure bei mehrfachen Überfahrten (Rupert </a:t>
            </a:r>
            <a:r>
              <a:rPr lang="de-DE" sz="1600" dirty="0" err="1"/>
              <a:t>Geischeder</a:t>
            </a:r>
            <a:r>
              <a:rPr lang="de-DE" sz="1600" dirty="0"/>
              <a:t>, 2011)</a:t>
            </a:r>
          </a:p>
        </p:txBody>
      </p:sp>
      <p:sp>
        <p:nvSpPr>
          <p:cNvPr id="3" name="Textplatzhalter 2">
            <a:extLst>
              <a:ext uri="{FF2B5EF4-FFF2-40B4-BE49-F238E27FC236}">
                <a16:creationId xmlns:a16="http://schemas.microsoft.com/office/drawing/2014/main" id="{2ED70E58-DCA5-AE4F-2373-D1852730460A}"/>
              </a:ext>
            </a:extLst>
          </p:cNvPr>
          <p:cNvSpPr>
            <a:spLocks noGrp="1"/>
          </p:cNvSpPr>
          <p:nvPr>
            <p:ph type="body" sz="quarter" idx="14"/>
          </p:nvPr>
        </p:nvSpPr>
        <p:spPr/>
        <p:txBody>
          <a:bodyPr>
            <a:normAutofit lnSpcReduction="10000"/>
          </a:bodyPr>
          <a:lstStyle/>
          <a:p>
            <a:r>
              <a:rPr lang="de-DE" dirty="0"/>
              <a:t>5. Bodenschutz – Multipass Effekt</a:t>
            </a:r>
          </a:p>
        </p:txBody>
      </p:sp>
    </p:spTree>
    <p:extLst>
      <p:ext uri="{BB962C8B-B14F-4D97-AF65-F5344CB8AC3E}">
        <p14:creationId xmlns:p14="http://schemas.microsoft.com/office/powerpoint/2010/main" val="4162448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el 1"/>
          <p:cNvSpPr>
            <a:spLocks noGrp="1"/>
          </p:cNvSpPr>
          <p:nvPr>
            <p:ph type="title"/>
          </p:nvPr>
        </p:nvSpPr>
        <p:spPr/>
        <p:txBody>
          <a:bodyPr/>
          <a:lstStyle/>
          <a:p>
            <a:r>
              <a:rPr lang="de-DE" altLang="de-DE"/>
              <a:t>Mehrfachüberrollung -Reifeninnendruck</a:t>
            </a:r>
          </a:p>
        </p:txBody>
      </p:sp>
      <p:sp>
        <p:nvSpPr>
          <p:cNvPr id="211971" name="Foliennummernplatzhalter 2"/>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4CA4C179-BAB0-42C4-A47B-F30D59B3B93E}" type="slidenum">
              <a:rPr lang="de-DE" altLang="de-DE" sz="750">
                <a:solidFill>
                  <a:srgbClr val="71AD2A"/>
                </a:solidFill>
              </a:rPr>
              <a:pPr defTabSz="685800">
                <a:spcBef>
                  <a:spcPct val="0"/>
                </a:spcBef>
                <a:buClrTx/>
                <a:buNone/>
              </a:pPr>
              <a:t>81</a:t>
            </a:fld>
            <a:endParaRPr lang="de-DE" altLang="de-DE" sz="750">
              <a:solidFill>
                <a:srgbClr val="71AD2A"/>
              </a:solidFill>
            </a:endParaRPr>
          </a:p>
        </p:txBody>
      </p:sp>
      <p:sp>
        <p:nvSpPr>
          <p:cNvPr id="4" name="Fußzeilenplatzhalter 3"/>
          <p:cNvSpPr>
            <a:spLocks noGrp="1"/>
          </p:cNvSpPr>
          <p:nvPr>
            <p:ph type="ftr" sz="quarter" idx="11"/>
          </p:nvPr>
        </p:nvSpPr>
        <p:spPr/>
        <p:txBody>
          <a:bodyPr/>
          <a:lstStyle/>
          <a:p>
            <a:pPr defTabSz="685800">
              <a:defRPr/>
            </a:pPr>
            <a:r>
              <a:rPr lang="de-DE">
                <a:ea typeface="ＭＳ Ｐゴシック"/>
                <a:cs typeface="Arial"/>
              </a:rPr>
              <a:t>HSWT    Prof. Dr. U. Groß                  Modul: Grundlagen der Technik der Agrartechnik   2 Sem.                  Einführung</a:t>
            </a:r>
          </a:p>
        </p:txBody>
      </p:sp>
      <p:pic>
        <p:nvPicPr>
          <p:cNvPr id="2119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148" y="467916"/>
            <a:ext cx="6793706" cy="420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7213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4" name="Titel 1"/>
          <p:cNvSpPr>
            <a:spLocks noGrp="1"/>
          </p:cNvSpPr>
          <p:nvPr>
            <p:ph type="title"/>
          </p:nvPr>
        </p:nvSpPr>
        <p:spPr/>
        <p:txBody>
          <a:bodyPr/>
          <a:lstStyle/>
          <a:p>
            <a:r>
              <a:rPr lang="de-DE" altLang="de-DE"/>
              <a:t>Effekte von Mehrfachüberrollung auf den Bodendruck</a:t>
            </a:r>
          </a:p>
        </p:txBody>
      </p:sp>
      <p:sp>
        <p:nvSpPr>
          <p:cNvPr id="212995" name="Foliennummernplatzhalter 2"/>
          <p:cNvSpPr>
            <a:spLocks noGrp="1"/>
          </p:cNvSpPr>
          <p:nvPr>
            <p:ph type="sldNum" sz="quarter" idx="10"/>
          </p:nvPr>
        </p:nvSpPr>
        <p:spPr>
          <a:noFill/>
        </p:spPr>
        <p:txBody>
          <a:bodyPr/>
          <a:lstStyle>
            <a:lvl1pPr>
              <a:spcBef>
                <a:spcPct val="20000"/>
              </a:spcBef>
              <a:buClr>
                <a:srgbClr val="71AD2A"/>
              </a:buClr>
              <a:buFont typeface="Arial Unicode MS" panose="020B0604020202020204" pitchFamily="34" charset="-128"/>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Clr>
                <a:srgbClr val="71AD2A"/>
              </a:buClr>
              <a:buFont typeface="Univers" panose="020B0603020202030204" pitchFamily="34" charset="0"/>
              <a:buChar char="›"/>
              <a:defRPr sz="165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Clr>
                <a:srgbClr val="71AD2A"/>
              </a:buClr>
              <a:buFont typeface="Arial Unicode MS" panose="020B0604020202020204" pitchFamily="34" charset="-128"/>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85800">
              <a:spcBef>
                <a:spcPct val="0"/>
              </a:spcBef>
              <a:buClrTx/>
              <a:buNone/>
            </a:pPr>
            <a:r>
              <a:rPr lang="de-DE" altLang="de-DE" sz="750">
                <a:solidFill>
                  <a:srgbClr val="71AD2A"/>
                </a:solidFill>
              </a:rPr>
              <a:t> Folie </a:t>
            </a:r>
            <a:fld id="{F4944BE7-A3AA-480F-A605-2AB315D6F4B5}" type="slidenum">
              <a:rPr lang="de-DE" altLang="de-DE" sz="750">
                <a:solidFill>
                  <a:srgbClr val="71AD2A"/>
                </a:solidFill>
              </a:rPr>
              <a:pPr defTabSz="685800">
                <a:spcBef>
                  <a:spcPct val="0"/>
                </a:spcBef>
                <a:buClrTx/>
                <a:buNone/>
              </a:pPr>
              <a:t>82</a:t>
            </a:fld>
            <a:endParaRPr lang="de-DE" altLang="de-DE" sz="750">
              <a:solidFill>
                <a:srgbClr val="71AD2A"/>
              </a:solidFill>
            </a:endParaRPr>
          </a:p>
        </p:txBody>
      </p:sp>
      <p:sp>
        <p:nvSpPr>
          <p:cNvPr id="4" name="Fußzeilenplatzhalter 3"/>
          <p:cNvSpPr>
            <a:spLocks noGrp="1"/>
          </p:cNvSpPr>
          <p:nvPr>
            <p:ph type="ftr" sz="quarter" idx="11"/>
          </p:nvPr>
        </p:nvSpPr>
        <p:spPr/>
        <p:txBody>
          <a:bodyPr/>
          <a:lstStyle/>
          <a:p>
            <a:pPr defTabSz="685800">
              <a:defRPr/>
            </a:pPr>
            <a:r>
              <a:rPr lang="de-DE">
                <a:ea typeface="ＭＳ Ｐゴシック"/>
                <a:cs typeface="Arial"/>
              </a:rPr>
              <a:t>HSWT    Prof. Dr. U. Groß                  Modul: Grundlagen der Technik der Agrartechnik   2 Sem.                  Einführung</a:t>
            </a:r>
          </a:p>
        </p:txBody>
      </p:sp>
      <p:pic>
        <p:nvPicPr>
          <p:cNvPr id="2129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297" y="951310"/>
            <a:ext cx="6947297" cy="3898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706045"/>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AF84307-1663-4595-1CB9-09374F7C519F}"/>
              </a:ext>
            </a:extLst>
          </p:cNvPr>
          <p:cNvSpPr>
            <a:spLocks noGrp="1"/>
          </p:cNvSpPr>
          <p:nvPr>
            <p:ph type="body" sz="quarter" idx="14"/>
          </p:nvPr>
        </p:nvSpPr>
        <p:spPr/>
        <p:txBody>
          <a:bodyPr/>
          <a:lstStyle/>
          <a:p>
            <a:endParaRPr lang="de-DE"/>
          </a:p>
        </p:txBody>
      </p:sp>
      <p:pic>
        <p:nvPicPr>
          <p:cNvPr id="5" name="Grafik 4">
            <a:extLst>
              <a:ext uri="{FF2B5EF4-FFF2-40B4-BE49-F238E27FC236}">
                <a16:creationId xmlns:a16="http://schemas.microsoft.com/office/drawing/2014/main" id="{5838FF00-9D67-37C1-A8CB-B5CED81426C4}"/>
              </a:ext>
            </a:extLst>
          </p:cNvPr>
          <p:cNvPicPr>
            <a:picLocks noChangeAspect="1"/>
          </p:cNvPicPr>
          <p:nvPr/>
        </p:nvPicPr>
        <p:blipFill>
          <a:blip r:embed="rId2"/>
          <a:stretch>
            <a:fillRect/>
          </a:stretch>
        </p:blipFill>
        <p:spPr>
          <a:xfrm rot="16200000">
            <a:off x="797198" y="822595"/>
            <a:ext cx="2697379" cy="3608107"/>
          </a:xfrm>
          <a:prstGeom prst="rect">
            <a:avLst/>
          </a:prstGeom>
        </p:spPr>
      </p:pic>
      <p:pic>
        <p:nvPicPr>
          <p:cNvPr id="7" name="Grafik 6">
            <a:extLst>
              <a:ext uri="{FF2B5EF4-FFF2-40B4-BE49-F238E27FC236}">
                <a16:creationId xmlns:a16="http://schemas.microsoft.com/office/drawing/2014/main" id="{F327D44E-3EFA-EE82-8B57-AF10D2052223}"/>
              </a:ext>
            </a:extLst>
          </p:cNvPr>
          <p:cNvPicPr>
            <a:picLocks noChangeAspect="1"/>
          </p:cNvPicPr>
          <p:nvPr/>
        </p:nvPicPr>
        <p:blipFill>
          <a:blip r:embed="rId3"/>
          <a:stretch>
            <a:fillRect/>
          </a:stretch>
        </p:blipFill>
        <p:spPr>
          <a:xfrm rot="16200000">
            <a:off x="4784370" y="833843"/>
            <a:ext cx="2697379" cy="3685070"/>
          </a:xfrm>
          <a:prstGeom prst="rect">
            <a:avLst/>
          </a:prstGeom>
        </p:spPr>
      </p:pic>
    </p:spTree>
    <p:extLst>
      <p:ext uri="{BB962C8B-B14F-4D97-AF65-F5344CB8AC3E}">
        <p14:creationId xmlns:p14="http://schemas.microsoft.com/office/powerpoint/2010/main" val="405770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93332A5-171A-6C92-BBF4-EB59D4F947B1}"/>
              </a:ext>
            </a:extLst>
          </p:cNvPr>
          <p:cNvSpPr>
            <a:spLocks noGrp="1"/>
          </p:cNvSpPr>
          <p:nvPr>
            <p:ph type="body" sz="quarter" idx="12"/>
          </p:nvPr>
        </p:nvSpPr>
        <p:spPr>
          <a:xfrm>
            <a:off x="971550" y="1174768"/>
            <a:ext cx="2773514" cy="2956500"/>
          </a:xfrm>
        </p:spPr>
        <p:txBody>
          <a:bodyPr/>
          <a:lstStyle/>
          <a:p>
            <a:r>
              <a:rPr lang="de-DE" dirty="0"/>
              <a:t>Die Voreilung gibt prozentual an, wieviel länger der Weg ist den die Vorderräder gegenüber den Hinterrädern bei einem Allradschlepper zurück legen</a:t>
            </a:r>
          </a:p>
          <a:p>
            <a:endParaRPr lang="de-DE" dirty="0"/>
          </a:p>
        </p:txBody>
      </p:sp>
      <p:sp>
        <p:nvSpPr>
          <p:cNvPr id="3" name="Textplatzhalter 2">
            <a:extLst>
              <a:ext uri="{FF2B5EF4-FFF2-40B4-BE49-F238E27FC236}">
                <a16:creationId xmlns:a16="http://schemas.microsoft.com/office/drawing/2014/main" id="{8795CC4B-4920-314B-CD36-86D76C5D966D}"/>
              </a:ext>
            </a:extLst>
          </p:cNvPr>
          <p:cNvSpPr>
            <a:spLocks noGrp="1"/>
          </p:cNvSpPr>
          <p:nvPr>
            <p:ph type="body" sz="quarter" idx="14"/>
          </p:nvPr>
        </p:nvSpPr>
        <p:spPr/>
        <p:txBody>
          <a:bodyPr>
            <a:normAutofit lnSpcReduction="10000"/>
          </a:bodyPr>
          <a:lstStyle/>
          <a:p>
            <a:r>
              <a:rPr lang="de-DE" dirty="0"/>
              <a:t>6. Voreilung</a:t>
            </a:r>
          </a:p>
        </p:txBody>
      </p:sp>
      <p:pic>
        <p:nvPicPr>
          <p:cNvPr id="5" name="Grafik 4">
            <a:extLst>
              <a:ext uri="{FF2B5EF4-FFF2-40B4-BE49-F238E27FC236}">
                <a16:creationId xmlns:a16="http://schemas.microsoft.com/office/drawing/2014/main" id="{FA70D6D1-9475-AACC-DD00-D7F2901C611F}"/>
              </a:ext>
            </a:extLst>
          </p:cNvPr>
          <p:cNvPicPr>
            <a:picLocks noChangeAspect="1"/>
          </p:cNvPicPr>
          <p:nvPr/>
        </p:nvPicPr>
        <p:blipFill>
          <a:blip r:embed="rId2"/>
          <a:stretch>
            <a:fillRect/>
          </a:stretch>
        </p:blipFill>
        <p:spPr>
          <a:xfrm>
            <a:off x="3920448" y="1174768"/>
            <a:ext cx="4572879" cy="3229140"/>
          </a:xfrm>
          <a:prstGeom prst="rect">
            <a:avLst/>
          </a:prstGeom>
        </p:spPr>
      </p:pic>
    </p:spTree>
    <p:extLst>
      <p:ext uri="{BB962C8B-B14F-4D97-AF65-F5344CB8AC3E}">
        <p14:creationId xmlns:p14="http://schemas.microsoft.com/office/powerpoint/2010/main" val="19042863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49A2BC5-3A47-C6C9-A75B-7F8BE337A0BF}"/>
              </a:ext>
            </a:extLst>
          </p:cNvPr>
          <p:cNvSpPr>
            <a:spLocks noGrp="1"/>
          </p:cNvSpPr>
          <p:nvPr>
            <p:ph type="body" sz="quarter" idx="12"/>
          </p:nvPr>
        </p:nvSpPr>
        <p:spPr/>
        <p:txBody>
          <a:bodyPr/>
          <a:lstStyle/>
          <a:p>
            <a:r>
              <a:rPr lang="de-DE" dirty="0"/>
              <a:t>Mögliche Störfaktoren für fehlerhafte Voreilung</a:t>
            </a:r>
          </a:p>
          <a:p>
            <a:pPr marL="342900" indent="-342900">
              <a:buFont typeface="Wingdings" panose="05000000000000000000" pitchFamily="2" charset="2"/>
              <a:buChar char="à"/>
            </a:pPr>
            <a:r>
              <a:rPr lang="de-DE" dirty="0">
                <a:sym typeface="Wingdings" panose="05000000000000000000" pitchFamily="2" charset="2"/>
              </a:rPr>
              <a:t>Alle Änderungen des Reifenumfangs beeinflussen die Voreilung</a:t>
            </a:r>
          </a:p>
          <a:p>
            <a:endParaRPr lang="de-DE" dirty="0">
              <a:sym typeface="Wingdings" panose="05000000000000000000" pitchFamily="2" charset="2"/>
            </a:endParaRPr>
          </a:p>
          <a:p>
            <a:pPr marL="457200" indent="-457200">
              <a:buAutoNum type="arabicPeriod"/>
            </a:pPr>
            <a:r>
              <a:rPr lang="de-DE" dirty="0">
                <a:sym typeface="Wingdings" panose="05000000000000000000" pitchFamily="2" charset="2"/>
              </a:rPr>
              <a:t>Reifen vorne abgefahren oder weniger Luftdruck als auf Hinterachse  Voreilung wird weniger</a:t>
            </a:r>
          </a:p>
          <a:p>
            <a:pPr marL="457200" indent="-457200">
              <a:buAutoNum type="arabicPeriod"/>
            </a:pPr>
            <a:r>
              <a:rPr lang="de-DE" dirty="0">
                <a:sym typeface="Wingdings" panose="05000000000000000000" pitchFamily="2" charset="2"/>
              </a:rPr>
              <a:t>Reifen hinten abgefahren oder weniger Luftdruck als auf Vorderachse  Voreilung nimmt zu</a:t>
            </a:r>
          </a:p>
          <a:p>
            <a:endParaRPr lang="de-DE" dirty="0">
              <a:sym typeface="Wingdings" panose="05000000000000000000" pitchFamily="2" charset="2"/>
            </a:endParaRPr>
          </a:p>
          <a:p>
            <a:r>
              <a:rPr lang="de-DE" dirty="0">
                <a:sym typeface="Wingdings" panose="05000000000000000000" pitchFamily="2" charset="2"/>
              </a:rPr>
              <a:t>In beiden Fällen steigt der Spritverbrauch der Maschine!</a:t>
            </a:r>
            <a:endParaRPr lang="de-DE" dirty="0"/>
          </a:p>
        </p:txBody>
      </p:sp>
      <p:sp>
        <p:nvSpPr>
          <p:cNvPr id="3" name="Textplatzhalter 2">
            <a:extLst>
              <a:ext uri="{FF2B5EF4-FFF2-40B4-BE49-F238E27FC236}">
                <a16:creationId xmlns:a16="http://schemas.microsoft.com/office/drawing/2014/main" id="{3CB040D4-3CC1-BD10-CBCD-02CB24B2869E}"/>
              </a:ext>
            </a:extLst>
          </p:cNvPr>
          <p:cNvSpPr>
            <a:spLocks noGrp="1"/>
          </p:cNvSpPr>
          <p:nvPr>
            <p:ph type="body" sz="quarter" idx="14"/>
          </p:nvPr>
        </p:nvSpPr>
        <p:spPr/>
        <p:txBody>
          <a:bodyPr>
            <a:normAutofit lnSpcReduction="10000"/>
          </a:bodyPr>
          <a:lstStyle/>
          <a:p>
            <a:r>
              <a:rPr lang="de-DE" dirty="0"/>
              <a:t>6. Voreilung</a:t>
            </a:r>
          </a:p>
        </p:txBody>
      </p:sp>
    </p:spTree>
    <p:extLst>
      <p:ext uri="{BB962C8B-B14F-4D97-AF65-F5344CB8AC3E}">
        <p14:creationId xmlns:p14="http://schemas.microsoft.com/office/powerpoint/2010/main" val="30558323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platzhalter 1">
                <a:extLst>
                  <a:ext uri="{FF2B5EF4-FFF2-40B4-BE49-F238E27FC236}">
                    <a16:creationId xmlns:a16="http://schemas.microsoft.com/office/drawing/2014/main" id="{E3B748C8-5383-96AC-8D05-32E96ED286CE}"/>
                  </a:ext>
                </a:extLst>
              </p:cNvPr>
              <p:cNvSpPr>
                <a:spLocks noGrp="1"/>
              </p:cNvSpPr>
              <p:nvPr>
                <p:ph type="body" sz="quarter" idx="12"/>
              </p:nvPr>
            </p:nvSpPr>
            <p:spPr/>
            <p:txBody>
              <a:bodyPr/>
              <a:lstStyle/>
              <a:p>
                <a:r>
                  <a:rPr lang="de-DE" dirty="0"/>
                  <a:t>Berechnung der Voreilung: </a:t>
                </a:r>
                <a:r>
                  <a:rPr lang="de-DE" dirty="0">
                    <a:hlinkClick r:id="rId2"/>
                  </a:rPr>
                  <a:t>Video Berechnung Voreilung</a:t>
                </a:r>
                <a:endParaRPr lang="de-DE" dirty="0"/>
              </a:p>
              <a:p>
                <a:endParaRPr lang="de-DE" dirty="0"/>
              </a:p>
              <a:p>
                <a:r>
                  <a:rPr lang="de-DE" dirty="0"/>
                  <a:t>Voreilung = (</a:t>
                </a:r>
                <a14:m>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𝑈𝑚𝑑𝑟𝑒h𝑢𝑛𝑔𝑒𝑛</m:t>
                        </m:r>
                        <m:r>
                          <a:rPr lang="de-DE" b="0" i="1" smtClean="0">
                            <a:latin typeface="Cambria Math" panose="02040503050406030204" pitchFamily="18" charset="0"/>
                          </a:rPr>
                          <m:t> </m:t>
                        </m:r>
                        <m:r>
                          <a:rPr lang="de-DE" b="0" i="1" smtClean="0">
                            <a:latin typeface="Cambria Math" panose="02040503050406030204" pitchFamily="18" charset="0"/>
                          </a:rPr>
                          <m:t>𝐹𝑟𝑜𝑛𝑡</m:t>
                        </m:r>
                        <m:r>
                          <a:rPr lang="de-DE" b="0" i="1" smtClean="0">
                            <a:latin typeface="Cambria Math" panose="02040503050406030204" pitchFamily="18" charset="0"/>
                          </a:rPr>
                          <m:t> </m:t>
                        </m:r>
                        <m:r>
                          <a:rPr lang="de-DE" b="0" i="1" smtClean="0">
                            <a:latin typeface="Cambria Math" panose="02040503050406030204" pitchFamily="18" charset="0"/>
                          </a:rPr>
                          <m:t>𝑚𝑖𝑡</m:t>
                        </m:r>
                        <m:r>
                          <a:rPr lang="de-DE" b="0" i="1" smtClean="0">
                            <a:latin typeface="Cambria Math" panose="02040503050406030204" pitchFamily="18" charset="0"/>
                          </a:rPr>
                          <m:t> </m:t>
                        </m:r>
                        <m:r>
                          <a:rPr lang="de-DE" b="0" i="1" smtClean="0">
                            <a:latin typeface="Cambria Math" panose="02040503050406030204" pitchFamily="18" charset="0"/>
                          </a:rPr>
                          <m:t>𝐴𝑙𝑙𝑟𝑎𝑑</m:t>
                        </m:r>
                      </m:num>
                      <m:den>
                        <m:r>
                          <a:rPr lang="de-DE" b="0" i="1" smtClean="0">
                            <a:latin typeface="Cambria Math" panose="02040503050406030204" pitchFamily="18" charset="0"/>
                          </a:rPr>
                          <m:t>𝑈𝑚𝑑𝑟𝑒h𝑢𝑛𝑔𝑒𝑛</m:t>
                        </m:r>
                        <m:r>
                          <a:rPr lang="de-DE" b="0" i="1" smtClean="0">
                            <a:latin typeface="Cambria Math" panose="02040503050406030204" pitchFamily="18" charset="0"/>
                          </a:rPr>
                          <m:t> </m:t>
                        </m:r>
                        <m:r>
                          <a:rPr lang="de-DE" b="0" i="1" smtClean="0">
                            <a:latin typeface="Cambria Math" panose="02040503050406030204" pitchFamily="18" charset="0"/>
                          </a:rPr>
                          <m:t>𝐹𝑟𝑜𝑛𝑡</m:t>
                        </m:r>
                        <m:r>
                          <a:rPr lang="de-DE" b="0" i="1" smtClean="0">
                            <a:latin typeface="Cambria Math" panose="02040503050406030204" pitchFamily="18" charset="0"/>
                          </a:rPr>
                          <m:t> </m:t>
                        </m:r>
                        <m:r>
                          <a:rPr lang="de-DE" b="0" i="1" smtClean="0">
                            <a:latin typeface="Cambria Math" panose="02040503050406030204" pitchFamily="18" charset="0"/>
                          </a:rPr>
                          <m:t>𝑜h𝑛𝑒</m:t>
                        </m:r>
                        <m:r>
                          <a:rPr lang="de-DE" b="0" i="1" smtClean="0">
                            <a:latin typeface="Cambria Math" panose="02040503050406030204" pitchFamily="18" charset="0"/>
                          </a:rPr>
                          <m:t> </m:t>
                        </m:r>
                        <m:r>
                          <a:rPr lang="de-DE" b="0" i="1" smtClean="0">
                            <a:latin typeface="Cambria Math" panose="02040503050406030204" pitchFamily="18" charset="0"/>
                          </a:rPr>
                          <m:t>𝐴𝑙𝑙𝑟𝑎𝑑</m:t>
                        </m:r>
                      </m:den>
                    </m:f>
                  </m:oMath>
                </a14:m>
                <a:r>
                  <a:rPr lang="de-DE" dirty="0"/>
                  <a:t> -1) *100</a:t>
                </a:r>
              </a:p>
              <a:p>
                <a:endParaRPr lang="de-DE" dirty="0"/>
              </a:p>
              <a:p>
                <a:r>
                  <a:rPr lang="de-DE" dirty="0"/>
                  <a:t>Voreilung = (</a:t>
                </a:r>
                <a14:m>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13,3</m:t>
                        </m:r>
                      </m:num>
                      <m:den>
                        <m:r>
                          <a:rPr lang="de-DE" b="0" i="1" smtClean="0">
                            <a:latin typeface="Cambria Math" panose="02040503050406030204" pitchFamily="18" charset="0"/>
                          </a:rPr>
                          <m:t>13</m:t>
                        </m:r>
                      </m:den>
                    </m:f>
                  </m:oMath>
                </a14:m>
                <a:r>
                  <a:rPr lang="de-DE" dirty="0"/>
                  <a:t> -1) * 100 = 2,31%</a:t>
                </a:r>
              </a:p>
            </p:txBody>
          </p:sp>
        </mc:Choice>
        <mc:Fallback xmlns="">
          <p:sp>
            <p:nvSpPr>
              <p:cNvPr id="2" name="Textplatzhalter 1">
                <a:extLst>
                  <a:ext uri="{FF2B5EF4-FFF2-40B4-BE49-F238E27FC236}">
                    <a16:creationId xmlns:a16="http://schemas.microsoft.com/office/drawing/2014/main" id="{E3B748C8-5383-96AC-8D05-32E96ED286CE}"/>
                  </a:ext>
                </a:extLst>
              </p:cNvPr>
              <p:cNvSpPr>
                <a:spLocks noGrp="1" noRot="1" noChangeAspect="1" noMove="1" noResize="1" noEditPoints="1" noAdjustHandles="1" noChangeArrowheads="1" noChangeShapeType="1" noTextEdit="1"/>
              </p:cNvSpPr>
              <p:nvPr>
                <p:ph type="body" sz="quarter" idx="12"/>
              </p:nvPr>
            </p:nvSpPr>
            <p:spPr>
              <a:blipFill>
                <a:blip r:embed="rId3"/>
                <a:stretch>
                  <a:fillRect l="-1967" t="-1856"/>
                </a:stretch>
              </a:blipFill>
            </p:spPr>
            <p:txBody>
              <a:bodyPr/>
              <a:lstStyle/>
              <a:p>
                <a:r>
                  <a:rPr lang="de-DE">
                    <a:noFill/>
                  </a:rPr>
                  <a:t> </a:t>
                </a:r>
              </a:p>
            </p:txBody>
          </p:sp>
        </mc:Fallback>
      </mc:AlternateContent>
      <p:sp>
        <p:nvSpPr>
          <p:cNvPr id="3" name="Textplatzhalter 2">
            <a:extLst>
              <a:ext uri="{FF2B5EF4-FFF2-40B4-BE49-F238E27FC236}">
                <a16:creationId xmlns:a16="http://schemas.microsoft.com/office/drawing/2014/main" id="{FD95A7BD-5A62-1EA6-0ECF-2B8B18FCF222}"/>
              </a:ext>
            </a:extLst>
          </p:cNvPr>
          <p:cNvSpPr>
            <a:spLocks noGrp="1"/>
          </p:cNvSpPr>
          <p:nvPr>
            <p:ph type="body" sz="quarter" idx="14"/>
          </p:nvPr>
        </p:nvSpPr>
        <p:spPr/>
        <p:txBody>
          <a:bodyPr>
            <a:normAutofit lnSpcReduction="10000"/>
          </a:bodyPr>
          <a:lstStyle/>
          <a:p>
            <a:r>
              <a:rPr lang="de-DE" dirty="0"/>
              <a:t>6. Voreilung</a:t>
            </a:r>
          </a:p>
        </p:txBody>
      </p:sp>
    </p:spTree>
    <p:extLst>
      <p:ext uri="{BB962C8B-B14F-4D97-AF65-F5344CB8AC3E}">
        <p14:creationId xmlns:p14="http://schemas.microsoft.com/office/powerpoint/2010/main" val="9833923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FB5B928-FEF0-3F1F-44BF-92AB2B4291EF}"/>
              </a:ext>
            </a:extLst>
          </p:cNvPr>
          <p:cNvSpPr>
            <a:spLocks noGrp="1"/>
          </p:cNvSpPr>
          <p:nvPr>
            <p:ph type="body" sz="quarter" idx="14"/>
          </p:nvPr>
        </p:nvSpPr>
        <p:spPr/>
        <p:txBody>
          <a:bodyPr>
            <a:normAutofit lnSpcReduction="10000"/>
          </a:bodyPr>
          <a:lstStyle/>
          <a:p>
            <a:r>
              <a:rPr lang="de-DE" dirty="0"/>
              <a:t>7. Bandlaufwerke</a:t>
            </a:r>
          </a:p>
        </p:txBody>
      </p:sp>
      <p:pic>
        <p:nvPicPr>
          <p:cNvPr id="5" name="Grafik 4">
            <a:extLst>
              <a:ext uri="{FF2B5EF4-FFF2-40B4-BE49-F238E27FC236}">
                <a16:creationId xmlns:a16="http://schemas.microsoft.com/office/drawing/2014/main" id="{8F3E54EC-DD11-E882-0157-B9011F9914CA}"/>
              </a:ext>
            </a:extLst>
          </p:cNvPr>
          <p:cNvPicPr>
            <a:picLocks noChangeAspect="1"/>
          </p:cNvPicPr>
          <p:nvPr/>
        </p:nvPicPr>
        <p:blipFill>
          <a:blip r:embed="rId3"/>
          <a:stretch>
            <a:fillRect/>
          </a:stretch>
        </p:blipFill>
        <p:spPr>
          <a:xfrm>
            <a:off x="2381250" y="1174768"/>
            <a:ext cx="4103370" cy="3077528"/>
          </a:xfrm>
          <a:prstGeom prst="rect">
            <a:avLst/>
          </a:prstGeom>
        </p:spPr>
      </p:pic>
      <p:cxnSp>
        <p:nvCxnSpPr>
          <p:cNvPr id="7" name="Gerade Verbindung mit Pfeil 6">
            <a:extLst>
              <a:ext uri="{FF2B5EF4-FFF2-40B4-BE49-F238E27FC236}">
                <a16:creationId xmlns:a16="http://schemas.microsoft.com/office/drawing/2014/main" id="{A672F948-831C-7ABC-E075-6DDA100F5014}"/>
              </a:ext>
            </a:extLst>
          </p:cNvPr>
          <p:cNvCxnSpPr/>
          <p:nvPr/>
        </p:nvCxnSpPr>
        <p:spPr>
          <a:xfrm>
            <a:off x="1531620" y="2103120"/>
            <a:ext cx="1104900" cy="2514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E9A2566F-0748-5AAF-0368-FDCA8167DC10}"/>
              </a:ext>
            </a:extLst>
          </p:cNvPr>
          <p:cNvCxnSpPr>
            <a:cxnSpLocks/>
          </p:cNvCxnSpPr>
          <p:nvPr/>
        </p:nvCxnSpPr>
        <p:spPr>
          <a:xfrm flipH="1">
            <a:off x="5280660" y="1550670"/>
            <a:ext cx="1318262" cy="552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Gerade Verbindung mit Pfeil 8">
            <a:extLst>
              <a:ext uri="{FF2B5EF4-FFF2-40B4-BE49-F238E27FC236}">
                <a16:creationId xmlns:a16="http://schemas.microsoft.com/office/drawing/2014/main" id="{D38AB10C-0217-7612-F353-3F2702989E1E}"/>
              </a:ext>
            </a:extLst>
          </p:cNvPr>
          <p:cNvCxnSpPr>
            <a:cxnSpLocks/>
          </p:cNvCxnSpPr>
          <p:nvPr/>
        </p:nvCxnSpPr>
        <p:spPr>
          <a:xfrm flipH="1">
            <a:off x="5241000" y="3550920"/>
            <a:ext cx="1296960" cy="121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Gerade Verbindung mit Pfeil 9">
            <a:extLst>
              <a:ext uri="{FF2B5EF4-FFF2-40B4-BE49-F238E27FC236}">
                <a16:creationId xmlns:a16="http://schemas.microsoft.com/office/drawing/2014/main" id="{DC2E23FF-E925-A4D2-6BD9-D1169F3EAEAB}"/>
              </a:ext>
            </a:extLst>
          </p:cNvPr>
          <p:cNvCxnSpPr>
            <a:cxnSpLocks/>
          </p:cNvCxnSpPr>
          <p:nvPr/>
        </p:nvCxnSpPr>
        <p:spPr>
          <a:xfrm flipV="1">
            <a:off x="1943100" y="2602844"/>
            <a:ext cx="990600" cy="795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51F35BEF-31A0-D5A9-0108-3DE24C1DB1D2}"/>
              </a:ext>
            </a:extLst>
          </p:cNvPr>
          <p:cNvCxnSpPr>
            <a:cxnSpLocks/>
          </p:cNvCxnSpPr>
          <p:nvPr/>
        </p:nvCxnSpPr>
        <p:spPr>
          <a:xfrm flipV="1">
            <a:off x="2865120" y="3319124"/>
            <a:ext cx="937260" cy="8949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feld 17">
            <a:extLst>
              <a:ext uri="{FF2B5EF4-FFF2-40B4-BE49-F238E27FC236}">
                <a16:creationId xmlns:a16="http://schemas.microsoft.com/office/drawing/2014/main" id="{4C82D8C3-2889-54E3-5456-187ABD321A91}"/>
              </a:ext>
            </a:extLst>
          </p:cNvPr>
          <p:cNvSpPr txBox="1"/>
          <p:nvPr/>
        </p:nvSpPr>
        <p:spPr>
          <a:xfrm>
            <a:off x="6561165" y="3398520"/>
            <a:ext cx="1017960" cy="369332"/>
          </a:xfrm>
          <a:prstGeom prst="rect">
            <a:avLst/>
          </a:prstGeom>
          <a:noFill/>
        </p:spPr>
        <p:txBody>
          <a:bodyPr wrap="square" rtlCol="0">
            <a:spAutoFit/>
          </a:bodyPr>
          <a:lstStyle/>
          <a:p>
            <a:r>
              <a:rPr lang="de-DE" dirty="0"/>
              <a:t>Leitrad</a:t>
            </a:r>
          </a:p>
        </p:txBody>
      </p:sp>
      <p:sp>
        <p:nvSpPr>
          <p:cNvPr id="19" name="Textfeld 18">
            <a:extLst>
              <a:ext uri="{FF2B5EF4-FFF2-40B4-BE49-F238E27FC236}">
                <a16:creationId xmlns:a16="http://schemas.microsoft.com/office/drawing/2014/main" id="{8CF73EFF-B7C0-20E8-CA70-D926E723DFF6}"/>
              </a:ext>
            </a:extLst>
          </p:cNvPr>
          <p:cNvSpPr txBox="1"/>
          <p:nvPr/>
        </p:nvSpPr>
        <p:spPr>
          <a:xfrm>
            <a:off x="2356140" y="4257890"/>
            <a:ext cx="1377660" cy="369332"/>
          </a:xfrm>
          <a:prstGeom prst="rect">
            <a:avLst/>
          </a:prstGeom>
          <a:noFill/>
        </p:spPr>
        <p:txBody>
          <a:bodyPr wrap="square" rtlCol="0">
            <a:spAutoFit/>
          </a:bodyPr>
          <a:lstStyle/>
          <a:p>
            <a:r>
              <a:rPr lang="de-DE" dirty="0"/>
              <a:t>Laufrollen</a:t>
            </a:r>
          </a:p>
        </p:txBody>
      </p:sp>
      <p:sp>
        <p:nvSpPr>
          <p:cNvPr id="20" name="Textfeld 19">
            <a:extLst>
              <a:ext uri="{FF2B5EF4-FFF2-40B4-BE49-F238E27FC236}">
                <a16:creationId xmlns:a16="http://schemas.microsoft.com/office/drawing/2014/main" id="{E330004A-F213-A990-395A-9EC6F1D27115}"/>
              </a:ext>
            </a:extLst>
          </p:cNvPr>
          <p:cNvSpPr txBox="1"/>
          <p:nvPr/>
        </p:nvSpPr>
        <p:spPr>
          <a:xfrm>
            <a:off x="563880" y="3407371"/>
            <a:ext cx="1740825" cy="369332"/>
          </a:xfrm>
          <a:prstGeom prst="rect">
            <a:avLst/>
          </a:prstGeom>
          <a:noFill/>
        </p:spPr>
        <p:txBody>
          <a:bodyPr wrap="square" rtlCol="0">
            <a:spAutoFit/>
          </a:bodyPr>
          <a:lstStyle/>
          <a:p>
            <a:r>
              <a:rPr lang="de-DE" dirty="0"/>
              <a:t>Antriebsachse</a:t>
            </a:r>
          </a:p>
        </p:txBody>
      </p:sp>
      <p:sp>
        <p:nvSpPr>
          <p:cNvPr id="22" name="Textfeld 21">
            <a:extLst>
              <a:ext uri="{FF2B5EF4-FFF2-40B4-BE49-F238E27FC236}">
                <a16:creationId xmlns:a16="http://schemas.microsoft.com/office/drawing/2014/main" id="{7ABA8577-C6E9-2498-C6F2-147FE69FCB9B}"/>
              </a:ext>
            </a:extLst>
          </p:cNvPr>
          <p:cNvSpPr txBox="1"/>
          <p:nvPr/>
        </p:nvSpPr>
        <p:spPr>
          <a:xfrm>
            <a:off x="121920" y="1924714"/>
            <a:ext cx="1440180" cy="369332"/>
          </a:xfrm>
          <a:prstGeom prst="rect">
            <a:avLst/>
          </a:prstGeom>
          <a:noFill/>
        </p:spPr>
        <p:txBody>
          <a:bodyPr wrap="square" rtlCol="0">
            <a:spAutoFit/>
          </a:bodyPr>
          <a:lstStyle/>
          <a:p>
            <a:r>
              <a:rPr lang="de-DE" dirty="0"/>
              <a:t>Antriebsrad</a:t>
            </a:r>
          </a:p>
        </p:txBody>
      </p:sp>
      <p:sp>
        <p:nvSpPr>
          <p:cNvPr id="23" name="Textfeld 22">
            <a:extLst>
              <a:ext uri="{FF2B5EF4-FFF2-40B4-BE49-F238E27FC236}">
                <a16:creationId xmlns:a16="http://schemas.microsoft.com/office/drawing/2014/main" id="{6FFB47E8-AC4B-5F49-6ED4-730A967A9612}"/>
              </a:ext>
            </a:extLst>
          </p:cNvPr>
          <p:cNvSpPr txBox="1"/>
          <p:nvPr/>
        </p:nvSpPr>
        <p:spPr>
          <a:xfrm>
            <a:off x="6637710" y="1422263"/>
            <a:ext cx="1203615" cy="369332"/>
          </a:xfrm>
          <a:prstGeom prst="rect">
            <a:avLst/>
          </a:prstGeom>
          <a:noFill/>
        </p:spPr>
        <p:txBody>
          <a:bodyPr wrap="square" rtlCol="0">
            <a:spAutoFit/>
          </a:bodyPr>
          <a:lstStyle/>
          <a:p>
            <a:r>
              <a:rPr lang="de-DE" dirty="0"/>
              <a:t>Federung</a:t>
            </a:r>
          </a:p>
        </p:txBody>
      </p:sp>
    </p:spTree>
    <p:extLst>
      <p:ext uri="{BB962C8B-B14F-4D97-AF65-F5344CB8AC3E}">
        <p14:creationId xmlns:p14="http://schemas.microsoft.com/office/powerpoint/2010/main" val="11869450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59E96DB-7C38-5684-63F7-12A7BCE839F2}"/>
              </a:ext>
            </a:extLst>
          </p:cNvPr>
          <p:cNvSpPr>
            <a:spLocks noGrp="1"/>
          </p:cNvSpPr>
          <p:nvPr>
            <p:ph type="body" sz="quarter" idx="12"/>
          </p:nvPr>
        </p:nvSpPr>
        <p:spPr>
          <a:xfrm>
            <a:off x="541020" y="3583706"/>
            <a:ext cx="7864530" cy="547561"/>
          </a:xfrm>
        </p:spPr>
        <p:txBody>
          <a:bodyPr/>
          <a:lstStyle/>
          <a:p>
            <a:r>
              <a:rPr lang="de-DE" dirty="0"/>
              <a:t>Boden-Druckvergleich von Radmaschine (links) und mit Raupenlaufwerk (rechts) auf einem Claas 960 </a:t>
            </a:r>
          </a:p>
        </p:txBody>
      </p:sp>
      <p:sp>
        <p:nvSpPr>
          <p:cNvPr id="3" name="Textplatzhalter 2">
            <a:extLst>
              <a:ext uri="{FF2B5EF4-FFF2-40B4-BE49-F238E27FC236}">
                <a16:creationId xmlns:a16="http://schemas.microsoft.com/office/drawing/2014/main" id="{66678074-A293-65A7-2F54-2BD39B468E97}"/>
              </a:ext>
            </a:extLst>
          </p:cNvPr>
          <p:cNvSpPr>
            <a:spLocks noGrp="1"/>
          </p:cNvSpPr>
          <p:nvPr>
            <p:ph type="body" sz="quarter" idx="14"/>
          </p:nvPr>
        </p:nvSpPr>
        <p:spPr/>
        <p:txBody>
          <a:bodyPr>
            <a:normAutofit lnSpcReduction="10000"/>
          </a:bodyPr>
          <a:lstStyle/>
          <a:p>
            <a:r>
              <a:rPr lang="de-DE" dirty="0"/>
              <a:t>7. Bandlaufwerk – Druck</a:t>
            </a:r>
          </a:p>
          <a:p>
            <a:endParaRPr lang="de-DE" dirty="0"/>
          </a:p>
        </p:txBody>
      </p:sp>
      <p:pic>
        <p:nvPicPr>
          <p:cNvPr id="8" name="Grafik 7">
            <a:extLst>
              <a:ext uri="{FF2B5EF4-FFF2-40B4-BE49-F238E27FC236}">
                <a16:creationId xmlns:a16="http://schemas.microsoft.com/office/drawing/2014/main" id="{15DBAD18-CD62-8104-71DB-292B9C27777D}"/>
              </a:ext>
            </a:extLst>
          </p:cNvPr>
          <p:cNvPicPr>
            <a:picLocks noChangeAspect="1"/>
          </p:cNvPicPr>
          <p:nvPr/>
        </p:nvPicPr>
        <p:blipFill>
          <a:blip r:embed="rId3"/>
          <a:stretch>
            <a:fillRect/>
          </a:stretch>
        </p:blipFill>
        <p:spPr>
          <a:xfrm>
            <a:off x="4688550" y="1174768"/>
            <a:ext cx="3935730" cy="2194926"/>
          </a:xfrm>
          <a:prstGeom prst="rect">
            <a:avLst/>
          </a:prstGeom>
        </p:spPr>
      </p:pic>
      <p:pic>
        <p:nvPicPr>
          <p:cNvPr id="11" name="Grafik 10">
            <a:extLst>
              <a:ext uri="{FF2B5EF4-FFF2-40B4-BE49-F238E27FC236}">
                <a16:creationId xmlns:a16="http://schemas.microsoft.com/office/drawing/2014/main" id="{1926E4F7-E492-72AD-08D1-87559EFB6778}"/>
              </a:ext>
            </a:extLst>
          </p:cNvPr>
          <p:cNvPicPr>
            <a:picLocks noChangeAspect="1"/>
          </p:cNvPicPr>
          <p:nvPr/>
        </p:nvPicPr>
        <p:blipFill>
          <a:blip r:embed="rId4"/>
          <a:stretch>
            <a:fillRect/>
          </a:stretch>
        </p:blipFill>
        <p:spPr>
          <a:xfrm>
            <a:off x="738450" y="1174768"/>
            <a:ext cx="3935729" cy="2194926"/>
          </a:xfrm>
          <a:prstGeom prst="rect">
            <a:avLst/>
          </a:prstGeom>
        </p:spPr>
      </p:pic>
    </p:spTree>
    <p:extLst>
      <p:ext uri="{BB962C8B-B14F-4D97-AF65-F5344CB8AC3E}">
        <p14:creationId xmlns:p14="http://schemas.microsoft.com/office/powerpoint/2010/main" val="2458366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6CB0489-9E0E-6E6A-3BCD-CA8273D78503}"/>
              </a:ext>
            </a:extLst>
          </p:cNvPr>
          <p:cNvSpPr>
            <a:spLocks noGrp="1"/>
          </p:cNvSpPr>
          <p:nvPr>
            <p:ph type="body" sz="quarter" idx="12"/>
          </p:nvPr>
        </p:nvSpPr>
        <p:spPr>
          <a:xfrm>
            <a:off x="396240" y="1174768"/>
            <a:ext cx="8009310" cy="2956500"/>
          </a:xfrm>
        </p:spPr>
        <p:txBody>
          <a:bodyPr/>
          <a:lstStyle/>
          <a:p>
            <a:r>
              <a:rPr lang="de-DE" dirty="0"/>
              <a:t>Verschieden Umschlingungswinkel je nach Bauart zwischen 90° und 225°</a:t>
            </a:r>
          </a:p>
          <a:p>
            <a:pPr marL="342900" indent="-342900">
              <a:buFont typeface="Wingdings" panose="05000000000000000000" pitchFamily="2" charset="2"/>
              <a:buChar char="à"/>
            </a:pPr>
            <a:r>
              <a:rPr lang="de-DE" sz="1600" dirty="0">
                <a:sym typeface="Wingdings" panose="05000000000000000000" pitchFamily="2" charset="2"/>
              </a:rPr>
              <a:t>Je</a:t>
            </a:r>
            <a:r>
              <a:rPr lang="de-DE" sz="1800" dirty="0">
                <a:sym typeface="Wingdings" panose="05000000000000000000" pitchFamily="2" charset="2"/>
              </a:rPr>
              <a:t> </a:t>
            </a:r>
            <a:r>
              <a:rPr lang="de-DE" sz="1600" dirty="0">
                <a:sym typeface="Wingdings" panose="05000000000000000000" pitchFamily="2" charset="2"/>
              </a:rPr>
              <a:t>höher desto weniger Schlupf entsteht zwischen Triebrad und Kette</a:t>
            </a:r>
          </a:p>
          <a:p>
            <a:pPr marL="342900" indent="-342900">
              <a:buFont typeface="Wingdings" panose="05000000000000000000" pitchFamily="2" charset="2"/>
              <a:buChar char="à"/>
            </a:pPr>
            <a:r>
              <a:rPr lang="de-DE" sz="1600" dirty="0">
                <a:sym typeface="Wingdings" panose="05000000000000000000" pitchFamily="2" charset="2"/>
              </a:rPr>
              <a:t>Aber auch höherer Rollwiderstand durch die Reibung</a:t>
            </a:r>
          </a:p>
          <a:p>
            <a:r>
              <a:rPr lang="de-DE" dirty="0">
                <a:sym typeface="Wingdings" panose="05000000000000000000" pitchFamily="2" charset="2"/>
              </a:rPr>
              <a:t>Auch die Kettenspannung wirkt sich</a:t>
            </a:r>
          </a:p>
          <a:p>
            <a:r>
              <a:rPr lang="de-DE" dirty="0">
                <a:sym typeface="Wingdings" panose="05000000000000000000" pitchFamily="2" charset="2"/>
              </a:rPr>
              <a:t> auf Rollwiderstand und Schlupf aus</a:t>
            </a:r>
          </a:p>
          <a:p>
            <a:pPr marL="342900" indent="-342900">
              <a:buFont typeface="Wingdings" panose="05000000000000000000" pitchFamily="2" charset="2"/>
              <a:buChar char="à"/>
            </a:pPr>
            <a:r>
              <a:rPr lang="de-DE" sz="1600" dirty="0">
                <a:sym typeface="Wingdings" panose="05000000000000000000" pitchFamily="2" charset="2"/>
              </a:rPr>
              <a:t>Ist diese zu hoch, ist viel Kraft </a:t>
            </a:r>
          </a:p>
          <a:p>
            <a:r>
              <a:rPr lang="de-DE" sz="1600" dirty="0">
                <a:sym typeface="Wingdings" panose="05000000000000000000" pitchFamily="2" charset="2"/>
              </a:rPr>
              <a:t>	nötig, nur um die Kette zu drehen</a:t>
            </a:r>
          </a:p>
          <a:p>
            <a:pPr marL="342900" indent="-342900">
              <a:buFont typeface="Wingdings" panose="05000000000000000000" pitchFamily="2" charset="2"/>
              <a:buChar char="à"/>
            </a:pPr>
            <a:r>
              <a:rPr lang="de-DE" sz="1600" dirty="0">
                <a:sym typeface="Wingdings" panose="05000000000000000000" pitchFamily="2" charset="2"/>
              </a:rPr>
              <a:t>Bei zu niedriger Spannung rutscht</a:t>
            </a:r>
          </a:p>
          <a:p>
            <a:r>
              <a:rPr lang="de-DE" sz="1600" dirty="0">
                <a:sym typeface="Wingdings" panose="05000000000000000000" pitchFamily="2" charset="2"/>
              </a:rPr>
              <a:t>	die Kette durch</a:t>
            </a:r>
            <a:endParaRPr lang="de-DE" dirty="0"/>
          </a:p>
        </p:txBody>
      </p:sp>
      <p:sp>
        <p:nvSpPr>
          <p:cNvPr id="3" name="Textplatzhalter 2">
            <a:extLst>
              <a:ext uri="{FF2B5EF4-FFF2-40B4-BE49-F238E27FC236}">
                <a16:creationId xmlns:a16="http://schemas.microsoft.com/office/drawing/2014/main" id="{453C47DB-F50A-B010-2593-FB9539F08355}"/>
              </a:ext>
            </a:extLst>
          </p:cNvPr>
          <p:cNvSpPr>
            <a:spLocks noGrp="1"/>
          </p:cNvSpPr>
          <p:nvPr>
            <p:ph type="body" sz="quarter" idx="14"/>
          </p:nvPr>
        </p:nvSpPr>
        <p:spPr/>
        <p:txBody>
          <a:bodyPr/>
          <a:lstStyle/>
          <a:p>
            <a:r>
              <a:rPr lang="de-DE" dirty="0"/>
              <a:t>7. Bandlaufwerk</a:t>
            </a:r>
          </a:p>
        </p:txBody>
      </p:sp>
      <p:pic>
        <p:nvPicPr>
          <p:cNvPr id="5" name="Grafik 4">
            <a:extLst>
              <a:ext uri="{FF2B5EF4-FFF2-40B4-BE49-F238E27FC236}">
                <a16:creationId xmlns:a16="http://schemas.microsoft.com/office/drawing/2014/main" id="{09F46CEB-8EE0-C127-185F-C3791E373334}"/>
              </a:ext>
            </a:extLst>
          </p:cNvPr>
          <p:cNvPicPr>
            <a:picLocks noChangeAspect="1"/>
          </p:cNvPicPr>
          <p:nvPr/>
        </p:nvPicPr>
        <p:blipFill>
          <a:blip r:embed="rId2"/>
          <a:stretch>
            <a:fillRect/>
          </a:stretch>
        </p:blipFill>
        <p:spPr>
          <a:xfrm>
            <a:off x="4305300" y="2271237"/>
            <a:ext cx="4752596" cy="2254408"/>
          </a:xfrm>
          <a:prstGeom prst="rect">
            <a:avLst/>
          </a:prstGeom>
        </p:spPr>
      </p:pic>
    </p:spTree>
    <p:extLst>
      <p:ext uri="{BB962C8B-B14F-4D97-AF65-F5344CB8AC3E}">
        <p14:creationId xmlns:p14="http://schemas.microsoft.com/office/powerpoint/2010/main" val="345858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ildplatzhalter 37">
            <a:extLst>
              <a:ext uri="{FF2B5EF4-FFF2-40B4-BE49-F238E27FC236}">
                <a16:creationId xmlns:a16="http://schemas.microsoft.com/office/drawing/2014/main" id="{88CE17E2-9659-F766-FF59-2AC142A05670}"/>
              </a:ext>
            </a:extLst>
          </p:cNvPr>
          <p:cNvPicPr>
            <a:picLocks noGrp="1" noChangeAspect="1"/>
          </p:cNvPicPr>
          <p:nvPr>
            <p:ph type="pic" sz="quarter" idx="15"/>
          </p:nvPr>
        </p:nvPicPr>
        <p:blipFill>
          <a:blip r:embed="rId2"/>
          <a:srcRect l="405" r="405"/>
          <a:stretch>
            <a:fillRect/>
          </a:stretch>
        </p:blipFill>
        <p:spPr>
          <a:xfrm>
            <a:off x="742072" y="0"/>
            <a:ext cx="7717716" cy="4869180"/>
          </a:xfrm>
        </p:spPr>
      </p:pic>
    </p:spTree>
    <p:extLst>
      <p:ext uri="{BB962C8B-B14F-4D97-AF65-F5344CB8AC3E}">
        <p14:creationId xmlns:p14="http://schemas.microsoft.com/office/powerpoint/2010/main" val="1970308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CEC8478-1247-FC38-AA7D-DFDC9373B735}"/>
              </a:ext>
            </a:extLst>
          </p:cNvPr>
          <p:cNvSpPr>
            <a:spLocks noGrp="1"/>
          </p:cNvSpPr>
          <p:nvPr>
            <p:ph type="body" sz="quarter" idx="12"/>
          </p:nvPr>
        </p:nvSpPr>
        <p:spPr>
          <a:xfrm>
            <a:off x="4427220" y="1174768"/>
            <a:ext cx="3978330" cy="2956500"/>
          </a:xfrm>
        </p:spPr>
        <p:txBody>
          <a:bodyPr/>
          <a:lstStyle/>
          <a:p>
            <a:pPr marL="342900" indent="-342900">
              <a:buFont typeface="Arial" panose="020B0604020202020204" pitchFamily="34" charset="0"/>
              <a:buChar char="•"/>
            </a:pPr>
            <a:r>
              <a:rPr lang="de-DE" dirty="0"/>
              <a:t>Bei Traktoren werden Ketten eingesetzt um die Auflagefläche zu erhöhen</a:t>
            </a:r>
          </a:p>
          <a:p>
            <a:pPr marL="342900" indent="-342900">
              <a:buFont typeface="Arial" panose="020B0604020202020204" pitchFamily="34" charset="0"/>
              <a:buChar char="•"/>
            </a:pPr>
            <a:r>
              <a:rPr lang="de-DE" dirty="0"/>
              <a:t>Zum einen wird der Boden geschont, zum anderen ist es mit Reifen kaum möglich Leistungen von bis </a:t>
            </a:r>
            <a:r>
              <a:rPr lang="de-DE"/>
              <a:t>zu 1000 </a:t>
            </a:r>
            <a:r>
              <a:rPr lang="de-DE" dirty="0"/>
              <a:t>PS auf den Boden zu übertragen ohne über die gesetzliche Maximalbreite zu kommen</a:t>
            </a:r>
          </a:p>
        </p:txBody>
      </p:sp>
      <p:sp>
        <p:nvSpPr>
          <p:cNvPr id="3" name="Textplatzhalter 2">
            <a:extLst>
              <a:ext uri="{FF2B5EF4-FFF2-40B4-BE49-F238E27FC236}">
                <a16:creationId xmlns:a16="http://schemas.microsoft.com/office/drawing/2014/main" id="{47485F45-934F-A547-8057-CF4F83F6F2D5}"/>
              </a:ext>
            </a:extLst>
          </p:cNvPr>
          <p:cNvSpPr>
            <a:spLocks noGrp="1"/>
          </p:cNvSpPr>
          <p:nvPr>
            <p:ph type="body" sz="quarter" idx="14"/>
          </p:nvPr>
        </p:nvSpPr>
        <p:spPr/>
        <p:txBody>
          <a:bodyPr>
            <a:normAutofit lnSpcReduction="10000"/>
          </a:bodyPr>
          <a:lstStyle/>
          <a:p>
            <a:r>
              <a:rPr lang="de-DE" dirty="0"/>
              <a:t>7. Bandlaufwerk</a:t>
            </a:r>
          </a:p>
        </p:txBody>
      </p:sp>
      <p:pic>
        <p:nvPicPr>
          <p:cNvPr id="5" name="Grafik 4">
            <a:extLst>
              <a:ext uri="{FF2B5EF4-FFF2-40B4-BE49-F238E27FC236}">
                <a16:creationId xmlns:a16="http://schemas.microsoft.com/office/drawing/2014/main" id="{1CA610CF-396D-DB47-A4DD-B8A6F41CB30E}"/>
              </a:ext>
            </a:extLst>
          </p:cNvPr>
          <p:cNvPicPr>
            <a:picLocks noChangeAspect="1"/>
          </p:cNvPicPr>
          <p:nvPr/>
        </p:nvPicPr>
        <p:blipFill>
          <a:blip r:embed="rId3"/>
          <a:stretch>
            <a:fillRect/>
          </a:stretch>
        </p:blipFill>
        <p:spPr>
          <a:xfrm>
            <a:off x="527271" y="934670"/>
            <a:ext cx="3583554" cy="2006791"/>
          </a:xfrm>
          <a:prstGeom prst="rect">
            <a:avLst/>
          </a:prstGeom>
        </p:spPr>
      </p:pic>
      <p:pic>
        <p:nvPicPr>
          <p:cNvPr id="9" name="Grafik 8">
            <a:extLst>
              <a:ext uri="{FF2B5EF4-FFF2-40B4-BE49-F238E27FC236}">
                <a16:creationId xmlns:a16="http://schemas.microsoft.com/office/drawing/2014/main" id="{A1942375-330C-8560-6F0F-A0298C799735}"/>
              </a:ext>
            </a:extLst>
          </p:cNvPr>
          <p:cNvPicPr>
            <a:picLocks noChangeAspect="1"/>
          </p:cNvPicPr>
          <p:nvPr/>
        </p:nvPicPr>
        <p:blipFill>
          <a:blip r:embed="rId4"/>
          <a:stretch>
            <a:fillRect/>
          </a:stretch>
        </p:blipFill>
        <p:spPr>
          <a:xfrm>
            <a:off x="668434" y="3048468"/>
            <a:ext cx="2602378" cy="1865376"/>
          </a:xfrm>
          <a:prstGeom prst="rect">
            <a:avLst/>
          </a:prstGeom>
        </p:spPr>
      </p:pic>
    </p:spTree>
    <p:extLst>
      <p:ext uri="{BB962C8B-B14F-4D97-AF65-F5344CB8AC3E}">
        <p14:creationId xmlns:p14="http://schemas.microsoft.com/office/powerpoint/2010/main" val="33312769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A1CF80-9D17-E05F-B933-10DD7DE30819}"/>
              </a:ext>
            </a:extLst>
          </p:cNvPr>
          <p:cNvSpPr>
            <a:spLocks noGrp="1"/>
          </p:cNvSpPr>
          <p:nvPr>
            <p:ph type="body" sz="quarter" idx="12"/>
          </p:nvPr>
        </p:nvSpPr>
        <p:spPr>
          <a:xfrm>
            <a:off x="3779520" y="3070028"/>
            <a:ext cx="5288280" cy="1661160"/>
          </a:xfrm>
        </p:spPr>
        <p:txBody>
          <a:bodyPr/>
          <a:lstStyle/>
          <a:p>
            <a:r>
              <a:rPr lang="de-DE" sz="1600" dirty="0"/>
              <a:t>Vorteile bei selbstfahrenden Maschinen</a:t>
            </a:r>
          </a:p>
          <a:p>
            <a:pPr marL="342900" indent="-342900">
              <a:buFont typeface="Arial" panose="020B0604020202020204" pitchFamily="34" charset="0"/>
              <a:buChar char="•"/>
            </a:pPr>
            <a:r>
              <a:rPr lang="de-DE" sz="1600" dirty="0"/>
              <a:t>Die Bauart kann niedriger gehalten werden, da Raupenlaufwerke weniger Platz wegnehmen</a:t>
            </a:r>
          </a:p>
          <a:p>
            <a:pPr marL="342900" indent="-342900">
              <a:buFont typeface="Arial" panose="020B0604020202020204" pitchFamily="34" charset="0"/>
              <a:buChar char="•"/>
            </a:pPr>
            <a:r>
              <a:rPr lang="de-DE" sz="1600" dirty="0"/>
              <a:t>Durch die lange Aufstandsfläche ist die Schneidwerkanpassung an den Boden besser, da kleine Hügel und Furchen überrollt werden</a:t>
            </a:r>
          </a:p>
        </p:txBody>
      </p:sp>
      <p:sp>
        <p:nvSpPr>
          <p:cNvPr id="3" name="Textplatzhalter 2">
            <a:extLst>
              <a:ext uri="{FF2B5EF4-FFF2-40B4-BE49-F238E27FC236}">
                <a16:creationId xmlns:a16="http://schemas.microsoft.com/office/drawing/2014/main" id="{D5C67EA8-7238-B167-CB24-56F596EB7968}"/>
              </a:ext>
            </a:extLst>
          </p:cNvPr>
          <p:cNvSpPr>
            <a:spLocks noGrp="1"/>
          </p:cNvSpPr>
          <p:nvPr>
            <p:ph type="body" sz="quarter" idx="14"/>
          </p:nvPr>
        </p:nvSpPr>
        <p:spPr/>
        <p:txBody>
          <a:bodyPr>
            <a:normAutofit lnSpcReduction="10000"/>
          </a:bodyPr>
          <a:lstStyle/>
          <a:p>
            <a:r>
              <a:rPr lang="de-DE" dirty="0"/>
              <a:t>7. Bandlaufwerk</a:t>
            </a:r>
          </a:p>
        </p:txBody>
      </p:sp>
      <p:pic>
        <p:nvPicPr>
          <p:cNvPr id="5" name="Grafik 4">
            <a:extLst>
              <a:ext uri="{FF2B5EF4-FFF2-40B4-BE49-F238E27FC236}">
                <a16:creationId xmlns:a16="http://schemas.microsoft.com/office/drawing/2014/main" id="{71245D73-6578-D2EF-33A1-B3DFD442C17D}"/>
              </a:ext>
            </a:extLst>
          </p:cNvPr>
          <p:cNvPicPr>
            <a:picLocks noChangeAspect="1"/>
          </p:cNvPicPr>
          <p:nvPr/>
        </p:nvPicPr>
        <p:blipFill>
          <a:blip r:embed="rId3"/>
          <a:stretch>
            <a:fillRect/>
          </a:stretch>
        </p:blipFill>
        <p:spPr>
          <a:xfrm>
            <a:off x="787225" y="956703"/>
            <a:ext cx="3216952" cy="1961556"/>
          </a:xfrm>
          <a:prstGeom prst="rect">
            <a:avLst/>
          </a:prstGeom>
        </p:spPr>
      </p:pic>
      <p:pic>
        <p:nvPicPr>
          <p:cNvPr id="7" name="Grafik 6">
            <a:extLst>
              <a:ext uri="{FF2B5EF4-FFF2-40B4-BE49-F238E27FC236}">
                <a16:creationId xmlns:a16="http://schemas.microsoft.com/office/drawing/2014/main" id="{6E5CFF9E-A18C-8AB5-71E9-E8D03D3583A8}"/>
              </a:ext>
            </a:extLst>
          </p:cNvPr>
          <p:cNvPicPr>
            <a:picLocks noChangeAspect="1"/>
          </p:cNvPicPr>
          <p:nvPr/>
        </p:nvPicPr>
        <p:blipFill>
          <a:blip r:embed="rId4"/>
          <a:stretch>
            <a:fillRect/>
          </a:stretch>
        </p:blipFill>
        <p:spPr>
          <a:xfrm>
            <a:off x="4483831" y="1022918"/>
            <a:ext cx="3316399" cy="1874486"/>
          </a:xfrm>
          <a:prstGeom prst="rect">
            <a:avLst/>
          </a:prstGeom>
        </p:spPr>
      </p:pic>
      <p:pic>
        <p:nvPicPr>
          <p:cNvPr id="9" name="Grafik 8">
            <a:extLst>
              <a:ext uri="{FF2B5EF4-FFF2-40B4-BE49-F238E27FC236}">
                <a16:creationId xmlns:a16="http://schemas.microsoft.com/office/drawing/2014/main" id="{67A1AD8D-5E32-CCD5-E0B0-29367F650245}"/>
              </a:ext>
            </a:extLst>
          </p:cNvPr>
          <p:cNvPicPr>
            <a:picLocks noChangeAspect="1"/>
          </p:cNvPicPr>
          <p:nvPr/>
        </p:nvPicPr>
        <p:blipFill>
          <a:blip r:embed="rId5"/>
          <a:stretch>
            <a:fillRect/>
          </a:stretch>
        </p:blipFill>
        <p:spPr>
          <a:xfrm>
            <a:off x="787225" y="2951768"/>
            <a:ext cx="2848302" cy="1897681"/>
          </a:xfrm>
          <a:prstGeom prst="rect">
            <a:avLst/>
          </a:prstGeom>
        </p:spPr>
      </p:pic>
    </p:spTree>
    <p:extLst>
      <p:ext uri="{BB962C8B-B14F-4D97-AF65-F5344CB8AC3E}">
        <p14:creationId xmlns:p14="http://schemas.microsoft.com/office/powerpoint/2010/main" val="3588537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1389DAE-0B3A-0EFF-9704-A9C76FA93CC3}"/>
              </a:ext>
            </a:extLst>
          </p:cNvPr>
          <p:cNvSpPr>
            <a:spLocks noGrp="1"/>
          </p:cNvSpPr>
          <p:nvPr>
            <p:ph type="body" sz="quarter" idx="12"/>
          </p:nvPr>
        </p:nvSpPr>
        <p:spPr>
          <a:xfrm>
            <a:off x="855000" y="3769848"/>
            <a:ext cx="7434000" cy="841480"/>
          </a:xfrm>
        </p:spPr>
        <p:txBody>
          <a:bodyPr/>
          <a:lstStyle/>
          <a:p>
            <a:pPr marL="342900" indent="-342900">
              <a:buFont typeface="Arial" panose="020B0604020202020204" pitchFamily="34" charset="0"/>
              <a:buChar char="•"/>
            </a:pPr>
            <a:r>
              <a:rPr lang="de-DE" dirty="0"/>
              <a:t>Der Boden kann trotz hoher Gewichte schonend befahren werden</a:t>
            </a:r>
          </a:p>
          <a:p>
            <a:pPr marL="342900" indent="-342900">
              <a:buFont typeface="Arial" panose="020B0604020202020204" pitchFamily="34" charset="0"/>
              <a:buChar char="•"/>
            </a:pPr>
            <a:r>
              <a:rPr lang="de-DE" dirty="0"/>
              <a:t>Es besteht die Möglichkeit zusätzliche Antriebe in die Anbaugeräte zu integrieren</a:t>
            </a:r>
          </a:p>
        </p:txBody>
      </p:sp>
      <p:sp>
        <p:nvSpPr>
          <p:cNvPr id="3" name="Textplatzhalter 2">
            <a:extLst>
              <a:ext uri="{FF2B5EF4-FFF2-40B4-BE49-F238E27FC236}">
                <a16:creationId xmlns:a16="http://schemas.microsoft.com/office/drawing/2014/main" id="{AC433B80-3C80-8CB7-9EDE-44B6EAD8CC02}"/>
              </a:ext>
            </a:extLst>
          </p:cNvPr>
          <p:cNvSpPr>
            <a:spLocks noGrp="1"/>
          </p:cNvSpPr>
          <p:nvPr>
            <p:ph type="body" sz="quarter" idx="14"/>
          </p:nvPr>
        </p:nvSpPr>
        <p:spPr/>
        <p:txBody>
          <a:bodyPr>
            <a:normAutofit lnSpcReduction="10000"/>
          </a:bodyPr>
          <a:lstStyle/>
          <a:p>
            <a:r>
              <a:rPr lang="de-DE" dirty="0"/>
              <a:t>7. Bandlaufwerk</a:t>
            </a:r>
          </a:p>
        </p:txBody>
      </p:sp>
      <p:pic>
        <p:nvPicPr>
          <p:cNvPr id="5" name="Grafik 4">
            <a:extLst>
              <a:ext uri="{FF2B5EF4-FFF2-40B4-BE49-F238E27FC236}">
                <a16:creationId xmlns:a16="http://schemas.microsoft.com/office/drawing/2014/main" id="{8BA203C0-D288-4346-362F-7D4C7E124476}"/>
              </a:ext>
            </a:extLst>
          </p:cNvPr>
          <p:cNvPicPr>
            <a:picLocks noChangeAspect="1"/>
          </p:cNvPicPr>
          <p:nvPr/>
        </p:nvPicPr>
        <p:blipFill>
          <a:blip r:embed="rId3"/>
          <a:stretch>
            <a:fillRect/>
          </a:stretch>
        </p:blipFill>
        <p:spPr>
          <a:xfrm>
            <a:off x="1235079" y="1198392"/>
            <a:ext cx="2758859" cy="1835896"/>
          </a:xfrm>
          <a:prstGeom prst="rect">
            <a:avLst/>
          </a:prstGeom>
        </p:spPr>
      </p:pic>
      <p:pic>
        <p:nvPicPr>
          <p:cNvPr id="7" name="Grafik 6">
            <a:extLst>
              <a:ext uri="{FF2B5EF4-FFF2-40B4-BE49-F238E27FC236}">
                <a16:creationId xmlns:a16="http://schemas.microsoft.com/office/drawing/2014/main" id="{5F0A2650-74BB-1E80-F616-031DB6CBACF5}"/>
              </a:ext>
            </a:extLst>
          </p:cNvPr>
          <p:cNvPicPr>
            <a:picLocks noChangeAspect="1"/>
          </p:cNvPicPr>
          <p:nvPr/>
        </p:nvPicPr>
        <p:blipFill>
          <a:blip r:embed="rId4"/>
          <a:stretch>
            <a:fillRect/>
          </a:stretch>
        </p:blipFill>
        <p:spPr>
          <a:xfrm>
            <a:off x="4257466" y="1174768"/>
            <a:ext cx="3290123" cy="2467592"/>
          </a:xfrm>
          <a:prstGeom prst="rect">
            <a:avLst/>
          </a:prstGeom>
        </p:spPr>
      </p:pic>
    </p:spTree>
    <p:extLst>
      <p:ext uri="{BB962C8B-B14F-4D97-AF65-F5344CB8AC3E}">
        <p14:creationId xmlns:p14="http://schemas.microsoft.com/office/powerpoint/2010/main" val="7197439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B8E0AA9-9507-FFC6-0E01-AC8D0FF24483}"/>
              </a:ext>
            </a:extLst>
          </p:cNvPr>
          <p:cNvSpPr>
            <a:spLocks noGrp="1"/>
          </p:cNvSpPr>
          <p:nvPr>
            <p:ph type="body" sz="quarter" idx="12"/>
          </p:nvPr>
        </p:nvSpPr>
        <p:spPr/>
        <p:txBody>
          <a:bodyPr/>
          <a:lstStyle/>
          <a:p>
            <a:r>
              <a:rPr lang="de-DE" dirty="0"/>
              <a:t>Durch das Anheben des Laufrads mithilfe der Stützrollen wird im Vorgewende die Aufstandsfläche um 30% reduziert (Claas, 2017)</a:t>
            </a:r>
          </a:p>
        </p:txBody>
      </p:sp>
      <p:sp>
        <p:nvSpPr>
          <p:cNvPr id="3" name="Textplatzhalter 2">
            <a:extLst>
              <a:ext uri="{FF2B5EF4-FFF2-40B4-BE49-F238E27FC236}">
                <a16:creationId xmlns:a16="http://schemas.microsoft.com/office/drawing/2014/main" id="{788C8451-A0FA-83E9-63D9-E5F775381AA8}"/>
              </a:ext>
            </a:extLst>
          </p:cNvPr>
          <p:cNvSpPr>
            <a:spLocks noGrp="1"/>
          </p:cNvSpPr>
          <p:nvPr>
            <p:ph type="body" sz="quarter" idx="14"/>
          </p:nvPr>
        </p:nvSpPr>
        <p:spPr/>
        <p:txBody>
          <a:bodyPr>
            <a:normAutofit lnSpcReduction="10000"/>
          </a:bodyPr>
          <a:lstStyle/>
          <a:p>
            <a:r>
              <a:rPr lang="de-DE" dirty="0"/>
              <a:t>7. Bandlaufwerke – Besonderheiten </a:t>
            </a:r>
          </a:p>
        </p:txBody>
      </p:sp>
      <p:pic>
        <p:nvPicPr>
          <p:cNvPr id="5" name="Grafik 4">
            <a:extLst>
              <a:ext uri="{FF2B5EF4-FFF2-40B4-BE49-F238E27FC236}">
                <a16:creationId xmlns:a16="http://schemas.microsoft.com/office/drawing/2014/main" id="{C2452324-37A1-B09A-0A73-1D16494787AD}"/>
              </a:ext>
            </a:extLst>
          </p:cNvPr>
          <p:cNvPicPr>
            <a:picLocks noChangeAspect="1"/>
          </p:cNvPicPr>
          <p:nvPr/>
        </p:nvPicPr>
        <p:blipFill>
          <a:blip r:embed="rId2"/>
          <a:stretch>
            <a:fillRect/>
          </a:stretch>
        </p:blipFill>
        <p:spPr>
          <a:xfrm>
            <a:off x="796621" y="1968162"/>
            <a:ext cx="3950257" cy="2215998"/>
          </a:xfrm>
          <a:prstGeom prst="rect">
            <a:avLst/>
          </a:prstGeom>
        </p:spPr>
      </p:pic>
      <p:sp>
        <p:nvSpPr>
          <p:cNvPr id="6" name="Textfeld 5">
            <a:extLst>
              <a:ext uri="{FF2B5EF4-FFF2-40B4-BE49-F238E27FC236}">
                <a16:creationId xmlns:a16="http://schemas.microsoft.com/office/drawing/2014/main" id="{C06299DC-F214-58AF-BEF7-889C81135F7A}"/>
              </a:ext>
            </a:extLst>
          </p:cNvPr>
          <p:cNvSpPr txBox="1"/>
          <p:nvPr/>
        </p:nvSpPr>
        <p:spPr>
          <a:xfrm>
            <a:off x="866691" y="4345281"/>
            <a:ext cx="6114553" cy="369332"/>
          </a:xfrm>
          <a:prstGeom prst="rect">
            <a:avLst/>
          </a:prstGeom>
          <a:noFill/>
        </p:spPr>
        <p:txBody>
          <a:bodyPr wrap="square" rtlCol="0">
            <a:spAutoFit/>
          </a:bodyPr>
          <a:lstStyle/>
          <a:p>
            <a:r>
              <a:rPr lang="de-DE" dirty="0">
                <a:hlinkClick r:id="rId3"/>
              </a:rPr>
              <a:t>Video</a:t>
            </a:r>
            <a:endParaRPr lang="de-DE" dirty="0"/>
          </a:p>
        </p:txBody>
      </p:sp>
    </p:spTree>
    <p:extLst>
      <p:ext uri="{BB962C8B-B14F-4D97-AF65-F5344CB8AC3E}">
        <p14:creationId xmlns:p14="http://schemas.microsoft.com/office/powerpoint/2010/main" val="32982144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CD71D20-288F-99B7-9AE1-EB583B07BACC}"/>
              </a:ext>
            </a:extLst>
          </p:cNvPr>
          <p:cNvSpPr>
            <a:spLocks noGrp="1"/>
          </p:cNvSpPr>
          <p:nvPr>
            <p:ph type="body" sz="quarter" idx="12"/>
          </p:nvPr>
        </p:nvSpPr>
        <p:spPr/>
        <p:txBody>
          <a:bodyPr/>
          <a:lstStyle/>
          <a:p>
            <a:r>
              <a:rPr lang="de-DE" dirty="0"/>
              <a:t>Schwenkbare Zugstange und Kraftheber</a:t>
            </a:r>
          </a:p>
        </p:txBody>
      </p:sp>
      <p:sp>
        <p:nvSpPr>
          <p:cNvPr id="3" name="Textplatzhalter 2">
            <a:extLst>
              <a:ext uri="{FF2B5EF4-FFF2-40B4-BE49-F238E27FC236}">
                <a16:creationId xmlns:a16="http://schemas.microsoft.com/office/drawing/2014/main" id="{9BB09977-37C3-4102-2855-95F111C03060}"/>
              </a:ext>
            </a:extLst>
          </p:cNvPr>
          <p:cNvSpPr>
            <a:spLocks noGrp="1"/>
          </p:cNvSpPr>
          <p:nvPr>
            <p:ph type="body" sz="quarter" idx="14"/>
          </p:nvPr>
        </p:nvSpPr>
        <p:spPr/>
        <p:txBody>
          <a:bodyPr>
            <a:normAutofit lnSpcReduction="10000"/>
          </a:bodyPr>
          <a:lstStyle/>
          <a:p>
            <a:r>
              <a:rPr lang="de-DE" dirty="0"/>
              <a:t>7. Bandlaufwerke - Besonderheiten</a:t>
            </a:r>
          </a:p>
        </p:txBody>
      </p:sp>
      <p:pic>
        <p:nvPicPr>
          <p:cNvPr id="5" name="Grafik 4">
            <a:extLst>
              <a:ext uri="{FF2B5EF4-FFF2-40B4-BE49-F238E27FC236}">
                <a16:creationId xmlns:a16="http://schemas.microsoft.com/office/drawing/2014/main" id="{B9C3FFA5-28E9-5C09-1096-F917C0DB3C71}"/>
              </a:ext>
            </a:extLst>
          </p:cNvPr>
          <p:cNvPicPr>
            <a:picLocks noChangeAspect="1"/>
          </p:cNvPicPr>
          <p:nvPr/>
        </p:nvPicPr>
        <p:blipFill>
          <a:blip r:embed="rId3"/>
          <a:stretch>
            <a:fillRect/>
          </a:stretch>
        </p:blipFill>
        <p:spPr>
          <a:xfrm>
            <a:off x="971550" y="1804381"/>
            <a:ext cx="2567012" cy="1923169"/>
          </a:xfrm>
          <a:prstGeom prst="rect">
            <a:avLst/>
          </a:prstGeom>
        </p:spPr>
      </p:pic>
      <p:pic>
        <p:nvPicPr>
          <p:cNvPr id="7" name="Grafik 6">
            <a:extLst>
              <a:ext uri="{FF2B5EF4-FFF2-40B4-BE49-F238E27FC236}">
                <a16:creationId xmlns:a16="http://schemas.microsoft.com/office/drawing/2014/main" id="{B565CA4C-754F-45C3-A624-F7B20915B190}"/>
              </a:ext>
            </a:extLst>
          </p:cNvPr>
          <p:cNvPicPr>
            <a:picLocks noChangeAspect="1"/>
          </p:cNvPicPr>
          <p:nvPr/>
        </p:nvPicPr>
        <p:blipFill>
          <a:blip r:embed="rId4"/>
          <a:stretch>
            <a:fillRect/>
          </a:stretch>
        </p:blipFill>
        <p:spPr>
          <a:xfrm>
            <a:off x="4634208" y="1980048"/>
            <a:ext cx="2332534" cy="1747502"/>
          </a:xfrm>
          <a:prstGeom prst="rect">
            <a:avLst/>
          </a:prstGeom>
        </p:spPr>
      </p:pic>
      <p:sp>
        <p:nvSpPr>
          <p:cNvPr id="8" name="Textfeld 7">
            <a:extLst>
              <a:ext uri="{FF2B5EF4-FFF2-40B4-BE49-F238E27FC236}">
                <a16:creationId xmlns:a16="http://schemas.microsoft.com/office/drawing/2014/main" id="{A1EFB002-DF1B-2824-801A-EE8C2F8351A0}"/>
              </a:ext>
            </a:extLst>
          </p:cNvPr>
          <p:cNvSpPr txBox="1"/>
          <p:nvPr/>
        </p:nvSpPr>
        <p:spPr>
          <a:xfrm>
            <a:off x="449248" y="4022115"/>
            <a:ext cx="8245503" cy="646331"/>
          </a:xfrm>
          <a:prstGeom prst="rect">
            <a:avLst/>
          </a:prstGeom>
          <a:noFill/>
        </p:spPr>
        <p:txBody>
          <a:bodyPr wrap="square" rtlCol="0">
            <a:spAutoFit/>
          </a:bodyPr>
          <a:lstStyle/>
          <a:p>
            <a:r>
              <a:rPr lang="de-DE" dirty="0"/>
              <a:t>Vorteil: Der tatsächliche Drehpunkt des Traktors ist näher an seinem natürlichen Drehpunkt </a:t>
            </a:r>
            <a:r>
              <a:rPr lang="de-DE" dirty="0">
                <a:sym typeface="Wingdings" panose="05000000000000000000" pitchFamily="2" charset="2"/>
              </a:rPr>
              <a:t> geringerer Zugkraftbedarf und Kraftstoffeinsparung</a:t>
            </a:r>
            <a:endParaRPr lang="de-DE" dirty="0"/>
          </a:p>
        </p:txBody>
      </p:sp>
    </p:spTree>
    <p:extLst>
      <p:ext uri="{BB962C8B-B14F-4D97-AF65-F5344CB8AC3E}">
        <p14:creationId xmlns:p14="http://schemas.microsoft.com/office/powerpoint/2010/main" val="2726911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3862D05-FE08-5843-7CAC-11F2B923E85B}"/>
              </a:ext>
            </a:extLst>
          </p:cNvPr>
          <p:cNvSpPr>
            <a:spLocks noGrp="1"/>
          </p:cNvSpPr>
          <p:nvPr>
            <p:ph type="body" sz="quarter" idx="12"/>
          </p:nvPr>
        </p:nvSpPr>
        <p:spPr/>
        <p:txBody>
          <a:bodyPr/>
          <a:lstStyle/>
          <a:p>
            <a:r>
              <a:rPr lang="de-DE" dirty="0"/>
              <a:t>Vorteile:</a:t>
            </a:r>
          </a:p>
          <a:p>
            <a:pPr marL="342900" indent="-342900">
              <a:buFont typeface="Arial" panose="020B0604020202020204" pitchFamily="34" charset="0"/>
              <a:buChar char="•"/>
            </a:pPr>
            <a:r>
              <a:rPr lang="de-DE" dirty="0"/>
              <a:t>Bodenschonung bei schweren Maschinen auf empfindlichen Böden</a:t>
            </a:r>
          </a:p>
          <a:p>
            <a:pPr marL="342900" indent="-342900">
              <a:buFont typeface="Arial" panose="020B0604020202020204" pitchFamily="34" charset="0"/>
              <a:buChar char="•"/>
            </a:pPr>
            <a:r>
              <a:rPr lang="de-DE" dirty="0"/>
              <a:t>Bessere Traktion durch Verzahnung mit dem Boden</a:t>
            </a:r>
          </a:p>
          <a:p>
            <a:pPr marL="342900" indent="-342900">
              <a:buFont typeface="Arial" panose="020B0604020202020204" pitchFamily="34" charset="0"/>
              <a:buChar char="•"/>
            </a:pPr>
            <a:r>
              <a:rPr lang="de-DE" dirty="0"/>
              <a:t>Vergrößerung der Aufstandsfläche ohne Überschreitung der maximalen Fahrzeugbreite bei Straßenfahrten</a:t>
            </a:r>
          </a:p>
          <a:p>
            <a:pPr marL="342900" indent="-342900">
              <a:buFont typeface="Arial" panose="020B0604020202020204" pitchFamily="34" charset="0"/>
              <a:buChar char="•"/>
            </a:pPr>
            <a:r>
              <a:rPr lang="de-DE" dirty="0"/>
              <a:t>Kein Schwanken bei schweren Maschinen</a:t>
            </a:r>
          </a:p>
          <a:p>
            <a:pPr marL="342900" indent="-342900">
              <a:buFont typeface="Arial" panose="020B0604020202020204" pitchFamily="34" charset="0"/>
              <a:buChar char="•"/>
            </a:pPr>
            <a:r>
              <a:rPr lang="de-DE" dirty="0"/>
              <a:t>Sehr hohe Wendigkeit</a:t>
            </a:r>
          </a:p>
          <a:p>
            <a:r>
              <a:rPr lang="de-DE" dirty="0"/>
              <a:t>(Eilbote, 2020)</a:t>
            </a:r>
          </a:p>
        </p:txBody>
      </p:sp>
      <p:sp>
        <p:nvSpPr>
          <p:cNvPr id="3" name="Textplatzhalter 2">
            <a:extLst>
              <a:ext uri="{FF2B5EF4-FFF2-40B4-BE49-F238E27FC236}">
                <a16:creationId xmlns:a16="http://schemas.microsoft.com/office/drawing/2014/main" id="{AB3EDE57-6CEC-EABB-507E-3D032D7B2A7D}"/>
              </a:ext>
            </a:extLst>
          </p:cNvPr>
          <p:cNvSpPr>
            <a:spLocks noGrp="1"/>
          </p:cNvSpPr>
          <p:nvPr>
            <p:ph type="body" sz="quarter" idx="14"/>
          </p:nvPr>
        </p:nvSpPr>
        <p:spPr/>
        <p:txBody>
          <a:bodyPr>
            <a:normAutofit lnSpcReduction="10000"/>
          </a:bodyPr>
          <a:lstStyle/>
          <a:p>
            <a:r>
              <a:rPr lang="de-DE" dirty="0"/>
              <a:t>7. Bandlaufwerke</a:t>
            </a:r>
          </a:p>
        </p:txBody>
      </p:sp>
    </p:spTree>
    <p:extLst>
      <p:ext uri="{BB962C8B-B14F-4D97-AF65-F5344CB8AC3E}">
        <p14:creationId xmlns:p14="http://schemas.microsoft.com/office/powerpoint/2010/main" val="31020450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7443DBA-4DA3-81B4-FACF-632A15FBC158}"/>
              </a:ext>
            </a:extLst>
          </p:cNvPr>
          <p:cNvSpPr>
            <a:spLocks noGrp="1"/>
          </p:cNvSpPr>
          <p:nvPr>
            <p:ph type="body" sz="quarter" idx="12"/>
          </p:nvPr>
        </p:nvSpPr>
        <p:spPr/>
        <p:txBody>
          <a:bodyPr/>
          <a:lstStyle/>
          <a:p>
            <a:r>
              <a:rPr lang="de-DE" dirty="0"/>
              <a:t>Nachteile:</a:t>
            </a:r>
          </a:p>
          <a:p>
            <a:pPr marL="342900" indent="-342900">
              <a:buFont typeface="Arial" panose="020B0604020202020204" pitchFamily="34" charset="0"/>
              <a:buChar char="•"/>
            </a:pPr>
            <a:r>
              <a:rPr lang="de-DE" dirty="0"/>
              <a:t>Geringerer Innenwirkungsgrad durch 4- bis 6- mal höheren Innenrollwiderstand (bodenunabhängig)</a:t>
            </a:r>
          </a:p>
          <a:p>
            <a:pPr marL="342900" indent="-342900">
              <a:buFont typeface="Arial" panose="020B0604020202020204" pitchFamily="34" charset="0"/>
              <a:buChar char="•"/>
            </a:pPr>
            <a:r>
              <a:rPr lang="de-DE" dirty="0"/>
              <a:t>Schäden durch Abscherung bei Kurvenfahrten im Vorgewende</a:t>
            </a:r>
          </a:p>
          <a:p>
            <a:pPr marL="342900" indent="-342900">
              <a:buFont typeface="Arial" panose="020B0604020202020204" pitchFamily="34" charset="0"/>
              <a:buChar char="•"/>
            </a:pPr>
            <a:r>
              <a:rPr lang="de-DE" dirty="0"/>
              <a:t>Schwacher Seitenhalt an Hängen</a:t>
            </a:r>
          </a:p>
          <a:p>
            <a:pPr marL="342900" indent="-342900">
              <a:buFont typeface="Arial" panose="020B0604020202020204" pitchFamily="34" charset="0"/>
              <a:buChar char="•"/>
            </a:pPr>
            <a:r>
              <a:rPr lang="de-DE" dirty="0"/>
              <a:t>Mehrkosten in der Anschaffung</a:t>
            </a:r>
          </a:p>
          <a:p>
            <a:pPr marL="342900" indent="-342900">
              <a:buFont typeface="Arial" panose="020B0604020202020204" pitchFamily="34" charset="0"/>
              <a:buChar char="•"/>
            </a:pPr>
            <a:r>
              <a:rPr lang="de-DE" dirty="0"/>
              <a:t>Höheres Eigengewicht des Fahrwerks</a:t>
            </a:r>
          </a:p>
          <a:p>
            <a:r>
              <a:rPr lang="de-DE" dirty="0"/>
              <a:t>(Eilbote, 2020)</a:t>
            </a:r>
          </a:p>
        </p:txBody>
      </p:sp>
      <p:sp>
        <p:nvSpPr>
          <p:cNvPr id="3" name="Textplatzhalter 2">
            <a:extLst>
              <a:ext uri="{FF2B5EF4-FFF2-40B4-BE49-F238E27FC236}">
                <a16:creationId xmlns:a16="http://schemas.microsoft.com/office/drawing/2014/main" id="{B7282B8D-1C36-1529-9B72-524612BE2328}"/>
              </a:ext>
            </a:extLst>
          </p:cNvPr>
          <p:cNvSpPr>
            <a:spLocks noGrp="1"/>
          </p:cNvSpPr>
          <p:nvPr>
            <p:ph type="body" sz="quarter" idx="14"/>
          </p:nvPr>
        </p:nvSpPr>
        <p:spPr/>
        <p:txBody>
          <a:bodyPr>
            <a:normAutofit lnSpcReduction="10000"/>
          </a:bodyPr>
          <a:lstStyle/>
          <a:p>
            <a:r>
              <a:rPr lang="de-DE" dirty="0"/>
              <a:t>7. Bandlaufwerke</a:t>
            </a:r>
          </a:p>
        </p:txBody>
      </p:sp>
    </p:spTree>
    <p:extLst>
      <p:ext uri="{BB962C8B-B14F-4D97-AF65-F5344CB8AC3E}">
        <p14:creationId xmlns:p14="http://schemas.microsoft.com/office/powerpoint/2010/main" val="31998650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8A4DC10-AE33-DF43-1A90-536E9193E1B1}"/>
              </a:ext>
            </a:extLst>
          </p:cNvPr>
          <p:cNvSpPr>
            <a:spLocks noGrp="1"/>
          </p:cNvSpPr>
          <p:nvPr>
            <p:ph type="body" sz="quarter" idx="12"/>
          </p:nvPr>
        </p:nvSpPr>
        <p:spPr/>
        <p:txBody>
          <a:bodyPr/>
          <a:lstStyle/>
          <a:p>
            <a:pPr algn="ctr"/>
            <a:r>
              <a:rPr lang="de-DE" dirty="0"/>
              <a:t>Unterscheidung zwischen</a:t>
            </a:r>
          </a:p>
        </p:txBody>
      </p:sp>
      <p:sp>
        <p:nvSpPr>
          <p:cNvPr id="3" name="Textplatzhalter 2">
            <a:extLst>
              <a:ext uri="{FF2B5EF4-FFF2-40B4-BE49-F238E27FC236}">
                <a16:creationId xmlns:a16="http://schemas.microsoft.com/office/drawing/2014/main" id="{092923B0-F806-2C65-1230-3B392534E401}"/>
              </a:ext>
            </a:extLst>
          </p:cNvPr>
          <p:cNvSpPr>
            <a:spLocks noGrp="1"/>
          </p:cNvSpPr>
          <p:nvPr>
            <p:ph type="body" sz="quarter" idx="14"/>
          </p:nvPr>
        </p:nvSpPr>
        <p:spPr/>
        <p:txBody>
          <a:bodyPr>
            <a:normAutofit lnSpcReduction="10000"/>
          </a:bodyPr>
          <a:lstStyle/>
          <a:p>
            <a:r>
              <a:rPr lang="de-DE" dirty="0"/>
              <a:t>8. Systeme zu Reifendruckregulierung</a:t>
            </a:r>
          </a:p>
          <a:p>
            <a:endParaRPr lang="de-DE" dirty="0"/>
          </a:p>
        </p:txBody>
      </p:sp>
      <p:graphicFrame>
        <p:nvGraphicFramePr>
          <p:cNvPr id="4" name="Tabelle 4">
            <a:extLst>
              <a:ext uri="{FF2B5EF4-FFF2-40B4-BE49-F238E27FC236}">
                <a16:creationId xmlns:a16="http://schemas.microsoft.com/office/drawing/2014/main" id="{E2CB54DC-E7EC-506F-0B18-B01D99232449}"/>
              </a:ext>
            </a:extLst>
          </p:cNvPr>
          <p:cNvGraphicFramePr>
            <a:graphicFrameLocks noGrp="1"/>
          </p:cNvGraphicFramePr>
          <p:nvPr>
            <p:extLst>
              <p:ext uri="{D42A27DB-BD31-4B8C-83A1-F6EECF244321}">
                <p14:modId xmlns:p14="http://schemas.microsoft.com/office/powerpoint/2010/main" val="1777086606"/>
              </p:ext>
            </p:extLst>
          </p:nvPr>
        </p:nvGraphicFramePr>
        <p:xfrm>
          <a:off x="1429095" y="1967248"/>
          <a:ext cx="6518910" cy="1598912"/>
        </p:xfrm>
        <a:graphic>
          <a:graphicData uri="http://schemas.openxmlformats.org/drawingml/2006/table">
            <a:tbl>
              <a:tblPr firstRow="1" bandRow="1">
                <a:tableStyleId>{5C22544A-7EE6-4342-B048-85BDC9FD1C3A}</a:tableStyleId>
              </a:tblPr>
              <a:tblGrid>
                <a:gridCol w="3259455">
                  <a:extLst>
                    <a:ext uri="{9D8B030D-6E8A-4147-A177-3AD203B41FA5}">
                      <a16:colId xmlns:a16="http://schemas.microsoft.com/office/drawing/2014/main" val="2228730310"/>
                    </a:ext>
                  </a:extLst>
                </a:gridCol>
                <a:gridCol w="3259455">
                  <a:extLst>
                    <a:ext uri="{9D8B030D-6E8A-4147-A177-3AD203B41FA5}">
                      <a16:colId xmlns:a16="http://schemas.microsoft.com/office/drawing/2014/main" val="579813836"/>
                    </a:ext>
                  </a:extLst>
                </a:gridCol>
              </a:tblGrid>
              <a:tr h="678607">
                <a:tc>
                  <a:txBody>
                    <a:bodyPr/>
                    <a:lstStyle/>
                    <a:p>
                      <a:r>
                        <a:rPr lang="de-DE" dirty="0"/>
                        <a:t>Mobile Regelanlagen</a:t>
                      </a:r>
                    </a:p>
                  </a:txBody>
                  <a:tcPr/>
                </a:tc>
                <a:tc>
                  <a:txBody>
                    <a:bodyPr/>
                    <a:lstStyle/>
                    <a:p>
                      <a:r>
                        <a:rPr lang="de-DE"/>
                        <a:t>Fest montierte </a:t>
                      </a:r>
                      <a:r>
                        <a:rPr lang="de-DE" dirty="0"/>
                        <a:t>Regelanlagen</a:t>
                      </a:r>
                    </a:p>
                  </a:txBody>
                  <a:tcPr/>
                </a:tc>
                <a:extLst>
                  <a:ext uri="{0D108BD9-81ED-4DB2-BD59-A6C34878D82A}">
                    <a16:rowId xmlns:a16="http://schemas.microsoft.com/office/drawing/2014/main" val="4133236635"/>
                  </a:ext>
                </a:extLst>
              </a:tr>
              <a:tr h="920305">
                <a:tc>
                  <a:txBody>
                    <a:bodyPr/>
                    <a:lstStyle/>
                    <a:p>
                      <a:pPr marL="285750" indent="-285750">
                        <a:buFont typeface="Arial" panose="020B0604020202020204" pitchFamily="34" charset="0"/>
                        <a:buChar char="•"/>
                      </a:pPr>
                      <a:r>
                        <a:rPr lang="de-DE" dirty="0"/>
                        <a:t>Manuell geregelt</a:t>
                      </a:r>
                    </a:p>
                    <a:p>
                      <a:pPr marL="285750" indent="-285750">
                        <a:buFont typeface="Arial" panose="020B0604020202020204" pitchFamily="34" charset="0"/>
                        <a:buChar char="•"/>
                      </a:pPr>
                      <a:r>
                        <a:rPr lang="de-DE" dirty="0"/>
                        <a:t>Halbautomatisch geregelt</a:t>
                      </a:r>
                    </a:p>
                  </a:txBody>
                  <a:tcPr/>
                </a:tc>
                <a:tc>
                  <a:txBody>
                    <a:bodyPr/>
                    <a:lstStyle/>
                    <a:p>
                      <a:pPr marL="285750" indent="-285750">
                        <a:buFont typeface="Arial" panose="020B0604020202020204" pitchFamily="34" charset="0"/>
                        <a:buChar char="•"/>
                      </a:pPr>
                      <a:r>
                        <a:rPr lang="de-DE" dirty="0"/>
                        <a:t>im Stand regelnd und während der Fahrt regelnd</a:t>
                      </a:r>
                    </a:p>
                  </a:txBody>
                  <a:tcPr/>
                </a:tc>
                <a:extLst>
                  <a:ext uri="{0D108BD9-81ED-4DB2-BD59-A6C34878D82A}">
                    <a16:rowId xmlns:a16="http://schemas.microsoft.com/office/drawing/2014/main" val="1090686036"/>
                  </a:ext>
                </a:extLst>
              </a:tr>
            </a:tbl>
          </a:graphicData>
        </a:graphic>
      </p:graphicFrame>
    </p:spTree>
    <p:extLst>
      <p:ext uri="{BB962C8B-B14F-4D97-AF65-F5344CB8AC3E}">
        <p14:creationId xmlns:p14="http://schemas.microsoft.com/office/powerpoint/2010/main" val="24414436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600125-833A-34F8-32F5-081C39298FF7}"/>
              </a:ext>
            </a:extLst>
          </p:cNvPr>
          <p:cNvSpPr>
            <a:spLocks noGrp="1"/>
          </p:cNvSpPr>
          <p:nvPr>
            <p:ph type="body" sz="quarter" idx="12"/>
          </p:nvPr>
        </p:nvSpPr>
        <p:spPr>
          <a:xfrm>
            <a:off x="4960620" y="1174768"/>
            <a:ext cx="3444930" cy="2956500"/>
          </a:xfrm>
        </p:spPr>
        <p:txBody>
          <a:bodyPr/>
          <a:lstStyle/>
          <a:p>
            <a:pPr marL="285750" indent="-285750">
              <a:buFont typeface="Arial" panose="020B0604020202020204" pitchFamily="34" charset="0"/>
              <a:buChar char="•"/>
            </a:pPr>
            <a:r>
              <a:rPr lang="de-DE" sz="1600" dirty="0"/>
              <a:t>Mobile manuelle Anlage</a:t>
            </a:r>
          </a:p>
          <a:p>
            <a:pPr marL="285750" indent="-285750">
              <a:buFont typeface="Arial" panose="020B0604020202020204" pitchFamily="34" charset="0"/>
              <a:buChar char="•"/>
            </a:pPr>
            <a:r>
              <a:rPr lang="de-DE" sz="1600" dirty="0"/>
              <a:t>Günstig in der Anschaffung (250€)</a:t>
            </a:r>
          </a:p>
          <a:p>
            <a:pPr marL="285750" indent="-285750">
              <a:buFont typeface="Arial" panose="020B0604020202020204" pitchFamily="34" charset="0"/>
              <a:buChar char="•"/>
            </a:pPr>
            <a:r>
              <a:rPr lang="de-DE" sz="1600" dirty="0"/>
              <a:t>Schnelle Entleerung des Reifens (650/65 R 38 in 50sek von 1,4 auf 0,8 bar)</a:t>
            </a:r>
          </a:p>
          <a:p>
            <a:pPr marL="285750" indent="-285750">
              <a:buFont typeface="Arial" panose="020B0604020202020204" pitchFamily="34" charset="0"/>
              <a:buChar char="•"/>
            </a:pPr>
            <a:r>
              <a:rPr lang="de-DE" sz="1600" dirty="0"/>
              <a:t>Einfache Bedienung</a:t>
            </a:r>
          </a:p>
          <a:p>
            <a:r>
              <a:rPr lang="de-DE" sz="1600" dirty="0"/>
              <a:t>(BayWa, 2022)</a:t>
            </a:r>
          </a:p>
        </p:txBody>
      </p:sp>
      <p:sp>
        <p:nvSpPr>
          <p:cNvPr id="3" name="Textplatzhalter 2">
            <a:extLst>
              <a:ext uri="{FF2B5EF4-FFF2-40B4-BE49-F238E27FC236}">
                <a16:creationId xmlns:a16="http://schemas.microsoft.com/office/drawing/2014/main" id="{D635952A-E12E-941B-E49B-635B00ED47EE}"/>
              </a:ext>
            </a:extLst>
          </p:cNvPr>
          <p:cNvSpPr>
            <a:spLocks noGrp="1"/>
          </p:cNvSpPr>
          <p:nvPr>
            <p:ph type="body" sz="quarter" idx="14"/>
          </p:nvPr>
        </p:nvSpPr>
        <p:spPr/>
        <p:txBody>
          <a:bodyPr>
            <a:normAutofit lnSpcReduction="10000"/>
          </a:bodyPr>
          <a:lstStyle/>
          <a:p>
            <a:r>
              <a:rPr lang="de-DE" dirty="0"/>
              <a:t>8. Systeme zur Reifendruckregulierung</a:t>
            </a:r>
          </a:p>
        </p:txBody>
      </p:sp>
      <p:pic>
        <p:nvPicPr>
          <p:cNvPr id="5" name="Grafik 4">
            <a:extLst>
              <a:ext uri="{FF2B5EF4-FFF2-40B4-BE49-F238E27FC236}">
                <a16:creationId xmlns:a16="http://schemas.microsoft.com/office/drawing/2014/main" id="{A2867B98-1932-93D3-3902-FFAE88C50FA3}"/>
              </a:ext>
            </a:extLst>
          </p:cNvPr>
          <p:cNvPicPr>
            <a:picLocks noChangeAspect="1"/>
          </p:cNvPicPr>
          <p:nvPr/>
        </p:nvPicPr>
        <p:blipFill>
          <a:blip r:embed="rId2"/>
          <a:stretch>
            <a:fillRect/>
          </a:stretch>
        </p:blipFill>
        <p:spPr>
          <a:xfrm>
            <a:off x="855690" y="1066800"/>
            <a:ext cx="3832860" cy="3832860"/>
          </a:xfrm>
          <a:prstGeom prst="rect">
            <a:avLst/>
          </a:prstGeom>
        </p:spPr>
      </p:pic>
    </p:spTree>
    <p:extLst>
      <p:ext uri="{BB962C8B-B14F-4D97-AF65-F5344CB8AC3E}">
        <p14:creationId xmlns:p14="http://schemas.microsoft.com/office/powerpoint/2010/main" val="884228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F2BE5AD-5D5B-96CD-751E-3086D7A6A3B0}"/>
              </a:ext>
            </a:extLst>
          </p:cNvPr>
          <p:cNvSpPr>
            <a:spLocks noGrp="1"/>
          </p:cNvSpPr>
          <p:nvPr>
            <p:ph type="body" sz="quarter" idx="12"/>
          </p:nvPr>
        </p:nvSpPr>
        <p:spPr>
          <a:xfrm>
            <a:off x="5029200" y="1174768"/>
            <a:ext cx="3376350" cy="2956500"/>
          </a:xfrm>
        </p:spPr>
        <p:txBody>
          <a:bodyPr/>
          <a:lstStyle/>
          <a:p>
            <a:pPr marL="285750" indent="-285750">
              <a:buFont typeface="Arial" panose="020B0604020202020204" pitchFamily="34" charset="0"/>
              <a:buChar char="•"/>
            </a:pPr>
            <a:r>
              <a:rPr lang="de-DE" sz="1600" dirty="0"/>
              <a:t>Mobile teilautomatisch geregelte Reifendruckanlage</a:t>
            </a:r>
          </a:p>
          <a:p>
            <a:pPr marL="285750" indent="-285750">
              <a:buFont typeface="Arial" panose="020B0604020202020204" pitchFamily="34" charset="0"/>
              <a:buChar char="•"/>
            </a:pPr>
            <a:r>
              <a:rPr lang="de-DE" sz="1600" dirty="0"/>
              <a:t>Kann achsweise den Druck verändern </a:t>
            </a:r>
          </a:p>
          <a:p>
            <a:pPr marL="285750" indent="-285750">
              <a:buFont typeface="Arial" panose="020B0604020202020204" pitchFamily="34" charset="0"/>
              <a:buChar char="•"/>
            </a:pPr>
            <a:r>
              <a:rPr lang="de-DE" sz="1600" dirty="0"/>
              <a:t>Druck frei wählbar</a:t>
            </a:r>
          </a:p>
          <a:p>
            <a:pPr marL="285750" indent="-285750">
              <a:buFont typeface="Arial" panose="020B0604020202020204" pitchFamily="34" charset="0"/>
              <a:buChar char="•"/>
            </a:pPr>
            <a:r>
              <a:rPr lang="de-DE" sz="1600" dirty="0"/>
              <a:t>Liegt preislich bei etwa 1000€</a:t>
            </a:r>
          </a:p>
        </p:txBody>
      </p:sp>
      <p:sp>
        <p:nvSpPr>
          <p:cNvPr id="3" name="Textplatzhalter 2">
            <a:extLst>
              <a:ext uri="{FF2B5EF4-FFF2-40B4-BE49-F238E27FC236}">
                <a16:creationId xmlns:a16="http://schemas.microsoft.com/office/drawing/2014/main" id="{82FFB7B1-07D5-2C9B-EB2C-3D5AFEED42F2}"/>
              </a:ext>
            </a:extLst>
          </p:cNvPr>
          <p:cNvSpPr>
            <a:spLocks noGrp="1"/>
          </p:cNvSpPr>
          <p:nvPr>
            <p:ph type="body" sz="quarter" idx="14"/>
          </p:nvPr>
        </p:nvSpPr>
        <p:spPr/>
        <p:txBody>
          <a:bodyPr>
            <a:normAutofit lnSpcReduction="10000"/>
          </a:bodyPr>
          <a:lstStyle/>
          <a:p>
            <a:r>
              <a:rPr lang="de-DE" dirty="0"/>
              <a:t>8. Systeme zur Reifendruckregulierung </a:t>
            </a:r>
          </a:p>
        </p:txBody>
      </p:sp>
      <p:pic>
        <p:nvPicPr>
          <p:cNvPr id="5" name="Grafik 4">
            <a:extLst>
              <a:ext uri="{FF2B5EF4-FFF2-40B4-BE49-F238E27FC236}">
                <a16:creationId xmlns:a16="http://schemas.microsoft.com/office/drawing/2014/main" id="{9DA47332-0FAF-15CC-EA25-CE495CF4CADA}"/>
              </a:ext>
            </a:extLst>
          </p:cNvPr>
          <p:cNvPicPr>
            <a:picLocks noChangeAspect="1"/>
          </p:cNvPicPr>
          <p:nvPr/>
        </p:nvPicPr>
        <p:blipFill>
          <a:blip r:embed="rId2"/>
          <a:stretch>
            <a:fillRect/>
          </a:stretch>
        </p:blipFill>
        <p:spPr>
          <a:xfrm>
            <a:off x="971550" y="1174768"/>
            <a:ext cx="3948597" cy="2627612"/>
          </a:xfrm>
          <a:prstGeom prst="rect">
            <a:avLst/>
          </a:prstGeom>
        </p:spPr>
      </p:pic>
    </p:spTree>
    <p:extLst>
      <p:ext uri="{BB962C8B-B14F-4D97-AF65-F5344CB8AC3E}">
        <p14:creationId xmlns:p14="http://schemas.microsoft.com/office/powerpoint/2010/main" val="2753925969"/>
      </p:ext>
    </p:extLst>
  </p:cSld>
  <p:clrMapOvr>
    <a:masterClrMapping/>
  </p:clrMapOvr>
</p:sld>
</file>

<file path=ppt/theme/theme1.xml><?xml version="1.0" encoding="utf-8"?>
<a:theme xmlns:a="http://schemas.openxmlformats.org/drawingml/2006/main" name="Titel">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SWT Praesentation" id="{5BA3272A-F917-F348-B7DD-F8D0F7F48FE5}" vid="{B91CD663-86C6-BF43-91FF-FDBBE35942C2}"/>
    </a:ext>
  </a:extLst>
</a:theme>
</file>

<file path=ppt/theme/theme2.xml><?xml version="1.0" encoding="utf-8"?>
<a:theme xmlns:a="http://schemas.openxmlformats.org/drawingml/2006/main" name="1_Inhalt">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300" dirty="0" smtClean="0"/>
        </a:defPPr>
      </a:lstStyle>
    </a:txDef>
  </a:objectDefaults>
  <a:extraClrSchemeLst/>
  <a:extLst>
    <a:ext uri="{05A4C25C-085E-4340-85A3-A5531E510DB2}">
      <thm15:themeFamily xmlns:thm15="http://schemas.microsoft.com/office/thememl/2012/main" name="HSWT Praesentation" id="{5BA3272A-F917-F348-B7DD-F8D0F7F48FE5}" vid="{E6AD0D03-CFAB-8943-8FB4-BD6007673668}"/>
    </a:ext>
  </a:extLst>
</a:theme>
</file>

<file path=ppt/theme/theme3.xml><?xml version="1.0" encoding="utf-8"?>
<a:theme xmlns:a="http://schemas.openxmlformats.org/drawingml/2006/main" name="Trennseite">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SWT Praesentation" id="{5BA3272A-F917-F348-B7DD-F8D0F7F48FE5}" vid="{5801A3E6-4283-144A-95B4-B49742BE2628}"/>
    </a:ext>
  </a:extLst>
</a:theme>
</file>

<file path=ppt/theme/theme4.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HSWT_Praesentation</Template>
  <TotalTime>0</TotalTime>
  <Words>6952</Words>
  <Application>Microsoft Office PowerPoint</Application>
  <PresentationFormat>Bildschirmpräsentation (16:9)</PresentationFormat>
  <Paragraphs>949</Paragraphs>
  <Slides>129</Slides>
  <Notes>30</Notes>
  <HiddenSlides>12</HiddenSlides>
  <MMClips>0</MMClips>
  <ScaleCrop>false</ScaleCrop>
  <HeadingPairs>
    <vt:vector size="8" baseType="variant">
      <vt:variant>
        <vt:lpstr>Verwendete Schriftarten</vt:lpstr>
      </vt:variant>
      <vt:variant>
        <vt:i4>14</vt:i4>
      </vt:variant>
      <vt:variant>
        <vt:lpstr>Design</vt:lpstr>
      </vt:variant>
      <vt:variant>
        <vt:i4>5</vt:i4>
      </vt:variant>
      <vt:variant>
        <vt:lpstr>Eingebettete OLE-Server</vt:lpstr>
      </vt:variant>
      <vt:variant>
        <vt:i4>1</vt:i4>
      </vt:variant>
      <vt:variant>
        <vt:lpstr>Folientitel</vt:lpstr>
      </vt:variant>
      <vt:variant>
        <vt:i4>129</vt:i4>
      </vt:variant>
    </vt:vector>
  </HeadingPairs>
  <TitlesOfParts>
    <vt:vector size="149" baseType="lpstr">
      <vt:lpstr>ＭＳ Ｐゴシック</vt:lpstr>
      <vt:lpstr>Arial</vt:lpstr>
      <vt:lpstr>Arial Unicode MS</vt:lpstr>
      <vt:lpstr>Calibri</vt:lpstr>
      <vt:lpstr>Cambria Math</vt:lpstr>
      <vt:lpstr>Frutiger-Bold</vt:lpstr>
      <vt:lpstr>Frutiger-Roman</vt:lpstr>
      <vt:lpstr>Lucida Grande</vt:lpstr>
      <vt:lpstr>Systemschrift</vt:lpstr>
      <vt:lpstr>Times New Roman</vt:lpstr>
      <vt:lpstr>Univers</vt:lpstr>
      <vt:lpstr>UVProfile Bold</vt:lpstr>
      <vt:lpstr>UVProfile Regular</vt:lpstr>
      <vt:lpstr>Wingdings</vt:lpstr>
      <vt:lpstr>Titel</vt:lpstr>
      <vt:lpstr>1_Inhalt</vt:lpstr>
      <vt:lpstr>Trennseite</vt:lpstr>
      <vt:lpstr>1_alleSeiten</vt:lpstr>
      <vt:lpstr>4_alleSeiten</vt:lpstr>
      <vt:lpstr>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Reifenaufbau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Grundgedanken Profil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Bodenbelastung – Tragfähigkeit – Was verträgt der Boden?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Bodenfeuchte</vt:lpstr>
      <vt:lpstr>PowerPoint-Präsentation</vt:lpstr>
      <vt:lpstr>Weniger Bodenbearbeitung - höhere Tragfähigkeit</vt:lpstr>
      <vt:lpstr>PowerPoint-Präsentation</vt:lpstr>
      <vt:lpstr>PowerPoint-Präsentation</vt:lpstr>
      <vt:lpstr>PowerPoint-Präsentation</vt:lpstr>
      <vt:lpstr>PowerPoint-Präsentation</vt:lpstr>
      <vt:lpstr>PowerPoint-Präsentation</vt:lpstr>
      <vt:lpstr>PowerPoint-Präsentation</vt:lpstr>
      <vt:lpstr>Gleiche Radlast -  mehr Aufstandsfläche</vt:lpstr>
      <vt:lpstr>Bei gleichem Kontaktflächendruck – größere Tiefenwirkung bei breiteren Reifen</vt:lpstr>
      <vt:lpstr>Kugelmodell: Je größer die belastete Kontaktfläche bei einem bestimmten Kontaktflächendruck ist, umso stärker ist die Tiefenwirkung</vt:lpstr>
      <vt:lpstr>Gleicher Kontaktflächendruck – ungleiche Tiefenwirkung</vt:lpstr>
      <vt:lpstr>PowerPoint-Präsentation</vt:lpstr>
      <vt:lpstr>Radlastreduzierung</vt:lpstr>
      <vt:lpstr>Radlastreduzierung</vt:lpstr>
      <vt:lpstr>PowerPoint-Präsentation</vt:lpstr>
      <vt:lpstr>PowerPoint-Präsentation</vt:lpstr>
      <vt:lpstr>PowerPoint-Präsentation</vt:lpstr>
      <vt:lpstr>PowerPoint-Präsentation</vt:lpstr>
      <vt:lpstr>Auf dem Acker</vt:lpstr>
      <vt:lpstr>PowerPoint-Präsentation</vt:lpstr>
      <vt:lpstr>Druck im Boden in Abhängigkeit vom Reifeninnendruck</vt:lpstr>
      <vt:lpstr>Schlupf – ohne, positiv, negativ</vt:lpstr>
      <vt:lpstr>PowerPoint-Präsentation</vt:lpstr>
      <vt:lpstr>Landwirtschaftliche Reifen: Der Treibkraftbeiwert ist eine dimensionslose Verhältniszahl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Mehrfachüberrollung -Reifeninnendruck</vt:lpstr>
      <vt:lpstr>Effekte von Mehrfachüberrollung auf den Bodendruck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 Knapp</dc:creator>
  <cp:lastModifiedBy>hswt</cp:lastModifiedBy>
  <cp:revision>75</cp:revision>
  <cp:lastPrinted>2019-07-30T12:26:49Z</cp:lastPrinted>
  <dcterms:created xsi:type="dcterms:W3CDTF">2022-10-26T10:37:08Z</dcterms:created>
  <dcterms:modified xsi:type="dcterms:W3CDTF">2025-04-23T13:16:03Z</dcterms:modified>
</cp:coreProperties>
</file>