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81" r:id="rId4"/>
    <p:sldId id="280" r:id="rId5"/>
    <p:sldId id="279" r:id="rId6"/>
    <p:sldId id="287" r:id="rId7"/>
    <p:sldId id="274" r:id="rId8"/>
    <p:sldId id="275" r:id="rId9"/>
    <p:sldId id="284" r:id="rId10"/>
    <p:sldId id="282" r:id="rId11"/>
    <p:sldId id="285" r:id="rId12"/>
    <p:sldId id="276" r:id="rId13"/>
    <p:sldId id="286" r:id="rId14"/>
  </p:sldIdLst>
  <p:sldSz cx="9144000" cy="6858000" type="screen4x3"/>
  <p:notesSz cx="6858000" cy="9144000"/>
  <p:embeddedFontLst>
    <p:embeddedFont>
      <p:font typeface="Roboto Slab" pitchFamily="2" charset="0"/>
      <p:regular r:id="rId17"/>
      <p:bold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Condensed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70A"/>
    <a:srgbClr val="4A4A4A"/>
    <a:srgbClr val="8DB334"/>
    <a:srgbClr val="1C1C1C"/>
    <a:srgbClr val="333333"/>
    <a:srgbClr val="B7204D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8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E330E-F99B-4377-9ED2-9A08473245FE}" type="datetimeFigureOut">
              <a:rPr lang="de-DE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17.11.2020</a:t>
            </a:fld>
            <a:endParaRPr lang="de-DE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4C374-645B-4F31-8172-A69C2B948568}" type="slidenum">
              <a:rPr lang="de-DE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‹Nr.›</a:t>
            </a:fld>
            <a:endParaRPr lang="de-DE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20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fld id="{F0E68DBB-5206-469F-9818-CC89F71D6676}" type="datetimeFigureOut">
              <a:rPr lang="de-DE" smtClean="0"/>
              <a:pPr/>
              <a:t>17.11.2020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fld id="{EA3C1B8F-EA73-4F62-853D-2D83BF018EA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01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1B8F-EA73-4F62-853D-2D83BF018EA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02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el 15"/>
          <p:cNvSpPr>
            <a:spLocks noGrp="1"/>
          </p:cNvSpPr>
          <p:nvPr>
            <p:ph type="title" hasCustomPrompt="1"/>
          </p:nvPr>
        </p:nvSpPr>
        <p:spPr>
          <a:xfrm>
            <a:off x="2555871" y="3170842"/>
            <a:ext cx="6335035" cy="1383841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4A4A4A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de-DE" dirty="0" smtClean="0"/>
              <a:t>&lt;Thema&gt;</a:t>
            </a:r>
            <a:br>
              <a:rPr lang="de-DE" dirty="0" smtClean="0"/>
            </a:br>
            <a:r>
              <a:rPr lang="de-DE" dirty="0" smtClean="0"/>
              <a:t>&lt;Thema weiter&gt;</a:t>
            </a:r>
            <a:endParaRPr lang="de-DE" dirty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2" y="4827632"/>
            <a:ext cx="6335034" cy="3327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2000" baseline="0">
                <a:solidFill>
                  <a:srgbClr val="4A4A4A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de-DE" dirty="0" smtClean="0"/>
              <a:t>&lt;Verfasser (modifizierbar)&gt;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441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3803" y="1370651"/>
            <a:ext cx="8385525" cy="6738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baseline="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&lt;Vielen Dank für Ihre Aufmerksamkeit&gt;</a:t>
            </a:r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8649" y="6260193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803" y="6260193"/>
            <a:ext cx="748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07502" y="2611306"/>
            <a:ext cx="2509776" cy="319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12809" y="3225799"/>
            <a:ext cx="4899803" cy="196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rgbClr val="4A4A4A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Vor- und Nachname</a:t>
            </a:r>
          </a:p>
          <a:p>
            <a:pPr lvl="0"/>
            <a:r>
              <a:rPr lang="de-DE" dirty="0" smtClean="0"/>
              <a:t>E-Mailadresse</a:t>
            </a:r>
          </a:p>
          <a:p>
            <a:pPr lvl="0"/>
            <a:r>
              <a:rPr lang="de-DE" dirty="0" smtClean="0"/>
              <a:t>Handynummer</a:t>
            </a:r>
          </a:p>
        </p:txBody>
      </p:sp>
    </p:spTree>
    <p:extLst>
      <p:ext uri="{BB962C8B-B14F-4D97-AF65-F5344CB8AC3E}">
        <p14:creationId xmlns:p14="http://schemas.microsoft.com/office/powerpoint/2010/main" val="56973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73802" y="1466538"/>
            <a:ext cx="8429015" cy="323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&lt;Fließtext&gt;</a:t>
            </a:r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3803" y="1872939"/>
            <a:ext cx="8429015" cy="4315923"/>
          </a:xfrm>
          <a:prstGeom prst="rect">
            <a:avLst/>
          </a:prstGeom>
        </p:spPr>
        <p:txBody>
          <a:bodyPr/>
          <a:lstStyle>
            <a:lvl1pPr marL="243000" indent="-243000">
              <a:buClr>
                <a:srgbClr val="8DB334"/>
              </a:buClr>
              <a:buFont typeface="Wingdings" panose="05000000000000000000" pitchFamily="2" charset="2"/>
              <a:buChar char="§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86000" indent="-243000">
              <a:buClr>
                <a:srgbClr val="8DB334"/>
              </a:buClr>
              <a:buFont typeface="Arial" panose="020B0604020202020204" pitchFamily="34" charset="0"/>
              <a:buChar char="–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729000" indent="-243000">
              <a:buClr>
                <a:srgbClr val="8DB334"/>
              </a:buClr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972000" indent="-243000">
              <a:buClr>
                <a:srgbClr val="8DB334"/>
              </a:buClr>
              <a:buFont typeface="Arial" panose="020B0604020202020204" pitchFamily="34" charset="0"/>
              <a:buChar char="–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215000" indent="-243000">
              <a:buClr>
                <a:srgbClr val="8DB334"/>
              </a:buClr>
              <a:buFont typeface="Arial" panose="020B0604020202020204" pitchFamily="34" charset="0"/>
              <a:buChar char="»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&lt;Aufzählung Erste Ebene&gt;</a:t>
            </a:r>
          </a:p>
          <a:p>
            <a:pPr lvl="1"/>
            <a:r>
              <a:rPr lang="de-DE" dirty="0" smtClean="0"/>
              <a:t>&lt;Zweite Ebene&gt;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8649" y="6260193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803" y="6260193"/>
            <a:ext cx="748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73804" y="406401"/>
            <a:ext cx="7484846" cy="341796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4A4A4A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&lt;Thema&gt;</a:t>
            </a:r>
            <a:endParaRPr lang="de-DE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3804" y="748197"/>
            <a:ext cx="7484846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&lt;Überschrift&gt;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544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fallbericht Foto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57500" y="1417637"/>
            <a:ext cx="1880863" cy="485999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8DB334"/>
              </a:buClr>
              <a:buFont typeface="Wingdings" panose="05000000000000000000" pitchFamily="2" charset="2"/>
              <a:buNone/>
              <a:defRPr lang="de-DE" sz="1600" kern="1200" dirty="0" smtClean="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86000" indent="-243000">
              <a:buClr>
                <a:srgbClr val="8DB334"/>
              </a:buClr>
              <a:buFont typeface="Arial" panose="020B0604020202020204" pitchFamily="34" charset="0"/>
              <a:buChar char="–"/>
              <a:defRPr sz="16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729000" indent="-243000">
              <a:buClr>
                <a:srgbClr val="8DB334"/>
              </a:buClr>
              <a:defRPr sz="16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972000" indent="-243000">
              <a:buClr>
                <a:srgbClr val="8DB334"/>
              </a:buClr>
              <a:buFont typeface="Arial" panose="020B0604020202020204" pitchFamily="34" charset="0"/>
              <a:buChar char="–"/>
              <a:defRPr sz="135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215000" indent="-243000">
              <a:buClr>
                <a:srgbClr val="8DB334"/>
              </a:buClr>
              <a:buFont typeface="Arial" panose="020B0604020202020204" pitchFamily="34" charset="0"/>
              <a:buChar char="»"/>
              <a:defRPr sz="135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marL="243000" lvl="0" indent="-243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DB334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&lt;Aufzählung Erste Ebene&gt;</a:t>
            </a:r>
          </a:p>
          <a:p>
            <a:pPr lvl="1"/>
            <a:r>
              <a:rPr lang="de-DE" dirty="0" smtClean="0"/>
              <a:t>&lt;Zweite Ebene&gt;</a:t>
            </a:r>
          </a:p>
          <a:p>
            <a:pPr lvl="0"/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3803" y="1417637"/>
            <a:ext cx="6480000" cy="48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3804" y="406401"/>
            <a:ext cx="7484846" cy="341796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4A4A4A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&lt;Thema&gt;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3804" y="748197"/>
            <a:ext cx="7484846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&lt;Überschrift&gt;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8649" y="6260193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803" y="6260193"/>
            <a:ext cx="748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16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fallbericht Foto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204994" y="1416959"/>
            <a:ext cx="4733370" cy="4843233"/>
          </a:xfrm>
          <a:prstGeom prst="rect">
            <a:avLst/>
          </a:prstGeom>
        </p:spPr>
        <p:txBody>
          <a:bodyPr/>
          <a:lstStyle>
            <a:lvl1pPr marL="243000" indent="-243000">
              <a:buClr>
                <a:srgbClr val="8DB334"/>
              </a:buClr>
              <a:buFont typeface="Wingdings" panose="05000000000000000000" pitchFamily="2" charset="2"/>
              <a:buChar char="§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86000" indent="-243000">
              <a:buClr>
                <a:srgbClr val="8DB334"/>
              </a:buClr>
              <a:buFont typeface="Arial" panose="020B0604020202020204" pitchFamily="34" charset="0"/>
              <a:buChar char="–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729000" indent="-243000">
              <a:buClr>
                <a:srgbClr val="8DB334"/>
              </a:buClr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972000" indent="-243000">
              <a:buClr>
                <a:srgbClr val="8DB334"/>
              </a:buClr>
              <a:buFont typeface="Arial" panose="020B0604020202020204" pitchFamily="34" charset="0"/>
              <a:buChar char="–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215000" indent="-243000">
              <a:buClr>
                <a:srgbClr val="8DB334"/>
              </a:buClr>
              <a:buFont typeface="Arial" panose="020B0604020202020204" pitchFamily="34" charset="0"/>
              <a:buChar char="»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&lt;Aufzählung Erste Ebene&gt;</a:t>
            </a:r>
          </a:p>
          <a:p>
            <a:pPr lvl="1"/>
            <a:r>
              <a:rPr lang="de-DE" dirty="0" smtClean="0"/>
              <a:t>&lt;Zweite Ebene&gt;</a:t>
            </a:r>
          </a:p>
        </p:txBody>
      </p:sp>
      <p:sp>
        <p:nvSpPr>
          <p:cNvPr id="10" name="Bildplatzhalter 7"/>
          <p:cNvSpPr>
            <a:spLocks noGrp="1" noChangeAspect="1"/>
          </p:cNvSpPr>
          <p:nvPr>
            <p:ph type="pic" sz="quarter" idx="13"/>
          </p:nvPr>
        </p:nvSpPr>
        <p:spPr>
          <a:xfrm>
            <a:off x="473869" y="1417639"/>
            <a:ext cx="3618000" cy="482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3804" y="406401"/>
            <a:ext cx="7484846" cy="341796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4A4A4A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&lt;Thema&gt;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73804" y="748197"/>
            <a:ext cx="7484846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&lt;Überschrift&gt;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8649" y="6260193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803" y="6260193"/>
            <a:ext cx="748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829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chiedene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75200" y="1418400"/>
            <a:ext cx="8464550" cy="484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73804" y="406401"/>
            <a:ext cx="7484846" cy="341796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4A4A4A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&lt;Thema&gt;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3804" y="748197"/>
            <a:ext cx="7484846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&lt;Überschrift&gt;</a:t>
            </a: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8649" y="6260193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803" y="6260193"/>
            <a:ext cx="748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959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 noChangeAspect="1"/>
          </p:cNvSpPr>
          <p:nvPr>
            <p:ph type="pic" sz="quarter" idx="15"/>
          </p:nvPr>
        </p:nvSpPr>
        <p:spPr>
          <a:xfrm>
            <a:off x="1001766" y="1417639"/>
            <a:ext cx="3618000" cy="4824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7"/>
          <p:cNvSpPr>
            <a:spLocks noGrp="1" noChangeAspect="1"/>
          </p:cNvSpPr>
          <p:nvPr>
            <p:ph type="pic" sz="quarter" idx="16"/>
          </p:nvPr>
        </p:nvSpPr>
        <p:spPr>
          <a:xfrm>
            <a:off x="4732890" y="1417639"/>
            <a:ext cx="3618000" cy="4824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3804" y="406401"/>
            <a:ext cx="7484846" cy="341796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4A4A4A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&lt;Thema&gt;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73804" y="748197"/>
            <a:ext cx="7484846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&lt;Überschrift&gt;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8649" y="6260193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803" y="6260193"/>
            <a:ext cx="748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495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+ Aufzählung (Vor-Nachte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3802" y="1416960"/>
            <a:ext cx="4189638" cy="4843233"/>
          </a:xfrm>
          <a:prstGeom prst="rect">
            <a:avLst/>
          </a:prstGeom>
        </p:spPr>
        <p:txBody>
          <a:bodyPr/>
          <a:lstStyle>
            <a:lvl1pPr marL="243000" indent="-243000">
              <a:buClr>
                <a:srgbClr val="8DB334"/>
              </a:buClr>
              <a:buFont typeface="Wingdings" panose="05000000000000000000" pitchFamily="2" charset="2"/>
              <a:buChar char="§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86000" indent="-243000">
              <a:buClr>
                <a:srgbClr val="8DB334"/>
              </a:buClr>
              <a:buFont typeface="Arial" panose="020B0604020202020204" pitchFamily="34" charset="0"/>
              <a:buChar char="–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729000" indent="-243000">
              <a:buClr>
                <a:srgbClr val="8DB334"/>
              </a:buClr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972000" indent="-243000">
              <a:buClr>
                <a:srgbClr val="8DB334"/>
              </a:buClr>
              <a:buFont typeface="Arial" panose="020B0604020202020204" pitchFamily="34" charset="0"/>
              <a:buChar char="–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215000" indent="-243000">
              <a:buClr>
                <a:srgbClr val="8DB334"/>
              </a:buClr>
              <a:buFont typeface="Arial" panose="020B0604020202020204" pitchFamily="34" charset="0"/>
              <a:buChar char="»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&lt;Aufzählung Erste Ebene&gt;</a:t>
            </a:r>
          </a:p>
          <a:p>
            <a:pPr lvl="1"/>
            <a:r>
              <a:rPr lang="de-DE" dirty="0" smtClean="0"/>
              <a:t>&lt;Zweite Ebene&gt;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748724" y="1416959"/>
            <a:ext cx="4189638" cy="4843233"/>
          </a:xfrm>
          <a:prstGeom prst="rect">
            <a:avLst/>
          </a:prstGeom>
        </p:spPr>
        <p:txBody>
          <a:bodyPr/>
          <a:lstStyle>
            <a:lvl1pPr marL="243000" indent="-243000">
              <a:buClr>
                <a:srgbClr val="8DB334"/>
              </a:buClr>
              <a:buFont typeface="Wingdings" panose="05000000000000000000" pitchFamily="2" charset="2"/>
              <a:buChar char="§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86000" indent="-243000">
              <a:buClr>
                <a:srgbClr val="8DB334"/>
              </a:buClr>
              <a:buFont typeface="Arial" panose="020B0604020202020204" pitchFamily="34" charset="0"/>
              <a:buChar char="–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729000" indent="-243000">
              <a:buClr>
                <a:srgbClr val="8DB334"/>
              </a:buClr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972000" indent="-243000">
              <a:buClr>
                <a:srgbClr val="8DB334"/>
              </a:buClr>
              <a:buFont typeface="Arial" panose="020B0604020202020204" pitchFamily="34" charset="0"/>
              <a:buChar char="–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215000" indent="-243000">
              <a:buClr>
                <a:srgbClr val="8DB334"/>
              </a:buClr>
              <a:buFont typeface="Arial" panose="020B0604020202020204" pitchFamily="34" charset="0"/>
              <a:buChar char="»"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&lt;Aufzählung Erste Ebene&gt;</a:t>
            </a:r>
          </a:p>
          <a:p>
            <a:pPr lvl="1"/>
            <a:r>
              <a:rPr lang="de-DE" dirty="0" smtClean="0"/>
              <a:t>&lt;Zweite Ebene&gt;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73804" y="406401"/>
            <a:ext cx="7484846" cy="341796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4A4A4A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&lt;Thema&gt;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73804" y="748197"/>
            <a:ext cx="7484846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&lt;Überschrift&gt;</a:t>
            </a:r>
            <a:endParaRPr lang="de-D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8649" y="6260193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803" y="6260193"/>
            <a:ext cx="748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727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73804" y="406401"/>
            <a:ext cx="7484846" cy="341796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4A4A4A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&lt;Thema&gt;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73804" y="748197"/>
            <a:ext cx="7484846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&lt;Überschrift&gt;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8649" y="6260193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803" y="6260193"/>
            <a:ext cx="748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35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73804" y="1466538"/>
            <a:ext cx="8429013" cy="4722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&lt;Fließtext&gt;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73804" y="406401"/>
            <a:ext cx="7484846" cy="341796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rgbClr val="4A4A4A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&lt;Thema&gt;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3804" y="748197"/>
            <a:ext cx="7484846" cy="376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A4A4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&lt;Überschrift&gt;</a:t>
            </a: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8649" y="6260193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803" y="6260193"/>
            <a:ext cx="748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24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Gerader Verbinder 2"/>
          <p:cNvCxnSpPr/>
          <p:nvPr userDrawn="1"/>
        </p:nvCxnSpPr>
        <p:spPr>
          <a:xfrm>
            <a:off x="428195" y="6333565"/>
            <a:ext cx="8576105" cy="0"/>
          </a:xfrm>
          <a:prstGeom prst="line">
            <a:avLst/>
          </a:prstGeom>
          <a:ln w="63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8649" y="6260193"/>
            <a:ext cx="979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fld id="{522E09F3-4B67-4AFB-B217-BB7C862F5A4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803" y="6260193"/>
            <a:ext cx="748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C1C1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97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1" r:id="rId2"/>
    <p:sldLayoutId id="2147483704" r:id="rId3"/>
    <p:sldLayoutId id="2147483708" r:id="rId4"/>
    <p:sldLayoutId id="2147483710" r:id="rId5"/>
    <p:sldLayoutId id="2147483706" r:id="rId6"/>
    <p:sldLayoutId id="2147483707" r:id="rId7"/>
    <p:sldLayoutId id="2147483713" r:id="rId8"/>
    <p:sldLayoutId id="2147483700" r:id="rId9"/>
    <p:sldLayoutId id="2147483714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879601" y="2520602"/>
            <a:ext cx="7346586" cy="1383841"/>
          </a:xfrm>
        </p:spPr>
        <p:txBody>
          <a:bodyPr/>
          <a:lstStyle/>
          <a:p>
            <a:r>
              <a:rPr lang="de-DE" dirty="0" smtClean="0"/>
              <a:t>Praxisbeispiel</a:t>
            </a:r>
            <a:br>
              <a:rPr lang="de-DE" dirty="0" smtClean="0"/>
            </a:br>
            <a:r>
              <a:rPr lang="de-DE" dirty="0" smtClean="0"/>
              <a:t>Niederzurren von Tanks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1879601" y="4827632"/>
            <a:ext cx="6335034" cy="332787"/>
          </a:xfrm>
        </p:spPr>
        <p:txBody>
          <a:bodyPr/>
          <a:lstStyle/>
          <a:p>
            <a:r>
              <a:rPr lang="de-DE" dirty="0" smtClean="0"/>
              <a:t>Manfred Siemandel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7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Wieviel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Gurte sind erforderlich?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für </a:t>
            </a:r>
            <a:r>
              <a:rPr lang="de-DE" dirty="0" smtClean="0"/>
              <a:t>die </a:t>
            </a:r>
            <a:r>
              <a:rPr lang="de-DE" dirty="0" smtClean="0">
                <a:solidFill>
                  <a:srgbClr val="F6A70A"/>
                </a:solidFill>
              </a:rPr>
              <a:t>hinteren </a:t>
            </a:r>
            <a:r>
              <a:rPr lang="de-DE" dirty="0" smtClean="0"/>
              <a:t>Tanks?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Welche Daten sind für die Berechnung nötig?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Gewicht     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smtClean="0">
                <a:solidFill>
                  <a:srgbClr val="FFC000"/>
                </a:solidFill>
              </a:rPr>
              <a:t>  2,6t </a:t>
            </a:r>
            <a:endParaRPr lang="de-DE" dirty="0">
              <a:solidFill>
                <a:srgbClr val="FFC00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Reibbeiwert   </a:t>
            </a:r>
            <a:r>
              <a:rPr lang="de-DE" dirty="0" smtClean="0">
                <a:solidFill>
                  <a:srgbClr val="FFC000"/>
                </a:solidFill>
              </a:rPr>
              <a:t>0,3</a:t>
            </a:r>
            <a:endParaRPr lang="de-DE" dirty="0">
              <a:solidFill>
                <a:srgbClr val="FFC00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Blockierung </a:t>
            </a:r>
            <a:r>
              <a:rPr lang="de-DE" dirty="0" smtClean="0">
                <a:solidFill>
                  <a:srgbClr val="FFC000"/>
                </a:solidFill>
              </a:rPr>
              <a:t>nein</a:t>
            </a:r>
            <a:endParaRPr lang="de-DE" dirty="0">
              <a:solidFill>
                <a:srgbClr val="FFC00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Zurrwinkel </a:t>
            </a:r>
            <a:r>
              <a:rPr lang="el-G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endParaRPr lang="de-DE" dirty="0">
              <a:solidFill>
                <a:srgbClr val="FFC00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Schwerpunkt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Daten der Gurte</a:t>
            </a:r>
          </a:p>
          <a:p>
            <a:pPr marL="0" indent="0"/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Ladungssicherung in der Landwirtschaft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Niederzurren von Gittertanks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4015410" y="2147078"/>
            <a:ext cx="1972251" cy="1391252"/>
            <a:chOff x="4015410" y="2147078"/>
            <a:chExt cx="1972251" cy="1391252"/>
          </a:xfrm>
        </p:grpSpPr>
        <p:cxnSp>
          <p:nvCxnSpPr>
            <p:cNvPr id="12" name="Gerader Verbinder 11"/>
            <p:cNvCxnSpPr/>
            <p:nvPr/>
          </p:nvCxnSpPr>
          <p:spPr>
            <a:xfrm flipH="1">
              <a:off x="5744497" y="2147078"/>
              <a:ext cx="83810" cy="139125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 flipH="1">
              <a:off x="5932004" y="2282024"/>
              <a:ext cx="55657" cy="118803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 flipH="1">
              <a:off x="4015410" y="2147078"/>
              <a:ext cx="1812896" cy="6338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8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Wieviel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Gurte sind erforderlich?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für </a:t>
            </a:r>
            <a:r>
              <a:rPr lang="de-DE" dirty="0" smtClean="0"/>
              <a:t>die </a:t>
            </a:r>
            <a:r>
              <a:rPr lang="de-DE" dirty="0" smtClean="0">
                <a:solidFill>
                  <a:srgbClr val="F6A70A"/>
                </a:solidFill>
              </a:rPr>
              <a:t>hinteren </a:t>
            </a:r>
            <a:r>
              <a:rPr lang="de-DE" dirty="0" smtClean="0"/>
              <a:t>Tanks?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Welche Daten sind für die Berechnung nötig?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Gewicht     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smtClean="0">
                <a:solidFill>
                  <a:srgbClr val="FFC000"/>
                </a:solidFill>
              </a:rPr>
              <a:t>  2,6t </a:t>
            </a:r>
            <a:endParaRPr lang="de-DE" dirty="0">
              <a:solidFill>
                <a:srgbClr val="FFC00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Reibbeiwert   </a:t>
            </a:r>
            <a:r>
              <a:rPr lang="de-DE" dirty="0" smtClean="0">
                <a:solidFill>
                  <a:srgbClr val="FFC000"/>
                </a:solidFill>
              </a:rPr>
              <a:t>0,3</a:t>
            </a:r>
            <a:endParaRPr lang="de-DE" dirty="0">
              <a:solidFill>
                <a:srgbClr val="FFC00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Blockierung </a:t>
            </a:r>
            <a:r>
              <a:rPr lang="de-DE" dirty="0" smtClean="0">
                <a:solidFill>
                  <a:srgbClr val="FFC000"/>
                </a:solidFill>
              </a:rPr>
              <a:t>nein</a:t>
            </a:r>
            <a:endParaRPr lang="de-DE" dirty="0">
              <a:solidFill>
                <a:srgbClr val="FFC00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Zurrwinkel </a:t>
            </a:r>
            <a:r>
              <a:rPr lang="el-G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endParaRPr lang="de-DE" dirty="0">
              <a:solidFill>
                <a:srgbClr val="FFC00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Schwerpunkt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Daten der Gurte</a:t>
            </a:r>
          </a:p>
          <a:p>
            <a:pPr marL="0" indent="0"/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Ladungssicherung in der Landwirtschaft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Niederzurren von Gittertanks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4015410" y="2147078"/>
            <a:ext cx="1972251" cy="1391252"/>
            <a:chOff x="4015410" y="2147078"/>
            <a:chExt cx="1972251" cy="1391252"/>
          </a:xfrm>
        </p:grpSpPr>
        <p:cxnSp>
          <p:nvCxnSpPr>
            <p:cNvPr id="12" name="Gerader Verbinder 11"/>
            <p:cNvCxnSpPr/>
            <p:nvPr/>
          </p:nvCxnSpPr>
          <p:spPr>
            <a:xfrm flipH="1">
              <a:off x="5744497" y="2147078"/>
              <a:ext cx="83810" cy="139125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 flipH="1">
              <a:off x="5932004" y="2282024"/>
              <a:ext cx="55657" cy="118803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 flipH="1">
              <a:off x="4015410" y="2147078"/>
              <a:ext cx="1812896" cy="6338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498188"/>
              </p:ext>
            </p:extLst>
          </p:nvPr>
        </p:nvGraphicFramePr>
        <p:xfrm>
          <a:off x="515737" y="1340740"/>
          <a:ext cx="3541713" cy="501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Acrobat Document" r:id="rId4" imgW="4533696" imgH="6416040" progId="AcroExch.Document.DC">
                  <p:embed/>
                </p:oleObj>
              </mc:Choice>
              <mc:Fallback>
                <p:oleObj name="Acrobat Document" r:id="rId4" imgW="4533696" imgH="6416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737" y="1340740"/>
                        <a:ext cx="3541713" cy="5011738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4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Ladungssicherung in der Landwirtschaft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Niederzurren von Gittertanks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563669" y="1270000"/>
            <a:ext cx="3884837" cy="5498078"/>
            <a:chOff x="4563669" y="1270000"/>
            <a:chExt cx="3884837" cy="5498078"/>
          </a:xfrm>
        </p:grpSpPr>
        <p:graphicFrame>
          <p:nvGraphicFramePr>
            <p:cNvPr id="7" name="Objekt 6"/>
            <p:cNvGraphicFramePr>
              <a:graphicFrameLocks noChangeAspect="1"/>
            </p:cNvGraphicFramePr>
            <p:nvPr>
              <p:extLst/>
            </p:nvPr>
          </p:nvGraphicFramePr>
          <p:xfrm>
            <a:off x="4563669" y="1270000"/>
            <a:ext cx="3884837" cy="5498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Acrobat Document" r:id="rId3" imgW="4533696" imgH="6416040" progId="AcroExch.Document.DC">
                    <p:embed/>
                  </p:oleObj>
                </mc:Choice>
                <mc:Fallback>
                  <p:oleObj name="Acrobat Document" r:id="rId3" imgW="4533696" imgH="641604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63669" y="1270000"/>
                          <a:ext cx="3884837" cy="5498078"/>
                        </a:xfrm>
                        <a:prstGeom prst="rect">
                          <a:avLst/>
                        </a:prstGeom>
                        <a:ln>
                          <a:solidFill>
                            <a:srgbClr val="FFC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feld 7"/>
            <p:cNvSpPr txBox="1"/>
            <p:nvPr/>
          </p:nvSpPr>
          <p:spPr>
            <a:xfrm rot="21159340">
              <a:off x="4886639" y="5883499"/>
              <a:ext cx="1486525" cy="39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B0F0"/>
                  </a:solidFill>
                </a:rPr>
                <a:t>Ein Tank</a:t>
              </a:r>
              <a:endParaRPr lang="de-DE" dirty="0">
                <a:solidFill>
                  <a:srgbClr val="00B0F0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 rot="21122163">
              <a:off x="5704404" y="5935779"/>
              <a:ext cx="2548875" cy="39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m</a:t>
              </a:r>
              <a:r>
                <a:rPr lang="de-DE" dirty="0" smtClean="0">
                  <a:solidFill>
                    <a:srgbClr val="FF0000"/>
                  </a:solidFill>
                </a:rPr>
                <a:t>it Gummiunterlage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73803" y="1270000"/>
            <a:ext cx="3884837" cy="5498078"/>
            <a:chOff x="473803" y="1270000"/>
            <a:chExt cx="3884837" cy="5498078"/>
          </a:xfrm>
        </p:grpSpPr>
        <p:graphicFrame>
          <p:nvGraphicFramePr>
            <p:cNvPr id="6" name="Objekt 5"/>
            <p:cNvGraphicFramePr>
              <a:graphicFrameLocks noChangeAspect="1"/>
            </p:cNvGraphicFramePr>
            <p:nvPr>
              <p:extLst/>
            </p:nvPr>
          </p:nvGraphicFramePr>
          <p:xfrm>
            <a:off x="473803" y="1270000"/>
            <a:ext cx="3884837" cy="5498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Acrobat Document" r:id="rId5" imgW="4533696" imgH="6416040" progId="AcroExch.Document.DC">
                    <p:embed/>
                  </p:oleObj>
                </mc:Choice>
                <mc:Fallback>
                  <p:oleObj name="Acrobat Document" r:id="rId5" imgW="4533696" imgH="641604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3803" y="1270000"/>
                          <a:ext cx="3884837" cy="5498078"/>
                        </a:xfrm>
                        <a:prstGeom prst="rect">
                          <a:avLst/>
                        </a:prstGeom>
                        <a:ln>
                          <a:solidFill>
                            <a:srgbClr val="FFC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uppieren 12"/>
            <p:cNvGrpSpPr/>
            <p:nvPr/>
          </p:nvGrpSpPr>
          <p:grpSpPr>
            <a:xfrm>
              <a:off x="844772" y="5876797"/>
              <a:ext cx="2998356" cy="519394"/>
              <a:chOff x="844772" y="5876797"/>
              <a:chExt cx="2998356" cy="519394"/>
            </a:xfrm>
          </p:grpSpPr>
          <p:sp>
            <p:nvSpPr>
              <p:cNvPr id="11" name="Textfeld 10"/>
              <p:cNvSpPr txBox="1"/>
              <p:nvPr/>
            </p:nvSpPr>
            <p:spPr>
              <a:xfrm rot="21159340">
                <a:off x="844772" y="5876797"/>
                <a:ext cx="13787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rgbClr val="00B0F0"/>
                    </a:solidFill>
                  </a:rPr>
                  <a:t>Ein Tank</a:t>
                </a:r>
                <a:endParaRPr lang="de-DE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 rot="21122163">
                <a:off x="1479062" y="6026859"/>
                <a:ext cx="23640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rgbClr val="FF0000"/>
                    </a:solidFill>
                  </a:rPr>
                  <a:t>Holz auf Holz</a:t>
                </a:r>
                <a:endParaRPr lang="de-DE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27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Wieviel Gurte sind erforderlich?</a:t>
            </a:r>
          </a:p>
          <a:p>
            <a:pPr marL="0" indent="0"/>
            <a:endParaRPr lang="de-DE" dirty="0" smtClean="0"/>
          </a:p>
          <a:p>
            <a:pPr marL="0" indent="0"/>
            <a:endParaRPr lang="de-DE" dirty="0" smtClean="0"/>
          </a:p>
          <a:p>
            <a:pPr marL="0" indent="0"/>
            <a:endParaRPr lang="de-DE" dirty="0" smtClean="0"/>
          </a:p>
          <a:p>
            <a:pPr marL="0" indent="0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Welche Daten sind für die Berechnung nötig?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Gewicht       </a:t>
            </a:r>
            <a:endParaRPr lang="de-DE" dirty="0" smtClean="0">
              <a:solidFill>
                <a:srgbClr val="00B0F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Reibbeiwert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Blockierung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Zurrwinkel </a:t>
            </a:r>
            <a:r>
              <a:rPr lang="el-G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 smtClean="0">
              <a:solidFill>
                <a:srgbClr val="00B0F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Schwerpunkt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Daten der Gurte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Ladungssicherung in der Landwirtschaft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Niederzurren von Gittertanks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48" name="Gruppieren 47"/>
          <p:cNvGrpSpPr/>
          <p:nvPr/>
        </p:nvGrpSpPr>
        <p:grpSpPr>
          <a:xfrm>
            <a:off x="1863730" y="1681316"/>
            <a:ext cx="2942773" cy="2145890"/>
            <a:chOff x="1863730" y="1681316"/>
            <a:chExt cx="2942773" cy="2145890"/>
          </a:xfrm>
        </p:grpSpPr>
        <p:cxnSp>
          <p:nvCxnSpPr>
            <p:cNvPr id="28" name="Gerader Verbinder 27"/>
            <p:cNvCxnSpPr/>
            <p:nvPr/>
          </p:nvCxnSpPr>
          <p:spPr>
            <a:xfrm>
              <a:off x="3315077" y="1681316"/>
              <a:ext cx="1035697" cy="1927495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>
              <a:off x="3868933" y="1897691"/>
              <a:ext cx="937570" cy="1640639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 flipV="1">
              <a:off x="2086293" y="1681318"/>
              <a:ext cx="1228784" cy="112868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H="1">
              <a:off x="1863730" y="1794186"/>
              <a:ext cx="222563" cy="1220839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>
              <a:off x="4327508" y="3591844"/>
              <a:ext cx="8518" cy="235362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4783237" y="3504891"/>
              <a:ext cx="11633" cy="203624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Bogen 14"/>
          <p:cNvSpPr/>
          <p:nvPr/>
        </p:nvSpPr>
        <p:spPr>
          <a:xfrm flipH="1">
            <a:off x="3713226" y="3101721"/>
            <a:ext cx="1120619" cy="733695"/>
          </a:xfrm>
          <a:prstGeom prst="arc">
            <a:avLst>
              <a:gd name="adj1" fmla="val 17923615"/>
              <a:gd name="adj2" fmla="val 780105"/>
            </a:avLst>
          </a:prstGeom>
          <a:ln w="190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449109" y="2708904"/>
            <a:ext cx="304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>
              <a:solidFill>
                <a:srgbClr val="00B0F0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4015410" y="2147078"/>
            <a:ext cx="1972251" cy="1391252"/>
            <a:chOff x="4015410" y="2147078"/>
            <a:chExt cx="1972251" cy="1391252"/>
          </a:xfrm>
        </p:grpSpPr>
        <p:cxnSp>
          <p:nvCxnSpPr>
            <p:cNvPr id="18" name="Gerader Verbinder 17"/>
            <p:cNvCxnSpPr/>
            <p:nvPr/>
          </p:nvCxnSpPr>
          <p:spPr>
            <a:xfrm flipH="1">
              <a:off x="5744497" y="2147078"/>
              <a:ext cx="83810" cy="139125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 flipH="1">
              <a:off x="5932004" y="2282024"/>
              <a:ext cx="55657" cy="118803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 flipH="1">
              <a:off x="4015410" y="2147078"/>
              <a:ext cx="1812896" cy="6338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feld 2"/>
          <p:cNvSpPr txBox="1"/>
          <p:nvPr/>
        </p:nvSpPr>
        <p:spPr>
          <a:xfrm>
            <a:off x="3868933" y="4644189"/>
            <a:ext cx="25479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Immer </a:t>
            </a:r>
            <a:r>
              <a:rPr lang="de-DE" dirty="0" smtClean="0">
                <a:solidFill>
                  <a:srgbClr val="FF0000"/>
                </a:solidFill>
              </a:rPr>
              <a:t>Gummimatten</a:t>
            </a:r>
            <a:r>
              <a:rPr lang="de-DE" dirty="0" smtClean="0">
                <a:solidFill>
                  <a:schemeClr val="tx2"/>
                </a:solidFill>
              </a:rPr>
              <a:t> verwenden! </a:t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de-DE" dirty="0" smtClean="0">
                <a:solidFill>
                  <a:schemeClr val="tx2"/>
                </a:solidFill>
              </a:rPr>
              <a:t>Reibbeiwert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0,6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Wieviel Gurte sind erforderlich?</a:t>
            </a:r>
          </a:p>
          <a:p>
            <a:pPr marL="0" indent="0"/>
            <a:endParaRPr lang="de-DE" dirty="0" smtClean="0"/>
          </a:p>
          <a:p>
            <a:pPr marL="0" indent="0"/>
            <a:endParaRPr lang="de-DE" dirty="0"/>
          </a:p>
          <a:p>
            <a:pPr marL="0" indent="0"/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Ladungssicherung in der Landwirtschaft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Niederzurren von Gittertanks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0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Wieviel Gurte sind erforderlich?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für den </a:t>
            </a:r>
            <a:r>
              <a:rPr lang="de-DE" dirty="0" smtClean="0">
                <a:solidFill>
                  <a:srgbClr val="00B0F0"/>
                </a:solidFill>
              </a:rPr>
              <a:t>vorderen</a:t>
            </a:r>
            <a:r>
              <a:rPr lang="de-DE" dirty="0" smtClean="0"/>
              <a:t> Tank?</a:t>
            </a:r>
          </a:p>
          <a:p>
            <a:pPr marL="0" indent="0"/>
            <a:endParaRPr lang="de-DE" dirty="0" smtClean="0"/>
          </a:p>
          <a:p>
            <a:pPr marL="0" indent="0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Welche Daten sind für die Berechnung nötig?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Ladungssicherung in der Landwirtschaft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Niederzurren von Gittertanks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48" name="Gruppieren 47"/>
          <p:cNvGrpSpPr/>
          <p:nvPr/>
        </p:nvGrpSpPr>
        <p:grpSpPr>
          <a:xfrm>
            <a:off x="1863730" y="1681316"/>
            <a:ext cx="2942773" cy="2145890"/>
            <a:chOff x="1863730" y="1681316"/>
            <a:chExt cx="2942773" cy="2145890"/>
          </a:xfrm>
        </p:grpSpPr>
        <p:cxnSp>
          <p:nvCxnSpPr>
            <p:cNvPr id="28" name="Gerader Verbinder 27"/>
            <p:cNvCxnSpPr/>
            <p:nvPr/>
          </p:nvCxnSpPr>
          <p:spPr>
            <a:xfrm>
              <a:off x="3315077" y="1681316"/>
              <a:ext cx="1035697" cy="1927495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>
              <a:off x="3868933" y="1897691"/>
              <a:ext cx="937570" cy="1640639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 flipV="1">
              <a:off x="2086293" y="1681318"/>
              <a:ext cx="1228784" cy="112868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H="1">
              <a:off x="1863730" y="1794186"/>
              <a:ext cx="222563" cy="1220839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>
              <a:off x="4327508" y="3591844"/>
              <a:ext cx="8518" cy="235362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4783237" y="3504891"/>
              <a:ext cx="11633" cy="203624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eck 1"/>
          <p:cNvSpPr/>
          <p:nvPr/>
        </p:nvSpPr>
        <p:spPr>
          <a:xfrm>
            <a:off x="3449109" y="2708904"/>
            <a:ext cx="304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Wieviel Gurte sind erforderlich?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für den </a:t>
            </a:r>
            <a:r>
              <a:rPr lang="de-DE" dirty="0" smtClean="0">
                <a:solidFill>
                  <a:srgbClr val="00B0F0"/>
                </a:solidFill>
              </a:rPr>
              <a:t>vorderen</a:t>
            </a:r>
            <a:r>
              <a:rPr lang="de-DE" dirty="0" smtClean="0"/>
              <a:t> Tank?</a:t>
            </a:r>
          </a:p>
          <a:p>
            <a:pPr marL="0" indent="0"/>
            <a:endParaRPr lang="de-DE" dirty="0" smtClean="0"/>
          </a:p>
          <a:p>
            <a:pPr marL="0" indent="0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Welche Daten sind für die Berechnung nötig?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Gewicht       </a:t>
            </a:r>
            <a:endParaRPr lang="de-DE" dirty="0" smtClean="0">
              <a:solidFill>
                <a:srgbClr val="00B0F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Reibbeiwert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Blockierung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Zurrwinkel </a:t>
            </a:r>
            <a:r>
              <a:rPr lang="el-G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 smtClean="0">
              <a:solidFill>
                <a:srgbClr val="00B0F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Schwerpunkt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Daten der Gurte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Ladungssicherung in der Landwirtschaft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Niederzurren von Gittertanks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48" name="Gruppieren 47"/>
          <p:cNvGrpSpPr/>
          <p:nvPr/>
        </p:nvGrpSpPr>
        <p:grpSpPr>
          <a:xfrm>
            <a:off x="1863730" y="1681316"/>
            <a:ext cx="2942773" cy="2145890"/>
            <a:chOff x="1863730" y="1681316"/>
            <a:chExt cx="2942773" cy="2145890"/>
          </a:xfrm>
        </p:grpSpPr>
        <p:cxnSp>
          <p:nvCxnSpPr>
            <p:cNvPr id="28" name="Gerader Verbinder 27"/>
            <p:cNvCxnSpPr/>
            <p:nvPr/>
          </p:nvCxnSpPr>
          <p:spPr>
            <a:xfrm>
              <a:off x="3315077" y="1681316"/>
              <a:ext cx="1035697" cy="1927495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>
              <a:off x="3868933" y="1897691"/>
              <a:ext cx="937570" cy="1640639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 flipV="1">
              <a:off x="2086293" y="1681318"/>
              <a:ext cx="1228784" cy="112868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H="1">
              <a:off x="1863730" y="1794186"/>
              <a:ext cx="222563" cy="1220839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>
              <a:off x="4327508" y="3591844"/>
              <a:ext cx="8518" cy="235362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4783237" y="3504891"/>
              <a:ext cx="11633" cy="203624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Bogen 14"/>
          <p:cNvSpPr/>
          <p:nvPr/>
        </p:nvSpPr>
        <p:spPr>
          <a:xfrm flipH="1">
            <a:off x="3713226" y="3101721"/>
            <a:ext cx="1120619" cy="733695"/>
          </a:xfrm>
          <a:prstGeom prst="arc">
            <a:avLst>
              <a:gd name="adj1" fmla="val 17923615"/>
              <a:gd name="adj2" fmla="val 780105"/>
            </a:avLst>
          </a:prstGeom>
          <a:ln w="190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449109" y="2708904"/>
            <a:ext cx="304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Wieviel Gurte sind erforderlich?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für den </a:t>
            </a:r>
            <a:r>
              <a:rPr lang="de-DE" dirty="0" smtClean="0">
                <a:solidFill>
                  <a:srgbClr val="00B0F0"/>
                </a:solidFill>
              </a:rPr>
              <a:t>vorderen</a:t>
            </a:r>
            <a:r>
              <a:rPr lang="de-DE" dirty="0" smtClean="0"/>
              <a:t> Tank?</a:t>
            </a:r>
          </a:p>
          <a:p>
            <a:pPr marL="0" indent="0"/>
            <a:endParaRPr lang="de-DE" dirty="0" smtClean="0"/>
          </a:p>
          <a:p>
            <a:pPr marL="0" indent="0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Welche Daten sind für die Berechnung nötig?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Gewicht       </a:t>
            </a:r>
            <a:r>
              <a:rPr lang="de-DE" dirty="0" smtClean="0">
                <a:solidFill>
                  <a:srgbClr val="00B0F0"/>
                </a:solidFill>
              </a:rPr>
              <a:t>1,3 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Reibbeiwert   </a:t>
            </a:r>
            <a:r>
              <a:rPr lang="de-DE" dirty="0" smtClean="0">
                <a:solidFill>
                  <a:srgbClr val="00B0F0"/>
                </a:solidFill>
              </a:rPr>
              <a:t>0,3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Blockierung </a:t>
            </a:r>
            <a:r>
              <a:rPr lang="de-DE" dirty="0" smtClean="0">
                <a:solidFill>
                  <a:srgbClr val="00B0F0"/>
                </a:solidFill>
              </a:rPr>
              <a:t>nein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Zurrwinkel </a:t>
            </a:r>
            <a:r>
              <a:rPr lang="el-G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65°</a:t>
            </a:r>
            <a:endParaRPr lang="de-DE" dirty="0" smtClean="0">
              <a:solidFill>
                <a:srgbClr val="00B0F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Schwerpunkt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 smtClean="0"/>
              <a:t>Daten der Gurte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Ladungssicherung in der Landwirtschaft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Niederzurren von Gittertanks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48" name="Gruppieren 47"/>
          <p:cNvGrpSpPr/>
          <p:nvPr/>
        </p:nvGrpSpPr>
        <p:grpSpPr>
          <a:xfrm>
            <a:off x="1863730" y="1681316"/>
            <a:ext cx="2942773" cy="2145890"/>
            <a:chOff x="1863730" y="1681316"/>
            <a:chExt cx="2942773" cy="2145890"/>
          </a:xfrm>
        </p:grpSpPr>
        <p:cxnSp>
          <p:nvCxnSpPr>
            <p:cNvPr id="28" name="Gerader Verbinder 27"/>
            <p:cNvCxnSpPr/>
            <p:nvPr/>
          </p:nvCxnSpPr>
          <p:spPr>
            <a:xfrm>
              <a:off x="3315077" y="1681316"/>
              <a:ext cx="1035697" cy="1927495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>
              <a:off x="3868933" y="1897691"/>
              <a:ext cx="937570" cy="1640639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 flipV="1">
              <a:off x="2086293" y="1681318"/>
              <a:ext cx="1228784" cy="112868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H="1">
              <a:off x="1863730" y="1794186"/>
              <a:ext cx="222563" cy="1220839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>
              <a:off x="4327508" y="3591844"/>
              <a:ext cx="8518" cy="235362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4783237" y="3504891"/>
              <a:ext cx="11633" cy="203624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Bogen 14"/>
          <p:cNvSpPr/>
          <p:nvPr/>
        </p:nvSpPr>
        <p:spPr>
          <a:xfrm flipH="1">
            <a:off x="3713226" y="3101721"/>
            <a:ext cx="1120619" cy="733695"/>
          </a:xfrm>
          <a:prstGeom prst="arc">
            <a:avLst>
              <a:gd name="adj1" fmla="val 17923615"/>
              <a:gd name="adj2" fmla="val 780105"/>
            </a:avLst>
          </a:prstGeom>
          <a:ln w="190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449109" y="2708904"/>
            <a:ext cx="304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Ladungssicherung in der Landwirtschaft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Niederzurren von Gittertanks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4015410" y="2147078"/>
            <a:ext cx="1972251" cy="1391252"/>
            <a:chOff x="4015410" y="2147078"/>
            <a:chExt cx="1972251" cy="1391252"/>
          </a:xfrm>
        </p:grpSpPr>
        <p:cxnSp>
          <p:nvCxnSpPr>
            <p:cNvPr id="12" name="Gerader Verbinder 11"/>
            <p:cNvCxnSpPr/>
            <p:nvPr/>
          </p:nvCxnSpPr>
          <p:spPr>
            <a:xfrm flipH="1">
              <a:off x="5744497" y="2147078"/>
              <a:ext cx="83810" cy="139125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 flipH="1">
              <a:off x="5932004" y="2282024"/>
              <a:ext cx="55657" cy="118803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 flipH="1">
              <a:off x="4015410" y="2147078"/>
              <a:ext cx="1812896" cy="6338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/>
          <p:cNvGrpSpPr/>
          <p:nvPr/>
        </p:nvGrpSpPr>
        <p:grpSpPr>
          <a:xfrm>
            <a:off x="1863730" y="1681316"/>
            <a:ext cx="2942773" cy="2145890"/>
            <a:chOff x="1863730" y="1681316"/>
            <a:chExt cx="2942773" cy="2145890"/>
          </a:xfrm>
        </p:grpSpPr>
        <p:cxnSp>
          <p:nvCxnSpPr>
            <p:cNvPr id="28" name="Gerader Verbinder 27"/>
            <p:cNvCxnSpPr/>
            <p:nvPr/>
          </p:nvCxnSpPr>
          <p:spPr>
            <a:xfrm>
              <a:off x="3315077" y="1681316"/>
              <a:ext cx="1035697" cy="1927495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>
              <a:off x="3868933" y="1897691"/>
              <a:ext cx="937570" cy="1640639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 flipV="1">
              <a:off x="2086293" y="1681318"/>
              <a:ext cx="1228784" cy="112868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H="1">
              <a:off x="1863730" y="1794186"/>
              <a:ext cx="222563" cy="1220839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>
              <a:off x="4327508" y="3591844"/>
              <a:ext cx="8518" cy="235362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4783237" y="3504891"/>
              <a:ext cx="11633" cy="203624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Bogen 48"/>
          <p:cNvSpPr/>
          <p:nvPr/>
        </p:nvSpPr>
        <p:spPr>
          <a:xfrm flipH="1">
            <a:off x="3713226" y="3101721"/>
            <a:ext cx="1120619" cy="733695"/>
          </a:xfrm>
          <a:prstGeom prst="arc">
            <a:avLst>
              <a:gd name="adj1" fmla="val 17923615"/>
              <a:gd name="adj2" fmla="val 780105"/>
            </a:avLst>
          </a:prstGeom>
          <a:ln w="190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/>
          <p:cNvGrpSpPr/>
          <p:nvPr/>
        </p:nvGrpSpPr>
        <p:grpSpPr>
          <a:xfrm>
            <a:off x="4937542" y="1312246"/>
            <a:ext cx="3699330" cy="5235536"/>
            <a:chOff x="438666" y="1124746"/>
            <a:chExt cx="3699330" cy="5235536"/>
          </a:xfrm>
        </p:grpSpPr>
        <p:graphicFrame>
          <p:nvGraphicFramePr>
            <p:cNvPr id="2" name="Objekt 1"/>
            <p:cNvGraphicFramePr>
              <a:graphicFrameLocks noChangeAspect="1"/>
            </p:cNvGraphicFramePr>
            <p:nvPr>
              <p:extLst/>
            </p:nvPr>
          </p:nvGraphicFramePr>
          <p:xfrm>
            <a:off x="438666" y="1124746"/>
            <a:ext cx="3699330" cy="5235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Acrobat Document" r:id="rId4" imgW="4533696" imgH="6416040" progId="AcroExch.Document.DC">
                    <p:embed/>
                  </p:oleObj>
                </mc:Choice>
                <mc:Fallback>
                  <p:oleObj name="Acrobat Document" r:id="rId4" imgW="4533696" imgH="641604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8666" y="1124746"/>
                          <a:ext cx="3699330" cy="5235536"/>
                        </a:xfrm>
                        <a:prstGeom prst="rect">
                          <a:avLst/>
                        </a:prstGeom>
                        <a:ln>
                          <a:solidFill>
                            <a:srgbClr val="00B0F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feld 22"/>
            <p:cNvSpPr txBox="1"/>
            <p:nvPr/>
          </p:nvSpPr>
          <p:spPr>
            <a:xfrm rot="21122163">
              <a:off x="1341839" y="5747075"/>
              <a:ext cx="23640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Holz auf Holz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 rot="21159340">
              <a:off x="707549" y="5597013"/>
              <a:ext cx="1378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B0F0"/>
                  </a:solidFill>
                </a:rPr>
                <a:t>Ein Tank</a:t>
              </a:r>
              <a:endParaRPr lang="de-DE" dirty="0">
                <a:solidFill>
                  <a:srgbClr val="00B0F0"/>
                </a:solidFill>
              </a:endParaRPr>
            </a:p>
          </p:txBody>
        </p:sp>
      </p:grpSp>
      <p:sp>
        <p:nvSpPr>
          <p:cNvPr id="33" name="Rechteck 32"/>
          <p:cNvSpPr/>
          <p:nvPr/>
        </p:nvSpPr>
        <p:spPr>
          <a:xfrm>
            <a:off x="3449109" y="2708904"/>
            <a:ext cx="304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Wieviel Gurte sind erforderlich?</a:t>
            </a:r>
          </a:p>
          <a:p>
            <a:pPr marL="0" indent="0"/>
            <a:r>
              <a:rPr lang="de-DE" dirty="0" smtClean="0"/>
              <a:t>Für den </a:t>
            </a:r>
            <a:r>
              <a:rPr lang="de-DE" dirty="0" smtClean="0">
                <a:solidFill>
                  <a:srgbClr val="00B0F0"/>
                </a:solidFill>
              </a:rPr>
              <a:t>vorderen</a:t>
            </a:r>
            <a:r>
              <a:rPr lang="de-DE" dirty="0" smtClean="0"/>
              <a:t> Tank?</a:t>
            </a:r>
          </a:p>
          <a:p>
            <a:pPr marL="0" indent="0"/>
            <a:endParaRPr lang="de-DE" dirty="0" smtClean="0"/>
          </a:p>
          <a:p>
            <a:pPr marL="0" indent="0"/>
            <a:endParaRPr lang="de-DE" dirty="0"/>
          </a:p>
          <a:p>
            <a:pPr marL="0" indent="0"/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Ladungssicherung in der Landwirtschaft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Niederzurren von Gittertanks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4015410" y="2147078"/>
            <a:ext cx="1972251" cy="1391252"/>
            <a:chOff x="4015410" y="2147078"/>
            <a:chExt cx="1972251" cy="1391252"/>
          </a:xfrm>
        </p:grpSpPr>
        <p:cxnSp>
          <p:nvCxnSpPr>
            <p:cNvPr id="12" name="Gerader Verbinder 11"/>
            <p:cNvCxnSpPr/>
            <p:nvPr/>
          </p:nvCxnSpPr>
          <p:spPr>
            <a:xfrm flipH="1">
              <a:off x="5744497" y="2147078"/>
              <a:ext cx="83810" cy="139125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 flipH="1">
              <a:off x="5932004" y="2282024"/>
              <a:ext cx="55657" cy="118803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 flipH="1">
              <a:off x="4015410" y="2147078"/>
              <a:ext cx="1812896" cy="6338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/>
          <p:cNvGrpSpPr/>
          <p:nvPr/>
        </p:nvGrpSpPr>
        <p:grpSpPr>
          <a:xfrm>
            <a:off x="1863730" y="1681316"/>
            <a:ext cx="2942773" cy="2145890"/>
            <a:chOff x="1863730" y="1681316"/>
            <a:chExt cx="2942773" cy="2145890"/>
          </a:xfrm>
        </p:grpSpPr>
        <p:cxnSp>
          <p:nvCxnSpPr>
            <p:cNvPr id="28" name="Gerader Verbinder 27"/>
            <p:cNvCxnSpPr/>
            <p:nvPr/>
          </p:nvCxnSpPr>
          <p:spPr>
            <a:xfrm>
              <a:off x="3315077" y="1681316"/>
              <a:ext cx="1035697" cy="1927495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>
              <a:off x="3868933" y="1897691"/>
              <a:ext cx="937570" cy="1640639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 flipV="1">
              <a:off x="2086293" y="1681318"/>
              <a:ext cx="1228784" cy="112868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H="1">
              <a:off x="1863730" y="1794186"/>
              <a:ext cx="222563" cy="1220839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>
              <a:off x="4327508" y="3591844"/>
              <a:ext cx="8518" cy="235362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4783237" y="3504891"/>
              <a:ext cx="11633" cy="203624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Bogen 48"/>
          <p:cNvSpPr/>
          <p:nvPr/>
        </p:nvSpPr>
        <p:spPr>
          <a:xfrm flipH="1">
            <a:off x="3713226" y="3101721"/>
            <a:ext cx="1120619" cy="733695"/>
          </a:xfrm>
          <a:prstGeom prst="arc">
            <a:avLst>
              <a:gd name="adj1" fmla="val 17923615"/>
              <a:gd name="adj2" fmla="val 780105"/>
            </a:avLst>
          </a:prstGeom>
          <a:ln w="190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/>
          <p:cNvGrpSpPr/>
          <p:nvPr/>
        </p:nvGrpSpPr>
        <p:grpSpPr>
          <a:xfrm>
            <a:off x="4937542" y="1312246"/>
            <a:ext cx="3699330" cy="5235536"/>
            <a:chOff x="438666" y="1124746"/>
            <a:chExt cx="3699330" cy="5235536"/>
          </a:xfrm>
        </p:grpSpPr>
        <p:graphicFrame>
          <p:nvGraphicFramePr>
            <p:cNvPr id="2" name="Objekt 1"/>
            <p:cNvGraphicFramePr>
              <a:graphicFrameLocks noChangeAspect="1"/>
            </p:cNvGraphicFramePr>
            <p:nvPr>
              <p:extLst/>
            </p:nvPr>
          </p:nvGraphicFramePr>
          <p:xfrm>
            <a:off x="438666" y="1124746"/>
            <a:ext cx="3699330" cy="5235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Acrobat Document" r:id="rId4" imgW="4533696" imgH="6416040" progId="AcroExch.Document.DC">
                    <p:embed/>
                  </p:oleObj>
                </mc:Choice>
                <mc:Fallback>
                  <p:oleObj name="Acrobat Document" r:id="rId4" imgW="4533696" imgH="641604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8666" y="1124746"/>
                          <a:ext cx="3699330" cy="5235536"/>
                        </a:xfrm>
                        <a:prstGeom prst="rect">
                          <a:avLst/>
                        </a:prstGeom>
                        <a:ln>
                          <a:solidFill>
                            <a:srgbClr val="00B0F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feld 22"/>
            <p:cNvSpPr txBox="1"/>
            <p:nvPr/>
          </p:nvSpPr>
          <p:spPr>
            <a:xfrm rot="21122163">
              <a:off x="1341839" y="5747075"/>
              <a:ext cx="23640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Holz auf Holz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 rot="21159340">
              <a:off x="707549" y="5597013"/>
              <a:ext cx="1378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B0F0"/>
                  </a:solidFill>
                </a:rPr>
                <a:t>Ein Tank</a:t>
              </a:r>
              <a:endParaRPr lang="de-DE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5426553" y="191729"/>
            <a:ext cx="3499625" cy="5002731"/>
            <a:chOff x="5006573" y="22122"/>
            <a:chExt cx="3499625" cy="4952901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/>
            </p:nvPr>
          </p:nvGraphicFramePr>
          <p:xfrm>
            <a:off x="5006573" y="22122"/>
            <a:ext cx="3499625" cy="4952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Acrobat Document" r:id="rId6" imgW="4533696" imgH="6416040" progId="AcroExch.Document.DC">
                    <p:embed/>
                  </p:oleObj>
                </mc:Choice>
                <mc:Fallback>
                  <p:oleObj name="Acrobat Document" r:id="rId6" imgW="4533696" imgH="641604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006573" y="22122"/>
                          <a:ext cx="3499625" cy="4952901"/>
                        </a:xfrm>
                        <a:prstGeom prst="rect">
                          <a:avLst/>
                        </a:prstGeom>
                        <a:ln>
                          <a:solidFill>
                            <a:srgbClr val="00B0F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feld 8"/>
            <p:cNvSpPr txBox="1"/>
            <p:nvPr/>
          </p:nvSpPr>
          <p:spPr>
            <a:xfrm rot="21122163">
              <a:off x="6127946" y="4322708"/>
              <a:ext cx="2364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m</a:t>
              </a:r>
              <a:r>
                <a:rPr lang="de-DE" dirty="0" smtClean="0">
                  <a:solidFill>
                    <a:srgbClr val="FF0000"/>
                  </a:solidFill>
                </a:rPr>
                <a:t>it Gummiunterlage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 rot="21159340">
              <a:off x="5369474" y="4273250"/>
              <a:ext cx="1378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B0F0"/>
                  </a:solidFill>
                </a:rPr>
                <a:t>Ein Tank</a:t>
              </a:r>
              <a:endParaRPr lang="de-DE" dirty="0">
                <a:solidFill>
                  <a:srgbClr val="00B0F0"/>
                </a:solidFill>
              </a:endParaRPr>
            </a:p>
          </p:txBody>
        </p:sp>
      </p:grpSp>
      <p:sp>
        <p:nvSpPr>
          <p:cNvPr id="33" name="Rechteck 32"/>
          <p:cNvSpPr/>
          <p:nvPr/>
        </p:nvSpPr>
        <p:spPr>
          <a:xfrm>
            <a:off x="3449109" y="2708904"/>
            <a:ext cx="304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Ladungssicherung in der Landwirtschaft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Niederzurren von Gittertanks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516896" y="1389782"/>
            <a:ext cx="3699330" cy="5235536"/>
            <a:chOff x="379673" y="1109998"/>
            <a:chExt cx="3699330" cy="5235536"/>
          </a:xfrm>
        </p:grpSpPr>
        <p:graphicFrame>
          <p:nvGraphicFramePr>
            <p:cNvPr id="8" name="Objekt 7"/>
            <p:cNvGraphicFramePr>
              <a:graphicFrameLocks noChangeAspect="1"/>
            </p:cNvGraphicFramePr>
            <p:nvPr>
              <p:extLst/>
            </p:nvPr>
          </p:nvGraphicFramePr>
          <p:xfrm>
            <a:off x="379673" y="1109998"/>
            <a:ext cx="3699330" cy="5235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Acrobat Document" r:id="rId3" imgW="4533696" imgH="6416040" progId="AcroExch.Document.DC">
                    <p:embed/>
                  </p:oleObj>
                </mc:Choice>
                <mc:Fallback>
                  <p:oleObj name="Acrobat Document" r:id="rId3" imgW="4533696" imgH="641604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79673" y="1109998"/>
                          <a:ext cx="3699330" cy="5235536"/>
                        </a:xfrm>
                        <a:prstGeom prst="rect">
                          <a:avLst/>
                        </a:prstGeom>
                        <a:ln>
                          <a:solidFill>
                            <a:srgbClr val="00B0F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feld 8"/>
            <p:cNvSpPr txBox="1"/>
            <p:nvPr/>
          </p:nvSpPr>
          <p:spPr>
            <a:xfrm rot="21122163">
              <a:off x="1341839" y="5747075"/>
              <a:ext cx="23640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Holz auf Holz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 rot="21159340">
              <a:off x="707549" y="5597013"/>
              <a:ext cx="13787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B0F0"/>
                  </a:solidFill>
                </a:rPr>
                <a:t>Ein Tank</a:t>
              </a:r>
              <a:endParaRPr lang="de-DE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4495369" y="1389782"/>
            <a:ext cx="3773205" cy="5235536"/>
            <a:chOff x="5006573" y="22122"/>
            <a:chExt cx="3499625" cy="4952901"/>
          </a:xfrm>
        </p:grpSpPr>
        <p:graphicFrame>
          <p:nvGraphicFramePr>
            <p:cNvPr id="12" name="Objekt 11"/>
            <p:cNvGraphicFramePr>
              <a:graphicFrameLocks noChangeAspect="1"/>
            </p:cNvGraphicFramePr>
            <p:nvPr>
              <p:extLst/>
            </p:nvPr>
          </p:nvGraphicFramePr>
          <p:xfrm>
            <a:off x="5006573" y="22122"/>
            <a:ext cx="3499625" cy="4952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Acrobat Document" r:id="rId5" imgW="4533696" imgH="6416040" progId="AcroExch.Document.DC">
                    <p:embed/>
                  </p:oleObj>
                </mc:Choice>
                <mc:Fallback>
                  <p:oleObj name="Acrobat Document" r:id="rId5" imgW="4533696" imgH="641604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006573" y="22122"/>
                          <a:ext cx="3499625" cy="4952901"/>
                        </a:xfrm>
                        <a:prstGeom prst="rect">
                          <a:avLst/>
                        </a:prstGeom>
                        <a:ln>
                          <a:solidFill>
                            <a:srgbClr val="00B0F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feld 12"/>
            <p:cNvSpPr txBox="1"/>
            <p:nvPr/>
          </p:nvSpPr>
          <p:spPr>
            <a:xfrm rot="21122163">
              <a:off x="6127946" y="4322708"/>
              <a:ext cx="2364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m</a:t>
              </a:r>
              <a:r>
                <a:rPr lang="de-DE" dirty="0" smtClean="0">
                  <a:solidFill>
                    <a:srgbClr val="FF0000"/>
                  </a:solidFill>
                </a:rPr>
                <a:t>it Gummiunterlage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 rot="21159340">
              <a:off x="5369474" y="4273250"/>
              <a:ext cx="1378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B0F0"/>
                  </a:solidFill>
                </a:rPr>
                <a:t>Ein Tank</a:t>
              </a:r>
              <a:endParaRPr lang="de-DE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1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Wieviel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Gurte sind erforderlich?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für </a:t>
            </a:r>
            <a:r>
              <a:rPr lang="de-DE" dirty="0" smtClean="0"/>
              <a:t>die </a:t>
            </a:r>
            <a:r>
              <a:rPr lang="de-DE" dirty="0" smtClean="0">
                <a:solidFill>
                  <a:srgbClr val="F6A70A"/>
                </a:solidFill>
              </a:rPr>
              <a:t>hinteren </a:t>
            </a:r>
            <a:r>
              <a:rPr lang="de-DE" dirty="0" smtClean="0"/>
              <a:t>Tanks?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Welche Daten sind für die Berechnung nötig?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Gewicht       </a:t>
            </a:r>
            <a:endParaRPr lang="de-DE" dirty="0">
              <a:solidFill>
                <a:srgbClr val="00B0F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Reibbeiwert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Blockierung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Zurrwinkel </a:t>
            </a:r>
            <a:r>
              <a:rPr lang="el-G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>
              <a:solidFill>
                <a:srgbClr val="00B0F0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Schwerpunkt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/>
              <a:t>Daten der Gurte</a:t>
            </a:r>
          </a:p>
          <a:p>
            <a:pPr marL="0" indent="0"/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Ladungssicherung in der Landwirtschaft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Niederzurren von Gittertanks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E09F3-4B67-4AFB-B217-BB7C862F5A4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4015410" y="2147078"/>
            <a:ext cx="1972251" cy="1391252"/>
            <a:chOff x="4015410" y="2147078"/>
            <a:chExt cx="1972251" cy="1391252"/>
          </a:xfrm>
        </p:grpSpPr>
        <p:cxnSp>
          <p:nvCxnSpPr>
            <p:cNvPr id="12" name="Gerader Verbinder 11"/>
            <p:cNvCxnSpPr/>
            <p:nvPr/>
          </p:nvCxnSpPr>
          <p:spPr>
            <a:xfrm flipH="1">
              <a:off x="5744497" y="2147078"/>
              <a:ext cx="83810" cy="139125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 flipH="1">
              <a:off x="5932004" y="2282024"/>
              <a:ext cx="55657" cy="118803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 flipH="1">
              <a:off x="4015410" y="2147078"/>
              <a:ext cx="1812896" cy="6338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89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VLFG_2017">
  <a:themeElements>
    <a:clrScheme name="SVLFG">
      <a:dk1>
        <a:srgbClr val="7F7F7F"/>
      </a:dk1>
      <a:lt1>
        <a:srgbClr val="FFFFFF"/>
      </a:lt1>
      <a:dk2>
        <a:srgbClr val="3F3F3F"/>
      </a:dk2>
      <a:lt2>
        <a:srgbClr val="D8D8D8"/>
      </a:lt2>
      <a:accent1>
        <a:srgbClr val="92D050"/>
      </a:accent1>
      <a:accent2>
        <a:srgbClr val="008000"/>
      </a:accent2>
      <a:accent3>
        <a:srgbClr val="FFFFFF"/>
      </a:accent3>
      <a:accent4>
        <a:srgbClr val="7F7F7F"/>
      </a:accent4>
      <a:accent5>
        <a:srgbClr val="CCFF66"/>
      </a:accent5>
      <a:accent6>
        <a:srgbClr val="729900"/>
      </a:accent6>
      <a:hlink>
        <a:srgbClr val="006600"/>
      </a:hlink>
      <a:folHlink>
        <a:srgbClr val="92D050"/>
      </a:folHlink>
    </a:clrScheme>
    <a:fontScheme name="SVLF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esentation_svlfg_2019_16zu9.potx" id="{F652769B-61AD-495E-A569-337C7E8D2806}" vid="{C03B9436-AAE2-4B21-A9E0-510CAB4B394D}"/>
    </a:ext>
  </a:extLst>
</a:theme>
</file>

<file path=ppt/theme/theme2.xml><?xml version="1.0" encoding="utf-8"?>
<a:theme xmlns:a="http://schemas.openxmlformats.org/drawingml/2006/main" name="Office Theme">
  <a:themeElements>
    <a:clrScheme name="SVLFG">
      <a:dk1>
        <a:srgbClr val="7F7F7F"/>
      </a:dk1>
      <a:lt1>
        <a:srgbClr val="FFFFFF"/>
      </a:lt1>
      <a:dk2>
        <a:srgbClr val="3F3F3F"/>
      </a:dk2>
      <a:lt2>
        <a:srgbClr val="D8D8D8"/>
      </a:lt2>
      <a:accent1>
        <a:srgbClr val="92D050"/>
      </a:accent1>
      <a:accent2>
        <a:srgbClr val="008000"/>
      </a:accent2>
      <a:accent3>
        <a:srgbClr val="FFFFFF"/>
      </a:accent3>
      <a:accent4>
        <a:srgbClr val="7F7F7F"/>
      </a:accent4>
      <a:accent5>
        <a:srgbClr val="CCFF66"/>
      </a:accent5>
      <a:accent6>
        <a:srgbClr val="729900"/>
      </a:accent6>
      <a:hlink>
        <a:srgbClr val="006600"/>
      </a:hlink>
      <a:folHlink>
        <a:srgbClr val="92D050"/>
      </a:folHlink>
    </a:clrScheme>
    <a:fontScheme name="SVLF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VLFG">
      <a:dk1>
        <a:srgbClr val="7F7F7F"/>
      </a:dk1>
      <a:lt1>
        <a:srgbClr val="FFFFFF"/>
      </a:lt1>
      <a:dk2>
        <a:srgbClr val="3F3F3F"/>
      </a:dk2>
      <a:lt2>
        <a:srgbClr val="D8D8D8"/>
      </a:lt2>
      <a:accent1>
        <a:srgbClr val="92D050"/>
      </a:accent1>
      <a:accent2>
        <a:srgbClr val="008000"/>
      </a:accent2>
      <a:accent3>
        <a:srgbClr val="FFFFFF"/>
      </a:accent3>
      <a:accent4>
        <a:srgbClr val="7F7F7F"/>
      </a:accent4>
      <a:accent5>
        <a:srgbClr val="CCFF66"/>
      </a:accent5>
      <a:accent6>
        <a:srgbClr val="729900"/>
      </a:accent6>
      <a:hlink>
        <a:srgbClr val="006600"/>
      </a:hlink>
      <a:folHlink>
        <a:srgbClr val="92D050"/>
      </a:folHlink>
    </a:clrScheme>
    <a:fontScheme name="SVLF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praesentation_svlfg_4zu3</Template>
  <TotalTime>0</TotalTime>
  <Words>347</Words>
  <Application>Microsoft Office PowerPoint</Application>
  <PresentationFormat>Bildschirmpräsentation (4:3)</PresentationFormat>
  <Paragraphs>144</Paragraphs>
  <Slides>13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Roboto Slab</vt:lpstr>
      <vt:lpstr>Times New Roman</vt:lpstr>
      <vt:lpstr>Roboto</vt:lpstr>
      <vt:lpstr>Roboto Condensed</vt:lpstr>
      <vt:lpstr>Arial</vt:lpstr>
      <vt:lpstr>Wingdings</vt:lpstr>
      <vt:lpstr>1_SVLFG_2017</vt:lpstr>
      <vt:lpstr>Acrobat Document</vt:lpstr>
      <vt:lpstr>Praxisbeispiel Niederzurren von Tanks</vt:lpstr>
      <vt:lpstr>Ladungssicherung in der Landwirtschaft</vt:lpstr>
      <vt:lpstr>Ladungssicherung in der Landwirtschaft</vt:lpstr>
      <vt:lpstr>Ladungssicherung in der Landwirtschaft</vt:lpstr>
      <vt:lpstr>Ladungssicherung in der Landwirtschaft</vt:lpstr>
      <vt:lpstr>Ladungssicherung in der Landwirtschaft</vt:lpstr>
      <vt:lpstr>Ladungssicherung in der Landwirtschaft</vt:lpstr>
      <vt:lpstr>Ladungssicherung in der Landwirtschaft</vt:lpstr>
      <vt:lpstr>Ladungssicherung in der Landwirtschaft</vt:lpstr>
      <vt:lpstr>Ladungssicherung in der Landwirtschaft</vt:lpstr>
      <vt:lpstr>Ladungssicherung in der Landwirtschaft</vt:lpstr>
      <vt:lpstr>Ladungssicherung in der Landwirtschaft</vt:lpstr>
      <vt:lpstr>Ladungssicherung in der Landwirtschaft</vt:lpstr>
    </vt:vector>
  </TitlesOfParts>
  <Company>SVLFG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Miller, Julia</dc:creator>
  <cp:lastModifiedBy>Siemandel, Manfred</cp:lastModifiedBy>
  <cp:revision>43</cp:revision>
  <dcterms:created xsi:type="dcterms:W3CDTF">2020-01-02T07:30:04Z</dcterms:created>
  <dcterms:modified xsi:type="dcterms:W3CDTF">2020-11-17T14:42:40Z</dcterms:modified>
</cp:coreProperties>
</file>