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11" r:id="rId2"/>
    <p:sldId id="305" r:id="rId3"/>
    <p:sldId id="309" r:id="rId4"/>
    <p:sldId id="310" r:id="rId5"/>
  </p:sldIdLst>
  <p:sldSz cx="12192000" cy="6858000"/>
  <p:notesSz cx="6858000"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 Schuh" initials="CS" lastIdx="1" clrIdx="0">
    <p:extLst>
      <p:ext uri="{19B8F6BF-5375-455C-9EA6-DF929625EA0E}">
        <p15:presenceInfo xmlns:p15="http://schemas.microsoft.com/office/powerpoint/2012/main" userId="C. Schu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A6E4"/>
    <a:srgbClr val="4472C4"/>
    <a:srgbClr val="0033CC"/>
    <a:srgbClr val="DFC9EF"/>
    <a:srgbClr val="FFCC00"/>
    <a:srgbClr val="FFFF00"/>
    <a:srgbClr val="ECDFF5"/>
    <a:srgbClr val="F0E8F8"/>
    <a:srgbClr val="FBF9FD"/>
    <a:srgbClr val="652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91" autoAdjust="0"/>
    <p:restoredTop sz="86391" autoAdjust="0"/>
  </p:normalViewPr>
  <p:slideViewPr>
    <p:cSldViewPr snapToGrid="0">
      <p:cViewPr varScale="1">
        <p:scale>
          <a:sx n="71" d="100"/>
          <a:sy n="71" d="100"/>
        </p:scale>
        <p:origin x="776"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1EEB2212-AEE0-498C-8EB2-83C4817F3590}" type="datetimeFigureOut">
              <a:rPr lang="de-DE" smtClean="0"/>
              <a:t>16.03.2021</a:t>
            </a:fld>
            <a:endParaRPr lang="de-DE"/>
          </a:p>
        </p:txBody>
      </p:sp>
      <p:sp>
        <p:nvSpPr>
          <p:cNvPr id="4" name="Folienbildplatzhalter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E373A33D-16C1-4176-AA71-EA8FB67CD177}" type="slidenum">
              <a:rPr lang="de-DE" smtClean="0"/>
              <a:t>‹Nr.›</a:t>
            </a:fld>
            <a:endParaRPr lang="de-DE"/>
          </a:p>
        </p:txBody>
      </p:sp>
    </p:spTree>
    <p:extLst>
      <p:ext uri="{BB962C8B-B14F-4D97-AF65-F5344CB8AC3E}">
        <p14:creationId xmlns:p14="http://schemas.microsoft.com/office/powerpoint/2010/main" val="354032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373A33D-16C1-4176-AA71-EA8FB67CD177}" type="slidenum">
              <a:rPr lang="de-DE" smtClean="0"/>
              <a:t>2</a:t>
            </a:fld>
            <a:endParaRPr lang="de-DE"/>
          </a:p>
        </p:txBody>
      </p:sp>
    </p:spTree>
    <p:extLst>
      <p:ext uri="{BB962C8B-B14F-4D97-AF65-F5344CB8AC3E}">
        <p14:creationId xmlns:p14="http://schemas.microsoft.com/office/powerpoint/2010/main" val="2944988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373A33D-16C1-4176-AA71-EA8FB67CD177}" type="slidenum">
              <a:rPr lang="de-DE" smtClean="0"/>
              <a:t>3</a:t>
            </a:fld>
            <a:endParaRPr lang="de-DE"/>
          </a:p>
        </p:txBody>
      </p:sp>
    </p:spTree>
    <p:extLst>
      <p:ext uri="{BB962C8B-B14F-4D97-AF65-F5344CB8AC3E}">
        <p14:creationId xmlns:p14="http://schemas.microsoft.com/office/powerpoint/2010/main" val="3037425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373A33D-16C1-4176-AA71-EA8FB67CD177}" type="slidenum">
              <a:rPr lang="de-DE" smtClean="0"/>
              <a:t>4</a:t>
            </a:fld>
            <a:endParaRPr lang="de-DE"/>
          </a:p>
        </p:txBody>
      </p:sp>
    </p:spTree>
    <p:extLst>
      <p:ext uri="{BB962C8B-B14F-4D97-AF65-F5344CB8AC3E}">
        <p14:creationId xmlns:p14="http://schemas.microsoft.com/office/powerpoint/2010/main" val="3497139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ED6ECFB-CDD1-41A1-962A-595E180BF137}" type="datetimeFigureOut">
              <a:rPr lang="de-DE" smtClean="0"/>
              <a:t>16.03.2021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1558125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ED6ECFB-CDD1-41A1-962A-595E180BF137}" type="datetimeFigureOut">
              <a:rPr lang="de-DE" smtClean="0"/>
              <a:t>16.03.2021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3866397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ED6ECFB-CDD1-41A1-962A-595E180BF137}" type="datetimeFigureOut">
              <a:rPr lang="de-DE" smtClean="0"/>
              <a:t>16.03.2021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229809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ED6ECFB-CDD1-41A1-962A-595E180BF137}" type="datetimeFigureOut">
              <a:rPr lang="de-DE" smtClean="0"/>
              <a:t>16.03.2021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1662322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8ED6ECFB-CDD1-41A1-962A-595E180BF137}" type="datetimeFigureOut">
              <a:rPr lang="de-DE" smtClean="0"/>
              <a:t>16.03.2021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1768365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ED6ECFB-CDD1-41A1-962A-595E180BF137}" type="datetimeFigureOut">
              <a:rPr lang="de-DE" smtClean="0"/>
              <a:t>16.03.2021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1810486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ED6ECFB-CDD1-41A1-962A-595E180BF137}" type="datetimeFigureOut">
              <a:rPr lang="de-DE" smtClean="0"/>
              <a:t>16.03.2021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3078083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ED6ECFB-CDD1-41A1-962A-595E180BF137}" type="datetimeFigureOut">
              <a:rPr lang="de-DE" smtClean="0"/>
              <a:t>16.03.2021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70466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ED6ECFB-CDD1-41A1-962A-595E180BF137}" type="datetimeFigureOut">
              <a:rPr lang="de-DE" smtClean="0"/>
              <a:t>16.03.2021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142483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ED6ECFB-CDD1-41A1-962A-595E180BF137}" type="datetimeFigureOut">
              <a:rPr lang="de-DE" smtClean="0"/>
              <a:t>16.03.2021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946097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ED6ECFB-CDD1-41A1-962A-595E180BF137}" type="datetimeFigureOut">
              <a:rPr lang="de-DE" smtClean="0"/>
              <a:t>16.03.2021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73B6F1F-5E54-4120-B2E9-FA1986405115}" type="slidenum">
              <a:rPr lang="de-DE" smtClean="0"/>
              <a:t>‹Nr.›</a:t>
            </a:fld>
            <a:endParaRPr lang="de-DE"/>
          </a:p>
        </p:txBody>
      </p:sp>
    </p:spTree>
    <p:extLst>
      <p:ext uri="{BB962C8B-B14F-4D97-AF65-F5344CB8AC3E}">
        <p14:creationId xmlns:p14="http://schemas.microsoft.com/office/powerpoint/2010/main" val="1234421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D6ECFB-CDD1-41A1-962A-595E180BF137}" type="datetimeFigureOut">
              <a:rPr lang="de-DE" smtClean="0"/>
              <a:t>16.03.2021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B6F1F-5E54-4120-B2E9-FA1986405115}" type="slidenum">
              <a:rPr lang="de-DE" smtClean="0"/>
              <a:t>‹Nr.›</a:t>
            </a:fld>
            <a:endParaRPr lang="de-DE"/>
          </a:p>
        </p:txBody>
      </p:sp>
    </p:spTree>
    <p:extLst>
      <p:ext uri="{BB962C8B-B14F-4D97-AF65-F5344CB8AC3E}">
        <p14:creationId xmlns:p14="http://schemas.microsoft.com/office/powerpoint/2010/main" val="358383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Abgerundetes Rechteck 28"/>
          <p:cNvSpPr/>
          <p:nvPr/>
        </p:nvSpPr>
        <p:spPr>
          <a:xfrm>
            <a:off x="166287" y="3702075"/>
            <a:ext cx="4214009" cy="2924187"/>
          </a:xfrm>
          <a:prstGeom prst="roundRect">
            <a:avLst>
              <a:gd name="adj" fmla="val 7485"/>
            </a:avLst>
          </a:prstGeom>
          <a:noFill/>
          <a:ln w="34925">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C00000"/>
              </a:solidFill>
            </a:endParaRPr>
          </a:p>
        </p:txBody>
      </p:sp>
      <p:sp>
        <p:nvSpPr>
          <p:cNvPr id="2" name="Ellipse 1"/>
          <p:cNvSpPr/>
          <p:nvPr/>
        </p:nvSpPr>
        <p:spPr>
          <a:xfrm>
            <a:off x="1559859" y="1697619"/>
            <a:ext cx="1080000" cy="1080000"/>
          </a:xfrm>
          <a:prstGeom prst="ellipse">
            <a:avLst/>
          </a:prstGeom>
          <a:solidFill>
            <a:srgbClr val="EADCF4"/>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Haus-halt</a:t>
            </a:r>
            <a:endParaRPr lang="de-DE" dirty="0">
              <a:solidFill>
                <a:schemeClr val="tx1"/>
              </a:solidFill>
            </a:endParaRPr>
          </a:p>
        </p:txBody>
      </p:sp>
      <p:sp>
        <p:nvSpPr>
          <p:cNvPr id="3" name="Textfeld 2"/>
          <p:cNvSpPr txBox="1"/>
          <p:nvPr/>
        </p:nvSpPr>
        <p:spPr>
          <a:xfrm>
            <a:off x="1179013" y="3895935"/>
            <a:ext cx="1837456" cy="369332"/>
          </a:xfrm>
          <a:prstGeom prst="rect">
            <a:avLst/>
          </a:prstGeom>
          <a:solidFill>
            <a:schemeClr val="accent5">
              <a:lumMod val="20000"/>
              <a:lumOff val="80000"/>
            </a:schemeClr>
          </a:solidFill>
          <a:ln w="25400">
            <a:solidFill>
              <a:schemeClr val="tx1"/>
            </a:solidFill>
          </a:ln>
        </p:spPr>
        <p:txBody>
          <a:bodyPr wrap="square" rtlCol="0">
            <a:spAutoFit/>
          </a:bodyPr>
          <a:lstStyle/>
          <a:p>
            <a:pPr algn="ctr"/>
            <a:r>
              <a:rPr lang="de-DE" dirty="0" smtClean="0"/>
              <a:t>Unternehmen</a:t>
            </a:r>
            <a:endParaRPr lang="de-DE" dirty="0"/>
          </a:p>
        </p:txBody>
      </p:sp>
      <p:sp>
        <p:nvSpPr>
          <p:cNvPr id="4" name="Textfeld 3"/>
          <p:cNvSpPr txBox="1"/>
          <p:nvPr/>
        </p:nvSpPr>
        <p:spPr>
          <a:xfrm>
            <a:off x="1179013" y="4265267"/>
            <a:ext cx="1837456" cy="1800000"/>
          </a:xfrm>
          <a:prstGeom prst="rect">
            <a:avLst/>
          </a:prstGeom>
          <a:solidFill>
            <a:schemeClr val="accent5">
              <a:lumMod val="20000"/>
              <a:lumOff val="80000"/>
            </a:schemeClr>
          </a:solidFill>
          <a:ln w="25400">
            <a:solidFill>
              <a:schemeClr val="tx1"/>
            </a:solidFill>
          </a:ln>
        </p:spPr>
        <p:txBody>
          <a:bodyPr wrap="square" rtlCol="0">
            <a:spAutoFit/>
          </a:bodyPr>
          <a:lstStyle/>
          <a:p>
            <a:endParaRPr lang="de-DE" dirty="0"/>
          </a:p>
        </p:txBody>
      </p:sp>
      <p:sp>
        <p:nvSpPr>
          <p:cNvPr id="5" name="Gleichschenkliges Dreieck 4"/>
          <p:cNvSpPr/>
          <p:nvPr/>
        </p:nvSpPr>
        <p:spPr>
          <a:xfrm>
            <a:off x="1389835" y="4553930"/>
            <a:ext cx="1404000" cy="1005826"/>
          </a:xfrm>
          <a:prstGeom prst="triangle">
            <a:avLst/>
          </a:prstGeom>
          <a:solidFill>
            <a:schemeClr val="accent6">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1">
            <a:noAutofit/>
          </a:bodyPr>
          <a:lstStyle/>
          <a:p>
            <a:pPr algn="ctr"/>
            <a:r>
              <a:rPr lang="de-DE" dirty="0" err="1" smtClean="0">
                <a:solidFill>
                  <a:schemeClr val="tx1"/>
                </a:solidFill>
              </a:rPr>
              <a:t>landw.Betrieb</a:t>
            </a:r>
            <a:endParaRPr lang="de-DE" dirty="0">
              <a:solidFill>
                <a:schemeClr val="tx1"/>
              </a:solidFill>
            </a:endParaRPr>
          </a:p>
        </p:txBody>
      </p:sp>
      <p:cxnSp>
        <p:nvCxnSpPr>
          <p:cNvPr id="7" name="Gerader Verbinder 6"/>
          <p:cNvCxnSpPr>
            <a:stCxn id="2" idx="4"/>
            <a:endCxn id="3" idx="0"/>
          </p:cNvCxnSpPr>
          <p:nvPr/>
        </p:nvCxnSpPr>
        <p:spPr>
          <a:xfrm flipH="1">
            <a:off x="2097741" y="2777619"/>
            <a:ext cx="2118" cy="1118316"/>
          </a:xfrm>
          <a:prstGeom prst="line">
            <a:avLst/>
          </a:prstGeom>
          <a:ln w="25400"/>
        </p:spPr>
        <p:style>
          <a:lnRef idx="1">
            <a:schemeClr val="dk1"/>
          </a:lnRef>
          <a:fillRef idx="0">
            <a:schemeClr val="dk1"/>
          </a:fillRef>
          <a:effectRef idx="0">
            <a:schemeClr val="dk1"/>
          </a:effectRef>
          <a:fontRef idx="minor">
            <a:schemeClr val="tx1"/>
          </a:fontRef>
        </p:style>
      </p:cxnSp>
      <p:cxnSp>
        <p:nvCxnSpPr>
          <p:cNvPr id="10" name="Gerader Verbinder 9"/>
          <p:cNvCxnSpPr/>
          <p:nvPr/>
        </p:nvCxnSpPr>
        <p:spPr>
          <a:xfrm flipH="1">
            <a:off x="2097741" y="4265943"/>
            <a:ext cx="2118" cy="288000"/>
          </a:xfrm>
          <a:prstGeom prst="line">
            <a:avLst/>
          </a:prstGeom>
          <a:ln w="25400"/>
        </p:spPr>
        <p:style>
          <a:lnRef idx="1">
            <a:schemeClr val="dk1"/>
          </a:lnRef>
          <a:fillRef idx="0">
            <a:schemeClr val="dk1"/>
          </a:fillRef>
          <a:effectRef idx="0">
            <a:schemeClr val="dk1"/>
          </a:effectRef>
          <a:fontRef idx="minor">
            <a:schemeClr val="tx1"/>
          </a:fontRef>
        </p:style>
      </p:cxnSp>
      <p:sp>
        <p:nvSpPr>
          <p:cNvPr id="13" name="Textfeld 12"/>
          <p:cNvSpPr txBox="1"/>
          <p:nvPr/>
        </p:nvSpPr>
        <p:spPr>
          <a:xfrm rot="16200000">
            <a:off x="3724073" y="5497921"/>
            <a:ext cx="1296266" cy="369332"/>
          </a:xfrm>
          <a:prstGeom prst="rect">
            <a:avLst/>
          </a:prstGeom>
          <a:solidFill>
            <a:schemeClr val="bg1"/>
          </a:solidFill>
          <a:ln>
            <a:noFill/>
          </a:ln>
        </p:spPr>
        <p:txBody>
          <a:bodyPr wrap="square" rtlCol="0">
            <a:spAutoFit/>
          </a:bodyPr>
          <a:lstStyle/>
          <a:p>
            <a:r>
              <a:rPr lang="de-DE" b="1" dirty="0" smtClean="0">
                <a:solidFill>
                  <a:srgbClr val="C00000"/>
                </a:solidFill>
              </a:rPr>
              <a:t>Rentabilität</a:t>
            </a:r>
            <a:endParaRPr lang="de-DE" b="1" dirty="0">
              <a:solidFill>
                <a:srgbClr val="C00000"/>
              </a:solidFill>
            </a:endParaRPr>
          </a:p>
        </p:txBody>
      </p:sp>
      <p:cxnSp>
        <p:nvCxnSpPr>
          <p:cNvPr id="16" name="Gerader Verbinder 15"/>
          <p:cNvCxnSpPr/>
          <p:nvPr/>
        </p:nvCxnSpPr>
        <p:spPr>
          <a:xfrm>
            <a:off x="2578079" y="2478075"/>
            <a:ext cx="290627" cy="144000"/>
          </a:xfrm>
          <a:prstGeom prst="line">
            <a:avLst/>
          </a:prstGeom>
        </p:spPr>
        <p:style>
          <a:lnRef idx="1">
            <a:schemeClr val="dk1"/>
          </a:lnRef>
          <a:fillRef idx="0">
            <a:schemeClr val="dk1"/>
          </a:fillRef>
          <a:effectRef idx="0">
            <a:schemeClr val="dk1"/>
          </a:effectRef>
          <a:fontRef idx="minor">
            <a:schemeClr val="tx1"/>
          </a:fontRef>
        </p:style>
      </p:cxnSp>
      <p:cxnSp>
        <p:nvCxnSpPr>
          <p:cNvPr id="18" name="Gerader Verbinder 17"/>
          <p:cNvCxnSpPr/>
          <p:nvPr/>
        </p:nvCxnSpPr>
        <p:spPr>
          <a:xfrm flipV="1">
            <a:off x="2608969" y="1860303"/>
            <a:ext cx="290627" cy="155544"/>
          </a:xfrm>
          <a:prstGeom prst="line">
            <a:avLst/>
          </a:prstGeom>
        </p:spPr>
        <p:style>
          <a:lnRef idx="1">
            <a:schemeClr val="dk1"/>
          </a:lnRef>
          <a:fillRef idx="0">
            <a:schemeClr val="dk1"/>
          </a:fillRef>
          <a:effectRef idx="0">
            <a:schemeClr val="dk1"/>
          </a:effectRef>
          <a:fontRef idx="minor">
            <a:schemeClr val="tx1"/>
          </a:fontRef>
        </p:style>
      </p:cxnSp>
      <p:cxnSp>
        <p:nvCxnSpPr>
          <p:cNvPr id="22" name="Gerader Verbinder 21"/>
          <p:cNvCxnSpPr/>
          <p:nvPr/>
        </p:nvCxnSpPr>
        <p:spPr>
          <a:xfrm flipH="1">
            <a:off x="1311272" y="2478075"/>
            <a:ext cx="290627" cy="144000"/>
          </a:xfrm>
          <a:prstGeom prst="line">
            <a:avLst/>
          </a:prstGeom>
        </p:spPr>
        <p:style>
          <a:lnRef idx="1">
            <a:schemeClr val="dk1"/>
          </a:lnRef>
          <a:fillRef idx="0">
            <a:schemeClr val="dk1"/>
          </a:fillRef>
          <a:effectRef idx="0">
            <a:schemeClr val="dk1"/>
          </a:effectRef>
          <a:fontRef idx="minor">
            <a:schemeClr val="tx1"/>
          </a:fontRef>
        </p:style>
      </p:cxnSp>
      <p:cxnSp>
        <p:nvCxnSpPr>
          <p:cNvPr id="23" name="Gerader Verbinder 22"/>
          <p:cNvCxnSpPr/>
          <p:nvPr/>
        </p:nvCxnSpPr>
        <p:spPr>
          <a:xfrm flipH="1" flipV="1">
            <a:off x="1310632" y="1860303"/>
            <a:ext cx="290627" cy="155544"/>
          </a:xfrm>
          <a:prstGeom prst="line">
            <a:avLst/>
          </a:prstGeom>
        </p:spPr>
        <p:style>
          <a:lnRef idx="1">
            <a:schemeClr val="dk1"/>
          </a:lnRef>
          <a:fillRef idx="0">
            <a:schemeClr val="dk1"/>
          </a:fillRef>
          <a:effectRef idx="0">
            <a:schemeClr val="dk1"/>
          </a:effectRef>
          <a:fontRef idx="minor">
            <a:schemeClr val="tx1"/>
          </a:fontRef>
        </p:style>
      </p:cxnSp>
      <p:sp>
        <p:nvSpPr>
          <p:cNvPr id="24" name="Textfeld 23"/>
          <p:cNvSpPr txBox="1"/>
          <p:nvPr/>
        </p:nvSpPr>
        <p:spPr>
          <a:xfrm>
            <a:off x="2901425" y="1530901"/>
            <a:ext cx="1803497" cy="584775"/>
          </a:xfrm>
          <a:prstGeom prst="rect">
            <a:avLst/>
          </a:prstGeom>
          <a:noFill/>
          <a:ln>
            <a:noFill/>
          </a:ln>
        </p:spPr>
        <p:txBody>
          <a:bodyPr wrap="square" rtlCol="0">
            <a:spAutoFit/>
          </a:bodyPr>
          <a:lstStyle/>
          <a:p>
            <a:r>
              <a:rPr lang="de-DE" sz="1600" dirty="0" smtClean="0"/>
              <a:t>nicht-selbständige Erwerbstätigkeit</a:t>
            </a:r>
            <a:endParaRPr lang="de-DE" sz="1600" dirty="0"/>
          </a:p>
        </p:txBody>
      </p:sp>
      <p:sp>
        <p:nvSpPr>
          <p:cNvPr id="25" name="Textfeld 24"/>
          <p:cNvSpPr txBox="1"/>
          <p:nvPr/>
        </p:nvSpPr>
        <p:spPr>
          <a:xfrm>
            <a:off x="2901426" y="2461227"/>
            <a:ext cx="1541930" cy="584775"/>
          </a:xfrm>
          <a:prstGeom prst="rect">
            <a:avLst/>
          </a:prstGeom>
          <a:noFill/>
          <a:ln>
            <a:noFill/>
          </a:ln>
        </p:spPr>
        <p:txBody>
          <a:bodyPr wrap="square" rtlCol="0">
            <a:spAutoFit/>
          </a:bodyPr>
          <a:lstStyle/>
          <a:p>
            <a:r>
              <a:rPr lang="de-DE" sz="1600" dirty="0" smtClean="0"/>
              <a:t>Selbständigkeit,</a:t>
            </a:r>
          </a:p>
          <a:p>
            <a:r>
              <a:rPr lang="de-DE" sz="1600" dirty="0" smtClean="0"/>
              <a:t>Gewerbe</a:t>
            </a:r>
            <a:endParaRPr lang="de-DE" sz="1600" dirty="0"/>
          </a:p>
        </p:txBody>
      </p:sp>
      <p:sp>
        <p:nvSpPr>
          <p:cNvPr id="26" name="Textfeld 25"/>
          <p:cNvSpPr txBox="1"/>
          <p:nvPr/>
        </p:nvSpPr>
        <p:spPr>
          <a:xfrm>
            <a:off x="716551" y="3216352"/>
            <a:ext cx="2783394" cy="338554"/>
          </a:xfrm>
          <a:prstGeom prst="rect">
            <a:avLst/>
          </a:prstGeom>
          <a:solidFill>
            <a:schemeClr val="bg1"/>
          </a:solidFill>
          <a:ln>
            <a:noFill/>
          </a:ln>
        </p:spPr>
        <p:txBody>
          <a:bodyPr wrap="square" rtlCol="0">
            <a:spAutoFit/>
          </a:bodyPr>
          <a:lstStyle/>
          <a:p>
            <a:pPr algn="ctr"/>
            <a:r>
              <a:rPr lang="de-DE" sz="1600" b="1" dirty="0" smtClean="0"/>
              <a:t>Land- und Forstwirtschaft</a:t>
            </a:r>
            <a:endParaRPr lang="de-DE" sz="1600" b="1" dirty="0"/>
          </a:p>
        </p:txBody>
      </p:sp>
      <p:sp>
        <p:nvSpPr>
          <p:cNvPr id="27" name="Textfeld 26"/>
          <p:cNvSpPr txBox="1"/>
          <p:nvPr/>
        </p:nvSpPr>
        <p:spPr>
          <a:xfrm>
            <a:off x="197819" y="1561653"/>
            <a:ext cx="1100474" cy="584775"/>
          </a:xfrm>
          <a:prstGeom prst="rect">
            <a:avLst/>
          </a:prstGeom>
          <a:noFill/>
          <a:ln>
            <a:noFill/>
          </a:ln>
        </p:spPr>
        <p:txBody>
          <a:bodyPr wrap="square" rtlCol="0">
            <a:spAutoFit/>
          </a:bodyPr>
          <a:lstStyle/>
          <a:p>
            <a:pPr algn="r"/>
            <a:r>
              <a:rPr lang="de-DE" sz="1600" dirty="0" err="1" smtClean="0"/>
              <a:t>Vermie-tung</a:t>
            </a:r>
            <a:endParaRPr lang="de-DE" sz="1600" dirty="0"/>
          </a:p>
        </p:txBody>
      </p:sp>
      <p:sp>
        <p:nvSpPr>
          <p:cNvPr id="28" name="Textfeld 27"/>
          <p:cNvSpPr txBox="1"/>
          <p:nvPr/>
        </p:nvSpPr>
        <p:spPr>
          <a:xfrm>
            <a:off x="273271" y="2359282"/>
            <a:ext cx="1042092" cy="584775"/>
          </a:xfrm>
          <a:prstGeom prst="rect">
            <a:avLst/>
          </a:prstGeom>
          <a:noFill/>
          <a:ln>
            <a:noFill/>
          </a:ln>
        </p:spPr>
        <p:txBody>
          <a:bodyPr wrap="square" rtlCol="0">
            <a:spAutoFit/>
          </a:bodyPr>
          <a:lstStyle/>
          <a:p>
            <a:pPr algn="r"/>
            <a:r>
              <a:rPr lang="de-DE" sz="1600" dirty="0" smtClean="0"/>
              <a:t>Kapital-vermögen</a:t>
            </a:r>
            <a:endParaRPr lang="de-DE" sz="1600" dirty="0"/>
          </a:p>
        </p:txBody>
      </p:sp>
      <p:sp>
        <p:nvSpPr>
          <p:cNvPr id="34" name="Abgerundetes Rechteck 33"/>
          <p:cNvSpPr/>
          <p:nvPr/>
        </p:nvSpPr>
        <p:spPr>
          <a:xfrm>
            <a:off x="61182" y="1334813"/>
            <a:ext cx="4935908" cy="5433848"/>
          </a:xfrm>
          <a:prstGeom prst="roundRect">
            <a:avLst>
              <a:gd name="adj" fmla="val 7485"/>
            </a:avLst>
          </a:prstGeom>
          <a:noFill/>
          <a:ln w="34925">
            <a:solidFill>
              <a:srgbClr val="7030A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C00000"/>
              </a:solidFill>
            </a:endParaRPr>
          </a:p>
        </p:txBody>
      </p:sp>
      <p:sp>
        <p:nvSpPr>
          <p:cNvPr id="35" name="Textfeld 34"/>
          <p:cNvSpPr txBox="1"/>
          <p:nvPr/>
        </p:nvSpPr>
        <p:spPr>
          <a:xfrm rot="16200000">
            <a:off x="3779697" y="4928662"/>
            <a:ext cx="2434786" cy="369332"/>
          </a:xfrm>
          <a:prstGeom prst="rect">
            <a:avLst/>
          </a:prstGeom>
          <a:solidFill>
            <a:schemeClr val="bg1"/>
          </a:solidFill>
          <a:ln>
            <a:noFill/>
          </a:ln>
        </p:spPr>
        <p:txBody>
          <a:bodyPr wrap="square" rtlCol="0">
            <a:spAutoFit/>
          </a:bodyPr>
          <a:lstStyle/>
          <a:p>
            <a:r>
              <a:rPr lang="de-DE" b="1" dirty="0" smtClean="0">
                <a:solidFill>
                  <a:schemeClr val="accent5">
                    <a:lumMod val="75000"/>
                  </a:schemeClr>
                </a:solidFill>
              </a:rPr>
              <a:t>Liquidität</a:t>
            </a:r>
            <a:r>
              <a:rPr lang="de-DE" b="1" dirty="0" smtClean="0">
                <a:solidFill>
                  <a:srgbClr val="7030A0"/>
                </a:solidFill>
              </a:rPr>
              <a:t> </a:t>
            </a:r>
            <a:r>
              <a:rPr lang="de-DE" b="1" dirty="0" smtClean="0">
                <a:solidFill>
                  <a:schemeClr val="bg2">
                    <a:lumMod val="25000"/>
                  </a:schemeClr>
                </a:solidFill>
              </a:rPr>
              <a:t>und</a:t>
            </a:r>
            <a:r>
              <a:rPr lang="de-DE" b="1" dirty="0" smtClean="0">
                <a:solidFill>
                  <a:srgbClr val="7030A0"/>
                </a:solidFill>
              </a:rPr>
              <a:t> Stabilität</a:t>
            </a:r>
            <a:endParaRPr lang="de-DE" b="1" dirty="0">
              <a:solidFill>
                <a:srgbClr val="7030A0"/>
              </a:solidFill>
            </a:endParaRPr>
          </a:p>
        </p:txBody>
      </p:sp>
      <p:sp>
        <p:nvSpPr>
          <p:cNvPr id="37" name="Textfeld 36"/>
          <p:cNvSpPr txBox="1"/>
          <p:nvPr/>
        </p:nvSpPr>
        <p:spPr>
          <a:xfrm>
            <a:off x="1389835" y="5562723"/>
            <a:ext cx="1404000" cy="338554"/>
          </a:xfrm>
          <a:prstGeom prst="rect">
            <a:avLst/>
          </a:prstGeom>
          <a:solidFill>
            <a:schemeClr val="accent6">
              <a:lumMod val="20000"/>
              <a:lumOff val="80000"/>
            </a:schemeClr>
          </a:solidFill>
          <a:ln w="25400">
            <a:solidFill>
              <a:schemeClr val="tx1"/>
            </a:solidFill>
          </a:ln>
        </p:spPr>
        <p:txBody>
          <a:bodyPr wrap="square" rtlCol="0">
            <a:spAutoFit/>
          </a:bodyPr>
          <a:lstStyle/>
          <a:p>
            <a:pPr algn="ctr"/>
            <a:r>
              <a:rPr lang="de-DE" sz="1600" dirty="0" smtClean="0"/>
              <a:t>Nebenbetrieb</a:t>
            </a:r>
            <a:endParaRPr lang="de-DE" sz="1600" dirty="0"/>
          </a:p>
        </p:txBody>
      </p:sp>
      <p:sp>
        <p:nvSpPr>
          <p:cNvPr id="40" name="Textfeld 39"/>
          <p:cNvSpPr txBox="1"/>
          <p:nvPr/>
        </p:nvSpPr>
        <p:spPr>
          <a:xfrm rot="16200000">
            <a:off x="5561721" y="3610240"/>
            <a:ext cx="882655" cy="422405"/>
          </a:xfrm>
          <a:prstGeom prst="rect">
            <a:avLst/>
          </a:prstGeom>
          <a:solidFill>
            <a:srgbClr val="EADCF4"/>
          </a:solidFill>
          <a:ln>
            <a:solidFill>
              <a:schemeClr val="tx1"/>
            </a:solidFill>
          </a:ln>
        </p:spPr>
        <p:txBody>
          <a:bodyPr wrap="square" lIns="0" tIns="72000" rIns="0" bIns="72000" rtlCol="0">
            <a:noAutofit/>
          </a:bodyPr>
          <a:lstStyle/>
          <a:p>
            <a:pPr algn="ctr"/>
            <a:r>
              <a:rPr lang="de-DE" dirty="0" smtClean="0"/>
              <a:t>Haushalt</a:t>
            </a:r>
            <a:endParaRPr lang="de-DE" dirty="0"/>
          </a:p>
        </p:txBody>
      </p:sp>
      <p:sp>
        <p:nvSpPr>
          <p:cNvPr id="41" name="Textfeld 40"/>
          <p:cNvSpPr txBox="1"/>
          <p:nvPr/>
        </p:nvSpPr>
        <p:spPr>
          <a:xfrm>
            <a:off x="6214251" y="3380116"/>
            <a:ext cx="5872645" cy="880157"/>
          </a:xfrm>
          <a:prstGeom prst="rect">
            <a:avLst/>
          </a:prstGeom>
          <a:solidFill>
            <a:srgbClr val="EADCF4"/>
          </a:solidFill>
          <a:ln>
            <a:solidFill>
              <a:schemeClr val="tx1"/>
            </a:solidFill>
          </a:ln>
        </p:spPr>
        <p:txBody>
          <a:bodyPr wrap="square" rtlCol="0">
            <a:noAutofit/>
          </a:bodyPr>
          <a:lstStyle/>
          <a:p>
            <a:pPr algn="ctr"/>
            <a:r>
              <a:rPr lang="de-DE" dirty="0" smtClean="0"/>
              <a:t>Wirtschaftliche Einheit, die Produktionsfaktoren </a:t>
            </a:r>
            <a:br>
              <a:rPr lang="de-DE" dirty="0" smtClean="0"/>
            </a:br>
            <a:r>
              <a:rPr lang="de-DE" dirty="0" smtClean="0"/>
              <a:t>(Arbeit, Kapital, Boden) zur Verfügung stellt </a:t>
            </a:r>
            <a:br>
              <a:rPr lang="de-DE" dirty="0" smtClean="0"/>
            </a:br>
            <a:r>
              <a:rPr lang="de-DE" dirty="0" smtClean="0"/>
              <a:t>und Konsumgüter nachfragt.</a:t>
            </a:r>
            <a:endParaRPr lang="de-DE" dirty="0"/>
          </a:p>
        </p:txBody>
      </p:sp>
      <p:sp>
        <p:nvSpPr>
          <p:cNvPr id="47" name="Textfeld 46"/>
          <p:cNvSpPr txBox="1"/>
          <p:nvPr/>
        </p:nvSpPr>
        <p:spPr>
          <a:xfrm>
            <a:off x="6214251" y="4261522"/>
            <a:ext cx="5872645" cy="1202328"/>
          </a:xfrm>
          <a:prstGeom prst="rect">
            <a:avLst/>
          </a:prstGeom>
          <a:solidFill>
            <a:schemeClr val="accent5">
              <a:lumMod val="20000"/>
              <a:lumOff val="80000"/>
            </a:schemeClr>
          </a:solidFill>
          <a:ln>
            <a:solidFill>
              <a:schemeClr val="tx1"/>
            </a:solidFill>
          </a:ln>
        </p:spPr>
        <p:txBody>
          <a:bodyPr wrap="square" rtlCol="0">
            <a:noAutofit/>
          </a:bodyPr>
          <a:lstStyle/>
          <a:p>
            <a:pPr algn="ctr"/>
            <a:r>
              <a:rPr lang="de-DE" dirty="0" smtClean="0"/>
              <a:t>Örtlich </a:t>
            </a:r>
            <a:r>
              <a:rPr lang="de-DE" dirty="0"/>
              <a:t>nicht-gebundene, finanziell selbständige </a:t>
            </a:r>
            <a:r>
              <a:rPr lang="de-DE" dirty="0" smtClean="0"/>
              <a:t>Wirtschaftseinheit, die einen oder mehrere Betriebe umfasst. </a:t>
            </a:r>
            <a:r>
              <a:rPr lang="de-DE" dirty="0"/>
              <a:t>Das Unternehmen umfasst immer die gesamte Finanzierung </a:t>
            </a:r>
            <a:r>
              <a:rPr lang="de-DE" dirty="0" smtClean="0"/>
              <a:t>der </a:t>
            </a:r>
            <a:r>
              <a:rPr lang="de-DE" dirty="0"/>
              <a:t>zugehörenden </a:t>
            </a:r>
            <a:r>
              <a:rPr lang="de-DE" dirty="0" smtClean="0"/>
              <a:t>Betriebe. </a:t>
            </a:r>
            <a:endParaRPr lang="de-DE" dirty="0"/>
          </a:p>
        </p:txBody>
      </p:sp>
      <p:sp>
        <p:nvSpPr>
          <p:cNvPr id="48" name="Textfeld 47"/>
          <p:cNvSpPr txBox="1"/>
          <p:nvPr/>
        </p:nvSpPr>
        <p:spPr>
          <a:xfrm>
            <a:off x="6214251" y="5463852"/>
            <a:ext cx="5872645" cy="1201580"/>
          </a:xfrm>
          <a:prstGeom prst="rect">
            <a:avLst/>
          </a:prstGeom>
          <a:solidFill>
            <a:schemeClr val="accent6">
              <a:lumMod val="20000"/>
              <a:lumOff val="80000"/>
            </a:schemeClr>
          </a:solidFill>
          <a:ln>
            <a:solidFill>
              <a:schemeClr val="tx1"/>
            </a:solidFill>
          </a:ln>
        </p:spPr>
        <p:txBody>
          <a:bodyPr wrap="square" rtlCol="0">
            <a:noAutofit/>
          </a:bodyPr>
          <a:lstStyle/>
          <a:p>
            <a:pPr algn="ctr"/>
            <a:r>
              <a:rPr lang="de-DE" dirty="0" smtClean="0"/>
              <a:t>Technisch </a:t>
            </a:r>
            <a:r>
              <a:rPr lang="de-DE" dirty="0"/>
              <a:t>und räumlich-organisatorisch abgrenzbare Wirtschaftseinheit, die unter Verwendung von Produktionsmitteln (Inputs) Waren </a:t>
            </a:r>
            <a:r>
              <a:rPr lang="de-DE" dirty="0" smtClean="0"/>
              <a:t/>
            </a:r>
            <a:br>
              <a:rPr lang="de-DE" dirty="0" smtClean="0"/>
            </a:br>
            <a:r>
              <a:rPr lang="de-DE" dirty="0" smtClean="0"/>
              <a:t>und </a:t>
            </a:r>
            <a:r>
              <a:rPr lang="de-DE" dirty="0"/>
              <a:t>Dienstleistungen (Outputs) </a:t>
            </a:r>
            <a:r>
              <a:rPr lang="de-DE" dirty="0" smtClean="0"/>
              <a:t>herstellt.</a:t>
            </a:r>
            <a:endParaRPr lang="de-DE" dirty="0"/>
          </a:p>
        </p:txBody>
      </p:sp>
      <p:sp>
        <p:nvSpPr>
          <p:cNvPr id="49" name="Textfeld 48"/>
          <p:cNvSpPr txBox="1"/>
          <p:nvPr/>
        </p:nvSpPr>
        <p:spPr>
          <a:xfrm rot="16200000">
            <a:off x="5402508" y="4652108"/>
            <a:ext cx="1201079" cy="422405"/>
          </a:xfrm>
          <a:prstGeom prst="rect">
            <a:avLst/>
          </a:prstGeom>
          <a:solidFill>
            <a:schemeClr val="accent5">
              <a:lumMod val="20000"/>
              <a:lumOff val="80000"/>
            </a:schemeClr>
          </a:solidFill>
          <a:ln>
            <a:solidFill>
              <a:schemeClr val="tx1"/>
            </a:solidFill>
          </a:ln>
        </p:spPr>
        <p:txBody>
          <a:bodyPr wrap="square" lIns="0" tIns="72000" rIns="0" bIns="72000" rtlCol="0">
            <a:noAutofit/>
          </a:bodyPr>
          <a:lstStyle/>
          <a:p>
            <a:pPr algn="ctr"/>
            <a:r>
              <a:rPr lang="de-DE" dirty="0" err="1" smtClean="0"/>
              <a:t>Unternehm</a:t>
            </a:r>
            <a:r>
              <a:rPr lang="de-DE" dirty="0" smtClean="0"/>
              <a:t>.</a:t>
            </a:r>
            <a:endParaRPr lang="de-DE" dirty="0"/>
          </a:p>
        </p:txBody>
      </p:sp>
      <p:sp>
        <p:nvSpPr>
          <p:cNvPr id="50" name="Textfeld 49"/>
          <p:cNvSpPr txBox="1"/>
          <p:nvPr/>
        </p:nvSpPr>
        <p:spPr>
          <a:xfrm rot="16200000">
            <a:off x="5402258" y="5853436"/>
            <a:ext cx="1201579" cy="422405"/>
          </a:xfrm>
          <a:prstGeom prst="rect">
            <a:avLst/>
          </a:prstGeom>
          <a:solidFill>
            <a:schemeClr val="accent6">
              <a:lumMod val="20000"/>
              <a:lumOff val="80000"/>
            </a:schemeClr>
          </a:solidFill>
          <a:ln>
            <a:solidFill>
              <a:schemeClr val="tx1"/>
            </a:solidFill>
          </a:ln>
        </p:spPr>
        <p:txBody>
          <a:bodyPr wrap="square" lIns="0" tIns="72000" rIns="0" bIns="72000" rtlCol="0">
            <a:noAutofit/>
          </a:bodyPr>
          <a:lstStyle/>
          <a:p>
            <a:pPr algn="ctr"/>
            <a:r>
              <a:rPr lang="de-DE" dirty="0" smtClean="0"/>
              <a:t>Betrieb</a:t>
            </a:r>
            <a:endParaRPr lang="de-DE" dirty="0"/>
          </a:p>
        </p:txBody>
      </p:sp>
      <p:sp>
        <p:nvSpPr>
          <p:cNvPr id="51" name="Textfeld 50"/>
          <p:cNvSpPr txBox="1"/>
          <p:nvPr/>
        </p:nvSpPr>
        <p:spPr>
          <a:xfrm>
            <a:off x="5791845" y="110354"/>
            <a:ext cx="4346356" cy="2005322"/>
          </a:xfrm>
          <a:prstGeom prst="rect">
            <a:avLst/>
          </a:prstGeom>
          <a:noFill/>
          <a:ln w="31750">
            <a:solidFill>
              <a:srgbClr val="C00000"/>
            </a:solidFill>
          </a:ln>
        </p:spPr>
        <p:txBody>
          <a:bodyPr wrap="square" lIns="36000" rIns="36000" rtlCol="0">
            <a:noAutofit/>
          </a:bodyPr>
          <a:lstStyle/>
          <a:p>
            <a:pPr algn="ctr"/>
            <a:r>
              <a:rPr lang="de-DE" b="1" dirty="0" smtClean="0">
                <a:solidFill>
                  <a:srgbClr val="C00000"/>
                </a:solidFill>
              </a:rPr>
              <a:t>Rentabilität</a:t>
            </a:r>
            <a:r>
              <a:rPr lang="de-DE" dirty="0" smtClean="0"/>
              <a:t> ist gegeben, wenn </a:t>
            </a:r>
            <a:br>
              <a:rPr lang="de-DE" dirty="0" smtClean="0"/>
            </a:br>
            <a:r>
              <a:rPr lang="de-DE" dirty="0" smtClean="0"/>
              <a:t>die Entlohnung der eingesetzten Produktionsfaktoren mindestens dem entspricht, was bei ihrer alternativen Verwendung erzielt werden kann (bei vergleichbarem Risiko), d.h. wenn </a:t>
            </a:r>
            <a:br>
              <a:rPr lang="de-DE" dirty="0" smtClean="0"/>
            </a:br>
            <a:r>
              <a:rPr lang="de-DE" dirty="0" smtClean="0"/>
              <a:t>Gewinn </a:t>
            </a:r>
            <a:r>
              <a:rPr lang="de-DE" dirty="0" smtClean="0">
                <a:sym typeface="Symbol" panose="05050102010706020507" pitchFamily="18" charset="2"/>
              </a:rPr>
              <a:t></a:t>
            </a:r>
            <a:r>
              <a:rPr lang="de-DE" dirty="0" smtClean="0"/>
              <a:t> Nutzungskosten d. eigen. Faktoren!</a:t>
            </a:r>
            <a:endParaRPr lang="de-DE" dirty="0"/>
          </a:p>
        </p:txBody>
      </p:sp>
      <p:sp>
        <p:nvSpPr>
          <p:cNvPr id="52" name="Textfeld 51"/>
          <p:cNvSpPr txBox="1"/>
          <p:nvPr/>
        </p:nvSpPr>
        <p:spPr>
          <a:xfrm>
            <a:off x="10220402" y="109105"/>
            <a:ext cx="1866510" cy="2006571"/>
          </a:xfrm>
          <a:prstGeom prst="rect">
            <a:avLst/>
          </a:prstGeom>
          <a:noFill/>
          <a:ln w="31750">
            <a:solidFill>
              <a:schemeClr val="accent5">
                <a:lumMod val="75000"/>
              </a:schemeClr>
            </a:solidFill>
          </a:ln>
        </p:spPr>
        <p:txBody>
          <a:bodyPr wrap="square" rtlCol="0">
            <a:noAutofit/>
          </a:bodyPr>
          <a:lstStyle/>
          <a:p>
            <a:pPr algn="ctr"/>
            <a:r>
              <a:rPr lang="de-DE" b="1" dirty="0" smtClean="0">
                <a:solidFill>
                  <a:schemeClr val="accent5">
                    <a:lumMod val="75000"/>
                  </a:schemeClr>
                </a:solidFill>
              </a:rPr>
              <a:t>Liquidität</a:t>
            </a:r>
            <a:r>
              <a:rPr lang="de-DE" dirty="0" smtClean="0"/>
              <a:t> ist gegeben, wenn alle Zahlungs-verpflichtungen fristgerecht erfüllt werden können.</a:t>
            </a:r>
            <a:endParaRPr lang="de-DE" dirty="0"/>
          </a:p>
        </p:txBody>
      </p:sp>
      <p:sp>
        <p:nvSpPr>
          <p:cNvPr id="53" name="Textfeld 52"/>
          <p:cNvSpPr txBox="1"/>
          <p:nvPr/>
        </p:nvSpPr>
        <p:spPr>
          <a:xfrm>
            <a:off x="5791844" y="2178537"/>
            <a:ext cx="6300000" cy="881408"/>
          </a:xfrm>
          <a:prstGeom prst="rect">
            <a:avLst/>
          </a:prstGeom>
          <a:noFill/>
          <a:ln w="31750">
            <a:solidFill>
              <a:srgbClr val="7030A0"/>
            </a:solidFill>
          </a:ln>
        </p:spPr>
        <p:txBody>
          <a:bodyPr wrap="square" rtlCol="0">
            <a:noAutofit/>
          </a:bodyPr>
          <a:lstStyle/>
          <a:p>
            <a:pPr algn="ctr"/>
            <a:r>
              <a:rPr lang="de-DE" b="1" dirty="0" smtClean="0">
                <a:solidFill>
                  <a:srgbClr val="7030A0"/>
                </a:solidFill>
              </a:rPr>
              <a:t>Stabilität</a:t>
            </a:r>
            <a:r>
              <a:rPr lang="de-DE" dirty="0" smtClean="0"/>
              <a:t> ist gegeben, wenn sowohl Rentabilität wie Liquidität (</a:t>
            </a:r>
            <a:r>
              <a:rPr lang="de-DE" dirty="0"/>
              <a:t>auch bei Eintreten </a:t>
            </a:r>
            <a:r>
              <a:rPr lang="de-DE" dirty="0" smtClean="0"/>
              <a:t>unvorhergesehener Risiken) </a:t>
            </a:r>
            <a:br>
              <a:rPr lang="de-DE" dirty="0" smtClean="0"/>
            </a:br>
            <a:r>
              <a:rPr lang="de-DE" dirty="0" smtClean="0"/>
              <a:t>langfristig, nachhaltig gesichert sind.</a:t>
            </a:r>
          </a:p>
        </p:txBody>
      </p:sp>
      <p:sp>
        <p:nvSpPr>
          <p:cNvPr id="32" name="Textfeld 31"/>
          <p:cNvSpPr txBox="1"/>
          <p:nvPr/>
        </p:nvSpPr>
        <p:spPr>
          <a:xfrm>
            <a:off x="0" y="-1"/>
            <a:ext cx="5181756" cy="965481"/>
          </a:xfrm>
          <a:prstGeom prst="rect">
            <a:avLst/>
          </a:prstGeom>
          <a:solidFill>
            <a:schemeClr val="accent1">
              <a:lumMod val="50000"/>
            </a:schemeClr>
          </a:solidFill>
        </p:spPr>
        <p:txBody>
          <a:bodyPr wrap="none" rtlCol="0" anchor="ctr" anchorCtr="1">
            <a:noAutofit/>
          </a:bodyPr>
          <a:lstStyle/>
          <a:p>
            <a:r>
              <a:rPr lang="de-DE" sz="2400" b="1" dirty="0">
                <a:solidFill>
                  <a:schemeClr val="bg1"/>
                </a:solidFill>
              </a:rPr>
              <a:t>Wichtige grundlegende Begriffe in der </a:t>
            </a:r>
          </a:p>
          <a:p>
            <a:r>
              <a:rPr lang="de-DE" sz="2400" b="1" dirty="0">
                <a:solidFill>
                  <a:schemeClr val="bg1"/>
                </a:solidFill>
              </a:rPr>
              <a:t>Betriebs- und Unternehmensanalyse</a:t>
            </a:r>
          </a:p>
        </p:txBody>
      </p:sp>
    </p:spTree>
    <p:extLst>
      <p:ext uri="{BB962C8B-B14F-4D97-AF65-F5344CB8AC3E}">
        <p14:creationId xmlns:p14="http://schemas.microsoft.com/office/powerpoint/2010/main" val="3227628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fade">
                                      <p:cBhvr>
                                        <p:cTn id="12" dur="500"/>
                                        <p:tgtEl>
                                          <p:spTgt spid="5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500"/>
                                        <p:tgtEl>
                                          <p:spTgt spid="5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down)">
                                      <p:cBhvr>
                                        <p:cTn id="22" dur="1000"/>
                                        <p:tgtEl>
                                          <p:spTgt spid="13"/>
                                        </p:tgtEl>
                                      </p:cBhvr>
                                    </p:animEffect>
                                  </p:childTnLst>
                                </p:cTn>
                              </p:par>
                              <p:par>
                                <p:cTn id="23" presetID="22" presetClass="entr" presetSubtype="2"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wipe(right)">
                                      <p:cBhvr>
                                        <p:cTn id="25" dur="1500"/>
                                        <p:tgtEl>
                                          <p:spTgt spid="2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5"/>
                                        </p:tgtEl>
                                        <p:attrNameLst>
                                          <p:attrName>style.visibility</p:attrName>
                                        </p:attrNameLst>
                                      </p:cBhvr>
                                      <p:to>
                                        <p:strVal val="visible"/>
                                      </p:to>
                                    </p:set>
                                    <p:animEffect transition="in" filter="wipe(down)">
                                      <p:cBhvr>
                                        <p:cTn id="30" dur="1000"/>
                                        <p:tgtEl>
                                          <p:spTgt spid="35"/>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animEffect transition="in" filter="wipe(right)">
                                      <p:cBhvr>
                                        <p:cTn id="33" dur="1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3" grpId="0" animBg="1"/>
      <p:bldP spid="34" grpId="0" animBg="1"/>
      <p:bldP spid="35" grpId="0" animBg="1"/>
      <p:bldP spid="51" grpId="0" animBg="1"/>
      <p:bldP spid="52"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Gerader Verbinder 33"/>
          <p:cNvCxnSpPr/>
          <p:nvPr/>
        </p:nvCxnSpPr>
        <p:spPr>
          <a:xfrm>
            <a:off x="7683690" y="666546"/>
            <a:ext cx="0" cy="1179572"/>
          </a:xfrm>
          <a:prstGeom prst="line">
            <a:avLst/>
          </a:prstGeom>
          <a:ln w="19050">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8488098" y="5603624"/>
            <a:ext cx="2666406" cy="1108059"/>
          </a:xfrm>
          <a:prstGeom prst="rect">
            <a:avLst/>
          </a:prstGeom>
          <a:solidFill>
            <a:srgbClr val="F0E8F8"/>
          </a:solidFill>
          <a:ln>
            <a:solidFill>
              <a:schemeClr val="accent5">
                <a:lumMod val="20000"/>
                <a:lumOff val="80000"/>
              </a:schemeClr>
            </a:solidFill>
          </a:ln>
        </p:spPr>
        <p:txBody>
          <a:bodyPr wrap="none" lIns="36000" tIns="36000" rIns="36000" bIns="36000" rtlCol="0" anchor="ctr" anchorCtr="0">
            <a:noAutofit/>
          </a:bodyPr>
          <a:lstStyle/>
          <a:p>
            <a:pPr algn="ctr"/>
            <a:endParaRPr lang="de-DE" sz="1200" b="1" dirty="0"/>
          </a:p>
        </p:txBody>
      </p:sp>
      <p:sp>
        <p:nvSpPr>
          <p:cNvPr id="53" name="Textfeld 52"/>
          <p:cNvSpPr txBox="1"/>
          <p:nvPr/>
        </p:nvSpPr>
        <p:spPr>
          <a:xfrm>
            <a:off x="174220" y="5877056"/>
            <a:ext cx="3772726" cy="895949"/>
          </a:xfrm>
          <a:prstGeom prst="rect">
            <a:avLst/>
          </a:prstGeom>
          <a:solidFill>
            <a:schemeClr val="accent4">
              <a:lumMod val="20000"/>
              <a:lumOff val="80000"/>
            </a:schemeClr>
          </a:solidFill>
          <a:ln>
            <a:noFill/>
          </a:ln>
        </p:spPr>
        <p:txBody>
          <a:bodyPr wrap="none" lIns="36000" tIns="36000" rIns="36000" bIns="36000" rtlCol="0" anchor="ctr" anchorCtr="0">
            <a:noAutofit/>
          </a:bodyPr>
          <a:lstStyle/>
          <a:p>
            <a:pPr algn="ctr"/>
            <a:endParaRPr lang="de-DE" sz="1200" b="1" dirty="0"/>
          </a:p>
        </p:txBody>
      </p:sp>
      <p:graphicFrame>
        <p:nvGraphicFramePr>
          <p:cNvPr id="4" name="Tabelle 3"/>
          <p:cNvGraphicFramePr>
            <a:graphicFrameLocks noGrp="1"/>
          </p:cNvGraphicFramePr>
          <p:nvPr>
            <p:extLst>
              <p:ext uri="{D42A27DB-BD31-4B8C-83A1-F6EECF244321}">
                <p14:modId xmlns:p14="http://schemas.microsoft.com/office/powerpoint/2010/main" val="135466975"/>
              </p:ext>
            </p:extLst>
          </p:nvPr>
        </p:nvGraphicFramePr>
        <p:xfrm>
          <a:off x="601928" y="898103"/>
          <a:ext cx="3348000" cy="3216910"/>
        </p:xfrm>
        <a:graphic>
          <a:graphicData uri="http://schemas.openxmlformats.org/drawingml/2006/table">
            <a:tbl>
              <a:tblPr>
                <a:tableStyleId>{5C22544A-7EE6-4342-B048-85BDC9FD1C3A}</a:tableStyleId>
              </a:tblPr>
              <a:tblGrid>
                <a:gridCol w="252000">
                  <a:extLst>
                    <a:ext uri="{9D8B030D-6E8A-4147-A177-3AD203B41FA5}">
                      <a16:colId xmlns:a16="http://schemas.microsoft.com/office/drawing/2014/main" val="2413306138"/>
                    </a:ext>
                  </a:extLst>
                </a:gridCol>
                <a:gridCol w="3096000">
                  <a:extLst>
                    <a:ext uri="{9D8B030D-6E8A-4147-A177-3AD203B41FA5}">
                      <a16:colId xmlns:a16="http://schemas.microsoft.com/office/drawing/2014/main" val="4118715969"/>
                    </a:ext>
                  </a:extLst>
                </a:gridCol>
              </a:tblGrid>
              <a:tr h="170536">
                <a:tc>
                  <a:txBody>
                    <a:bodyPr/>
                    <a:lstStyle/>
                    <a:p>
                      <a:pPr algn="ctr" fontAlgn="b"/>
                      <a:endParaRPr lang="de-DE" sz="1200" b="1" i="0" u="none" strike="noStrike">
                        <a:effectLst/>
                        <a:latin typeface="+mn-lt"/>
                      </a:endParaRPr>
                    </a:p>
                  </a:txBody>
                  <a:tcPr marL="6350" marR="6350" marT="6350" marB="0" anchor="ctr">
                    <a:solidFill>
                      <a:schemeClr val="bg1">
                        <a:lumMod val="95000"/>
                      </a:schemeClr>
                    </a:solidFill>
                  </a:tcPr>
                </a:tc>
                <a:tc>
                  <a:txBody>
                    <a:bodyPr/>
                    <a:lstStyle/>
                    <a:p>
                      <a:pPr algn="l" fontAlgn="b"/>
                      <a:r>
                        <a:rPr lang="de-DE" sz="1200" b="1" u="none" strike="noStrike" dirty="0" smtClean="0">
                          <a:effectLst/>
                          <a:latin typeface="+mn-lt"/>
                        </a:rPr>
                        <a:t>Gesamt-Deckungsbeitrag</a:t>
                      </a:r>
                      <a:endParaRPr lang="de-DE" sz="1200" b="1"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83036888"/>
                  </a:ext>
                </a:extLst>
              </a:tr>
              <a:tr h="170536">
                <a:tc>
                  <a:txBody>
                    <a:bodyPr/>
                    <a:lstStyle/>
                    <a:p>
                      <a:pPr algn="ctr" fontAlgn="b"/>
                      <a:r>
                        <a:rPr lang="de-DE" sz="1200" u="none" strike="noStrike" dirty="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smtClean="0">
                          <a:effectLst/>
                          <a:latin typeface="+mn-lt"/>
                        </a:rPr>
                        <a:t>Sonstige </a:t>
                      </a:r>
                      <a:r>
                        <a:rPr lang="de-DE" sz="1200" u="none" strike="noStrike" dirty="0" err="1" smtClean="0">
                          <a:effectLst/>
                          <a:latin typeface="+mn-lt"/>
                        </a:rPr>
                        <a:t>ldw</a:t>
                      </a:r>
                      <a:r>
                        <a:rPr lang="de-DE" sz="1200" u="none" strike="noStrike" dirty="0" smtClean="0">
                          <a:effectLst/>
                          <a:latin typeface="+mn-lt"/>
                        </a:rPr>
                        <a:t> Aktivitäten </a:t>
                      </a:r>
                      <a:r>
                        <a:rPr lang="de-DE" sz="1200" u="none" strike="noStrike" baseline="30000" dirty="0" smtClean="0">
                          <a:effectLst/>
                          <a:latin typeface="+mn-lt"/>
                        </a:rPr>
                        <a:t>1</a:t>
                      </a:r>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821496991"/>
                  </a:ext>
                </a:extLst>
              </a:tr>
              <a:tr h="170536">
                <a:tc>
                  <a:txBody>
                    <a:bodyPr/>
                    <a:lstStyle/>
                    <a:p>
                      <a:pPr algn="ctr" fontAlgn="b"/>
                      <a:r>
                        <a:rPr lang="de-DE" sz="1200" u="none" strike="noStrike" dirty="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smtClean="0">
                          <a:effectLst/>
                          <a:latin typeface="+mn-lt"/>
                        </a:rPr>
                        <a:t>Allgemeine Direktzahlungen</a:t>
                      </a:r>
                      <a:endParaRPr lang="de-DE" sz="1200" b="0"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713853826"/>
                  </a:ext>
                </a:extLst>
              </a:tr>
              <a:tr h="170536">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6">
                        <a:lumMod val="40000"/>
                        <a:lumOff val="60000"/>
                      </a:schemeClr>
                    </a:solidFill>
                  </a:tcPr>
                </a:tc>
                <a:tc>
                  <a:txBody>
                    <a:bodyPr/>
                    <a:lstStyle/>
                    <a:p>
                      <a:pPr algn="l" fontAlgn="b"/>
                      <a:r>
                        <a:rPr lang="de-DE" sz="1200" b="1" u="none" strike="noStrike" dirty="0">
                          <a:effectLst/>
                          <a:latin typeface="+mn-lt"/>
                        </a:rPr>
                        <a:t>Gesamt-DB inkl. </a:t>
                      </a:r>
                      <a:r>
                        <a:rPr lang="de-DE" sz="1200" b="1" u="none" strike="noStrike" dirty="0" smtClean="0">
                          <a:effectLst/>
                          <a:latin typeface="+mn-lt"/>
                        </a:rPr>
                        <a:t>sonst </a:t>
                      </a:r>
                      <a:r>
                        <a:rPr lang="de-DE" sz="1200" b="1" u="none" strike="noStrike" dirty="0" err="1" smtClean="0">
                          <a:effectLst/>
                          <a:latin typeface="+mn-lt"/>
                        </a:rPr>
                        <a:t>ldw</a:t>
                      </a:r>
                      <a:r>
                        <a:rPr lang="de-DE" sz="1200" b="1" u="none" strike="noStrike" dirty="0" smtClean="0">
                          <a:effectLst/>
                          <a:latin typeface="+mn-lt"/>
                        </a:rPr>
                        <a:t> </a:t>
                      </a:r>
                      <a:r>
                        <a:rPr lang="de-DE" sz="1200" b="1" u="none" strike="noStrike" dirty="0">
                          <a:effectLst/>
                          <a:latin typeface="+mn-lt"/>
                        </a:rPr>
                        <a:t>Erträge</a:t>
                      </a:r>
                      <a:endParaRPr lang="de-DE" sz="1200" b="1" i="0" u="none" strike="noStrike" dirty="0">
                        <a:effectLst/>
                        <a:latin typeface="+mn-lt"/>
                      </a:endParaRPr>
                    </a:p>
                  </a:txBody>
                  <a:tcPr marL="6350" marR="6350" marT="6350" marB="0" anchor="ctr">
                    <a:solidFill>
                      <a:schemeClr val="accent6">
                        <a:lumMod val="40000"/>
                        <a:lumOff val="60000"/>
                      </a:schemeClr>
                    </a:solidFill>
                  </a:tcPr>
                </a:tc>
                <a:extLst>
                  <a:ext uri="{0D108BD9-81ED-4DB2-BD59-A6C34878D82A}">
                    <a16:rowId xmlns:a16="http://schemas.microsoft.com/office/drawing/2014/main" val="847150461"/>
                  </a:ext>
                </a:extLst>
              </a:tr>
              <a:tr h="170536">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smtClean="0">
                          <a:effectLst/>
                          <a:latin typeface="+mn-lt"/>
                        </a:rPr>
                        <a:t>Abschreibungen   (A – R) / N</a:t>
                      </a:r>
                      <a:endParaRPr lang="de-DE" sz="1200" b="0"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544214515"/>
                  </a:ext>
                </a:extLst>
              </a:tr>
              <a:tr h="170536">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a:effectLst/>
                          <a:latin typeface="+mn-lt"/>
                        </a:rPr>
                        <a:t>Allgemeine </a:t>
                      </a:r>
                      <a:r>
                        <a:rPr lang="de-DE" sz="1200" u="none" strike="noStrike" dirty="0" smtClean="0">
                          <a:effectLst/>
                          <a:latin typeface="+mn-lt"/>
                        </a:rPr>
                        <a:t>Kosten </a:t>
                      </a:r>
                      <a:r>
                        <a:rPr lang="de-DE" sz="1200" u="none" strike="noStrike" baseline="30000" dirty="0" smtClean="0">
                          <a:effectLst/>
                          <a:latin typeface="+mn-lt"/>
                        </a:rPr>
                        <a:t>2</a:t>
                      </a:r>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3473606291"/>
                  </a:ext>
                </a:extLst>
              </a:tr>
              <a:tr h="170536">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6">
                        <a:lumMod val="40000"/>
                        <a:lumOff val="60000"/>
                      </a:schemeClr>
                    </a:solidFill>
                  </a:tcPr>
                </a:tc>
                <a:tc>
                  <a:txBody>
                    <a:bodyPr/>
                    <a:lstStyle/>
                    <a:p>
                      <a:pPr algn="l" fontAlgn="b"/>
                      <a:r>
                        <a:rPr lang="de-DE" sz="1200" b="1" u="none" strike="noStrike" dirty="0">
                          <a:effectLst/>
                          <a:latin typeface="+mn-lt"/>
                        </a:rPr>
                        <a:t>Betriebseinkommen</a:t>
                      </a:r>
                      <a:endParaRPr lang="de-DE" sz="1200" b="1" i="0" u="none" strike="noStrike" dirty="0">
                        <a:effectLst/>
                        <a:latin typeface="+mn-lt"/>
                      </a:endParaRPr>
                    </a:p>
                  </a:txBody>
                  <a:tcPr marL="6350" marR="6350" marT="6350" marB="0" anchor="ctr">
                    <a:solidFill>
                      <a:schemeClr val="accent6">
                        <a:lumMod val="40000"/>
                        <a:lumOff val="60000"/>
                      </a:schemeClr>
                    </a:solidFill>
                  </a:tcPr>
                </a:tc>
                <a:extLst>
                  <a:ext uri="{0D108BD9-81ED-4DB2-BD59-A6C34878D82A}">
                    <a16:rowId xmlns:a16="http://schemas.microsoft.com/office/drawing/2014/main" val="4000229841"/>
                  </a:ext>
                </a:extLst>
              </a:tr>
              <a:tr h="170536">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2689225" algn="l"/>
                        </a:tabLst>
                      </a:pPr>
                      <a:r>
                        <a:rPr lang="de-DE" sz="1200" u="none" strike="noStrike" dirty="0" smtClean="0">
                          <a:effectLst/>
                          <a:latin typeface="+mn-lt"/>
                        </a:rPr>
                        <a:t>Lohnaufwand:</a:t>
                      </a:r>
                      <a:r>
                        <a:rPr lang="de-DE" sz="1200" u="none" strike="noStrike" baseline="0" dirty="0" smtClean="0">
                          <a:effectLst/>
                          <a:latin typeface="+mn-lt"/>
                        </a:rPr>
                        <a:t> </a:t>
                      </a:r>
                      <a:r>
                        <a:rPr lang="de-DE" sz="1200" u="none" strike="noStrike" dirty="0" smtClean="0">
                          <a:effectLst/>
                          <a:latin typeface="+mn-lt"/>
                        </a:rPr>
                        <a:t>Fremd-AK</a:t>
                      </a:r>
                      <a:r>
                        <a:rPr lang="de-DE" sz="1200" u="none" strike="noStrike" baseline="0" dirty="0" smtClean="0">
                          <a:effectLst/>
                          <a:latin typeface="+mn-lt"/>
                        </a:rPr>
                        <a:t> </a:t>
                      </a:r>
                      <a:r>
                        <a:rPr lang="de-DE" sz="1200" u="none" strike="noStrike" dirty="0" smtClean="0">
                          <a:solidFill>
                            <a:schemeClr val="tx1"/>
                          </a:solidFill>
                          <a:effectLst/>
                          <a:latin typeface="+mn-lt"/>
                          <a:cs typeface="Arial" panose="020B0604020202020204" pitchFamily="34" charset="0"/>
                        </a:rPr>
                        <a:t>× €/AK</a:t>
                      </a:r>
                      <a:r>
                        <a:rPr lang="de-DE" sz="1200" u="none" strike="noStrike" dirty="0" smtClean="0">
                          <a:effectLst/>
                          <a:latin typeface="+mn-lt"/>
                        </a:rPr>
                        <a:t>	</a:t>
                      </a:r>
                      <a:r>
                        <a:rPr lang="de-DE" sz="1200" u="none" strike="noStrike" dirty="0" smtClean="0">
                          <a:solidFill>
                            <a:srgbClr val="0033CC"/>
                          </a:solidFill>
                          <a:effectLst/>
                          <a:latin typeface="Segoe UI Emoji" panose="020B0502040204020203" pitchFamily="34" charset="0"/>
                          <a:ea typeface="Segoe UI Emoji" panose="020B0502040204020203" pitchFamily="34" charset="0"/>
                        </a:rPr>
                        <a:t>🅵</a:t>
                      </a:r>
                      <a:endParaRPr lang="de-DE" sz="1200" b="0" i="0" u="none" strike="noStrike" dirty="0">
                        <a:solidFill>
                          <a:srgbClr val="0033CC"/>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804634728"/>
                  </a:ext>
                </a:extLst>
              </a:tr>
              <a:tr h="170536">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a:effectLst/>
                          <a:latin typeface="+mn-lt"/>
                        </a:rPr>
                        <a:t>Roheinkommen</a:t>
                      </a:r>
                      <a:endParaRPr lang="de-DE" sz="1200" b="1" i="0" u="none" strike="noStrike" dirty="0">
                        <a:effectLst/>
                        <a:latin typeface="+mn-lt"/>
                      </a:endParaRPr>
                    </a:p>
                  </a:txBody>
                  <a:tcPr marL="6350" marR="6350" marT="6350" marB="0" anchor="ctr">
                    <a:solidFill>
                      <a:schemeClr val="accent5">
                        <a:lumMod val="40000"/>
                        <a:lumOff val="60000"/>
                      </a:schemeClr>
                    </a:solidFill>
                  </a:tcPr>
                </a:tc>
                <a:extLst>
                  <a:ext uri="{0D108BD9-81ED-4DB2-BD59-A6C34878D82A}">
                    <a16:rowId xmlns:a16="http://schemas.microsoft.com/office/drawing/2014/main" val="3258574440"/>
                  </a:ext>
                </a:extLst>
              </a:tr>
              <a:tr h="170536">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2689225" algn="l"/>
                        </a:tabLst>
                      </a:pPr>
                      <a:r>
                        <a:rPr lang="de-DE" sz="1200" u="none" strike="noStrike" dirty="0" smtClean="0">
                          <a:effectLst/>
                          <a:latin typeface="+mn-lt"/>
                        </a:rPr>
                        <a:t>Zinsaufwand </a:t>
                      </a:r>
                      <a:r>
                        <a:rPr lang="de-DE" sz="1200" u="none" strike="noStrike" baseline="30000" dirty="0" smtClean="0">
                          <a:effectLst/>
                          <a:latin typeface="+mn-lt"/>
                        </a:rPr>
                        <a:t>3</a:t>
                      </a:r>
                      <a:r>
                        <a:rPr lang="de-DE" sz="1200" u="none" strike="noStrike" dirty="0" smtClean="0">
                          <a:effectLst/>
                          <a:latin typeface="+mn-lt"/>
                        </a:rPr>
                        <a:t>): Fremdkapital</a:t>
                      </a:r>
                      <a:r>
                        <a:rPr lang="de-DE" sz="1200" u="none" strike="noStrike" baseline="0" dirty="0" smtClean="0">
                          <a:effectLst/>
                          <a:latin typeface="+mn-lt"/>
                        </a:rPr>
                        <a:t> </a:t>
                      </a:r>
                      <a:r>
                        <a:rPr lang="de-DE" sz="1200" u="none" strike="noStrike" dirty="0" smtClean="0">
                          <a:solidFill>
                            <a:schemeClr val="tx1"/>
                          </a:solidFill>
                          <a:effectLst/>
                          <a:latin typeface="+mn-lt"/>
                          <a:cs typeface="Arial" panose="020B0604020202020204" pitchFamily="34" charset="0"/>
                        </a:rPr>
                        <a:t>× %  </a:t>
                      </a:r>
                      <a:r>
                        <a:rPr lang="de-DE" sz="1200" u="none" strike="noStrike" dirty="0" smtClean="0">
                          <a:effectLst/>
                          <a:latin typeface="+mn-lt"/>
                        </a:rPr>
                        <a:t>             	</a:t>
                      </a:r>
                      <a:r>
                        <a:rPr lang="de-DE" sz="1200" u="none" strike="noStrike" dirty="0" smtClean="0">
                          <a:solidFill>
                            <a:srgbClr val="0033CC"/>
                          </a:solidFill>
                          <a:effectLst/>
                          <a:latin typeface="Segoe UI Emoji" panose="020B0502040204020203" pitchFamily="34" charset="0"/>
                          <a:ea typeface="Segoe UI Emoji" panose="020B0502040204020203" pitchFamily="34" charset="0"/>
                        </a:rPr>
                        <a:t>🅵</a:t>
                      </a:r>
                      <a:endParaRPr lang="de-DE" sz="1200" b="0" i="0" u="none" strike="noStrike" dirty="0">
                        <a:solidFill>
                          <a:srgbClr val="0033CC"/>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898969903"/>
                  </a:ext>
                </a:extLst>
              </a:tr>
              <a:tr h="170536">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2689225" algn="l"/>
                        </a:tabLst>
                      </a:pPr>
                      <a:r>
                        <a:rPr lang="de-DE" sz="1200" u="none" strike="noStrike" dirty="0" smtClean="0">
                          <a:effectLst/>
                          <a:latin typeface="+mn-lt"/>
                        </a:rPr>
                        <a:t>Pachtaufwand</a:t>
                      </a:r>
                      <a:r>
                        <a:rPr lang="de-DE" sz="1200" u="none" strike="noStrike" baseline="30000" dirty="0" smtClean="0">
                          <a:effectLst/>
                          <a:latin typeface="+mn-lt"/>
                        </a:rPr>
                        <a:t>3</a:t>
                      </a:r>
                      <a:r>
                        <a:rPr lang="de-DE" sz="1200" u="none" strike="noStrike" dirty="0" smtClean="0">
                          <a:effectLst/>
                          <a:latin typeface="+mn-lt"/>
                        </a:rPr>
                        <a:t>): fremde</a:t>
                      </a:r>
                      <a:r>
                        <a:rPr lang="de-DE" sz="1200" u="none" strike="noStrike" baseline="0" dirty="0" smtClean="0">
                          <a:effectLst/>
                          <a:latin typeface="+mn-lt"/>
                        </a:rPr>
                        <a:t> Nutzfläche </a:t>
                      </a:r>
                      <a:r>
                        <a:rPr lang="de-DE" sz="1200" u="none" strike="noStrike" dirty="0" smtClean="0">
                          <a:solidFill>
                            <a:schemeClr val="tx1"/>
                          </a:solidFill>
                          <a:effectLst/>
                          <a:latin typeface="+mn-lt"/>
                          <a:cs typeface="Arial" panose="020B0604020202020204" pitchFamily="34" charset="0"/>
                        </a:rPr>
                        <a:t>× €/ha</a:t>
                      </a:r>
                      <a:r>
                        <a:rPr lang="de-DE" sz="1200" u="none" strike="noStrike" dirty="0" smtClean="0">
                          <a:effectLst/>
                          <a:latin typeface="+mn-lt"/>
                        </a:rPr>
                        <a:t>	</a:t>
                      </a:r>
                      <a:r>
                        <a:rPr lang="de-DE" sz="1200" u="none" strike="noStrike" dirty="0" smtClean="0">
                          <a:solidFill>
                            <a:srgbClr val="0033CC"/>
                          </a:solidFill>
                          <a:effectLst/>
                          <a:latin typeface="Segoe UI Emoji" panose="020B0502040204020203" pitchFamily="34" charset="0"/>
                          <a:ea typeface="Segoe UI Emoji" panose="020B0502040204020203" pitchFamily="34" charset="0"/>
                        </a:rPr>
                        <a:t>🅵</a:t>
                      </a:r>
                      <a:endParaRPr lang="de-DE" sz="1200" b="0" i="0" u="none" strike="noStrike" dirty="0">
                        <a:solidFill>
                          <a:srgbClr val="0033CC"/>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1792625980"/>
                  </a:ext>
                </a:extLst>
              </a:tr>
              <a:tr h="170536">
                <a:tc>
                  <a:txBody>
                    <a:bodyPr/>
                    <a:lstStyle/>
                    <a:p>
                      <a:pPr algn="ctr" fontAlgn="b"/>
                      <a:r>
                        <a:rPr lang="de-DE" sz="1200" u="none" strike="noStrike" dirty="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smtClean="0">
                          <a:effectLst/>
                          <a:latin typeface="+mn-lt"/>
                        </a:rPr>
                        <a:t>Überschuss aus Forst/Jagd, Nebenbetriebe</a:t>
                      </a:r>
                      <a:endParaRPr lang="de-DE" sz="1200" b="0"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953843900"/>
                  </a:ext>
                </a:extLst>
              </a:tr>
              <a:tr h="170536">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a:effectLst/>
                          <a:latin typeface="+mn-lt"/>
                        </a:rPr>
                        <a:t>Gewinn des </a:t>
                      </a:r>
                      <a:r>
                        <a:rPr lang="de-DE" sz="1200" b="1" u="none" strike="noStrike" dirty="0" err="1" smtClean="0">
                          <a:effectLst/>
                          <a:latin typeface="+mn-lt"/>
                        </a:rPr>
                        <a:t>luf</a:t>
                      </a:r>
                      <a:r>
                        <a:rPr lang="de-DE" sz="1200" b="1" u="none" strike="noStrike" dirty="0" smtClean="0">
                          <a:effectLst/>
                          <a:latin typeface="+mn-lt"/>
                        </a:rPr>
                        <a:t> </a:t>
                      </a:r>
                      <a:r>
                        <a:rPr lang="de-DE" sz="1200" b="1" u="none" strike="noStrike" dirty="0">
                          <a:effectLst/>
                          <a:latin typeface="+mn-lt"/>
                        </a:rPr>
                        <a:t>Unternehmens</a:t>
                      </a:r>
                      <a:endParaRPr lang="de-DE" sz="1200" b="1" i="0" u="none" strike="noStrike" dirty="0">
                        <a:effectLst/>
                        <a:latin typeface="+mn-lt"/>
                      </a:endParaRPr>
                    </a:p>
                  </a:txBody>
                  <a:tcPr marL="6350" marR="6350" marT="6350" marB="0" anchor="ctr">
                    <a:solidFill>
                      <a:schemeClr val="accent5">
                        <a:lumMod val="40000"/>
                        <a:lumOff val="60000"/>
                      </a:schemeClr>
                    </a:solidFill>
                  </a:tcPr>
                </a:tc>
                <a:extLst>
                  <a:ext uri="{0D108BD9-81ED-4DB2-BD59-A6C34878D82A}">
                    <a16:rowId xmlns:a16="http://schemas.microsoft.com/office/drawing/2014/main" val="2109295577"/>
                  </a:ext>
                </a:extLst>
              </a:tr>
              <a:tr h="170536">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2689225" algn="l"/>
                        </a:tabLst>
                      </a:pPr>
                      <a:r>
                        <a:rPr lang="de-DE" sz="1200" u="none" strike="noStrike" dirty="0" smtClean="0">
                          <a:effectLst/>
                          <a:latin typeface="+mn-lt"/>
                        </a:rPr>
                        <a:t>Lohnansatz: eigene AK</a:t>
                      </a:r>
                      <a:r>
                        <a:rPr lang="de-DE" sz="1200" u="none" strike="noStrike" baseline="0" dirty="0" smtClean="0">
                          <a:effectLst/>
                          <a:latin typeface="+mn-lt"/>
                        </a:rPr>
                        <a:t> </a:t>
                      </a:r>
                      <a:r>
                        <a:rPr lang="de-DE" sz="1200" u="none" strike="noStrike" dirty="0" smtClean="0">
                          <a:solidFill>
                            <a:schemeClr val="tx1"/>
                          </a:solidFill>
                          <a:effectLst/>
                          <a:latin typeface="+mn-lt"/>
                          <a:cs typeface="Arial" panose="020B0604020202020204" pitchFamily="34" charset="0"/>
                        </a:rPr>
                        <a:t>× €/AK</a:t>
                      </a:r>
                      <a:r>
                        <a:rPr lang="de-DE" sz="1200" u="none" strike="noStrike" dirty="0" smtClean="0">
                          <a:effectLst/>
                          <a:latin typeface="+mn-lt"/>
                        </a:rPr>
                        <a:t>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rPr>
                        <a:t>🅴</a:t>
                      </a:r>
                      <a:endParaRPr lang="de-DE" sz="1200" b="0" i="0" u="none" strike="noStrike" dirty="0">
                        <a:solidFill>
                          <a:schemeClr val="accent2"/>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936464614"/>
                  </a:ext>
                </a:extLst>
              </a:tr>
              <a:tr h="170536">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2689225" algn="l"/>
                        </a:tabLst>
                      </a:pPr>
                      <a:r>
                        <a:rPr lang="de-DE" sz="1200" u="none" strike="noStrike" dirty="0" smtClean="0">
                          <a:effectLst/>
                          <a:latin typeface="+mn-lt"/>
                        </a:rPr>
                        <a:t>Zinsansatz: eigenes Besatzkapital </a:t>
                      </a:r>
                      <a:r>
                        <a:rPr lang="de-DE" sz="1200" u="none" strike="noStrike" dirty="0" smtClean="0">
                          <a:solidFill>
                            <a:schemeClr val="tx1"/>
                          </a:solidFill>
                          <a:effectLst/>
                          <a:latin typeface="+mn-lt"/>
                          <a:cs typeface="Arial" panose="020B0604020202020204" pitchFamily="34" charset="0"/>
                        </a:rPr>
                        <a:t>× %</a:t>
                      </a:r>
                      <a:r>
                        <a:rPr lang="de-DE" sz="1200" u="none" strike="noStrike" dirty="0" smtClean="0">
                          <a:effectLst/>
                          <a:latin typeface="+mn-lt"/>
                        </a:rPr>
                        <a:t>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rPr>
                        <a:t>🅴</a:t>
                      </a:r>
                      <a:endParaRPr lang="de-DE" sz="1200" b="0" i="0" u="none" strike="noStrike" dirty="0">
                        <a:solidFill>
                          <a:schemeClr val="accent2"/>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680518138"/>
                  </a:ext>
                </a:extLst>
              </a:tr>
              <a:tr h="170536">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2689225" algn="l"/>
                        </a:tabLst>
                      </a:pPr>
                      <a:r>
                        <a:rPr lang="de-DE" sz="1200" u="none" strike="noStrike" dirty="0" smtClean="0">
                          <a:effectLst/>
                          <a:latin typeface="+mn-lt"/>
                        </a:rPr>
                        <a:t>Pachtansatz:</a:t>
                      </a:r>
                      <a:r>
                        <a:rPr lang="de-DE" sz="1200" u="none" strike="noStrike" baseline="0" dirty="0" smtClean="0">
                          <a:effectLst/>
                          <a:latin typeface="+mn-lt"/>
                        </a:rPr>
                        <a:t> </a:t>
                      </a:r>
                      <a:r>
                        <a:rPr lang="de-DE" sz="1200" u="none" strike="noStrike" dirty="0" smtClean="0">
                          <a:effectLst/>
                          <a:latin typeface="+mn-lt"/>
                        </a:rPr>
                        <a:t>eigene Nutzfläche</a:t>
                      </a:r>
                      <a:r>
                        <a:rPr lang="de-DE" sz="1200" u="none" strike="noStrike" baseline="0" dirty="0" smtClean="0">
                          <a:effectLst/>
                          <a:latin typeface="+mn-lt"/>
                        </a:rPr>
                        <a:t> </a:t>
                      </a:r>
                      <a:r>
                        <a:rPr lang="de-DE" sz="1200" u="none" strike="noStrike" dirty="0" smtClean="0">
                          <a:solidFill>
                            <a:schemeClr val="tx1"/>
                          </a:solidFill>
                          <a:effectLst/>
                          <a:latin typeface="+mn-lt"/>
                          <a:cs typeface="Arial" panose="020B0604020202020204" pitchFamily="34" charset="0"/>
                        </a:rPr>
                        <a:t>× €/ha</a:t>
                      </a:r>
                      <a:r>
                        <a:rPr lang="de-DE" sz="1200" u="none" strike="noStrike" dirty="0" smtClean="0">
                          <a:effectLst/>
                          <a:latin typeface="+mn-lt"/>
                        </a:rPr>
                        <a:t>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rPr>
                        <a:t>🅴</a:t>
                      </a:r>
                      <a:endParaRPr lang="de-DE" sz="1200" b="0" i="0" u="none" strike="noStrike" dirty="0">
                        <a:solidFill>
                          <a:schemeClr val="accent2"/>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3310962478"/>
                  </a:ext>
                </a:extLst>
              </a:tr>
              <a:tr h="170536">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a:effectLst/>
                          <a:latin typeface="+mn-lt"/>
                        </a:rPr>
                        <a:t>Unternehmergewinn</a:t>
                      </a:r>
                      <a:endParaRPr lang="de-DE" sz="1200" b="1" i="0" u="none" strike="noStrike" dirty="0">
                        <a:effectLst/>
                        <a:latin typeface="+mn-lt"/>
                      </a:endParaRPr>
                    </a:p>
                  </a:txBody>
                  <a:tcPr marL="6350" marR="6350" marT="6350" marB="0" anchor="ctr">
                    <a:solidFill>
                      <a:schemeClr val="accent5">
                        <a:lumMod val="40000"/>
                        <a:lumOff val="60000"/>
                      </a:schemeClr>
                    </a:solidFill>
                  </a:tcPr>
                </a:tc>
                <a:extLst>
                  <a:ext uri="{0D108BD9-81ED-4DB2-BD59-A6C34878D82A}">
                    <a16:rowId xmlns:a16="http://schemas.microsoft.com/office/drawing/2014/main" val="2535283079"/>
                  </a:ext>
                </a:extLst>
              </a:tr>
            </a:tbl>
          </a:graphicData>
        </a:graphic>
      </p:graphicFrame>
      <p:sp>
        <p:nvSpPr>
          <p:cNvPr id="5" name="Textfeld 4"/>
          <p:cNvSpPr txBox="1"/>
          <p:nvPr/>
        </p:nvSpPr>
        <p:spPr>
          <a:xfrm>
            <a:off x="0" y="0"/>
            <a:ext cx="12192000" cy="504000"/>
          </a:xfrm>
          <a:prstGeom prst="rect">
            <a:avLst/>
          </a:prstGeom>
          <a:solidFill>
            <a:schemeClr val="accent1">
              <a:lumMod val="50000"/>
            </a:schemeClr>
          </a:solidFill>
        </p:spPr>
        <p:txBody>
          <a:bodyPr wrap="none" rtlCol="0" anchor="ctr" anchorCtr="1">
            <a:noAutofit/>
          </a:bodyPr>
          <a:lstStyle/>
          <a:p>
            <a:r>
              <a:rPr lang="de-DE" sz="3200" b="1" dirty="0" smtClean="0">
                <a:solidFill>
                  <a:schemeClr val="bg1"/>
                </a:solidFill>
              </a:rPr>
              <a:t>Merkzettel </a:t>
            </a:r>
            <a:r>
              <a:rPr lang="de-DE" sz="3200" b="1" dirty="0" smtClean="0">
                <a:solidFill>
                  <a:schemeClr val="bg1"/>
                </a:solidFill>
              </a:rPr>
              <a:t>zur Analyse von Rentabilität</a:t>
            </a:r>
            <a:r>
              <a:rPr lang="de-DE" sz="3200" b="1" dirty="0">
                <a:solidFill>
                  <a:schemeClr val="bg1"/>
                </a:solidFill>
              </a:rPr>
              <a:t>, Stabilität, Liquidität</a:t>
            </a:r>
          </a:p>
        </p:txBody>
      </p:sp>
      <p:graphicFrame>
        <p:nvGraphicFramePr>
          <p:cNvPr id="2" name="Tabelle 1"/>
          <p:cNvGraphicFramePr>
            <a:graphicFrameLocks noGrp="1"/>
          </p:cNvGraphicFramePr>
          <p:nvPr>
            <p:extLst>
              <p:ext uri="{D42A27DB-BD31-4B8C-83A1-F6EECF244321}">
                <p14:modId xmlns:p14="http://schemas.microsoft.com/office/powerpoint/2010/main" val="1432414976"/>
              </p:ext>
            </p:extLst>
          </p:nvPr>
        </p:nvGraphicFramePr>
        <p:xfrm>
          <a:off x="5070397" y="1007030"/>
          <a:ext cx="2520000" cy="756920"/>
        </p:xfrm>
        <a:graphic>
          <a:graphicData uri="http://schemas.openxmlformats.org/drawingml/2006/table">
            <a:tbl>
              <a:tblPr>
                <a:tableStyleId>{5C22544A-7EE6-4342-B048-85BDC9FD1C3A}</a:tableStyleId>
              </a:tblPr>
              <a:tblGrid>
                <a:gridCol w="252000">
                  <a:extLst>
                    <a:ext uri="{9D8B030D-6E8A-4147-A177-3AD203B41FA5}">
                      <a16:colId xmlns:a16="http://schemas.microsoft.com/office/drawing/2014/main" val="2630460287"/>
                    </a:ext>
                  </a:extLst>
                </a:gridCol>
                <a:gridCol w="2268000">
                  <a:extLst>
                    <a:ext uri="{9D8B030D-6E8A-4147-A177-3AD203B41FA5}">
                      <a16:colId xmlns:a16="http://schemas.microsoft.com/office/drawing/2014/main" val="3893758967"/>
                    </a:ext>
                  </a:extLst>
                </a:gridCol>
              </a:tblGrid>
              <a:tr h="160498">
                <a:tc>
                  <a:txBody>
                    <a:bodyPr/>
                    <a:lstStyle/>
                    <a:p>
                      <a:pPr algn="ctr" fontAlgn="b"/>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a:effectLst/>
                          <a:latin typeface="+mn-lt"/>
                        </a:rPr>
                        <a:t>Gewinn des </a:t>
                      </a:r>
                      <a:r>
                        <a:rPr lang="de-DE" sz="1200" b="1" u="none" strike="noStrike" dirty="0" err="1" smtClean="0">
                          <a:effectLst/>
                          <a:latin typeface="+mn-lt"/>
                        </a:rPr>
                        <a:t>luf</a:t>
                      </a:r>
                      <a:r>
                        <a:rPr lang="de-DE" sz="1200" b="1" u="none" strike="noStrike" dirty="0" smtClean="0">
                          <a:effectLst/>
                          <a:latin typeface="+mn-lt"/>
                        </a:rPr>
                        <a:t> </a:t>
                      </a:r>
                      <a:r>
                        <a:rPr lang="de-DE" sz="1200" b="1" u="none" strike="noStrike" dirty="0">
                          <a:effectLst/>
                          <a:latin typeface="+mn-lt"/>
                        </a:rPr>
                        <a:t>Unternehmens</a:t>
                      </a:r>
                      <a:endParaRPr lang="de-DE" sz="1200" b="1" i="0" u="none" strike="noStrike" dirty="0">
                        <a:effectLst/>
                        <a:latin typeface="+mn-lt"/>
                      </a:endParaRPr>
                    </a:p>
                  </a:txBody>
                  <a:tcPr marL="6350" marR="6350" marT="6350" marB="0" anchor="ctr">
                    <a:solidFill>
                      <a:schemeClr val="accent5">
                        <a:lumMod val="40000"/>
                        <a:lumOff val="60000"/>
                      </a:schemeClr>
                    </a:solidFill>
                  </a:tcPr>
                </a:tc>
                <a:extLst>
                  <a:ext uri="{0D108BD9-81ED-4DB2-BD59-A6C34878D82A}">
                    <a16:rowId xmlns:a16="http://schemas.microsoft.com/office/drawing/2014/main" val="2252307877"/>
                  </a:ext>
                </a:extLst>
              </a:tr>
              <a:tr h="160498">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smtClean="0">
                          <a:effectLst/>
                          <a:latin typeface="+mn-lt"/>
                        </a:rPr>
                        <a:t>Einlagen / </a:t>
                      </a:r>
                      <a:r>
                        <a:rPr lang="de-DE" sz="1200" u="none" strike="noStrike" dirty="0" err="1" smtClean="0">
                          <a:effectLst/>
                          <a:latin typeface="+mn-lt"/>
                        </a:rPr>
                        <a:t>Außerlandw</a:t>
                      </a:r>
                      <a:r>
                        <a:rPr lang="de-DE" sz="1200" u="none" strike="noStrike" dirty="0" smtClean="0">
                          <a:effectLst/>
                          <a:latin typeface="+mn-lt"/>
                        </a:rPr>
                        <a:t>. Einkünfte</a:t>
                      </a:r>
                      <a:endParaRPr lang="de-DE" sz="1200" b="0"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887431044"/>
                  </a:ext>
                </a:extLst>
              </a:tr>
              <a:tr h="160498">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1200" u="none" strike="noStrike" dirty="0" smtClean="0">
                          <a:effectLst/>
                          <a:latin typeface="+mn-lt"/>
                        </a:rPr>
                        <a:t>Entnahmen / Lebenshaltung </a:t>
                      </a:r>
                      <a:r>
                        <a:rPr lang="de-DE" sz="1200" u="none" strike="noStrike" baseline="30000" dirty="0" smtClean="0">
                          <a:effectLst/>
                          <a:latin typeface="+mn-lt"/>
                        </a:rPr>
                        <a:t>5</a:t>
                      </a:r>
                      <a:r>
                        <a:rPr lang="de-DE" sz="1200" u="none" strike="noStrike" dirty="0" smtClean="0">
                          <a:effectLst/>
                          <a:latin typeface="+mn-lt"/>
                        </a:rPr>
                        <a:t>)</a:t>
                      </a:r>
                      <a:endParaRPr lang="de-DE" sz="1200" b="1" i="0" u="none" strike="noStrike" dirty="0" smtClean="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4263543861"/>
                  </a:ext>
                </a:extLst>
              </a:tr>
              <a:tr h="160498">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rgbClr val="C9A6E4"/>
                    </a:solidFill>
                  </a:tcPr>
                </a:tc>
                <a:tc>
                  <a:txBody>
                    <a:bodyPr/>
                    <a:lstStyle/>
                    <a:p>
                      <a:pPr algn="l" fontAlgn="b"/>
                      <a:r>
                        <a:rPr lang="de-DE" sz="1200" b="1" u="none" strike="noStrike" dirty="0" smtClean="0">
                          <a:effectLst/>
                          <a:latin typeface="+mn-lt"/>
                        </a:rPr>
                        <a:t>Eigenkapitalbildung</a:t>
                      </a:r>
                      <a:r>
                        <a:rPr lang="de-DE" sz="1200" u="none" strike="noStrike" dirty="0" smtClean="0">
                          <a:effectLst/>
                          <a:latin typeface="+mn-lt"/>
                        </a:rPr>
                        <a:t> </a:t>
                      </a:r>
                      <a:r>
                        <a:rPr lang="de-DE" sz="1200" u="none" strike="noStrike" baseline="30000" dirty="0" smtClean="0">
                          <a:effectLst/>
                          <a:latin typeface="+mn-lt"/>
                        </a:rPr>
                        <a:t>6</a:t>
                      </a:r>
                      <a:r>
                        <a:rPr lang="de-DE" sz="1200" u="none" strike="noStrike" dirty="0" smtClean="0">
                          <a:effectLst/>
                          <a:latin typeface="+mn-lt"/>
                        </a:rPr>
                        <a:t>)</a:t>
                      </a:r>
                      <a:endParaRPr lang="de-DE" sz="1200" b="1" i="0" u="none" strike="noStrike" dirty="0">
                        <a:effectLst/>
                        <a:latin typeface="+mn-lt"/>
                      </a:endParaRPr>
                    </a:p>
                  </a:txBody>
                  <a:tcPr marL="6350" marR="6350" marT="6350" marB="0" anchor="ctr">
                    <a:solidFill>
                      <a:srgbClr val="C9A6E4"/>
                    </a:solidFill>
                  </a:tcPr>
                </a:tc>
                <a:extLst>
                  <a:ext uri="{0D108BD9-81ED-4DB2-BD59-A6C34878D82A}">
                    <a16:rowId xmlns:a16="http://schemas.microsoft.com/office/drawing/2014/main" val="348503774"/>
                  </a:ext>
                </a:extLst>
              </a:tr>
            </a:tbl>
          </a:graphicData>
        </a:graphic>
      </p:graphicFrame>
      <p:sp>
        <p:nvSpPr>
          <p:cNvPr id="8" name="Textfeld 7"/>
          <p:cNvSpPr txBox="1"/>
          <p:nvPr/>
        </p:nvSpPr>
        <p:spPr>
          <a:xfrm>
            <a:off x="340867" y="991243"/>
            <a:ext cx="180000" cy="1234102"/>
          </a:xfrm>
          <a:prstGeom prst="rect">
            <a:avLst/>
          </a:prstGeom>
          <a:solidFill>
            <a:schemeClr val="accent6">
              <a:lumMod val="60000"/>
              <a:lumOff val="40000"/>
            </a:schemeClr>
          </a:solidFill>
        </p:spPr>
        <p:txBody>
          <a:bodyPr vert="vert270" wrap="square" rtlCol="0" anchor="ctr" anchorCtr="1">
            <a:noAutofit/>
          </a:bodyPr>
          <a:lstStyle/>
          <a:p>
            <a:r>
              <a:rPr lang="de-DE" sz="1200" dirty="0" smtClean="0"/>
              <a:t>Betrieb</a:t>
            </a:r>
            <a:endParaRPr lang="de-DE" sz="1200" dirty="0"/>
          </a:p>
        </p:txBody>
      </p:sp>
      <p:sp>
        <p:nvSpPr>
          <p:cNvPr id="20" name="Textfeld 19"/>
          <p:cNvSpPr txBox="1"/>
          <p:nvPr/>
        </p:nvSpPr>
        <p:spPr>
          <a:xfrm>
            <a:off x="143593" y="991244"/>
            <a:ext cx="180000" cy="3111502"/>
          </a:xfrm>
          <a:prstGeom prst="rect">
            <a:avLst/>
          </a:prstGeom>
          <a:solidFill>
            <a:schemeClr val="accent5">
              <a:lumMod val="40000"/>
              <a:lumOff val="60000"/>
            </a:schemeClr>
          </a:solidFill>
        </p:spPr>
        <p:txBody>
          <a:bodyPr vert="vert270" wrap="square" rtlCol="0" anchor="ctr" anchorCtr="1">
            <a:noAutofit/>
          </a:bodyPr>
          <a:lstStyle/>
          <a:p>
            <a:r>
              <a:rPr lang="de-DE" sz="1200" dirty="0"/>
              <a:t>U</a:t>
            </a:r>
            <a:r>
              <a:rPr lang="de-DE" sz="1200" dirty="0" smtClean="0"/>
              <a:t>nternehmen</a:t>
            </a:r>
            <a:endParaRPr lang="de-DE" sz="1200" dirty="0"/>
          </a:p>
        </p:txBody>
      </p:sp>
      <p:sp>
        <p:nvSpPr>
          <p:cNvPr id="13" name="Abgerundetes Rechteck 12"/>
          <p:cNvSpPr/>
          <p:nvPr/>
        </p:nvSpPr>
        <p:spPr>
          <a:xfrm>
            <a:off x="69573" y="663211"/>
            <a:ext cx="4038217" cy="6155034"/>
          </a:xfrm>
          <a:prstGeom prst="roundRect">
            <a:avLst>
              <a:gd name="adj" fmla="val 3052"/>
            </a:avLst>
          </a:prstGeom>
          <a:noFill/>
          <a:ln w="3810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Abgerundetes Rechteck 13"/>
          <p:cNvSpPr/>
          <p:nvPr/>
        </p:nvSpPr>
        <p:spPr>
          <a:xfrm>
            <a:off x="4678061" y="663209"/>
            <a:ext cx="7380589" cy="2625528"/>
          </a:xfrm>
          <a:prstGeom prst="roundRect">
            <a:avLst>
              <a:gd name="adj" fmla="val 4935"/>
            </a:avLst>
          </a:prstGeom>
          <a:noFill/>
          <a:ln w="3810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Textfeld 14"/>
          <p:cNvSpPr txBox="1"/>
          <p:nvPr/>
        </p:nvSpPr>
        <p:spPr>
          <a:xfrm>
            <a:off x="1170295" y="529846"/>
            <a:ext cx="1728000" cy="324000"/>
          </a:xfrm>
          <a:prstGeom prst="rect">
            <a:avLst/>
          </a:prstGeom>
          <a:solidFill>
            <a:schemeClr val="accent4">
              <a:lumMod val="20000"/>
              <a:lumOff val="80000"/>
            </a:schemeClr>
          </a:solidFill>
          <a:ln w="12700">
            <a:solidFill>
              <a:srgbClr val="C00000"/>
            </a:solidFill>
          </a:ln>
          <a:effectLst>
            <a:outerShdw blurRad="50800" dist="38100" dir="2700000" algn="tl" rotWithShape="0">
              <a:prstClr val="black">
                <a:alpha val="40000"/>
              </a:prstClr>
            </a:outerShdw>
          </a:effectLst>
        </p:spPr>
        <p:txBody>
          <a:bodyPr vert="horz" wrap="square" rtlCol="0" anchor="ctr" anchorCtr="1">
            <a:noAutofit/>
          </a:bodyPr>
          <a:lstStyle/>
          <a:p>
            <a:r>
              <a:rPr lang="de-DE" b="1" dirty="0" smtClean="0">
                <a:solidFill>
                  <a:srgbClr val="C00000"/>
                </a:solidFill>
              </a:rPr>
              <a:t>Rentabilität</a:t>
            </a:r>
            <a:endParaRPr lang="de-DE" b="1" dirty="0">
              <a:solidFill>
                <a:srgbClr val="C00000"/>
              </a:solidFill>
            </a:endParaRPr>
          </a:p>
        </p:txBody>
      </p:sp>
      <p:sp>
        <p:nvSpPr>
          <p:cNvPr id="18" name="Textfeld 17"/>
          <p:cNvSpPr txBox="1"/>
          <p:nvPr/>
        </p:nvSpPr>
        <p:spPr>
          <a:xfrm>
            <a:off x="5527277" y="536432"/>
            <a:ext cx="1728000" cy="324000"/>
          </a:xfrm>
          <a:prstGeom prst="rect">
            <a:avLst/>
          </a:prstGeom>
          <a:solidFill>
            <a:schemeClr val="accent4">
              <a:lumMod val="20000"/>
              <a:lumOff val="80000"/>
            </a:schemeClr>
          </a:solidFill>
          <a:ln w="12700">
            <a:solidFill>
              <a:srgbClr val="C00000"/>
            </a:solidFill>
          </a:ln>
          <a:effectLst>
            <a:outerShdw blurRad="50800" dist="38100" dir="2700000" algn="tl" rotWithShape="0">
              <a:prstClr val="black">
                <a:alpha val="40000"/>
              </a:prstClr>
            </a:outerShdw>
          </a:effectLst>
        </p:spPr>
        <p:txBody>
          <a:bodyPr vert="horz" wrap="square" rtlCol="0" anchor="ctr" anchorCtr="1">
            <a:noAutofit/>
          </a:bodyPr>
          <a:lstStyle/>
          <a:p>
            <a:r>
              <a:rPr lang="de-DE" b="1" dirty="0" smtClean="0">
                <a:solidFill>
                  <a:srgbClr val="C00000"/>
                </a:solidFill>
              </a:rPr>
              <a:t>Stabilität</a:t>
            </a:r>
            <a:endParaRPr lang="de-DE" b="1" dirty="0">
              <a:solidFill>
                <a:srgbClr val="C00000"/>
              </a:solidFill>
            </a:endParaRPr>
          </a:p>
        </p:txBody>
      </p:sp>
      <p:cxnSp>
        <p:nvCxnSpPr>
          <p:cNvPr id="16" name="Gerade Verbindung mit Pfeil 15"/>
          <p:cNvCxnSpPr/>
          <p:nvPr/>
        </p:nvCxnSpPr>
        <p:spPr>
          <a:xfrm>
            <a:off x="4413222" y="1108695"/>
            <a:ext cx="645120" cy="0"/>
          </a:xfrm>
          <a:prstGeom prst="straightConnector1">
            <a:avLst/>
          </a:prstGeom>
          <a:ln w="7620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3811632" y="3264814"/>
            <a:ext cx="601590" cy="0"/>
          </a:xfrm>
          <a:prstGeom prst="straightConnector1">
            <a:avLst/>
          </a:prstGeom>
          <a:ln w="76200">
            <a:solidFill>
              <a:schemeClr val="accent6">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flipV="1">
            <a:off x="4413222" y="1108695"/>
            <a:ext cx="0" cy="2142000"/>
          </a:xfrm>
          <a:prstGeom prst="straightConnector1">
            <a:avLst/>
          </a:prstGeom>
          <a:ln w="76200">
            <a:solidFill>
              <a:schemeClr val="accent6">
                <a:lumMod val="75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graphicFrame>
        <p:nvGraphicFramePr>
          <p:cNvPr id="11" name="Tabelle 10"/>
          <p:cNvGraphicFramePr>
            <a:graphicFrameLocks noGrp="1"/>
          </p:cNvGraphicFramePr>
          <p:nvPr>
            <p:extLst>
              <p:ext uri="{D42A27DB-BD31-4B8C-83A1-F6EECF244321}">
                <p14:modId xmlns:p14="http://schemas.microsoft.com/office/powerpoint/2010/main" val="3738429401"/>
              </p:ext>
            </p:extLst>
          </p:nvPr>
        </p:nvGraphicFramePr>
        <p:xfrm>
          <a:off x="5064502" y="4023213"/>
          <a:ext cx="3024000" cy="2677160"/>
        </p:xfrm>
        <a:graphic>
          <a:graphicData uri="http://schemas.openxmlformats.org/drawingml/2006/table">
            <a:tbl>
              <a:tblPr>
                <a:tableStyleId>{5C22544A-7EE6-4342-B048-85BDC9FD1C3A}</a:tableStyleId>
              </a:tblPr>
              <a:tblGrid>
                <a:gridCol w="252000">
                  <a:extLst>
                    <a:ext uri="{9D8B030D-6E8A-4147-A177-3AD203B41FA5}">
                      <a16:colId xmlns:a16="http://schemas.microsoft.com/office/drawing/2014/main" val="1851848765"/>
                    </a:ext>
                  </a:extLst>
                </a:gridCol>
                <a:gridCol w="252000">
                  <a:extLst>
                    <a:ext uri="{9D8B030D-6E8A-4147-A177-3AD203B41FA5}">
                      <a16:colId xmlns:a16="http://schemas.microsoft.com/office/drawing/2014/main" val="722046404"/>
                    </a:ext>
                  </a:extLst>
                </a:gridCol>
                <a:gridCol w="2520000">
                  <a:extLst>
                    <a:ext uri="{9D8B030D-6E8A-4147-A177-3AD203B41FA5}">
                      <a16:colId xmlns:a16="http://schemas.microsoft.com/office/drawing/2014/main" val="3410646219"/>
                    </a:ext>
                  </a:extLst>
                </a:gridCol>
              </a:tblGrid>
              <a:tr h="139823">
                <a:tc>
                  <a:txBody>
                    <a:bodyPr/>
                    <a:lstStyle/>
                    <a:p>
                      <a:pPr algn="ctr" fontAlgn="b"/>
                      <a:endParaRPr lang="de-DE" sz="1200" b="0" i="0" u="none" strike="noStrike" dirty="0">
                        <a:effectLst/>
                        <a:latin typeface="+mn-lt"/>
                      </a:endParaRPr>
                    </a:p>
                  </a:txBody>
                  <a:tcPr marL="6350" marR="6350" marT="6350" marB="0" anchor="b">
                    <a:solidFill>
                      <a:schemeClr val="bg2"/>
                    </a:solidFill>
                  </a:tcPr>
                </a:tc>
                <a:tc gridSpan="2">
                  <a:txBody>
                    <a:bodyPr/>
                    <a:lstStyle/>
                    <a:p>
                      <a:pPr algn="l" fontAlgn="b"/>
                      <a:r>
                        <a:rPr lang="de-DE" sz="1200" b="1" u="none" strike="noStrike" dirty="0" smtClean="0">
                          <a:effectLst/>
                          <a:latin typeface="+mn-lt"/>
                        </a:rPr>
                        <a:t>Eigenkapitalbildung</a:t>
                      </a:r>
                      <a:endParaRPr lang="de-DE" sz="1200" b="1" i="0" u="none" strike="noStrike" dirty="0">
                        <a:effectLst/>
                        <a:latin typeface="+mn-lt"/>
                      </a:endParaRPr>
                    </a:p>
                  </a:txBody>
                  <a:tcPr marL="6350" marR="6350" marT="6350" marB="0" anchor="b">
                    <a:solidFill>
                      <a:schemeClr val="bg2"/>
                    </a:solidFill>
                  </a:tcPr>
                </a:tc>
                <a:tc hMerge="1">
                  <a:txBody>
                    <a:bodyPr/>
                    <a:lstStyle/>
                    <a:p>
                      <a:endParaRPr lang="de-DE"/>
                    </a:p>
                  </a:txBody>
                  <a:tcPr/>
                </a:tc>
                <a:extLst>
                  <a:ext uri="{0D108BD9-81ED-4DB2-BD59-A6C34878D82A}">
                    <a16:rowId xmlns:a16="http://schemas.microsoft.com/office/drawing/2014/main" val="2007428223"/>
                  </a:ext>
                </a:extLst>
              </a:tr>
              <a:tr h="139823">
                <a:tc>
                  <a:txBody>
                    <a:bodyPr/>
                    <a:lstStyle/>
                    <a:p>
                      <a:pPr algn="ctr" fontAlgn="b"/>
                      <a:r>
                        <a:rPr lang="de-DE" sz="1200" b="0" i="0" u="none" strike="noStrike" dirty="0" smtClean="0">
                          <a:effectLst/>
                          <a:latin typeface="+mn-lt"/>
                        </a:rPr>
                        <a:t>+</a:t>
                      </a:r>
                      <a:endParaRPr lang="de-DE" sz="1200" b="0" i="0" u="none" strike="noStrike" dirty="0">
                        <a:effectLst/>
                        <a:latin typeface="+mn-lt"/>
                      </a:endParaRPr>
                    </a:p>
                  </a:txBody>
                  <a:tcPr marL="6350" marR="6350" marT="6350" marB="0" anchor="b">
                    <a:solidFill>
                      <a:schemeClr val="bg1">
                        <a:lumMod val="95000"/>
                      </a:schemeClr>
                    </a:solidFill>
                  </a:tcPr>
                </a:tc>
                <a:tc gridSpan="2">
                  <a:txBody>
                    <a:bodyPr/>
                    <a:lstStyle/>
                    <a:p>
                      <a:pPr algn="l" fontAlgn="b"/>
                      <a:r>
                        <a:rPr lang="de-DE" sz="1200" u="none" strike="noStrike" dirty="0" smtClean="0">
                          <a:effectLst/>
                          <a:latin typeface="+mn-lt"/>
                        </a:rPr>
                        <a:t>Zinsaufwand</a:t>
                      </a:r>
                      <a:endParaRPr lang="de-DE" sz="1200" b="0" i="0" u="none" strike="noStrike" dirty="0">
                        <a:effectLst/>
                        <a:latin typeface="+mn-lt"/>
                      </a:endParaRPr>
                    </a:p>
                  </a:txBody>
                  <a:tcPr marL="6350" marR="6350" marT="6350" marB="0" anchor="b">
                    <a:solidFill>
                      <a:schemeClr val="bg1">
                        <a:lumMod val="95000"/>
                      </a:schemeClr>
                    </a:solidFill>
                  </a:tcPr>
                </a:tc>
                <a:tc hMerge="1">
                  <a:txBody>
                    <a:bodyPr/>
                    <a:lstStyle/>
                    <a:p>
                      <a:endParaRPr lang="de-DE"/>
                    </a:p>
                  </a:txBody>
                  <a:tcPr/>
                </a:tc>
                <a:extLst>
                  <a:ext uri="{0D108BD9-81ED-4DB2-BD59-A6C34878D82A}">
                    <a16:rowId xmlns:a16="http://schemas.microsoft.com/office/drawing/2014/main" val="1913207823"/>
                  </a:ext>
                </a:extLst>
              </a:tr>
              <a:tr h="139823">
                <a:tc>
                  <a:txBody>
                    <a:bodyPr/>
                    <a:lstStyle/>
                    <a:p>
                      <a:pPr algn="ctr" fontAlgn="b"/>
                      <a:r>
                        <a:rPr lang="de-DE" sz="1200" u="none" strike="noStrike" dirty="0">
                          <a:effectLst/>
                          <a:latin typeface="+mn-lt"/>
                        </a:rPr>
                        <a:t>–</a:t>
                      </a:r>
                      <a:endParaRPr lang="de-DE" sz="1200" b="0" i="0" u="none" strike="noStrike" dirty="0">
                        <a:effectLst/>
                        <a:latin typeface="+mn-lt"/>
                      </a:endParaRPr>
                    </a:p>
                  </a:txBody>
                  <a:tcPr marL="6350" marR="6350" marT="6350" marB="0" anchor="b">
                    <a:solidFill>
                      <a:schemeClr val="bg1">
                        <a:lumMod val="95000"/>
                      </a:schemeClr>
                    </a:solidFill>
                  </a:tcPr>
                </a:tc>
                <a:tc gridSpan="2">
                  <a:txBody>
                    <a:bodyPr/>
                    <a:lstStyle/>
                    <a:p>
                      <a:pPr algn="l" fontAlgn="b"/>
                      <a:r>
                        <a:rPr lang="de-DE" sz="1200" u="none" strike="noStrike" dirty="0">
                          <a:effectLst/>
                          <a:latin typeface="+mn-lt"/>
                        </a:rPr>
                        <a:t>ggf. Risikoabschlag </a:t>
                      </a:r>
                      <a:r>
                        <a:rPr lang="de-DE" sz="1000" u="none" strike="noStrike" dirty="0">
                          <a:effectLst/>
                          <a:latin typeface="+mn-lt"/>
                        </a:rPr>
                        <a:t>(z.B. 5% vom Roheinkommen)</a:t>
                      </a:r>
                      <a:endParaRPr lang="de-DE" sz="1200" b="0" i="0" u="none" strike="noStrike" dirty="0">
                        <a:effectLst/>
                        <a:latin typeface="+mn-lt"/>
                      </a:endParaRPr>
                    </a:p>
                  </a:txBody>
                  <a:tcPr marL="6350" marR="6350" marT="6350" marB="0" anchor="b">
                    <a:solidFill>
                      <a:schemeClr val="bg1">
                        <a:lumMod val="95000"/>
                      </a:schemeClr>
                    </a:solidFill>
                  </a:tcPr>
                </a:tc>
                <a:tc hMerge="1">
                  <a:txBody>
                    <a:bodyPr/>
                    <a:lstStyle/>
                    <a:p>
                      <a:endParaRPr lang="de-DE"/>
                    </a:p>
                  </a:txBody>
                  <a:tcPr/>
                </a:tc>
                <a:extLst>
                  <a:ext uri="{0D108BD9-81ED-4DB2-BD59-A6C34878D82A}">
                    <a16:rowId xmlns:a16="http://schemas.microsoft.com/office/drawing/2014/main" val="2300370018"/>
                  </a:ext>
                </a:extLst>
              </a:tr>
              <a:tr h="139823">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b">
                    <a:solidFill>
                      <a:srgbClr val="DFC9EF"/>
                    </a:solidFill>
                  </a:tcPr>
                </a:tc>
                <a:tc gridSpan="2">
                  <a:txBody>
                    <a:bodyPr/>
                    <a:lstStyle/>
                    <a:p>
                      <a:pPr algn="l" fontAlgn="b"/>
                      <a:r>
                        <a:rPr lang="de-DE" sz="1200" b="1" u="none" strike="noStrike" dirty="0">
                          <a:effectLst/>
                          <a:latin typeface="+mn-lt"/>
                        </a:rPr>
                        <a:t>Langfristige Kapitaldienstgrenze</a:t>
                      </a:r>
                      <a:endParaRPr lang="de-DE" sz="1200" b="1" i="0" u="none" strike="noStrike" dirty="0">
                        <a:effectLst/>
                        <a:latin typeface="+mn-lt"/>
                      </a:endParaRPr>
                    </a:p>
                  </a:txBody>
                  <a:tcPr marL="6350" marR="6350" marT="6350" marB="0" anchor="b">
                    <a:solidFill>
                      <a:srgbClr val="DFC9EF"/>
                    </a:solidFill>
                  </a:tcPr>
                </a:tc>
                <a:tc hMerge="1">
                  <a:txBody>
                    <a:bodyPr/>
                    <a:lstStyle/>
                    <a:p>
                      <a:endParaRPr lang="de-DE"/>
                    </a:p>
                  </a:txBody>
                  <a:tcPr/>
                </a:tc>
                <a:extLst>
                  <a:ext uri="{0D108BD9-81ED-4DB2-BD59-A6C34878D82A}">
                    <a16:rowId xmlns:a16="http://schemas.microsoft.com/office/drawing/2014/main" val="229915530"/>
                  </a:ext>
                </a:extLst>
              </a:tr>
              <a:tr h="139823">
                <a:tc>
                  <a:txBody>
                    <a:bodyPr/>
                    <a:lstStyle/>
                    <a:p>
                      <a:pPr algn="ctr" fontAlgn="b"/>
                      <a:endParaRPr lang="de-DE" sz="1050" b="0" i="0" u="none" strike="noStrike" dirty="0">
                        <a:effectLst/>
                        <a:latin typeface="+mn-lt"/>
                      </a:endParaRPr>
                    </a:p>
                  </a:txBody>
                  <a:tcPr marL="6350" marR="6350" marT="6350" marB="0" anchor="b">
                    <a:noFill/>
                  </a:tcPr>
                </a:tc>
                <a:tc>
                  <a:txBody>
                    <a:bodyPr/>
                    <a:lstStyle/>
                    <a:p>
                      <a:pPr algn="ctr" fontAlgn="b"/>
                      <a:r>
                        <a:rPr lang="de-DE" sz="1050" u="none" strike="noStrike" dirty="0">
                          <a:effectLst/>
                          <a:latin typeface="+mn-lt"/>
                        </a:rPr>
                        <a:t>–</a:t>
                      </a:r>
                      <a:endParaRPr lang="de-DE" sz="105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050" u="none" strike="noStrike" dirty="0">
                          <a:effectLst/>
                          <a:latin typeface="+mn-lt"/>
                        </a:rPr>
                        <a:t>Kapitaldienst (Zinsaufwand + Tilgung)</a:t>
                      </a:r>
                      <a:endParaRPr lang="de-DE" sz="1050" b="0"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22817775"/>
                  </a:ext>
                </a:extLst>
              </a:tr>
              <a:tr h="139823">
                <a:tc>
                  <a:txBody>
                    <a:bodyPr/>
                    <a:lstStyle/>
                    <a:p>
                      <a:pPr algn="ctr" fontAlgn="b"/>
                      <a:endParaRPr lang="de-DE" sz="1050" b="0" i="0" u="none" strike="noStrike" dirty="0">
                        <a:effectLst/>
                        <a:latin typeface="+mn-lt"/>
                      </a:endParaRPr>
                    </a:p>
                  </a:txBody>
                  <a:tcPr marL="6350" marR="6350" marT="6350" marB="0" anchor="b">
                    <a:noFill/>
                  </a:tcPr>
                </a:tc>
                <a:tc>
                  <a:txBody>
                    <a:bodyPr/>
                    <a:lstStyle/>
                    <a:p>
                      <a:pPr algn="ctr" fontAlgn="b"/>
                      <a:r>
                        <a:rPr lang="de-DE" sz="1050" u="none" strike="noStrike" dirty="0">
                          <a:effectLst/>
                          <a:latin typeface="+mn-lt"/>
                        </a:rPr>
                        <a:t>=</a:t>
                      </a:r>
                      <a:endParaRPr lang="de-DE" sz="1050" b="0" i="0" u="none" strike="noStrike" dirty="0">
                        <a:effectLst/>
                        <a:latin typeface="+mn-lt"/>
                      </a:endParaRPr>
                    </a:p>
                  </a:txBody>
                  <a:tcPr marL="6350" marR="6350" marT="6350" marB="0" anchor="ctr">
                    <a:solidFill>
                      <a:srgbClr val="ECDFF5"/>
                    </a:solidFill>
                  </a:tcPr>
                </a:tc>
                <a:tc>
                  <a:txBody>
                    <a:bodyPr/>
                    <a:lstStyle/>
                    <a:p>
                      <a:pPr algn="l" fontAlgn="b"/>
                      <a:r>
                        <a:rPr lang="de-DE" sz="1050" u="none" strike="noStrike" dirty="0">
                          <a:effectLst/>
                          <a:latin typeface="+mn-lt"/>
                        </a:rPr>
                        <a:t>Langfristige Kapitaldienstreserve</a:t>
                      </a:r>
                      <a:endParaRPr lang="de-DE" sz="1050" b="0" i="0" u="none" strike="noStrike" dirty="0">
                        <a:effectLst/>
                        <a:latin typeface="+mn-lt"/>
                      </a:endParaRPr>
                    </a:p>
                  </a:txBody>
                  <a:tcPr marL="6350" marR="6350" marT="6350" marB="0" anchor="ctr">
                    <a:solidFill>
                      <a:srgbClr val="ECDFF5"/>
                    </a:solidFill>
                  </a:tcPr>
                </a:tc>
                <a:extLst>
                  <a:ext uri="{0D108BD9-81ED-4DB2-BD59-A6C34878D82A}">
                    <a16:rowId xmlns:a16="http://schemas.microsoft.com/office/drawing/2014/main" val="16153115"/>
                  </a:ext>
                </a:extLst>
              </a:tr>
              <a:tr h="60997">
                <a:tc>
                  <a:txBody>
                    <a:bodyPr/>
                    <a:lstStyle/>
                    <a:p>
                      <a:pPr algn="ctr" fontAlgn="b"/>
                      <a:endParaRPr lang="de-DE" sz="500" b="0" i="0" u="none" strike="noStrike" dirty="0">
                        <a:effectLst/>
                        <a:latin typeface="+mn-lt"/>
                      </a:endParaRPr>
                    </a:p>
                  </a:txBody>
                  <a:tcPr marL="6350" marR="6350" marT="6350" marB="0" anchor="b">
                    <a:noFill/>
                  </a:tcPr>
                </a:tc>
                <a:tc>
                  <a:txBody>
                    <a:bodyPr/>
                    <a:lstStyle/>
                    <a:p>
                      <a:pPr algn="l" fontAlgn="b"/>
                      <a:endParaRPr lang="de-DE" sz="500" b="0" i="0" u="none" strike="noStrike" dirty="0">
                        <a:effectLst/>
                        <a:latin typeface="+mn-lt"/>
                      </a:endParaRPr>
                    </a:p>
                  </a:txBody>
                  <a:tcPr marL="6350" marR="6350" marT="6350" marB="0" anchor="b">
                    <a:noFill/>
                  </a:tcPr>
                </a:tc>
                <a:tc>
                  <a:txBody>
                    <a:bodyPr/>
                    <a:lstStyle/>
                    <a:p>
                      <a:pPr algn="l" fontAlgn="b"/>
                      <a:endParaRPr lang="de-DE" sz="500" b="0" i="0" u="none" strike="noStrike" dirty="0">
                        <a:effectLst/>
                        <a:latin typeface="+mn-lt"/>
                      </a:endParaRPr>
                    </a:p>
                  </a:txBody>
                  <a:tcPr marL="6350" marR="6350" marT="6350" marB="0" anchor="b">
                    <a:noFill/>
                  </a:tcPr>
                </a:tc>
                <a:extLst>
                  <a:ext uri="{0D108BD9-81ED-4DB2-BD59-A6C34878D82A}">
                    <a16:rowId xmlns:a16="http://schemas.microsoft.com/office/drawing/2014/main" val="656218153"/>
                  </a:ext>
                </a:extLst>
              </a:tr>
              <a:tr h="139823">
                <a:tc>
                  <a:txBody>
                    <a:bodyPr/>
                    <a:lstStyle/>
                    <a:p>
                      <a:pPr algn="ctr" fontAlgn="b"/>
                      <a:r>
                        <a:rPr lang="de-DE" sz="1200" u="none" strike="noStrike" dirty="0">
                          <a:effectLst/>
                          <a:latin typeface="+mn-lt"/>
                        </a:rPr>
                        <a:t>+</a:t>
                      </a:r>
                      <a:endParaRPr lang="de-DE" sz="1200" b="0" i="0" u="none" strike="noStrike" dirty="0">
                        <a:effectLst/>
                        <a:latin typeface="+mn-lt"/>
                      </a:endParaRPr>
                    </a:p>
                  </a:txBody>
                  <a:tcPr marL="6350" marR="6350" marT="6350" marB="0" anchor="b">
                    <a:solidFill>
                      <a:schemeClr val="bg1">
                        <a:lumMod val="95000"/>
                      </a:schemeClr>
                    </a:solidFill>
                  </a:tcPr>
                </a:tc>
                <a:tc gridSpan="2">
                  <a:txBody>
                    <a:bodyPr/>
                    <a:lstStyle/>
                    <a:p>
                      <a:pPr algn="l" fontAlgn="b"/>
                      <a:r>
                        <a:rPr lang="de-DE" sz="1200" u="none" strike="noStrike" dirty="0">
                          <a:effectLst/>
                          <a:latin typeface="+mn-lt"/>
                        </a:rPr>
                        <a:t>Abschreibungen für neuere Gebäude</a:t>
                      </a:r>
                      <a:endParaRPr lang="de-DE" sz="1200" b="0" i="0" u="none" strike="noStrike" dirty="0">
                        <a:effectLst/>
                        <a:latin typeface="+mn-lt"/>
                      </a:endParaRPr>
                    </a:p>
                  </a:txBody>
                  <a:tcPr marL="6350" marR="6350" marT="6350" marB="0" anchor="b">
                    <a:solidFill>
                      <a:schemeClr val="bg1">
                        <a:lumMod val="95000"/>
                      </a:schemeClr>
                    </a:solidFill>
                  </a:tcPr>
                </a:tc>
                <a:tc hMerge="1">
                  <a:txBody>
                    <a:bodyPr/>
                    <a:lstStyle/>
                    <a:p>
                      <a:endParaRPr lang="de-DE"/>
                    </a:p>
                  </a:txBody>
                  <a:tcPr/>
                </a:tc>
                <a:extLst>
                  <a:ext uri="{0D108BD9-81ED-4DB2-BD59-A6C34878D82A}">
                    <a16:rowId xmlns:a16="http://schemas.microsoft.com/office/drawing/2014/main" val="1875581698"/>
                  </a:ext>
                </a:extLst>
              </a:tr>
              <a:tr h="139823">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b">
                    <a:solidFill>
                      <a:srgbClr val="DFC9EF"/>
                    </a:solidFill>
                  </a:tcPr>
                </a:tc>
                <a:tc gridSpan="2">
                  <a:txBody>
                    <a:bodyPr/>
                    <a:lstStyle/>
                    <a:p>
                      <a:pPr algn="l" fontAlgn="b"/>
                      <a:r>
                        <a:rPr lang="de-DE" sz="1200" b="1" u="none" strike="noStrike" dirty="0">
                          <a:effectLst/>
                          <a:latin typeface="+mn-lt"/>
                        </a:rPr>
                        <a:t>Nachhaltige Kapitaldienstgrenze</a:t>
                      </a:r>
                      <a:endParaRPr lang="de-DE" sz="1200" b="1" i="0" u="none" strike="noStrike" dirty="0">
                        <a:effectLst/>
                        <a:latin typeface="+mn-lt"/>
                      </a:endParaRPr>
                    </a:p>
                  </a:txBody>
                  <a:tcPr marL="6350" marR="6350" marT="6350" marB="0" anchor="b">
                    <a:solidFill>
                      <a:srgbClr val="DFC9EF"/>
                    </a:solidFill>
                  </a:tcPr>
                </a:tc>
                <a:tc hMerge="1">
                  <a:txBody>
                    <a:bodyPr/>
                    <a:lstStyle/>
                    <a:p>
                      <a:endParaRPr lang="de-DE"/>
                    </a:p>
                  </a:txBody>
                  <a:tcPr/>
                </a:tc>
                <a:extLst>
                  <a:ext uri="{0D108BD9-81ED-4DB2-BD59-A6C34878D82A}">
                    <a16:rowId xmlns:a16="http://schemas.microsoft.com/office/drawing/2014/main" val="3001107843"/>
                  </a:ext>
                </a:extLst>
              </a:tr>
              <a:tr h="139823">
                <a:tc>
                  <a:txBody>
                    <a:bodyPr/>
                    <a:lstStyle/>
                    <a:p>
                      <a:pPr algn="ctr" fontAlgn="b"/>
                      <a:endParaRPr lang="de-DE" sz="1050" b="0" i="0" u="none" strike="noStrike" dirty="0">
                        <a:effectLst/>
                        <a:latin typeface="+mn-lt"/>
                      </a:endParaRPr>
                    </a:p>
                  </a:txBody>
                  <a:tcPr marL="6350" marR="6350" marT="6350" marB="0" anchor="b">
                    <a:noFill/>
                  </a:tcPr>
                </a:tc>
                <a:tc>
                  <a:txBody>
                    <a:bodyPr/>
                    <a:lstStyle/>
                    <a:p>
                      <a:pPr algn="ctr" fontAlgn="b"/>
                      <a:r>
                        <a:rPr lang="de-DE" sz="1050" u="none" strike="noStrike" dirty="0">
                          <a:effectLst/>
                          <a:latin typeface="+mn-lt"/>
                        </a:rPr>
                        <a:t>–</a:t>
                      </a:r>
                      <a:endParaRPr lang="de-DE" sz="105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050" u="none" strike="noStrike" dirty="0">
                          <a:effectLst/>
                          <a:latin typeface="+mn-lt"/>
                        </a:rPr>
                        <a:t>Kapitaldienst (Zinsaufwand + Tilgung)</a:t>
                      </a:r>
                      <a:endParaRPr lang="de-DE" sz="1050" b="0"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158401140"/>
                  </a:ext>
                </a:extLst>
              </a:tr>
              <a:tr h="139823">
                <a:tc>
                  <a:txBody>
                    <a:bodyPr/>
                    <a:lstStyle/>
                    <a:p>
                      <a:pPr algn="ctr" fontAlgn="b"/>
                      <a:endParaRPr lang="de-DE" sz="1050" b="0" i="0" u="none" strike="noStrike" dirty="0">
                        <a:effectLst/>
                        <a:latin typeface="+mn-lt"/>
                      </a:endParaRPr>
                    </a:p>
                  </a:txBody>
                  <a:tcPr marL="6350" marR="6350" marT="6350" marB="0" anchor="b">
                    <a:noFill/>
                  </a:tcPr>
                </a:tc>
                <a:tc>
                  <a:txBody>
                    <a:bodyPr/>
                    <a:lstStyle/>
                    <a:p>
                      <a:pPr algn="ctr" fontAlgn="b"/>
                      <a:r>
                        <a:rPr lang="de-DE" sz="1050" u="none" strike="noStrike" dirty="0">
                          <a:effectLst/>
                          <a:latin typeface="+mn-lt"/>
                        </a:rPr>
                        <a:t>=</a:t>
                      </a:r>
                      <a:endParaRPr lang="de-DE" sz="1050" b="0" i="0" u="none" strike="noStrike" dirty="0">
                        <a:effectLst/>
                        <a:latin typeface="+mn-lt"/>
                      </a:endParaRPr>
                    </a:p>
                  </a:txBody>
                  <a:tcPr marL="6350" marR="6350" marT="6350" marB="0" anchor="ctr">
                    <a:solidFill>
                      <a:srgbClr val="ECDFF5"/>
                    </a:solidFill>
                  </a:tcPr>
                </a:tc>
                <a:tc>
                  <a:txBody>
                    <a:bodyPr/>
                    <a:lstStyle/>
                    <a:p>
                      <a:pPr algn="l" fontAlgn="b"/>
                      <a:r>
                        <a:rPr lang="de-DE" sz="1050" u="none" strike="noStrike" dirty="0">
                          <a:effectLst/>
                          <a:latin typeface="+mn-lt"/>
                        </a:rPr>
                        <a:t>Nachhaltige Kapitaldienstreserve</a:t>
                      </a:r>
                      <a:endParaRPr lang="de-DE" sz="1050" b="0" i="0" u="none" strike="noStrike" dirty="0">
                        <a:effectLst/>
                        <a:latin typeface="+mn-lt"/>
                      </a:endParaRPr>
                    </a:p>
                  </a:txBody>
                  <a:tcPr marL="6350" marR="6350" marT="6350" marB="0" anchor="ctr">
                    <a:solidFill>
                      <a:srgbClr val="ECDFF5"/>
                    </a:solidFill>
                  </a:tcPr>
                </a:tc>
                <a:extLst>
                  <a:ext uri="{0D108BD9-81ED-4DB2-BD59-A6C34878D82A}">
                    <a16:rowId xmlns:a16="http://schemas.microsoft.com/office/drawing/2014/main" val="3446044787"/>
                  </a:ext>
                </a:extLst>
              </a:tr>
              <a:tr h="60997">
                <a:tc>
                  <a:txBody>
                    <a:bodyPr/>
                    <a:lstStyle/>
                    <a:p>
                      <a:pPr algn="ctr" fontAlgn="b"/>
                      <a:endParaRPr lang="de-DE" sz="500" b="0" i="0" u="none" strike="noStrike" dirty="0">
                        <a:effectLst/>
                        <a:latin typeface="+mn-lt"/>
                      </a:endParaRPr>
                    </a:p>
                  </a:txBody>
                  <a:tcPr marL="6350" marR="6350" marT="6350" marB="0" anchor="b">
                    <a:noFill/>
                  </a:tcPr>
                </a:tc>
                <a:tc>
                  <a:txBody>
                    <a:bodyPr/>
                    <a:lstStyle/>
                    <a:p>
                      <a:pPr algn="l" fontAlgn="b"/>
                      <a:endParaRPr lang="de-DE" sz="500" b="0" i="0" u="none" strike="noStrike" dirty="0">
                        <a:effectLst/>
                        <a:latin typeface="+mn-lt"/>
                      </a:endParaRPr>
                    </a:p>
                  </a:txBody>
                  <a:tcPr marL="6350" marR="6350" marT="6350" marB="0" anchor="b">
                    <a:noFill/>
                  </a:tcPr>
                </a:tc>
                <a:tc>
                  <a:txBody>
                    <a:bodyPr/>
                    <a:lstStyle/>
                    <a:p>
                      <a:pPr algn="l" fontAlgn="b"/>
                      <a:endParaRPr lang="de-DE" sz="500" b="0" i="0" u="none" strike="noStrike" dirty="0">
                        <a:effectLst/>
                        <a:latin typeface="+mn-lt"/>
                      </a:endParaRPr>
                    </a:p>
                  </a:txBody>
                  <a:tcPr marL="6350" marR="6350" marT="6350" marB="0" anchor="b">
                    <a:noFill/>
                  </a:tcPr>
                </a:tc>
                <a:extLst>
                  <a:ext uri="{0D108BD9-81ED-4DB2-BD59-A6C34878D82A}">
                    <a16:rowId xmlns:a16="http://schemas.microsoft.com/office/drawing/2014/main" val="2814133693"/>
                  </a:ext>
                </a:extLst>
              </a:tr>
              <a:tr h="139823">
                <a:tc>
                  <a:txBody>
                    <a:bodyPr/>
                    <a:lstStyle/>
                    <a:p>
                      <a:pPr algn="ctr" fontAlgn="b"/>
                      <a:r>
                        <a:rPr lang="de-DE" sz="1200" u="none" strike="noStrike" dirty="0">
                          <a:effectLst/>
                          <a:latin typeface="+mn-lt"/>
                        </a:rPr>
                        <a:t>+</a:t>
                      </a:r>
                      <a:endParaRPr lang="de-DE" sz="1200" b="0" i="0" u="none" strike="noStrike" dirty="0">
                        <a:effectLst/>
                        <a:latin typeface="+mn-lt"/>
                      </a:endParaRPr>
                    </a:p>
                  </a:txBody>
                  <a:tcPr marL="6350" marR="6350" marT="6350" marB="0" anchor="b">
                    <a:solidFill>
                      <a:schemeClr val="bg1">
                        <a:lumMod val="95000"/>
                      </a:schemeClr>
                    </a:solidFill>
                  </a:tcPr>
                </a:tc>
                <a:tc gridSpan="2">
                  <a:txBody>
                    <a:bodyPr/>
                    <a:lstStyle/>
                    <a:p>
                      <a:pPr algn="l" fontAlgn="b"/>
                      <a:r>
                        <a:rPr lang="de-DE" sz="1200" u="none" strike="noStrike" dirty="0">
                          <a:effectLst/>
                          <a:latin typeface="+mn-lt"/>
                        </a:rPr>
                        <a:t>Alle übrigen Abschreibungen</a:t>
                      </a:r>
                      <a:endParaRPr lang="de-DE" sz="1200" b="0" i="0" u="none" strike="noStrike" dirty="0">
                        <a:effectLst/>
                        <a:latin typeface="+mn-lt"/>
                      </a:endParaRPr>
                    </a:p>
                  </a:txBody>
                  <a:tcPr marL="6350" marR="6350" marT="6350" marB="0" anchor="b">
                    <a:solidFill>
                      <a:schemeClr val="bg1">
                        <a:lumMod val="95000"/>
                      </a:schemeClr>
                    </a:solidFill>
                  </a:tcPr>
                </a:tc>
                <a:tc hMerge="1">
                  <a:txBody>
                    <a:bodyPr/>
                    <a:lstStyle/>
                    <a:p>
                      <a:endParaRPr lang="de-DE"/>
                    </a:p>
                  </a:txBody>
                  <a:tcPr/>
                </a:tc>
                <a:extLst>
                  <a:ext uri="{0D108BD9-81ED-4DB2-BD59-A6C34878D82A}">
                    <a16:rowId xmlns:a16="http://schemas.microsoft.com/office/drawing/2014/main" val="1213673894"/>
                  </a:ext>
                </a:extLst>
              </a:tr>
              <a:tr h="139823">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b">
                    <a:solidFill>
                      <a:srgbClr val="DFC9EF"/>
                    </a:solidFill>
                  </a:tcPr>
                </a:tc>
                <a:tc gridSpan="2">
                  <a:txBody>
                    <a:bodyPr/>
                    <a:lstStyle/>
                    <a:p>
                      <a:pPr algn="l" fontAlgn="b"/>
                      <a:r>
                        <a:rPr lang="de-DE" sz="1200" b="1" u="none" strike="noStrike" dirty="0">
                          <a:effectLst/>
                          <a:latin typeface="+mn-lt"/>
                        </a:rPr>
                        <a:t>Kurzfristige Kapitaldienstgrenze</a:t>
                      </a:r>
                      <a:endParaRPr lang="de-DE" sz="1200" b="1" i="0" u="none" strike="noStrike" dirty="0">
                        <a:effectLst/>
                        <a:latin typeface="+mn-lt"/>
                      </a:endParaRPr>
                    </a:p>
                  </a:txBody>
                  <a:tcPr marL="6350" marR="6350" marT="6350" marB="0" anchor="b">
                    <a:solidFill>
                      <a:srgbClr val="DFC9EF"/>
                    </a:solidFill>
                  </a:tcPr>
                </a:tc>
                <a:tc hMerge="1">
                  <a:txBody>
                    <a:bodyPr/>
                    <a:lstStyle/>
                    <a:p>
                      <a:endParaRPr lang="de-DE"/>
                    </a:p>
                  </a:txBody>
                  <a:tcPr/>
                </a:tc>
                <a:extLst>
                  <a:ext uri="{0D108BD9-81ED-4DB2-BD59-A6C34878D82A}">
                    <a16:rowId xmlns:a16="http://schemas.microsoft.com/office/drawing/2014/main" val="3756947015"/>
                  </a:ext>
                </a:extLst>
              </a:tr>
              <a:tr h="139823">
                <a:tc>
                  <a:txBody>
                    <a:bodyPr/>
                    <a:lstStyle/>
                    <a:p>
                      <a:pPr algn="ctr" fontAlgn="b"/>
                      <a:endParaRPr lang="de-DE" sz="1050" b="0" i="0" u="none" strike="noStrike" dirty="0">
                        <a:effectLst/>
                        <a:latin typeface="+mn-lt"/>
                      </a:endParaRPr>
                    </a:p>
                  </a:txBody>
                  <a:tcPr marL="6350" marR="6350" marT="6350" marB="0" anchor="b">
                    <a:noFill/>
                  </a:tcPr>
                </a:tc>
                <a:tc>
                  <a:txBody>
                    <a:bodyPr/>
                    <a:lstStyle/>
                    <a:p>
                      <a:pPr algn="ctr" fontAlgn="b"/>
                      <a:r>
                        <a:rPr lang="de-DE" sz="1050" u="none" strike="noStrike" dirty="0">
                          <a:effectLst/>
                          <a:latin typeface="+mn-lt"/>
                        </a:rPr>
                        <a:t>–</a:t>
                      </a:r>
                      <a:endParaRPr lang="de-DE" sz="105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050" u="none" strike="noStrike" dirty="0">
                          <a:effectLst/>
                          <a:latin typeface="+mn-lt"/>
                        </a:rPr>
                        <a:t>Kapitaldienst (Zinsaufwand + Tilgung)</a:t>
                      </a:r>
                      <a:endParaRPr lang="de-DE" sz="1050" b="0"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755750682"/>
                  </a:ext>
                </a:extLst>
              </a:tr>
              <a:tr h="139823">
                <a:tc>
                  <a:txBody>
                    <a:bodyPr/>
                    <a:lstStyle/>
                    <a:p>
                      <a:pPr algn="ctr" fontAlgn="b"/>
                      <a:endParaRPr lang="de-DE" sz="1050" b="0" i="0" u="none" strike="noStrike" dirty="0">
                        <a:effectLst/>
                        <a:latin typeface="+mn-lt"/>
                      </a:endParaRPr>
                    </a:p>
                  </a:txBody>
                  <a:tcPr marL="6350" marR="6350" marT="6350" marB="0" anchor="b">
                    <a:noFill/>
                  </a:tcPr>
                </a:tc>
                <a:tc>
                  <a:txBody>
                    <a:bodyPr/>
                    <a:lstStyle/>
                    <a:p>
                      <a:pPr algn="ctr" fontAlgn="b"/>
                      <a:r>
                        <a:rPr lang="de-DE" sz="1050" u="none" strike="noStrike" dirty="0">
                          <a:effectLst/>
                          <a:latin typeface="+mn-lt"/>
                        </a:rPr>
                        <a:t>=</a:t>
                      </a:r>
                      <a:endParaRPr lang="de-DE" sz="1050" b="0" i="0" u="none" strike="noStrike" dirty="0">
                        <a:effectLst/>
                        <a:latin typeface="+mn-lt"/>
                      </a:endParaRPr>
                    </a:p>
                  </a:txBody>
                  <a:tcPr marL="6350" marR="6350" marT="6350" marB="0" anchor="ctr">
                    <a:solidFill>
                      <a:srgbClr val="ECDFF5"/>
                    </a:solidFill>
                  </a:tcPr>
                </a:tc>
                <a:tc>
                  <a:txBody>
                    <a:bodyPr/>
                    <a:lstStyle/>
                    <a:p>
                      <a:pPr algn="l" fontAlgn="b"/>
                      <a:r>
                        <a:rPr lang="de-DE" sz="1050" u="none" strike="noStrike" dirty="0">
                          <a:effectLst/>
                          <a:latin typeface="+mn-lt"/>
                        </a:rPr>
                        <a:t>Kurzfristige Kapitaldienstreserve</a:t>
                      </a:r>
                      <a:endParaRPr lang="de-DE" sz="1050" b="0" i="0" u="none" strike="noStrike" dirty="0">
                        <a:effectLst/>
                        <a:latin typeface="+mn-lt"/>
                      </a:endParaRPr>
                    </a:p>
                  </a:txBody>
                  <a:tcPr marL="6350" marR="6350" marT="6350" marB="0" anchor="ctr">
                    <a:solidFill>
                      <a:srgbClr val="ECDFF5"/>
                    </a:solidFill>
                  </a:tcPr>
                </a:tc>
                <a:extLst>
                  <a:ext uri="{0D108BD9-81ED-4DB2-BD59-A6C34878D82A}">
                    <a16:rowId xmlns:a16="http://schemas.microsoft.com/office/drawing/2014/main" val="539928231"/>
                  </a:ext>
                </a:extLst>
              </a:tr>
            </a:tbl>
          </a:graphicData>
        </a:graphic>
      </p:graphicFrame>
      <p:sp>
        <p:nvSpPr>
          <p:cNvPr id="23" name="Abgerundetes Rechteck 22"/>
          <p:cNvSpPr/>
          <p:nvPr/>
        </p:nvSpPr>
        <p:spPr>
          <a:xfrm>
            <a:off x="4678061" y="3632558"/>
            <a:ext cx="7380589" cy="3150650"/>
          </a:xfrm>
          <a:prstGeom prst="roundRect">
            <a:avLst>
              <a:gd name="adj" fmla="val 4294"/>
            </a:avLst>
          </a:prstGeom>
          <a:noFill/>
          <a:ln w="3810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p:cNvSpPr txBox="1"/>
          <p:nvPr/>
        </p:nvSpPr>
        <p:spPr>
          <a:xfrm>
            <a:off x="5527277" y="3493815"/>
            <a:ext cx="1728000" cy="324000"/>
          </a:xfrm>
          <a:prstGeom prst="rect">
            <a:avLst/>
          </a:prstGeom>
          <a:solidFill>
            <a:schemeClr val="accent4">
              <a:lumMod val="20000"/>
              <a:lumOff val="80000"/>
            </a:schemeClr>
          </a:solidFill>
          <a:ln w="12700">
            <a:solidFill>
              <a:srgbClr val="C00000"/>
            </a:solidFill>
          </a:ln>
          <a:effectLst>
            <a:outerShdw blurRad="50800" dist="38100" dir="2700000" algn="tl" rotWithShape="0">
              <a:prstClr val="black">
                <a:alpha val="40000"/>
              </a:prstClr>
            </a:outerShdw>
          </a:effectLst>
        </p:spPr>
        <p:txBody>
          <a:bodyPr vert="horz" wrap="square" rtlCol="0" anchor="ctr" anchorCtr="1">
            <a:noAutofit/>
          </a:bodyPr>
          <a:lstStyle/>
          <a:p>
            <a:r>
              <a:rPr lang="de-DE" b="1" dirty="0" smtClean="0">
                <a:solidFill>
                  <a:srgbClr val="C00000"/>
                </a:solidFill>
              </a:rPr>
              <a:t>Liquidität</a:t>
            </a:r>
            <a:endParaRPr lang="de-DE" b="1" dirty="0">
              <a:solidFill>
                <a:srgbClr val="C00000"/>
              </a:solidFill>
            </a:endParaRPr>
          </a:p>
        </p:txBody>
      </p:sp>
      <p:sp>
        <p:nvSpPr>
          <p:cNvPr id="22" name="Textfeld 21"/>
          <p:cNvSpPr txBox="1"/>
          <p:nvPr/>
        </p:nvSpPr>
        <p:spPr>
          <a:xfrm>
            <a:off x="4775291" y="1236617"/>
            <a:ext cx="197876" cy="5498118"/>
          </a:xfrm>
          <a:prstGeom prst="rect">
            <a:avLst/>
          </a:prstGeom>
          <a:solidFill>
            <a:srgbClr val="C9A6E4"/>
          </a:solidFill>
        </p:spPr>
        <p:txBody>
          <a:bodyPr vert="vert270" wrap="square" rtlCol="0" anchor="ctr" anchorCtr="1">
            <a:noAutofit/>
          </a:bodyPr>
          <a:lstStyle/>
          <a:p>
            <a:r>
              <a:rPr lang="de-DE" sz="1200" dirty="0" smtClean="0"/>
              <a:t>Haushalt</a:t>
            </a:r>
            <a:endParaRPr lang="de-DE" sz="1200" dirty="0"/>
          </a:p>
        </p:txBody>
      </p:sp>
      <p:sp>
        <p:nvSpPr>
          <p:cNvPr id="29" name="Textfeld 28"/>
          <p:cNvSpPr txBox="1"/>
          <p:nvPr/>
        </p:nvSpPr>
        <p:spPr>
          <a:xfrm>
            <a:off x="298187" y="6134716"/>
            <a:ext cx="1140392" cy="286614"/>
          </a:xfrm>
          <a:prstGeom prst="rect">
            <a:avLst/>
          </a:prstGeom>
          <a:noFill/>
        </p:spPr>
        <p:txBody>
          <a:bodyPr wrap="none" lIns="36000" tIns="36000" rIns="36000" bIns="36000" rtlCol="0" anchor="ctr" anchorCtr="0">
            <a:noAutofit/>
          </a:bodyPr>
          <a:lstStyle/>
          <a:p>
            <a:pPr algn="ctr">
              <a:lnSpc>
                <a:spcPts val="1100"/>
              </a:lnSpc>
            </a:pPr>
            <a:r>
              <a:rPr lang="de-DE" sz="1200" dirty="0" smtClean="0"/>
              <a:t>Unternehmer-</a:t>
            </a:r>
          </a:p>
          <a:p>
            <a:pPr algn="ctr">
              <a:lnSpc>
                <a:spcPts val="1100"/>
              </a:lnSpc>
            </a:pPr>
            <a:r>
              <a:rPr lang="de-DE" sz="1200" dirty="0" smtClean="0"/>
              <a:t>Gewinn (€)</a:t>
            </a:r>
            <a:endParaRPr lang="de-DE" sz="1200" dirty="0"/>
          </a:p>
        </p:txBody>
      </p:sp>
      <p:sp>
        <p:nvSpPr>
          <p:cNvPr id="36" name="Textfeld 35"/>
          <p:cNvSpPr txBox="1"/>
          <p:nvPr/>
        </p:nvSpPr>
        <p:spPr>
          <a:xfrm>
            <a:off x="1969207" y="6134716"/>
            <a:ext cx="1602948" cy="286614"/>
          </a:xfrm>
          <a:prstGeom prst="rect">
            <a:avLst/>
          </a:prstGeom>
          <a:noFill/>
        </p:spPr>
        <p:txBody>
          <a:bodyPr wrap="none" lIns="36000" tIns="36000" rIns="36000" bIns="36000" rtlCol="0" anchor="ctr" anchorCtr="0">
            <a:noAutofit/>
          </a:bodyPr>
          <a:lstStyle/>
          <a:p>
            <a:pPr algn="ctr">
              <a:lnSpc>
                <a:spcPts val="1100"/>
              </a:lnSpc>
            </a:pPr>
            <a:r>
              <a:rPr lang="de-DE" sz="1200" dirty="0" smtClean="0"/>
              <a:t>Kosten des unter-</a:t>
            </a:r>
          </a:p>
          <a:p>
            <a:pPr algn="ctr">
              <a:lnSpc>
                <a:spcPts val="1100"/>
              </a:lnSpc>
            </a:pPr>
            <a:r>
              <a:rPr lang="de-DE" sz="1200" dirty="0" smtClean="0"/>
              <a:t>suchten Faktor (€)</a:t>
            </a:r>
            <a:endParaRPr lang="de-DE" sz="1200" dirty="0"/>
          </a:p>
        </p:txBody>
      </p:sp>
      <p:sp>
        <p:nvSpPr>
          <p:cNvPr id="37" name="Textfeld 36"/>
          <p:cNvSpPr txBox="1"/>
          <p:nvPr/>
        </p:nvSpPr>
        <p:spPr>
          <a:xfrm>
            <a:off x="615717" y="6464146"/>
            <a:ext cx="2848154" cy="308858"/>
          </a:xfrm>
          <a:prstGeom prst="rect">
            <a:avLst/>
          </a:prstGeom>
          <a:noFill/>
        </p:spPr>
        <p:txBody>
          <a:bodyPr wrap="none" lIns="36000" tIns="36000" rIns="36000" bIns="36000" rtlCol="0" anchor="ctr" anchorCtr="0">
            <a:noAutofit/>
          </a:bodyPr>
          <a:lstStyle/>
          <a:p>
            <a:pPr algn="ctr">
              <a:lnSpc>
                <a:spcPts val="1100"/>
              </a:lnSpc>
            </a:pPr>
            <a:r>
              <a:rPr lang="de-DE" sz="1200" dirty="0" smtClean="0"/>
              <a:t>Einsatzmenge des</a:t>
            </a:r>
          </a:p>
          <a:p>
            <a:pPr algn="ctr">
              <a:lnSpc>
                <a:spcPts val="1100"/>
              </a:lnSpc>
            </a:pPr>
            <a:r>
              <a:rPr lang="de-DE" sz="1200" dirty="0" smtClean="0"/>
              <a:t>untersuchten Faktors (AK, ha, €)</a:t>
            </a:r>
            <a:endParaRPr lang="de-DE" sz="1200" dirty="0"/>
          </a:p>
        </p:txBody>
      </p:sp>
      <p:sp>
        <p:nvSpPr>
          <p:cNvPr id="38" name="Textfeld 37"/>
          <p:cNvSpPr txBox="1"/>
          <p:nvPr/>
        </p:nvSpPr>
        <p:spPr>
          <a:xfrm>
            <a:off x="1571494" y="6134716"/>
            <a:ext cx="360937" cy="286614"/>
          </a:xfrm>
          <a:prstGeom prst="rect">
            <a:avLst/>
          </a:prstGeom>
          <a:noFill/>
        </p:spPr>
        <p:txBody>
          <a:bodyPr wrap="none" lIns="36000" tIns="36000" rIns="36000" bIns="36000" rtlCol="0" anchor="ctr" anchorCtr="0">
            <a:noAutofit/>
          </a:bodyPr>
          <a:lstStyle/>
          <a:p>
            <a:pPr algn="ctr"/>
            <a:r>
              <a:rPr lang="de-DE" sz="1200" dirty="0" smtClean="0"/>
              <a:t>+</a:t>
            </a:r>
            <a:endParaRPr lang="de-DE" sz="1200" dirty="0"/>
          </a:p>
        </p:txBody>
      </p:sp>
      <p:sp>
        <p:nvSpPr>
          <p:cNvPr id="39" name="Textfeld 38"/>
          <p:cNvSpPr txBox="1"/>
          <p:nvPr/>
        </p:nvSpPr>
        <p:spPr>
          <a:xfrm>
            <a:off x="1663812" y="4930259"/>
            <a:ext cx="2283134" cy="873581"/>
          </a:xfrm>
          <a:prstGeom prst="rect">
            <a:avLst/>
          </a:prstGeom>
          <a:solidFill>
            <a:schemeClr val="accent6">
              <a:lumMod val="20000"/>
              <a:lumOff val="80000"/>
            </a:schemeClr>
          </a:solidFill>
          <a:ln>
            <a:noFill/>
          </a:ln>
        </p:spPr>
        <p:txBody>
          <a:bodyPr wrap="none" lIns="36000" tIns="36000" rIns="36000" bIns="36000" rtlCol="0" anchor="ctr" anchorCtr="0">
            <a:noAutofit/>
          </a:bodyPr>
          <a:lstStyle/>
          <a:p>
            <a:pPr algn="ctr"/>
            <a:endParaRPr lang="de-DE" sz="1200" b="1" dirty="0"/>
          </a:p>
        </p:txBody>
      </p:sp>
      <p:sp>
        <p:nvSpPr>
          <p:cNvPr id="40" name="Textfeld 39"/>
          <p:cNvSpPr txBox="1"/>
          <p:nvPr/>
        </p:nvSpPr>
        <p:spPr>
          <a:xfrm>
            <a:off x="174220" y="4926332"/>
            <a:ext cx="1396821" cy="871289"/>
          </a:xfrm>
          <a:prstGeom prst="rect">
            <a:avLst/>
          </a:prstGeom>
          <a:solidFill>
            <a:schemeClr val="accent5">
              <a:lumMod val="20000"/>
              <a:lumOff val="80000"/>
            </a:schemeClr>
          </a:solidFill>
          <a:ln>
            <a:noFill/>
          </a:ln>
        </p:spPr>
        <p:txBody>
          <a:bodyPr wrap="none" lIns="36000" tIns="36000" rIns="36000" bIns="36000" rtlCol="0" anchor="ctr" anchorCtr="0">
            <a:noAutofit/>
          </a:bodyPr>
          <a:lstStyle/>
          <a:p>
            <a:pPr algn="ctr"/>
            <a:endParaRPr lang="de-DE" sz="1200" b="1" dirty="0"/>
          </a:p>
        </p:txBody>
      </p:sp>
      <p:cxnSp>
        <p:nvCxnSpPr>
          <p:cNvPr id="41" name="Gerader Verbinder 40"/>
          <p:cNvCxnSpPr/>
          <p:nvPr/>
        </p:nvCxnSpPr>
        <p:spPr>
          <a:xfrm>
            <a:off x="199490" y="5338263"/>
            <a:ext cx="1334739" cy="0"/>
          </a:xfrm>
          <a:prstGeom prst="line">
            <a:avLst/>
          </a:prstGeom>
          <a:ln w="19050"/>
        </p:spPr>
        <p:style>
          <a:lnRef idx="1">
            <a:schemeClr val="dk1"/>
          </a:lnRef>
          <a:fillRef idx="0">
            <a:schemeClr val="dk1"/>
          </a:fillRef>
          <a:effectRef idx="0">
            <a:schemeClr val="dk1"/>
          </a:effectRef>
          <a:fontRef idx="minor">
            <a:schemeClr val="tx1"/>
          </a:fontRef>
        </p:style>
      </p:cxnSp>
      <p:sp>
        <p:nvSpPr>
          <p:cNvPr id="42" name="Textfeld 41"/>
          <p:cNvSpPr txBox="1"/>
          <p:nvPr/>
        </p:nvSpPr>
        <p:spPr>
          <a:xfrm>
            <a:off x="164282" y="5145054"/>
            <a:ext cx="1396820" cy="220149"/>
          </a:xfrm>
          <a:prstGeom prst="rect">
            <a:avLst/>
          </a:prstGeom>
          <a:noFill/>
        </p:spPr>
        <p:txBody>
          <a:bodyPr wrap="none" lIns="36000" tIns="36000" rIns="36000" bIns="36000" rtlCol="0" anchor="ctr" anchorCtr="0">
            <a:noAutofit/>
          </a:bodyPr>
          <a:lstStyle/>
          <a:p>
            <a:pPr algn="ctr"/>
            <a:r>
              <a:rPr lang="de-DE" sz="1200" dirty="0" smtClean="0"/>
              <a:t>Gewinn</a:t>
            </a:r>
            <a:endParaRPr lang="de-DE" sz="1200" dirty="0"/>
          </a:p>
        </p:txBody>
      </p:sp>
      <p:sp>
        <p:nvSpPr>
          <p:cNvPr id="43" name="Textfeld 42"/>
          <p:cNvSpPr txBox="1"/>
          <p:nvPr/>
        </p:nvSpPr>
        <p:spPr>
          <a:xfrm>
            <a:off x="164282" y="5349921"/>
            <a:ext cx="1396820" cy="460219"/>
          </a:xfrm>
          <a:prstGeom prst="rect">
            <a:avLst/>
          </a:prstGeom>
          <a:noFill/>
        </p:spPr>
        <p:txBody>
          <a:bodyPr wrap="none" lIns="36000" tIns="36000" rIns="36000" bIns="36000" rtlCol="0" anchor="ctr" anchorCtr="0">
            <a:noAutofit/>
          </a:bodyPr>
          <a:lstStyle/>
          <a:p>
            <a:pPr algn="ctr">
              <a:lnSpc>
                <a:spcPts val="1100"/>
              </a:lnSpc>
            </a:pPr>
            <a:r>
              <a:rPr lang="de-DE" sz="1200" dirty="0" smtClean="0"/>
              <a:t>Kostenansätze </a:t>
            </a:r>
          </a:p>
          <a:p>
            <a:pPr algn="ctr">
              <a:lnSpc>
                <a:spcPts val="1100"/>
              </a:lnSpc>
            </a:pPr>
            <a:r>
              <a:rPr lang="de-DE" sz="1200" dirty="0" smtClean="0"/>
              <a:t>für        </a:t>
            </a:r>
            <a:r>
              <a:rPr lang="de-DE" sz="1200" dirty="0">
                <a:solidFill>
                  <a:schemeClr val="accent2"/>
                </a:solidFill>
                <a:latin typeface="Segoe UI Emoji" panose="020B0502040204020203" pitchFamily="34" charset="0"/>
                <a:ea typeface="Segoe UI Emoji" panose="020B0502040204020203" pitchFamily="34" charset="0"/>
              </a:rPr>
              <a:t>🅴</a:t>
            </a:r>
            <a:endParaRPr lang="de-DE" sz="1200" dirty="0" smtClean="0">
              <a:solidFill>
                <a:schemeClr val="accent2"/>
              </a:solidFill>
            </a:endParaRPr>
          </a:p>
          <a:p>
            <a:pPr algn="ctr">
              <a:lnSpc>
                <a:spcPts val="1100"/>
              </a:lnSpc>
            </a:pPr>
            <a:r>
              <a:rPr lang="de-DE" sz="1200" dirty="0" smtClean="0"/>
              <a:t>eigene Faktoren</a:t>
            </a:r>
            <a:endParaRPr lang="de-DE" sz="1200" dirty="0"/>
          </a:p>
        </p:txBody>
      </p:sp>
      <p:sp>
        <p:nvSpPr>
          <p:cNvPr id="44" name="Textfeld 43"/>
          <p:cNvSpPr txBox="1"/>
          <p:nvPr/>
        </p:nvSpPr>
        <p:spPr>
          <a:xfrm>
            <a:off x="174221" y="4930259"/>
            <a:ext cx="1396820" cy="228339"/>
          </a:xfrm>
          <a:prstGeom prst="rect">
            <a:avLst/>
          </a:prstGeom>
          <a:solidFill>
            <a:schemeClr val="accent5"/>
          </a:solidFill>
        </p:spPr>
        <p:txBody>
          <a:bodyPr wrap="none" lIns="36000" tIns="36000" rIns="36000" bIns="36000" rtlCol="0" anchor="ctr" anchorCtr="0">
            <a:noAutofit/>
          </a:bodyPr>
          <a:lstStyle/>
          <a:p>
            <a:pPr algn="ctr"/>
            <a:r>
              <a:rPr lang="de-DE" sz="1200" b="1" dirty="0" smtClean="0">
                <a:solidFill>
                  <a:schemeClr val="bg1"/>
                </a:solidFill>
              </a:rPr>
              <a:t>Netto-Rentabilität</a:t>
            </a:r>
            <a:endParaRPr lang="de-DE" sz="1200" b="1" dirty="0">
              <a:solidFill>
                <a:schemeClr val="bg1"/>
              </a:solidFill>
            </a:endParaRPr>
          </a:p>
        </p:txBody>
      </p:sp>
      <p:cxnSp>
        <p:nvCxnSpPr>
          <p:cNvPr id="45" name="Gerader Verbinder 44"/>
          <p:cNvCxnSpPr/>
          <p:nvPr/>
        </p:nvCxnSpPr>
        <p:spPr>
          <a:xfrm>
            <a:off x="1730070" y="5338263"/>
            <a:ext cx="2194326" cy="0"/>
          </a:xfrm>
          <a:prstGeom prst="line">
            <a:avLst/>
          </a:prstGeom>
          <a:ln w="19050"/>
        </p:spPr>
        <p:style>
          <a:lnRef idx="1">
            <a:schemeClr val="dk1"/>
          </a:lnRef>
          <a:fillRef idx="0">
            <a:schemeClr val="dk1"/>
          </a:fillRef>
          <a:effectRef idx="0">
            <a:schemeClr val="dk1"/>
          </a:effectRef>
          <a:fontRef idx="minor">
            <a:schemeClr val="tx1"/>
          </a:fontRef>
        </p:style>
      </p:cxnSp>
      <p:sp>
        <p:nvSpPr>
          <p:cNvPr id="46" name="Textfeld 45"/>
          <p:cNvSpPr txBox="1"/>
          <p:nvPr/>
        </p:nvSpPr>
        <p:spPr>
          <a:xfrm>
            <a:off x="1650558" y="5145054"/>
            <a:ext cx="2296388" cy="220149"/>
          </a:xfrm>
          <a:prstGeom prst="rect">
            <a:avLst/>
          </a:prstGeom>
          <a:noFill/>
        </p:spPr>
        <p:txBody>
          <a:bodyPr wrap="none" lIns="36000" tIns="36000" rIns="36000" bIns="36000" rtlCol="0" anchor="ctr" anchorCtr="0">
            <a:noAutofit/>
          </a:bodyPr>
          <a:lstStyle/>
          <a:p>
            <a:pPr algn="ctr"/>
            <a:r>
              <a:rPr lang="de-DE" sz="1200" dirty="0" smtClean="0"/>
              <a:t>Betriebseinkommen</a:t>
            </a:r>
            <a:endParaRPr lang="de-DE" sz="1200" dirty="0"/>
          </a:p>
        </p:txBody>
      </p:sp>
      <p:sp>
        <p:nvSpPr>
          <p:cNvPr id="47" name="Textfeld 46"/>
          <p:cNvSpPr txBox="1"/>
          <p:nvPr/>
        </p:nvSpPr>
        <p:spPr>
          <a:xfrm>
            <a:off x="1650558" y="5353962"/>
            <a:ext cx="2296388" cy="460219"/>
          </a:xfrm>
          <a:prstGeom prst="rect">
            <a:avLst/>
          </a:prstGeom>
          <a:noFill/>
        </p:spPr>
        <p:txBody>
          <a:bodyPr wrap="none" lIns="36000" tIns="36000" rIns="36000" bIns="36000" rtlCol="0" anchor="ctr" anchorCtr="0">
            <a:noAutofit/>
          </a:bodyPr>
          <a:lstStyle/>
          <a:p>
            <a:pPr algn="ctr">
              <a:lnSpc>
                <a:spcPts val="1100"/>
              </a:lnSpc>
            </a:pPr>
            <a:r>
              <a:rPr lang="de-DE" sz="1200" dirty="0" smtClean="0"/>
              <a:t>Aufwand für fremde Faktoren </a:t>
            </a:r>
            <a:r>
              <a:rPr lang="de-DE" sz="1200" dirty="0">
                <a:solidFill>
                  <a:srgbClr val="0033CC"/>
                </a:solidFill>
                <a:latin typeface="Segoe UI Emoji" panose="020B0502040204020203" pitchFamily="34" charset="0"/>
                <a:ea typeface="Segoe UI Emoji" panose="020B0502040204020203" pitchFamily="34" charset="0"/>
              </a:rPr>
              <a:t>🅵</a:t>
            </a:r>
            <a:endParaRPr lang="de-DE" sz="1200" dirty="0" smtClean="0">
              <a:solidFill>
                <a:srgbClr val="0033CC"/>
              </a:solidFill>
            </a:endParaRPr>
          </a:p>
          <a:p>
            <a:pPr algn="ctr">
              <a:lnSpc>
                <a:spcPts val="1100"/>
              </a:lnSpc>
            </a:pPr>
            <a:r>
              <a:rPr lang="de-DE" sz="1200" dirty="0" smtClean="0"/>
              <a:t>UND </a:t>
            </a:r>
          </a:p>
          <a:p>
            <a:pPr algn="ctr">
              <a:lnSpc>
                <a:spcPts val="1100"/>
              </a:lnSpc>
            </a:pPr>
            <a:r>
              <a:rPr lang="de-DE" sz="1200" dirty="0" smtClean="0"/>
              <a:t>Kostenansätze f. eig. Faktoren </a:t>
            </a:r>
            <a:r>
              <a:rPr lang="de-DE" sz="1200" dirty="0">
                <a:solidFill>
                  <a:schemeClr val="accent2"/>
                </a:solidFill>
                <a:latin typeface="Segoe UI Emoji" panose="020B0502040204020203" pitchFamily="34" charset="0"/>
                <a:ea typeface="Segoe UI Emoji" panose="020B0502040204020203" pitchFamily="34" charset="0"/>
              </a:rPr>
              <a:t>🅴</a:t>
            </a:r>
            <a:endParaRPr lang="de-DE" sz="1200" dirty="0">
              <a:solidFill>
                <a:schemeClr val="accent2"/>
              </a:solidFill>
            </a:endParaRPr>
          </a:p>
        </p:txBody>
      </p:sp>
      <p:sp>
        <p:nvSpPr>
          <p:cNvPr id="48" name="Textfeld 47"/>
          <p:cNvSpPr txBox="1"/>
          <p:nvPr/>
        </p:nvSpPr>
        <p:spPr>
          <a:xfrm>
            <a:off x="1664473" y="4930259"/>
            <a:ext cx="2282473" cy="228339"/>
          </a:xfrm>
          <a:prstGeom prst="rect">
            <a:avLst/>
          </a:prstGeom>
          <a:solidFill>
            <a:schemeClr val="accent6">
              <a:lumMod val="75000"/>
            </a:schemeClr>
          </a:solidFill>
        </p:spPr>
        <p:txBody>
          <a:bodyPr wrap="none" lIns="36000" tIns="36000" rIns="36000" bIns="36000" rtlCol="0" anchor="ctr" anchorCtr="0">
            <a:noAutofit/>
          </a:bodyPr>
          <a:lstStyle/>
          <a:p>
            <a:pPr algn="ctr"/>
            <a:r>
              <a:rPr lang="de-DE" sz="1200" b="1" dirty="0" smtClean="0">
                <a:solidFill>
                  <a:schemeClr val="bg1"/>
                </a:solidFill>
              </a:rPr>
              <a:t>Relative Faktorentlohnung</a:t>
            </a:r>
            <a:endParaRPr lang="de-DE" sz="1200" b="1" dirty="0">
              <a:solidFill>
                <a:schemeClr val="bg1"/>
              </a:solidFill>
            </a:endParaRPr>
          </a:p>
        </p:txBody>
      </p:sp>
      <p:sp>
        <p:nvSpPr>
          <p:cNvPr id="49" name="Runde Klammer links/rechts 48"/>
          <p:cNvSpPr/>
          <p:nvPr/>
        </p:nvSpPr>
        <p:spPr>
          <a:xfrm>
            <a:off x="276980" y="5386271"/>
            <a:ext cx="1192145" cy="379530"/>
          </a:xfrm>
          <a:prstGeom prst="bracketPair">
            <a:avLst>
              <a:gd name="adj" fmla="val 11919"/>
            </a:avLst>
          </a:prstGeom>
          <a:ln w="15875"/>
        </p:spPr>
        <p:style>
          <a:lnRef idx="1">
            <a:schemeClr val="dk1"/>
          </a:lnRef>
          <a:fillRef idx="0">
            <a:schemeClr val="dk1"/>
          </a:fillRef>
          <a:effectRef idx="0">
            <a:schemeClr val="dk1"/>
          </a:effectRef>
          <a:fontRef idx="minor">
            <a:schemeClr val="tx1"/>
          </a:fontRef>
        </p:style>
        <p:txBody>
          <a:bodyPr rtlCol="0" anchor="ctr"/>
          <a:lstStyle/>
          <a:p>
            <a:pPr algn="ctr"/>
            <a:endParaRPr lang="de-DE" sz="1200"/>
          </a:p>
        </p:txBody>
      </p:sp>
      <p:sp>
        <p:nvSpPr>
          <p:cNvPr id="50" name="Runde Klammer links/rechts 49"/>
          <p:cNvSpPr/>
          <p:nvPr/>
        </p:nvSpPr>
        <p:spPr>
          <a:xfrm>
            <a:off x="1744590" y="5382131"/>
            <a:ext cx="2145485" cy="396369"/>
          </a:xfrm>
          <a:prstGeom prst="bracketPair">
            <a:avLst>
              <a:gd name="adj" fmla="val 11919"/>
            </a:avLst>
          </a:prstGeom>
          <a:ln w="15875"/>
        </p:spPr>
        <p:style>
          <a:lnRef idx="1">
            <a:schemeClr val="dk1"/>
          </a:lnRef>
          <a:fillRef idx="0">
            <a:schemeClr val="dk1"/>
          </a:fillRef>
          <a:effectRef idx="0">
            <a:schemeClr val="dk1"/>
          </a:effectRef>
          <a:fontRef idx="minor">
            <a:schemeClr val="tx1"/>
          </a:fontRef>
        </p:style>
        <p:txBody>
          <a:bodyPr rtlCol="0" anchor="ctr"/>
          <a:lstStyle/>
          <a:p>
            <a:pPr algn="ctr"/>
            <a:endParaRPr lang="de-DE" sz="1200"/>
          </a:p>
        </p:txBody>
      </p:sp>
      <p:cxnSp>
        <p:nvCxnSpPr>
          <p:cNvPr id="51" name="Gerader Verbinder 50"/>
          <p:cNvCxnSpPr/>
          <p:nvPr/>
        </p:nvCxnSpPr>
        <p:spPr>
          <a:xfrm>
            <a:off x="339213" y="6425257"/>
            <a:ext cx="3333679" cy="0"/>
          </a:xfrm>
          <a:prstGeom prst="line">
            <a:avLst/>
          </a:prstGeom>
          <a:ln w="19050"/>
        </p:spPr>
        <p:style>
          <a:lnRef idx="1">
            <a:schemeClr val="dk1"/>
          </a:lnRef>
          <a:fillRef idx="0">
            <a:schemeClr val="dk1"/>
          </a:fillRef>
          <a:effectRef idx="0">
            <a:schemeClr val="dk1"/>
          </a:effectRef>
          <a:fontRef idx="minor">
            <a:schemeClr val="tx1"/>
          </a:fontRef>
        </p:style>
      </p:cxnSp>
      <p:sp>
        <p:nvSpPr>
          <p:cNvPr id="52" name="Textfeld 51"/>
          <p:cNvSpPr txBox="1"/>
          <p:nvPr/>
        </p:nvSpPr>
        <p:spPr>
          <a:xfrm>
            <a:off x="174219" y="5864264"/>
            <a:ext cx="3772727" cy="228339"/>
          </a:xfrm>
          <a:prstGeom prst="rect">
            <a:avLst/>
          </a:prstGeom>
          <a:solidFill>
            <a:schemeClr val="accent4">
              <a:lumMod val="50000"/>
            </a:schemeClr>
          </a:solidFill>
        </p:spPr>
        <p:txBody>
          <a:bodyPr wrap="none" lIns="36000" tIns="36000" rIns="36000" bIns="36000" rtlCol="0" anchor="ctr" anchorCtr="0">
            <a:noAutofit/>
          </a:bodyPr>
          <a:lstStyle/>
          <a:p>
            <a:pPr algn="ctr"/>
            <a:r>
              <a:rPr lang="de-DE" sz="1200" b="1" dirty="0" smtClean="0">
                <a:solidFill>
                  <a:schemeClr val="bg1"/>
                </a:solidFill>
              </a:rPr>
              <a:t>Faktorentlohnung Arbeit/Boden/(Besatz-)Kapital</a:t>
            </a:r>
            <a:endParaRPr lang="de-DE" sz="1200" b="1" dirty="0">
              <a:solidFill>
                <a:schemeClr val="bg1"/>
              </a:solidFill>
            </a:endParaRPr>
          </a:p>
        </p:txBody>
      </p:sp>
      <p:sp>
        <p:nvSpPr>
          <p:cNvPr id="56" name="Textfeld 55"/>
          <p:cNvSpPr txBox="1"/>
          <p:nvPr/>
        </p:nvSpPr>
        <p:spPr>
          <a:xfrm>
            <a:off x="5335235" y="2173025"/>
            <a:ext cx="6628164" cy="831766"/>
          </a:xfrm>
          <a:prstGeom prst="rect">
            <a:avLst/>
          </a:prstGeom>
          <a:solidFill>
            <a:srgbClr val="F0E8F8"/>
          </a:solidFill>
        </p:spPr>
        <p:txBody>
          <a:bodyPr wrap="square" lIns="36000" tIns="36000" rIns="36000" bIns="36000" rtlCol="0">
            <a:noAutofit/>
          </a:bodyPr>
          <a:lstStyle/>
          <a:p>
            <a:r>
              <a:rPr lang="de-DE" sz="1200" dirty="0" smtClean="0"/>
              <a:t>30</a:t>
            </a:r>
            <a:r>
              <a:rPr lang="de-DE" sz="1200" dirty="0"/>
              <a:t>% × </a:t>
            </a:r>
            <a:r>
              <a:rPr lang="de-DE" sz="1200" dirty="0" smtClean="0"/>
              <a:t>Abschreibungen (für reale </a:t>
            </a:r>
            <a:r>
              <a:rPr lang="de-DE" sz="1200" dirty="0"/>
              <a:t>Substanzerhaltung / </a:t>
            </a:r>
            <a:r>
              <a:rPr lang="de-DE" sz="1200" dirty="0" smtClean="0"/>
              <a:t>Inflationsausgleich</a:t>
            </a:r>
          </a:p>
          <a:p>
            <a:r>
              <a:rPr lang="de-DE" sz="1200" dirty="0" smtClean="0"/>
              <a:t>40% </a:t>
            </a:r>
            <a:r>
              <a:rPr lang="de-DE" sz="1200" dirty="0"/>
              <a:t>×</a:t>
            </a:r>
            <a:r>
              <a:rPr lang="de-DE" sz="1200" dirty="0" smtClean="0"/>
              <a:t> Gewinn (für Wachstum </a:t>
            </a:r>
            <a:r>
              <a:rPr lang="de-DE" sz="1200" dirty="0"/>
              <a:t>(Netto-Investitionen</a:t>
            </a:r>
            <a:r>
              <a:rPr lang="de-DE" sz="1200" dirty="0" smtClean="0"/>
              <a:t>))</a:t>
            </a:r>
          </a:p>
          <a:p>
            <a:r>
              <a:rPr lang="de-DE" sz="1200" dirty="0" smtClean="0"/>
              <a:t>  5% </a:t>
            </a:r>
            <a:r>
              <a:rPr lang="de-DE" sz="1200" dirty="0"/>
              <a:t>×</a:t>
            </a:r>
            <a:r>
              <a:rPr lang="de-DE" sz="1200" dirty="0" smtClean="0"/>
              <a:t> Fremdkapital (für Fremdkapitalabbau </a:t>
            </a:r>
            <a:r>
              <a:rPr lang="de-DE" sz="1200" dirty="0"/>
              <a:t>(langfristig</a:t>
            </a:r>
            <a:r>
              <a:rPr lang="de-DE" sz="1200" dirty="0" smtClean="0"/>
              <a:t>))</a:t>
            </a:r>
          </a:p>
          <a:p>
            <a:r>
              <a:rPr lang="de-DE" sz="1200" dirty="0" smtClean="0"/>
              <a:t>10.000 Euro je Jahr als pauschale absolute Untergrenze</a:t>
            </a:r>
            <a:endParaRPr lang="de-DE" sz="1200" dirty="0"/>
          </a:p>
          <a:p>
            <a:endParaRPr lang="de-DE" sz="1200" dirty="0"/>
          </a:p>
        </p:txBody>
      </p:sp>
      <p:sp>
        <p:nvSpPr>
          <p:cNvPr id="63" name="Textfeld 62"/>
          <p:cNvSpPr txBox="1"/>
          <p:nvPr/>
        </p:nvSpPr>
        <p:spPr>
          <a:xfrm>
            <a:off x="10147538" y="2225345"/>
            <a:ext cx="1706579" cy="719910"/>
          </a:xfrm>
          <a:prstGeom prst="rect">
            <a:avLst/>
          </a:prstGeom>
          <a:noFill/>
        </p:spPr>
        <p:txBody>
          <a:bodyPr wrap="square" lIns="36000" tIns="36000" rIns="36000" bIns="36000" rtlCol="0" anchor="ctr" anchorCtr="1">
            <a:noAutofit/>
          </a:bodyPr>
          <a:lstStyle/>
          <a:p>
            <a:pPr algn="ctr"/>
            <a:r>
              <a:rPr lang="de-DE" sz="1200" b="1" dirty="0" smtClean="0"/>
              <a:t>Höchster der vier Beträge</a:t>
            </a:r>
          </a:p>
          <a:p>
            <a:pPr algn="ctr"/>
            <a:r>
              <a:rPr lang="de-DE" sz="1200" b="1" dirty="0"/>
              <a:t>=</a:t>
            </a:r>
            <a:endParaRPr lang="de-DE" sz="1200" b="1" dirty="0" smtClean="0"/>
          </a:p>
          <a:p>
            <a:pPr algn="ctr"/>
            <a:r>
              <a:rPr lang="de-DE" sz="1200" b="1" dirty="0" smtClean="0"/>
              <a:t>Mindesthöhe der</a:t>
            </a:r>
          </a:p>
          <a:p>
            <a:pPr algn="ctr"/>
            <a:r>
              <a:rPr lang="de-DE" sz="1200" b="1" dirty="0" smtClean="0"/>
              <a:t>Eigenkapitalbildung</a:t>
            </a:r>
            <a:endParaRPr lang="de-DE" sz="1200" b="1" dirty="0"/>
          </a:p>
        </p:txBody>
      </p:sp>
      <p:sp>
        <p:nvSpPr>
          <p:cNvPr id="64" name="Textfeld 63"/>
          <p:cNvSpPr txBox="1"/>
          <p:nvPr/>
        </p:nvSpPr>
        <p:spPr>
          <a:xfrm>
            <a:off x="5335235" y="1946449"/>
            <a:ext cx="6628163" cy="228339"/>
          </a:xfrm>
          <a:prstGeom prst="rect">
            <a:avLst/>
          </a:prstGeom>
          <a:solidFill>
            <a:srgbClr val="7030A0"/>
          </a:solidFill>
        </p:spPr>
        <p:txBody>
          <a:bodyPr wrap="none" lIns="36000" tIns="36000" rIns="36000" bIns="36000" rtlCol="0" anchor="ctr" anchorCtr="0">
            <a:noAutofit/>
          </a:bodyPr>
          <a:lstStyle/>
          <a:p>
            <a:pPr algn="ctr"/>
            <a:r>
              <a:rPr lang="de-DE" sz="1200" b="1" dirty="0">
                <a:solidFill>
                  <a:schemeClr val="bg1"/>
                </a:solidFill>
              </a:rPr>
              <a:t>Richtwerte zur Mindesthöhe der </a:t>
            </a:r>
            <a:r>
              <a:rPr lang="de-DE" sz="1200" b="1" dirty="0" smtClean="0">
                <a:solidFill>
                  <a:schemeClr val="bg1"/>
                </a:solidFill>
              </a:rPr>
              <a:t>Eigenkapitalbildung</a:t>
            </a:r>
            <a:endParaRPr lang="de-DE" sz="1200" b="1" dirty="0">
              <a:solidFill>
                <a:schemeClr val="bg1"/>
              </a:solidFill>
            </a:endParaRPr>
          </a:p>
        </p:txBody>
      </p:sp>
      <p:sp>
        <p:nvSpPr>
          <p:cNvPr id="21" name="Geschweifte Klammer rechts 20"/>
          <p:cNvSpPr/>
          <p:nvPr/>
        </p:nvSpPr>
        <p:spPr>
          <a:xfrm>
            <a:off x="9914818" y="2225345"/>
            <a:ext cx="122443" cy="719910"/>
          </a:xfrm>
          <a:prstGeom prst="rightBrace">
            <a:avLst>
              <a:gd name="adj1" fmla="val 41803"/>
              <a:gd name="adj2" fmla="val 50000"/>
            </a:avLst>
          </a:prstGeom>
          <a:ln w="9525"/>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cxnSp>
        <p:nvCxnSpPr>
          <p:cNvPr id="65" name="Gerader Verbinder 64"/>
          <p:cNvCxnSpPr/>
          <p:nvPr/>
        </p:nvCxnSpPr>
        <p:spPr>
          <a:xfrm>
            <a:off x="8592717" y="6306809"/>
            <a:ext cx="2451612" cy="0"/>
          </a:xfrm>
          <a:prstGeom prst="line">
            <a:avLst/>
          </a:prstGeom>
          <a:ln w="19050"/>
        </p:spPr>
        <p:style>
          <a:lnRef idx="1">
            <a:schemeClr val="dk1"/>
          </a:lnRef>
          <a:fillRef idx="0">
            <a:schemeClr val="dk1"/>
          </a:fillRef>
          <a:effectRef idx="0">
            <a:schemeClr val="dk1"/>
          </a:effectRef>
          <a:fontRef idx="minor">
            <a:schemeClr val="tx1"/>
          </a:fontRef>
        </p:style>
      </p:cxnSp>
      <p:sp>
        <p:nvSpPr>
          <p:cNvPr id="66" name="Textfeld 65"/>
          <p:cNvSpPr txBox="1"/>
          <p:nvPr/>
        </p:nvSpPr>
        <p:spPr>
          <a:xfrm>
            <a:off x="8518177" y="6030108"/>
            <a:ext cx="2600693" cy="271137"/>
          </a:xfrm>
          <a:prstGeom prst="rect">
            <a:avLst/>
          </a:prstGeom>
          <a:noFill/>
        </p:spPr>
        <p:txBody>
          <a:bodyPr wrap="none" lIns="36000" tIns="36000" rIns="36000" bIns="36000" rtlCol="0" anchor="ctr" anchorCtr="0">
            <a:noAutofit/>
          </a:bodyPr>
          <a:lstStyle/>
          <a:p>
            <a:pPr algn="ctr"/>
            <a:r>
              <a:rPr lang="de-DE" sz="1200" dirty="0"/>
              <a:t>Kapitaldienst (Zinsaufwand + Tilgung)</a:t>
            </a:r>
          </a:p>
        </p:txBody>
      </p:sp>
      <p:sp>
        <p:nvSpPr>
          <p:cNvPr id="67" name="Textfeld 66"/>
          <p:cNvSpPr txBox="1"/>
          <p:nvPr/>
        </p:nvSpPr>
        <p:spPr>
          <a:xfrm>
            <a:off x="8518177" y="6286041"/>
            <a:ext cx="2600693" cy="425931"/>
          </a:xfrm>
          <a:prstGeom prst="rect">
            <a:avLst/>
          </a:prstGeom>
          <a:noFill/>
        </p:spPr>
        <p:txBody>
          <a:bodyPr wrap="none" lIns="36000" tIns="36000" rIns="36000" bIns="36000" rtlCol="0" anchor="ctr" anchorCtr="0">
            <a:noAutofit/>
          </a:bodyPr>
          <a:lstStyle/>
          <a:p>
            <a:pPr algn="ctr"/>
            <a:r>
              <a:rPr lang="de-DE" sz="1200" dirty="0" smtClean="0"/>
              <a:t>Kapitaldienstgrenze</a:t>
            </a:r>
          </a:p>
          <a:p>
            <a:pPr algn="ctr"/>
            <a:r>
              <a:rPr lang="de-DE" sz="1200" dirty="0" smtClean="0"/>
              <a:t>(langfristig/nachhaltig/kurzfristig)</a:t>
            </a:r>
            <a:endParaRPr lang="de-DE" sz="1200" dirty="0"/>
          </a:p>
        </p:txBody>
      </p:sp>
      <p:sp>
        <p:nvSpPr>
          <p:cNvPr id="68" name="Textfeld 67"/>
          <p:cNvSpPr txBox="1"/>
          <p:nvPr/>
        </p:nvSpPr>
        <p:spPr>
          <a:xfrm>
            <a:off x="8488097" y="5377145"/>
            <a:ext cx="2666406" cy="601658"/>
          </a:xfrm>
          <a:prstGeom prst="rect">
            <a:avLst/>
          </a:prstGeom>
          <a:solidFill>
            <a:srgbClr val="7030A0"/>
          </a:solidFill>
        </p:spPr>
        <p:txBody>
          <a:bodyPr wrap="none" lIns="36000" tIns="36000" rIns="36000" bIns="36000" rtlCol="0" anchor="ctr" anchorCtr="0">
            <a:noAutofit/>
          </a:bodyPr>
          <a:lstStyle/>
          <a:p>
            <a:pPr algn="ctr"/>
            <a:r>
              <a:rPr lang="de-DE" sz="1200" b="1" dirty="0" smtClean="0">
                <a:solidFill>
                  <a:schemeClr val="bg1"/>
                </a:solidFill>
              </a:rPr>
              <a:t>Auslastung der Kapitaldienstgrenzen</a:t>
            </a:r>
          </a:p>
          <a:p>
            <a:pPr algn="ctr"/>
            <a:r>
              <a:rPr lang="de-DE" sz="1000" dirty="0" smtClean="0">
                <a:solidFill>
                  <a:schemeClr val="bg1"/>
                </a:solidFill>
              </a:rPr>
              <a:t>(getrennt für alle drei Ebenen:</a:t>
            </a:r>
          </a:p>
          <a:p>
            <a:pPr algn="ctr"/>
            <a:r>
              <a:rPr lang="de-DE" sz="1000" dirty="0" smtClean="0">
                <a:solidFill>
                  <a:schemeClr val="bg1"/>
                </a:solidFill>
              </a:rPr>
              <a:t>langfristig/nachhaltig/kurzfristig)</a:t>
            </a:r>
            <a:endParaRPr lang="de-DE" sz="1000" dirty="0">
              <a:solidFill>
                <a:schemeClr val="bg1"/>
              </a:solidFill>
            </a:endParaRPr>
          </a:p>
        </p:txBody>
      </p:sp>
      <p:sp>
        <p:nvSpPr>
          <p:cNvPr id="70" name="Textfeld 69"/>
          <p:cNvSpPr txBox="1"/>
          <p:nvPr/>
        </p:nvSpPr>
        <p:spPr>
          <a:xfrm>
            <a:off x="7717571" y="977663"/>
            <a:ext cx="1296000" cy="595788"/>
          </a:xfrm>
          <a:prstGeom prst="rect">
            <a:avLst/>
          </a:prstGeom>
          <a:solidFill>
            <a:schemeClr val="accent5">
              <a:lumMod val="20000"/>
              <a:lumOff val="80000"/>
            </a:schemeClr>
          </a:solidFill>
          <a:ln>
            <a:noFill/>
          </a:ln>
        </p:spPr>
        <p:txBody>
          <a:bodyPr wrap="none" lIns="36000" tIns="36000" rIns="36000" bIns="36000" rtlCol="0" anchor="ctr" anchorCtr="0">
            <a:noAutofit/>
          </a:bodyPr>
          <a:lstStyle/>
          <a:p>
            <a:pPr algn="ctr"/>
            <a:endParaRPr lang="de-DE" sz="1050" b="1" dirty="0"/>
          </a:p>
        </p:txBody>
      </p:sp>
      <p:sp>
        <p:nvSpPr>
          <p:cNvPr id="71" name="Textfeld 70"/>
          <p:cNvSpPr txBox="1"/>
          <p:nvPr/>
        </p:nvSpPr>
        <p:spPr>
          <a:xfrm>
            <a:off x="7717569" y="994036"/>
            <a:ext cx="1296000" cy="352396"/>
          </a:xfrm>
          <a:prstGeom prst="rect">
            <a:avLst/>
          </a:prstGeom>
          <a:noFill/>
        </p:spPr>
        <p:txBody>
          <a:bodyPr wrap="none" lIns="36000" tIns="36000" rIns="36000" bIns="36000" rtlCol="0" anchor="ctr" anchorCtr="0">
            <a:noAutofit/>
          </a:bodyPr>
          <a:lstStyle/>
          <a:p>
            <a:pPr algn="ctr"/>
            <a:r>
              <a:rPr lang="de-DE" sz="1050" dirty="0" smtClean="0"/>
              <a:t>Fremd-</a:t>
            </a:r>
          </a:p>
          <a:p>
            <a:pPr algn="ctr"/>
            <a:r>
              <a:rPr lang="de-DE" sz="1050" dirty="0" smtClean="0"/>
              <a:t>Kapital</a:t>
            </a:r>
            <a:endParaRPr lang="de-DE" sz="1050" dirty="0"/>
          </a:p>
        </p:txBody>
      </p:sp>
      <p:sp>
        <p:nvSpPr>
          <p:cNvPr id="72" name="Textfeld 71"/>
          <p:cNvSpPr txBox="1"/>
          <p:nvPr/>
        </p:nvSpPr>
        <p:spPr>
          <a:xfrm>
            <a:off x="7715436" y="1374676"/>
            <a:ext cx="1296000" cy="188846"/>
          </a:xfrm>
          <a:prstGeom prst="rect">
            <a:avLst/>
          </a:prstGeom>
          <a:noFill/>
        </p:spPr>
        <p:txBody>
          <a:bodyPr wrap="none" lIns="36000" tIns="36000" rIns="36000" bIns="36000" rtlCol="0" anchor="ctr" anchorCtr="0">
            <a:noAutofit/>
          </a:bodyPr>
          <a:lstStyle/>
          <a:p>
            <a:pPr algn="ctr"/>
            <a:r>
              <a:rPr lang="de-DE" sz="1050" dirty="0" smtClean="0"/>
              <a:t>Gesamtvermögen</a:t>
            </a:r>
            <a:endParaRPr lang="de-DE" sz="1050" dirty="0"/>
          </a:p>
        </p:txBody>
      </p:sp>
      <p:sp>
        <p:nvSpPr>
          <p:cNvPr id="73" name="Textfeld 72"/>
          <p:cNvSpPr txBox="1"/>
          <p:nvPr/>
        </p:nvSpPr>
        <p:spPr>
          <a:xfrm>
            <a:off x="7717570" y="753094"/>
            <a:ext cx="1296000" cy="228339"/>
          </a:xfrm>
          <a:prstGeom prst="rect">
            <a:avLst/>
          </a:prstGeom>
          <a:solidFill>
            <a:srgbClr val="4472C4"/>
          </a:solidFill>
        </p:spPr>
        <p:txBody>
          <a:bodyPr wrap="none" lIns="36000" tIns="36000" rIns="36000" bIns="36000" rtlCol="0" anchor="ctr" anchorCtr="0">
            <a:noAutofit/>
          </a:bodyPr>
          <a:lstStyle/>
          <a:p>
            <a:pPr algn="ctr"/>
            <a:r>
              <a:rPr lang="de-DE" sz="1050" b="1" dirty="0" smtClean="0">
                <a:solidFill>
                  <a:schemeClr val="bg1"/>
                </a:solidFill>
              </a:rPr>
              <a:t>Fremdkapitalanteil</a:t>
            </a:r>
            <a:endParaRPr lang="de-DE" sz="1050" b="1" dirty="0">
              <a:solidFill>
                <a:schemeClr val="bg1"/>
              </a:solidFill>
            </a:endParaRPr>
          </a:p>
        </p:txBody>
      </p:sp>
      <p:cxnSp>
        <p:nvCxnSpPr>
          <p:cNvPr id="74" name="Gerader Verbinder 73"/>
          <p:cNvCxnSpPr/>
          <p:nvPr/>
        </p:nvCxnSpPr>
        <p:spPr>
          <a:xfrm>
            <a:off x="7762169" y="1361601"/>
            <a:ext cx="1188000" cy="0"/>
          </a:xfrm>
          <a:prstGeom prst="line">
            <a:avLst/>
          </a:prstGeom>
          <a:ln w="15875"/>
        </p:spPr>
        <p:style>
          <a:lnRef idx="1">
            <a:schemeClr val="dk1"/>
          </a:lnRef>
          <a:fillRef idx="0">
            <a:schemeClr val="dk1"/>
          </a:fillRef>
          <a:effectRef idx="0">
            <a:schemeClr val="dk1"/>
          </a:effectRef>
          <a:fontRef idx="minor">
            <a:schemeClr val="tx1"/>
          </a:fontRef>
        </p:style>
      </p:cxnSp>
      <p:sp>
        <p:nvSpPr>
          <p:cNvPr id="75" name="Textfeld 74"/>
          <p:cNvSpPr txBox="1"/>
          <p:nvPr/>
        </p:nvSpPr>
        <p:spPr>
          <a:xfrm>
            <a:off x="9070395" y="977663"/>
            <a:ext cx="1296000" cy="595788"/>
          </a:xfrm>
          <a:prstGeom prst="rect">
            <a:avLst/>
          </a:prstGeom>
          <a:solidFill>
            <a:schemeClr val="accent5">
              <a:lumMod val="20000"/>
              <a:lumOff val="80000"/>
            </a:schemeClr>
          </a:solidFill>
          <a:ln>
            <a:noFill/>
          </a:ln>
        </p:spPr>
        <p:txBody>
          <a:bodyPr wrap="none" lIns="36000" tIns="36000" rIns="36000" bIns="36000" rtlCol="0" anchor="ctr" anchorCtr="0">
            <a:noAutofit/>
          </a:bodyPr>
          <a:lstStyle/>
          <a:p>
            <a:pPr algn="ctr"/>
            <a:endParaRPr lang="de-DE" sz="1050" b="1" dirty="0"/>
          </a:p>
        </p:txBody>
      </p:sp>
      <p:sp>
        <p:nvSpPr>
          <p:cNvPr id="76" name="Textfeld 75"/>
          <p:cNvSpPr txBox="1"/>
          <p:nvPr/>
        </p:nvSpPr>
        <p:spPr>
          <a:xfrm>
            <a:off x="9069446" y="1064778"/>
            <a:ext cx="1296000" cy="221632"/>
          </a:xfrm>
          <a:prstGeom prst="rect">
            <a:avLst/>
          </a:prstGeom>
          <a:noFill/>
        </p:spPr>
        <p:txBody>
          <a:bodyPr wrap="none" lIns="36000" tIns="36000" rIns="36000" bIns="36000" rtlCol="0" anchor="ctr" anchorCtr="0">
            <a:noAutofit/>
          </a:bodyPr>
          <a:lstStyle/>
          <a:p>
            <a:pPr algn="ctr"/>
            <a:r>
              <a:rPr lang="de-DE" sz="1050" dirty="0" smtClean="0"/>
              <a:t>Schnell liquidierbares</a:t>
            </a:r>
          </a:p>
          <a:p>
            <a:pPr algn="ctr"/>
            <a:r>
              <a:rPr lang="de-DE" sz="1050" dirty="0" smtClean="0"/>
              <a:t>Vermögen</a:t>
            </a:r>
            <a:r>
              <a:rPr lang="de-DE" sz="1050" dirty="0"/>
              <a:t> </a:t>
            </a:r>
            <a:r>
              <a:rPr lang="de-DE" sz="1050" baseline="30000" dirty="0" smtClean="0"/>
              <a:t>7</a:t>
            </a:r>
            <a:r>
              <a:rPr lang="de-DE" sz="1050" dirty="0" smtClean="0"/>
              <a:t>)</a:t>
            </a:r>
            <a:endParaRPr lang="de-DE" sz="1050" dirty="0"/>
          </a:p>
        </p:txBody>
      </p:sp>
      <p:sp>
        <p:nvSpPr>
          <p:cNvPr id="77" name="Textfeld 76"/>
          <p:cNvSpPr txBox="1"/>
          <p:nvPr/>
        </p:nvSpPr>
        <p:spPr>
          <a:xfrm>
            <a:off x="9069446" y="1374676"/>
            <a:ext cx="1296000" cy="188846"/>
          </a:xfrm>
          <a:prstGeom prst="rect">
            <a:avLst/>
          </a:prstGeom>
          <a:noFill/>
        </p:spPr>
        <p:txBody>
          <a:bodyPr wrap="none" lIns="36000" tIns="36000" rIns="36000" bIns="36000" rtlCol="0" anchor="ctr" anchorCtr="0">
            <a:noAutofit/>
          </a:bodyPr>
          <a:lstStyle/>
          <a:p>
            <a:pPr algn="ctr"/>
            <a:r>
              <a:rPr lang="de-DE" sz="1050" dirty="0" smtClean="0"/>
              <a:t>Fremdkapital</a:t>
            </a:r>
            <a:endParaRPr lang="de-DE" sz="1050" dirty="0"/>
          </a:p>
        </p:txBody>
      </p:sp>
      <p:sp>
        <p:nvSpPr>
          <p:cNvPr id="78" name="Textfeld 77"/>
          <p:cNvSpPr txBox="1"/>
          <p:nvPr/>
        </p:nvSpPr>
        <p:spPr>
          <a:xfrm>
            <a:off x="9069446" y="753094"/>
            <a:ext cx="1296000" cy="228339"/>
          </a:xfrm>
          <a:prstGeom prst="rect">
            <a:avLst/>
          </a:prstGeom>
          <a:solidFill>
            <a:srgbClr val="4472C4"/>
          </a:solidFill>
        </p:spPr>
        <p:txBody>
          <a:bodyPr wrap="none" lIns="36000" tIns="36000" rIns="36000" bIns="36000" rtlCol="0" anchor="ctr" anchorCtr="0">
            <a:noAutofit/>
          </a:bodyPr>
          <a:lstStyle/>
          <a:p>
            <a:pPr algn="ctr"/>
            <a:r>
              <a:rPr lang="de-DE" sz="1050" b="1" dirty="0" smtClean="0">
                <a:solidFill>
                  <a:schemeClr val="bg1"/>
                </a:solidFill>
              </a:rPr>
              <a:t>Fremdkapitaldeckung</a:t>
            </a:r>
            <a:endParaRPr lang="de-DE" sz="1050" b="1" dirty="0">
              <a:solidFill>
                <a:schemeClr val="bg1"/>
              </a:solidFill>
            </a:endParaRPr>
          </a:p>
        </p:txBody>
      </p:sp>
      <p:cxnSp>
        <p:nvCxnSpPr>
          <p:cNvPr id="79" name="Gerader Verbinder 78"/>
          <p:cNvCxnSpPr/>
          <p:nvPr/>
        </p:nvCxnSpPr>
        <p:spPr>
          <a:xfrm>
            <a:off x="9123479" y="1361601"/>
            <a:ext cx="1188000" cy="0"/>
          </a:xfrm>
          <a:prstGeom prst="line">
            <a:avLst/>
          </a:prstGeom>
          <a:ln w="15875"/>
        </p:spPr>
        <p:style>
          <a:lnRef idx="1">
            <a:schemeClr val="dk1"/>
          </a:lnRef>
          <a:fillRef idx="0">
            <a:schemeClr val="dk1"/>
          </a:fillRef>
          <a:effectRef idx="0">
            <a:schemeClr val="dk1"/>
          </a:effectRef>
          <a:fontRef idx="minor">
            <a:schemeClr val="tx1"/>
          </a:fontRef>
        </p:style>
      </p:cxnSp>
      <p:sp>
        <p:nvSpPr>
          <p:cNvPr id="80" name="Textfeld 79"/>
          <p:cNvSpPr txBox="1"/>
          <p:nvPr/>
        </p:nvSpPr>
        <p:spPr>
          <a:xfrm>
            <a:off x="10418519" y="977663"/>
            <a:ext cx="1296000" cy="595788"/>
          </a:xfrm>
          <a:prstGeom prst="rect">
            <a:avLst/>
          </a:prstGeom>
          <a:solidFill>
            <a:schemeClr val="accent5">
              <a:lumMod val="20000"/>
              <a:lumOff val="80000"/>
            </a:schemeClr>
          </a:solidFill>
          <a:ln>
            <a:noFill/>
          </a:ln>
        </p:spPr>
        <p:txBody>
          <a:bodyPr wrap="none" lIns="36000" tIns="36000" rIns="36000" bIns="36000" rtlCol="0" anchor="ctr" anchorCtr="0">
            <a:noAutofit/>
          </a:bodyPr>
          <a:lstStyle/>
          <a:p>
            <a:pPr algn="ctr"/>
            <a:endParaRPr lang="de-DE" sz="1050" b="1" dirty="0"/>
          </a:p>
        </p:txBody>
      </p:sp>
      <p:sp>
        <p:nvSpPr>
          <p:cNvPr id="81" name="Textfeld 80"/>
          <p:cNvSpPr txBox="1"/>
          <p:nvPr/>
        </p:nvSpPr>
        <p:spPr>
          <a:xfrm>
            <a:off x="10418519" y="980817"/>
            <a:ext cx="1296000" cy="365067"/>
          </a:xfrm>
          <a:prstGeom prst="rect">
            <a:avLst/>
          </a:prstGeom>
          <a:noFill/>
        </p:spPr>
        <p:txBody>
          <a:bodyPr wrap="none" lIns="36000" tIns="36000" rIns="36000" bIns="36000" rtlCol="0" anchor="ctr" anchorCtr="0">
            <a:noAutofit/>
          </a:bodyPr>
          <a:lstStyle/>
          <a:p>
            <a:pPr algn="ctr"/>
            <a:r>
              <a:rPr lang="de-DE" sz="1050" dirty="0" smtClean="0"/>
              <a:t>Abnutzbares</a:t>
            </a:r>
          </a:p>
          <a:p>
            <a:pPr algn="ctr"/>
            <a:r>
              <a:rPr lang="de-DE" sz="1050" dirty="0" smtClean="0"/>
              <a:t>Anlagevermögen</a:t>
            </a:r>
            <a:endParaRPr lang="de-DE" sz="1050" dirty="0"/>
          </a:p>
        </p:txBody>
      </p:sp>
      <p:sp>
        <p:nvSpPr>
          <p:cNvPr id="82" name="Textfeld 81"/>
          <p:cNvSpPr txBox="1"/>
          <p:nvPr/>
        </p:nvSpPr>
        <p:spPr>
          <a:xfrm>
            <a:off x="10418519" y="1374128"/>
            <a:ext cx="1296000" cy="188846"/>
          </a:xfrm>
          <a:prstGeom prst="rect">
            <a:avLst/>
          </a:prstGeom>
          <a:noFill/>
        </p:spPr>
        <p:txBody>
          <a:bodyPr wrap="none" lIns="36000" tIns="36000" rIns="36000" bIns="36000" rtlCol="0" anchor="ctr" anchorCtr="0">
            <a:noAutofit/>
          </a:bodyPr>
          <a:lstStyle/>
          <a:p>
            <a:pPr algn="ctr"/>
            <a:r>
              <a:rPr lang="de-DE" sz="1050" dirty="0" smtClean="0"/>
              <a:t>Gesamtvermögen</a:t>
            </a:r>
            <a:endParaRPr lang="de-DE" sz="1050" dirty="0"/>
          </a:p>
        </p:txBody>
      </p:sp>
      <p:sp>
        <p:nvSpPr>
          <p:cNvPr id="83" name="Textfeld 82"/>
          <p:cNvSpPr txBox="1"/>
          <p:nvPr/>
        </p:nvSpPr>
        <p:spPr>
          <a:xfrm>
            <a:off x="10418519" y="752546"/>
            <a:ext cx="1296000" cy="228339"/>
          </a:xfrm>
          <a:prstGeom prst="rect">
            <a:avLst/>
          </a:prstGeom>
          <a:solidFill>
            <a:srgbClr val="4472C4"/>
          </a:solidFill>
        </p:spPr>
        <p:txBody>
          <a:bodyPr wrap="none" lIns="36000" tIns="36000" rIns="36000" bIns="36000" rtlCol="0" anchor="ctr" anchorCtr="0">
            <a:noAutofit/>
          </a:bodyPr>
          <a:lstStyle/>
          <a:p>
            <a:pPr algn="ctr"/>
            <a:r>
              <a:rPr lang="de-DE" sz="1050" b="1" dirty="0" smtClean="0">
                <a:solidFill>
                  <a:schemeClr val="bg1"/>
                </a:solidFill>
              </a:rPr>
              <a:t>Anlageintensität</a:t>
            </a:r>
            <a:endParaRPr lang="de-DE" sz="1050" b="1" dirty="0">
              <a:solidFill>
                <a:schemeClr val="bg1"/>
              </a:solidFill>
            </a:endParaRPr>
          </a:p>
        </p:txBody>
      </p:sp>
      <p:cxnSp>
        <p:nvCxnSpPr>
          <p:cNvPr id="84" name="Gerader Verbinder 83"/>
          <p:cNvCxnSpPr/>
          <p:nvPr/>
        </p:nvCxnSpPr>
        <p:spPr>
          <a:xfrm>
            <a:off x="10464185" y="1361601"/>
            <a:ext cx="1218467" cy="0"/>
          </a:xfrm>
          <a:prstGeom prst="line">
            <a:avLst/>
          </a:prstGeom>
          <a:ln w="15875"/>
        </p:spPr>
        <p:style>
          <a:lnRef idx="1">
            <a:schemeClr val="dk1"/>
          </a:lnRef>
          <a:fillRef idx="0">
            <a:schemeClr val="dk1"/>
          </a:fillRef>
          <a:effectRef idx="0">
            <a:schemeClr val="dk1"/>
          </a:effectRef>
          <a:fontRef idx="minor">
            <a:schemeClr val="tx1"/>
          </a:fontRef>
        </p:style>
      </p:cxnSp>
      <p:cxnSp>
        <p:nvCxnSpPr>
          <p:cNvPr id="85" name="Gerade Verbindung mit Pfeil 84"/>
          <p:cNvCxnSpPr/>
          <p:nvPr/>
        </p:nvCxnSpPr>
        <p:spPr>
          <a:xfrm flipH="1">
            <a:off x="5195997" y="1783000"/>
            <a:ext cx="0" cy="2160000"/>
          </a:xfrm>
          <a:prstGeom prst="straightConnector1">
            <a:avLst/>
          </a:prstGeom>
          <a:ln w="7620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6" name="Gerade Verbindung mit Pfeil 85"/>
          <p:cNvCxnSpPr/>
          <p:nvPr/>
        </p:nvCxnSpPr>
        <p:spPr>
          <a:xfrm>
            <a:off x="5189671" y="4750860"/>
            <a:ext cx="0" cy="485199"/>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7" name="Gerade Verbindung mit Pfeil 86"/>
          <p:cNvCxnSpPr/>
          <p:nvPr/>
        </p:nvCxnSpPr>
        <p:spPr>
          <a:xfrm>
            <a:off x="5189671" y="5542064"/>
            <a:ext cx="0" cy="485199"/>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88" name="Textfeld 87"/>
          <p:cNvSpPr txBox="1"/>
          <p:nvPr/>
        </p:nvSpPr>
        <p:spPr>
          <a:xfrm>
            <a:off x="7675529" y="1653164"/>
            <a:ext cx="4187210" cy="146447"/>
          </a:xfrm>
          <a:prstGeom prst="rect">
            <a:avLst/>
          </a:prstGeom>
          <a:noFill/>
        </p:spPr>
        <p:txBody>
          <a:bodyPr wrap="none" lIns="36000" tIns="36000" rIns="36000" bIns="36000" rtlCol="0" anchor="ctr" anchorCtr="0">
            <a:noAutofit/>
          </a:bodyPr>
          <a:lstStyle/>
          <a:p>
            <a:r>
              <a:rPr lang="de-DE" sz="800" dirty="0" smtClean="0"/>
              <a:t>7) Maschinen, Geräte, techn. Einrichtungen, Vieh- und Umlaufvermögen, Finanzvermögen, Rechte</a:t>
            </a:r>
            <a:endParaRPr lang="de-DE" sz="800" dirty="0"/>
          </a:p>
        </p:txBody>
      </p:sp>
      <p:cxnSp>
        <p:nvCxnSpPr>
          <p:cNvPr id="89" name="Gerader Verbinder 88"/>
          <p:cNvCxnSpPr/>
          <p:nvPr/>
        </p:nvCxnSpPr>
        <p:spPr>
          <a:xfrm>
            <a:off x="7683690" y="1846118"/>
            <a:ext cx="4344428" cy="0"/>
          </a:xfrm>
          <a:prstGeom prst="line">
            <a:avLst/>
          </a:prstGeom>
          <a:ln w="19050">
            <a:solidFill>
              <a:srgbClr val="C00000"/>
            </a:solidFill>
            <a:prstDash val="solid"/>
          </a:ln>
        </p:spPr>
        <p:style>
          <a:lnRef idx="1">
            <a:schemeClr val="accent1"/>
          </a:lnRef>
          <a:fillRef idx="0">
            <a:schemeClr val="accent1"/>
          </a:fillRef>
          <a:effectRef idx="0">
            <a:schemeClr val="accent1"/>
          </a:effectRef>
          <a:fontRef idx="minor">
            <a:schemeClr val="tx1"/>
          </a:fontRef>
        </p:style>
      </p:cxnSp>
      <p:cxnSp>
        <p:nvCxnSpPr>
          <p:cNvPr id="90" name="Gerade Verbindung mit Pfeil 89"/>
          <p:cNvCxnSpPr/>
          <p:nvPr/>
        </p:nvCxnSpPr>
        <p:spPr>
          <a:xfrm>
            <a:off x="8065258" y="4684183"/>
            <a:ext cx="386616" cy="607235"/>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1" name="Gerade Verbindung mit Pfeil 90"/>
          <p:cNvCxnSpPr/>
          <p:nvPr/>
        </p:nvCxnSpPr>
        <p:spPr>
          <a:xfrm flipV="1">
            <a:off x="8065258" y="5877056"/>
            <a:ext cx="386616" cy="381217"/>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2" name="Gerade Verbindung mit Pfeil 91"/>
          <p:cNvCxnSpPr/>
          <p:nvPr/>
        </p:nvCxnSpPr>
        <p:spPr>
          <a:xfrm>
            <a:off x="8065258" y="5466745"/>
            <a:ext cx="386616" cy="0"/>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93" name="Textfeld 92"/>
          <p:cNvSpPr txBox="1"/>
          <p:nvPr/>
        </p:nvSpPr>
        <p:spPr>
          <a:xfrm>
            <a:off x="8458200" y="3682049"/>
            <a:ext cx="3515389" cy="1554010"/>
          </a:xfrm>
          <a:prstGeom prst="rect">
            <a:avLst/>
          </a:prstGeom>
          <a:noFill/>
        </p:spPr>
        <p:txBody>
          <a:bodyPr wrap="square" lIns="36000" tIns="36000" rIns="36000" bIns="36000" rtlCol="0" anchor="t" anchorCtr="0">
            <a:noAutofit/>
          </a:bodyPr>
          <a:lstStyle/>
          <a:p>
            <a:r>
              <a:rPr lang="de-DE" sz="1000" dirty="0" smtClean="0"/>
              <a:t>Der Rechenweg links zeigt die klassische Vorgehensweise, neben der es viele Varianten gibt. </a:t>
            </a:r>
          </a:p>
          <a:p>
            <a:r>
              <a:rPr lang="de-DE" sz="1000" dirty="0" smtClean="0"/>
              <a:t>Langfristige und kurzfristige KD-Grenze sind bei allen Varianten gleich, dazwischen können jedoch noch verschiedene Zwischenstufen gebildet werden, indem die Abschreibungen in noch mehr Stufen schrittweise addiert werden. Außerdem enthalten nicht alle Varianten den Risiko-Abschlag.</a:t>
            </a:r>
          </a:p>
          <a:p>
            <a:endParaRPr lang="de-DE" sz="1000" dirty="0" smtClean="0"/>
          </a:p>
          <a:p>
            <a:r>
              <a:rPr lang="de-DE" sz="1000" dirty="0" smtClean="0"/>
              <a:t>Auch bei der Berechnung der prozentualen Auslastung der </a:t>
            </a:r>
          </a:p>
          <a:p>
            <a:r>
              <a:rPr lang="de-DE" sz="1000" dirty="0" smtClean="0"/>
              <a:t>KD-Grenzen wird i. d. R. kein Risiko-Abschlag angesetzt.</a:t>
            </a:r>
            <a:endParaRPr lang="de-DE" sz="1000" dirty="0"/>
          </a:p>
        </p:txBody>
      </p:sp>
      <p:cxnSp>
        <p:nvCxnSpPr>
          <p:cNvPr id="94" name="Gerade Verbindung mit Pfeil 93"/>
          <p:cNvCxnSpPr/>
          <p:nvPr/>
        </p:nvCxnSpPr>
        <p:spPr>
          <a:xfrm>
            <a:off x="9742791" y="5236059"/>
            <a:ext cx="0" cy="107983"/>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95" name="Textfeld 94"/>
          <p:cNvSpPr txBox="1"/>
          <p:nvPr/>
        </p:nvSpPr>
        <p:spPr>
          <a:xfrm>
            <a:off x="105493" y="4087258"/>
            <a:ext cx="4002957" cy="807254"/>
          </a:xfrm>
          <a:prstGeom prst="rect">
            <a:avLst/>
          </a:prstGeom>
          <a:noFill/>
        </p:spPr>
        <p:txBody>
          <a:bodyPr wrap="square" lIns="36000" tIns="36000" rIns="36000" bIns="36000" rtlCol="0" anchor="t" anchorCtr="0">
            <a:noAutofit/>
          </a:bodyPr>
          <a:lstStyle/>
          <a:p>
            <a:pPr marL="92075" indent="-92075">
              <a:buAutoNum type="arabicParenR"/>
            </a:pPr>
            <a:r>
              <a:rPr lang="de-DE" sz="700" dirty="0"/>
              <a:t>Überschüsse von </a:t>
            </a:r>
            <a:r>
              <a:rPr lang="de-DE" sz="700" dirty="0" smtClean="0"/>
              <a:t>Aktivitäten für die kein DB berechnet wurde: z.B. wenig bedeutende Produktions-verfahren, Dienstleistungen</a:t>
            </a:r>
            <a:r>
              <a:rPr lang="de-DE" sz="700" dirty="0"/>
              <a:t>, Lohnarbeiten, </a:t>
            </a:r>
            <a:r>
              <a:rPr lang="de-DE" sz="700" dirty="0" smtClean="0"/>
              <a:t>Maschinenringtätigkeiten, Maschinenvermietung</a:t>
            </a:r>
            <a:r>
              <a:rPr lang="de-DE" sz="700" dirty="0"/>
              <a:t>.</a:t>
            </a:r>
            <a:endParaRPr lang="de-DE" sz="700" dirty="0" smtClean="0"/>
          </a:p>
          <a:p>
            <a:pPr marL="92075" indent="-92075"/>
            <a:r>
              <a:rPr lang="de-DE" sz="700" dirty="0" smtClean="0"/>
              <a:t>2)	z.B. allgemeines </a:t>
            </a:r>
            <a:r>
              <a:rPr lang="de-DE" sz="700" dirty="0"/>
              <a:t>Material, Gebäudeunterhalt, Administration, Versicherungen, Abgaben, </a:t>
            </a:r>
            <a:r>
              <a:rPr lang="de-DE" sz="700" dirty="0" smtClean="0"/>
              <a:t>Grundsteuer, …</a:t>
            </a:r>
          </a:p>
          <a:p>
            <a:pPr marL="92075" indent="-92075"/>
            <a:r>
              <a:rPr lang="de-DE" sz="700" dirty="0" smtClean="0"/>
              <a:t>	NICHT: Entnahmen </a:t>
            </a:r>
            <a:r>
              <a:rPr lang="de-DE" sz="700" dirty="0"/>
              <a:t>für </a:t>
            </a:r>
            <a:r>
              <a:rPr lang="de-DE" sz="700" dirty="0" smtClean="0"/>
              <a:t>private Lebenshaltung, Tilgungen </a:t>
            </a:r>
            <a:r>
              <a:rPr lang="de-DE" sz="700" dirty="0"/>
              <a:t>von </a:t>
            </a:r>
            <a:r>
              <a:rPr lang="de-DE" sz="700" dirty="0" smtClean="0"/>
              <a:t>Verbindlichkeiten.	</a:t>
            </a:r>
          </a:p>
          <a:p>
            <a:pPr marL="92075" indent="-92075"/>
            <a:r>
              <a:rPr lang="de-DE" sz="700" dirty="0" smtClean="0"/>
              <a:t>3)	Erträge </a:t>
            </a:r>
            <a:r>
              <a:rPr lang="de-DE" sz="700" dirty="0"/>
              <a:t>sind </a:t>
            </a:r>
            <a:r>
              <a:rPr lang="de-DE" sz="700" dirty="0" smtClean="0"/>
              <a:t>zu addieren</a:t>
            </a:r>
            <a:r>
              <a:rPr lang="de-DE" sz="700" dirty="0"/>
              <a:t>! </a:t>
            </a:r>
            <a:endParaRPr lang="de-DE" sz="700" dirty="0" smtClean="0"/>
          </a:p>
          <a:p>
            <a:pPr marL="92075" indent="-92075"/>
            <a:r>
              <a:rPr lang="de-DE" sz="700" dirty="0" smtClean="0"/>
              <a:t>4)	Statt Zinsansatz für eig. Besatzkapital und Pachtansatz kann alternativ auch der Zinsansatz für Eigenkapital mit Boden verwendet werden.</a:t>
            </a:r>
            <a:endParaRPr lang="de-DE" sz="700" dirty="0"/>
          </a:p>
        </p:txBody>
      </p:sp>
      <p:sp>
        <p:nvSpPr>
          <p:cNvPr id="59" name="Geschweifte Klammer rechts 58"/>
          <p:cNvSpPr/>
          <p:nvPr/>
        </p:nvSpPr>
        <p:spPr>
          <a:xfrm>
            <a:off x="3243279" y="3576249"/>
            <a:ext cx="80439" cy="328337"/>
          </a:xfrm>
          <a:prstGeom prst="rightBrace">
            <a:avLst>
              <a:gd name="adj1" fmla="val 45669"/>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97" name="Textfeld 96"/>
          <p:cNvSpPr txBox="1"/>
          <p:nvPr/>
        </p:nvSpPr>
        <p:spPr>
          <a:xfrm>
            <a:off x="3340092" y="3603904"/>
            <a:ext cx="269172" cy="191511"/>
          </a:xfrm>
          <a:prstGeom prst="rect">
            <a:avLst/>
          </a:prstGeom>
          <a:noFill/>
        </p:spPr>
        <p:txBody>
          <a:bodyPr wrap="none" lIns="36000" tIns="36000" rIns="36000" bIns="36000" rtlCol="0" anchor="t" anchorCtr="0">
            <a:noAutofit/>
          </a:bodyPr>
          <a:lstStyle/>
          <a:p>
            <a:r>
              <a:rPr lang="de-DE" sz="1200" baseline="30000" dirty="0" smtClean="0"/>
              <a:t>4</a:t>
            </a:r>
            <a:r>
              <a:rPr lang="de-DE" sz="1200" dirty="0" smtClean="0"/>
              <a:t>)</a:t>
            </a:r>
          </a:p>
        </p:txBody>
      </p:sp>
      <p:sp>
        <p:nvSpPr>
          <p:cNvPr id="99" name="Textfeld 98"/>
          <p:cNvSpPr txBox="1"/>
          <p:nvPr/>
        </p:nvSpPr>
        <p:spPr>
          <a:xfrm>
            <a:off x="5335235" y="3063422"/>
            <a:ext cx="4187210" cy="146447"/>
          </a:xfrm>
          <a:prstGeom prst="rect">
            <a:avLst/>
          </a:prstGeom>
          <a:noFill/>
        </p:spPr>
        <p:txBody>
          <a:bodyPr wrap="none" lIns="36000" tIns="36000" rIns="36000" bIns="36000" rtlCol="0" anchor="ctr" anchorCtr="0">
            <a:noAutofit/>
          </a:bodyPr>
          <a:lstStyle/>
          <a:p>
            <a:r>
              <a:rPr lang="de-DE" sz="800" dirty="0" smtClean="0"/>
              <a:t>5) inkl. persönliche Steuern und Sozialabgaben         6) statt „Eigenkapitalbildung“ wird oft auch der (allgemeinere) Begriff „Eigenkapitalveränderung“ verwendet</a:t>
            </a:r>
            <a:endParaRPr lang="de-DE" sz="800" dirty="0"/>
          </a:p>
        </p:txBody>
      </p:sp>
      <p:sp>
        <p:nvSpPr>
          <p:cNvPr id="96" name="Textfeld 95"/>
          <p:cNvSpPr txBox="1"/>
          <p:nvPr/>
        </p:nvSpPr>
        <p:spPr>
          <a:xfrm>
            <a:off x="11804406" y="720751"/>
            <a:ext cx="180000" cy="1043199"/>
          </a:xfrm>
          <a:prstGeom prst="rect">
            <a:avLst/>
          </a:prstGeom>
          <a:solidFill>
            <a:schemeClr val="accent5">
              <a:lumMod val="40000"/>
              <a:lumOff val="60000"/>
            </a:schemeClr>
          </a:solidFill>
        </p:spPr>
        <p:txBody>
          <a:bodyPr vert="vert270" wrap="square" rtlCol="0" anchor="ctr" anchorCtr="1">
            <a:noAutofit/>
          </a:bodyPr>
          <a:lstStyle/>
          <a:p>
            <a:r>
              <a:rPr lang="de-DE" sz="1200" dirty="0"/>
              <a:t>U</a:t>
            </a:r>
            <a:r>
              <a:rPr lang="de-DE" sz="1200" dirty="0" smtClean="0"/>
              <a:t>nternehmen</a:t>
            </a:r>
            <a:endParaRPr lang="de-DE" sz="1200" dirty="0"/>
          </a:p>
        </p:txBody>
      </p:sp>
      <p:sp>
        <p:nvSpPr>
          <p:cNvPr id="98" name="Textfeld 97"/>
          <p:cNvSpPr txBox="1"/>
          <p:nvPr/>
        </p:nvSpPr>
        <p:spPr>
          <a:xfrm>
            <a:off x="11200080" y="5338262"/>
            <a:ext cx="935143" cy="1373421"/>
          </a:xfrm>
          <a:prstGeom prst="rect">
            <a:avLst/>
          </a:prstGeom>
          <a:noFill/>
        </p:spPr>
        <p:txBody>
          <a:bodyPr wrap="square" lIns="36000" tIns="36000" rIns="36000" bIns="36000" rtlCol="0" anchor="t" anchorCtr="0">
            <a:noAutofit/>
          </a:bodyPr>
          <a:lstStyle/>
          <a:p>
            <a:r>
              <a:rPr lang="de-DE" sz="800" i="1" dirty="0" smtClean="0"/>
              <a:t>Im englischen Sprachraum wird der </a:t>
            </a:r>
            <a:r>
              <a:rPr lang="de-DE" sz="800" i="1" u="sng" dirty="0" smtClean="0"/>
              <a:t>Kehrwert</a:t>
            </a:r>
            <a:r>
              <a:rPr lang="de-DE" sz="800" i="1" dirty="0" smtClean="0"/>
              <a:t> </a:t>
            </a:r>
          </a:p>
          <a:p>
            <a:r>
              <a:rPr lang="de-DE" sz="800" i="1" dirty="0" smtClean="0"/>
              <a:t>dieses Terms bezeichnet als:</a:t>
            </a:r>
          </a:p>
          <a:p>
            <a:r>
              <a:rPr lang="en-GB" sz="800" i="1" dirty="0" smtClean="0"/>
              <a:t>“Term </a:t>
            </a:r>
            <a:r>
              <a:rPr lang="en-GB" sz="800" i="1" dirty="0"/>
              <a:t>debt coverage </a:t>
            </a:r>
            <a:r>
              <a:rPr lang="en-GB" sz="800" i="1" dirty="0" smtClean="0"/>
              <a:t>ratio (TDCR)”</a:t>
            </a:r>
            <a:r>
              <a:rPr lang="en-GB" sz="800" i="1" dirty="0"/>
              <a:t> </a:t>
            </a:r>
            <a:r>
              <a:rPr lang="de-DE" sz="800" i="1" dirty="0" smtClean="0"/>
              <a:t>oder auch</a:t>
            </a:r>
          </a:p>
          <a:p>
            <a:r>
              <a:rPr lang="en-GB" sz="800" i="1" dirty="0" smtClean="0"/>
              <a:t>“</a:t>
            </a:r>
            <a:r>
              <a:rPr lang="en-US" sz="800" i="1" dirty="0" smtClean="0"/>
              <a:t>Debt </a:t>
            </a:r>
            <a:r>
              <a:rPr lang="en-US" sz="800" i="1" dirty="0"/>
              <a:t>Service Coverage Ratio (DSCR</a:t>
            </a:r>
            <a:r>
              <a:rPr lang="en-US" sz="800" i="1" dirty="0" smtClean="0"/>
              <a:t>)”</a:t>
            </a:r>
            <a:endParaRPr lang="en-GB" sz="800" i="1" dirty="0"/>
          </a:p>
        </p:txBody>
      </p:sp>
    </p:spTree>
    <p:extLst>
      <p:ext uri="{BB962C8B-B14F-4D97-AF65-F5344CB8AC3E}">
        <p14:creationId xmlns:p14="http://schemas.microsoft.com/office/powerpoint/2010/main" val="3024629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0" y="0"/>
            <a:ext cx="12192000" cy="504000"/>
          </a:xfrm>
          <a:prstGeom prst="rect">
            <a:avLst/>
          </a:prstGeom>
          <a:solidFill>
            <a:schemeClr val="accent1">
              <a:lumMod val="50000"/>
            </a:schemeClr>
          </a:solidFill>
        </p:spPr>
        <p:txBody>
          <a:bodyPr wrap="none" rtlCol="0" anchor="ctr" anchorCtr="1">
            <a:noAutofit/>
          </a:bodyPr>
          <a:lstStyle/>
          <a:p>
            <a:r>
              <a:rPr lang="de-DE" sz="3200" b="1" dirty="0" smtClean="0">
                <a:solidFill>
                  <a:schemeClr val="bg1"/>
                </a:solidFill>
              </a:rPr>
              <a:t>Merkzettel </a:t>
            </a:r>
            <a:r>
              <a:rPr lang="de-DE" sz="3200" b="1" dirty="0" smtClean="0">
                <a:solidFill>
                  <a:schemeClr val="bg1"/>
                </a:solidFill>
              </a:rPr>
              <a:t>zur Faktorentlohnung</a:t>
            </a:r>
            <a:endParaRPr lang="de-DE" sz="3200" b="1" dirty="0">
              <a:solidFill>
                <a:schemeClr val="bg1"/>
              </a:solidFill>
            </a:endParaRPr>
          </a:p>
        </p:txBody>
      </p:sp>
      <p:graphicFrame>
        <p:nvGraphicFramePr>
          <p:cNvPr id="18" name="Tabelle 17"/>
          <p:cNvGraphicFramePr>
            <a:graphicFrameLocks noGrp="1"/>
          </p:cNvGraphicFramePr>
          <p:nvPr>
            <p:extLst>
              <p:ext uri="{D42A27DB-BD31-4B8C-83A1-F6EECF244321}">
                <p14:modId xmlns:p14="http://schemas.microsoft.com/office/powerpoint/2010/main" val="277964491"/>
              </p:ext>
            </p:extLst>
          </p:nvPr>
        </p:nvGraphicFramePr>
        <p:xfrm>
          <a:off x="4862246" y="1405851"/>
          <a:ext cx="2196000" cy="2075180"/>
        </p:xfrm>
        <a:graphic>
          <a:graphicData uri="http://schemas.openxmlformats.org/drawingml/2006/table">
            <a:tbl>
              <a:tblPr>
                <a:tableStyleId>{5C22544A-7EE6-4342-B048-85BDC9FD1C3A}</a:tableStyleId>
              </a:tblPr>
              <a:tblGrid>
                <a:gridCol w="252000">
                  <a:extLst>
                    <a:ext uri="{9D8B030D-6E8A-4147-A177-3AD203B41FA5}">
                      <a16:colId xmlns:a16="http://schemas.microsoft.com/office/drawing/2014/main" val="3920554692"/>
                    </a:ext>
                  </a:extLst>
                </a:gridCol>
                <a:gridCol w="1944000">
                  <a:extLst>
                    <a:ext uri="{9D8B030D-6E8A-4147-A177-3AD203B41FA5}">
                      <a16:colId xmlns:a16="http://schemas.microsoft.com/office/drawing/2014/main" val="1904961698"/>
                    </a:ext>
                  </a:extLst>
                </a:gridCol>
              </a:tblGrid>
              <a:tr h="82669">
                <a:tc>
                  <a:txBody>
                    <a:bodyPr/>
                    <a:lstStyle/>
                    <a:p>
                      <a:pPr algn="l" fontAlgn="b"/>
                      <a:endParaRPr lang="de-DE" sz="1200" b="1" i="0" u="none" strike="noStrike" dirty="0">
                        <a:effectLst/>
                        <a:latin typeface="Arial" panose="020B0604020202020204" pitchFamily="34" charset="0"/>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smtClean="0">
                          <a:effectLst/>
                        </a:rPr>
                        <a:t>Unternehmergewinn (€)</a:t>
                      </a:r>
                      <a:endParaRPr lang="de-DE" sz="1200" b="1" i="0" u="none" strike="noStrike" dirty="0">
                        <a:effectLst/>
                        <a:latin typeface="Arial" panose="020B0604020202020204" pitchFamily="34" charset="0"/>
                      </a:endParaRPr>
                    </a:p>
                  </a:txBody>
                  <a:tcPr marL="6350" marR="6350" marT="6350" marB="0" anchor="ctr">
                    <a:solidFill>
                      <a:schemeClr val="accent5">
                        <a:lumMod val="40000"/>
                        <a:lumOff val="60000"/>
                      </a:schemeClr>
                    </a:solidFill>
                  </a:tcPr>
                </a:tc>
                <a:extLst>
                  <a:ext uri="{0D108BD9-81ED-4DB2-BD59-A6C34878D82A}">
                    <a16:rowId xmlns:a16="http://schemas.microsoft.com/office/drawing/2014/main" val="41798983"/>
                  </a:ext>
                </a:extLst>
              </a:tr>
              <a:tr h="82669">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tabLst>
                          <a:tab pos="1885950" algn="r"/>
                        </a:tabLst>
                      </a:pPr>
                      <a:r>
                        <a:rPr lang="de-DE" sz="1200" u="none" strike="noStrike" dirty="0" smtClean="0">
                          <a:solidFill>
                            <a:schemeClr val="tx1"/>
                          </a:solidFill>
                          <a:effectLst/>
                        </a:rPr>
                        <a:t>Lohnansatz (eig.</a:t>
                      </a:r>
                      <a:r>
                        <a:rPr lang="de-DE" sz="1200" u="none" strike="noStrike" baseline="0" dirty="0" smtClean="0">
                          <a:solidFill>
                            <a:schemeClr val="tx1"/>
                          </a:solidFill>
                          <a:effectLst/>
                        </a:rPr>
                        <a:t> </a:t>
                      </a:r>
                      <a:r>
                        <a:rPr lang="de-DE" sz="1200" u="none" strike="noStrike" dirty="0" smtClean="0">
                          <a:solidFill>
                            <a:schemeClr val="tx1"/>
                          </a:solidFill>
                          <a:effectLst/>
                        </a:rPr>
                        <a:t>AK) €</a:t>
                      </a:r>
                      <a:r>
                        <a:rPr lang="de-DE" sz="1200" u="none" strike="noStrike" baseline="0" dirty="0" smtClean="0">
                          <a:solidFill>
                            <a:schemeClr val="tx1"/>
                          </a:solidFill>
                          <a:effectLst/>
                        </a:rPr>
                        <a:t>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1" i="0" u="none" strike="noStrike" dirty="0">
                        <a:solidFill>
                          <a:srgbClr val="0033CC"/>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4122742101"/>
                  </a:ext>
                </a:extLst>
              </a:tr>
              <a:tr h="82669">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solidFill>
                      <a:srgbClr val="ECDFF5"/>
                    </a:solidFill>
                  </a:tcPr>
                </a:tc>
                <a:tc>
                  <a:txBody>
                    <a:bodyPr/>
                    <a:lstStyle/>
                    <a:p>
                      <a:pPr algn="l" fontAlgn="b"/>
                      <a:r>
                        <a:rPr lang="de-DE" sz="1200" b="1" u="none" strike="noStrike" dirty="0" smtClean="0">
                          <a:solidFill>
                            <a:schemeClr val="tx1"/>
                          </a:solidFill>
                          <a:effectLst/>
                        </a:rPr>
                        <a:t>Entlohnung</a:t>
                      </a:r>
                      <a:r>
                        <a:rPr lang="de-DE" sz="1200" b="1" u="none" strike="noStrike" baseline="0" dirty="0" smtClean="0">
                          <a:solidFill>
                            <a:schemeClr val="tx1"/>
                          </a:solidFill>
                          <a:effectLst/>
                        </a:rPr>
                        <a:t> eig. Arbeit</a:t>
                      </a:r>
                      <a:r>
                        <a:rPr lang="de-DE" sz="1200" b="1" u="none" strike="noStrike" dirty="0" smtClean="0">
                          <a:solidFill>
                            <a:schemeClr val="tx1"/>
                          </a:solidFill>
                          <a:effectLst/>
                        </a:rPr>
                        <a:t> (€)</a:t>
                      </a:r>
                      <a:endParaRPr lang="de-DE" sz="1200" b="0" i="0" u="none" strike="noStrike" dirty="0">
                        <a:solidFill>
                          <a:schemeClr val="tx1"/>
                        </a:solidFill>
                        <a:effectLst/>
                        <a:latin typeface="Arial" panose="020B0604020202020204" pitchFamily="34" charset="0"/>
                      </a:endParaRPr>
                    </a:p>
                  </a:txBody>
                  <a:tcPr marL="6350" marR="6350" marT="6350" marB="0" anchor="ctr">
                    <a:solidFill>
                      <a:srgbClr val="ECDFF5"/>
                    </a:solidFill>
                  </a:tcPr>
                </a:tc>
                <a:extLst>
                  <a:ext uri="{0D108BD9-81ED-4DB2-BD59-A6C34878D82A}">
                    <a16:rowId xmlns:a16="http://schemas.microsoft.com/office/drawing/2014/main" val="594915891"/>
                  </a:ext>
                </a:extLst>
              </a:tr>
              <a:tr h="82669">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tabLst>
                          <a:tab pos="1885950" algn="r"/>
                        </a:tabLst>
                      </a:pPr>
                      <a:r>
                        <a:rPr lang="de-DE" sz="1200" b="0" i="0" u="none" strike="noStrike" dirty="0" smtClean="0">
                          <a:solidFill>
                            <a:schemeClr val="tx1"/>
                          </a:solidFill>
                          <a:effectLst/>
                          <a:latin typeface="Arial" panose="020B0604020202020204" pitchFamily="34" charset="0"/>
                        </a:rPr>
                        <a:t>/  </a:t>
                      </a:r>
                      <a:r>
                        <a:rPr lang="de-DE" sz="1200" b="0" i="0" u="none" strike="noStrike" dirty="0" smtClean="0">
                          <a:solidFill>
                            <a:schemeClr val="tx1"/>
                          </a:solidFill>
                          <a:effectLst/>
                          <a:latin typeface="+mn-lt"/>
                        </a:rPr>
                        <a:t>Eig. Arbeitseinsatz in AK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solidFill>
                          <a:srgbClr val="0033CC"/>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581763811"/>
                  </a:ext>
                </a:extLst>
              </a:tr>
              <a:tr h="82669">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b="0" i="0" u="none" strike="noStrike" dirty="0" smtClean="0">
                          <a:solidFill>
                            <a:schemeClr val="tx1"/>
                          </a:solidFill>
                          <a:effectLst/>
                          <a:latin typeface="Arial" panose="020B0604020202020204" pitchFamily="34" charset="0"/>
                        </a:rPr>
                        <a:t>= </a:t>
                      </a:r>
                      <a:r>
                        <a:rPr lang="de-DE" sz="1200" b="1" u="none" strike="noStrike" dirty="0" smtClean="0">
                          <a:solidFill>
                            <a:schemeClr val="tx1"/>
                          </a:solidFill>
                          <a:effectLst/>
                        </a:rPr>
                        <a:t>FE eig. Arbeit in € je AK</a:t>
                      </a:r>
                      <a:endParaRPr lang="de-DE" sz="1200" b="1" i="0" u="none" strike="noStrike" dirty="0">
                        <a:solidFill>
                          <a:schemeClr val="tx1"/>
                        </a:solidFill>
                        <a:effectLst/>
                        <a:latin typeface="Arial" panose="020B0604020202020204" pitchFamily="34" charset="0"/>
                      </a:endParaRPr>
                    </a:p>
                  </a:txBody>
                  <a:tcPr marL="6350" marR="6350" marT="6350" marB="0" anchor="ctr">
                    <a:solidFill>
                      <a:srgbClr val="ECDFF5"/>
                    </a:solidFill>
                  </a:tcPr>
                </a:tc>
                <a:extLst>
                  <a:ext uri="{0D108BD9-81ED-4DB2-BD59-A6C34878D82A}">
                    <a16:rowId xmlns:a16="http://schemas.microsoft.com/office/drawing/2014/main" val="383253017"/>
                  </a:ext>
                </a:extLst>
              </a:tr>
              <a:tr h="82669">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endParaRPr lang="de-DE" sz="1200" b="0" i="0" u="none" strike="noStrike" dirty="0">
                        <a:solidFill>
                          <a:schemeClr val="tx1"/>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679913248"/>
                  </a:ext>
                </a:extLst>
              </a:tr>
              <a:tr h="82669">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tabLst>
                          <a:tab pos="1885950" algn="r"/>
                        </a:tabLst>
                      </a:pPr>
                      <a:r>
                        <a:rPr lang="de-DE" sz="1200" u="none" strike="noStrike" dirty="0" smtClean="0">
                          <a:solidFill>
                            <a:schemeClr val="tx1"/>
                          </a:solidFill>
                          <a:effectLst/>
                        </a:rPr>
                        <a:t>Lohnaufwand (Fremd-AK) €</a:t>
                      </a:r>
                      <a:r>
                        <a:rPr lang="de-DE" sz="1200" u="none" strike="noStrike" dirty="0" smtClean="0">
                          <a:solidFill>
                            <a:srgbClr val="0033CC"/>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solidFill>
                          <a:srgbClr val="0033CC"/>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620011612"/>
                  </a:ext>
                </a:extLst>
              </a:tr>
              <a:tr h="82669">
                <a:tc>
                  <a:txBody>
                    <a:bodyPr/>
                    <a:lstStyle/>
                    <a:p>
                      <a:pPr algn="ctr" fontAlgn="b"/>
                      <a:r>
                        <a:rPr lang="de-DE" sz="1200" b="1" u="none" strike="noStrike" dirty="0">
                          <a:effectLst/>
                        </a:rPr>
                        <a:t>=</a:t>
                      </a:r>
                      <a:endParaRPr lang="de-DE" sz="1200" b="1" i="0" u="none" strike="noStrike" dirty="0">
                        <a:effectLst/>
                        <a:latin typeface="Arial" panose="020B0604020202020204" pitchFamily="34" charset="0"/>
                      </a:endParaRPr>
                    </a:p>
                  </a:txBody>
                  <a:tcPr marL="6350" marR="6350" marT="6350" marB="0" anchor="ctr">
                    <a:solidFill>
                      <a:srgbClr val="DFC9EF"/>
                    </a:solidFill>
                  </a:tcPr>
                </a:tc>
                <a:tc>
                  <a:txBody>
                    <a:bodyPr/>
                    <a:lstStyle/>
                    <a:p>
                      <a:pPr algn="l" fontAlgn="b"/>
                      <a:r>
                        <a:rPr lang="de-DE" sz="1200" b="1" u="none" strike="noStrike" dirty="0" smtClean="0">
                          <a:solidFill>
                            <a:schemeClr val="tx1"/>
                          </a:solidFill>
                          <a:effectLst/>
                        </a:rPr>
                        <a:t>Entlohnung</a:t>
                      </a:r>
                      <a:r>
                        <a:rPr lang="de-DE" sz="1200" b="1" u="none" strike="noStrike" baseline="0" dirty="0" smtClean="0">
                          <a:solidFill>
                            <a:schemeClr val="tx1"/>
                          </a:solidFill>
                          <a:effectLst/>
                        </a:rPr>
                        <a:t> ges. Arbeit</a:t>
                      </a:r>
                      <a:r>
                        <a:rPr lang="de-DE" sz="1200" b="1" u="none" strike="noStrike" dirty="0" smtClean="0">
                          <a:solidFill>
                            <a:schemeClr val="tx1"/>
                          </a:solidFill>
                          <a:effectLst/>
                        </a:rPr>
                        <a:t> (€)</a:t>
                      </a:r>
                      <a:endParaRPr lang="de-DE" sz="1200" b="1" i="0" u="none" strike="noStrike" dirty="0">
                        <a:solidFill>
                          <a:schemeClr val="tx1"/>
                        </a:solidFill>
                        <a:effectLst/>
                        <a:latin typeface="Arial" panose="020B0604020202020204" pitchFamily="34" charset="0"/>
                      </a:endParaRPr>
                    </a:p>
                  </a:txBody>
                  <a:tcPr marL="6350" marR="6350" marT="6350" marB="0" anchor="ctr">
                    <a:solidFill>
                      <a:srgbClr val="DFC9EF"/>
                    </a:solidFill>
                  </a:tcPr>
                </a:tc>
                <a:extLst>
                  <a:ext uri="{0D108BD9-81ED-4DB2-BD59-A6C34878D82A}">
                    <a16:rowId xmlns:a16="http://schemas.microsoft.com/office/drawing/2014/main" val="1715364659"/>
                  </a:ext>
                </a:extLst>
              </a:tr>
              <a:tr h="82669">
                <a:tc>
                  <a:txBody>
                    <a:bodyPr/>
                    <a:lstStyle/>
                    <a:p>
                      <a:pPr algn="ctr" fontAlgn="b"/>
                      <a:endParaRPr lang="de-DE" sz="1200" b="0" i="0" u="none" strike="noStrike" dirty="0">
                        <a:effectLst/>
                        <a:latin typeface="+mn-lt"/>
                        <a:cs typeface="Arial" panose="020B0604020202020204" pitchFamily="34" charset="0"/>
                      </a:endParaRPr>
                    </a:p>
                  </a:txBody>
                  <a:tcPr marL="6350" marR="6350" marT="6350" marB="0" anchor="ctr">
                    <a:noFill/>
                  </a:tcPr>
                </a:tc>
                <a:tc>
                  <a:txBody>
                    <a:bodyPr/>
                    <a:lstStyle/>
                    <a:p>
                      <a:pPr algn="l" fontAlgn="b"/>
                      <a:r>
                        <a:rPr lang="de-DE" sz="1200" b="0" i="0" u="none" strike="noStrike" dirty="0" smtClean="0">
                          <a:solidFill>
                            <a:schemeClr val="tx1"/>
                          </a:solidFill>
                          <a:effectLst/>
                          <a:latin typeface="Arial" panose="020B0604020202020204" pitchFamily="34" charset="0"/>
                        </a:rPr>
                        <a:t>/  </a:t>
                      </a:r>
                      <a:r>
                        <a:rPr lang="de-DE" sz="1200" b="0" i="0" u="none" strike="noStrike" dirty="0" smtClean="0">
                          <a:solidFill>
                            <a:schemeClr val="tx1"/>
                          </a:solidFill>
                          <a:effectLst/>
                          <a:latin typeface="+mn-lt"/>
                        </a:rPr>
                        <a:t>Ges. Arbeitseinsatz in AK</a:t>
                      </a:r>
                    </a:p>
                    <a:p>
                      <a:pPr algn="l" fontAlgn="b"/>
                      <a:r>
                        <a:rPr lang="de-DE" sz="1200" b="0" i="0" u="none" strike="noStrike" dirty="0" smtClean="0">
                          <a:solidFill>
                            <a:schemeClr val="tx1"/>
                          </a:solidFill>
                          <a:effectLst/>
                          <a:latin typeface="+mn-lt"/>
                        </a:rPr>
                        <a:t>   (Eig.-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r>
                        <a:rPr lang="de-DE" sz="1200" b="0" i="0" u="none" strike="noStrike" dirty="0" smtClean="0">
                          <a:solidFill>
                            <a:schemeClr val="tx1"/>
                          </a:solidFill>
                          <a:effectLst/>
                          <a:latin typeface="+mn-lt"/>
                        </a:rPr>
                        <a:t> + Fremd-AK </a:t>
                      </a:r>
                      <a:r>
                        <a:rPr lang="de-DE" sz="1200" u="none" strike="noStrike" dirty="0" smtClean="0">
                          <a:solidFill>
                            <a:srgbClr val="0033CC"/>
                          </a:solidFill>
                          <a:effectLst/>
                          <a:latin typeface="Segoe UI Emoji" panose="020B0502040204020203" pitchFamily="34" charset="0"/>
                          <a:ea typeface="Segoe UI Emoji" panose="020B0502040204020203" pitchFamily="34" charset="0"/>
                          <a:sym typeface="Wingdings 3" panose="05040102010807070707" pitchFamily="18" charset="2"/>
                        </a:rPr>
                        <a:t>⭕</a:t>
                      </a:r>
                      <a:r>
                        <a:rPr lang="de-DE" sz="1200" b="0" i="0" u="none" strike="noStrike" dirty="0" smtClean="0">
                          <a:solidFill>
                            <a:schemeClr val="tx1"/>
                          </a:solidFill>
                          <a:effectLst/>
                          <a:latin typeface="+mn-lt"/>
                        </a:rPr>
                        <a:t>)</a:t>
                      </a:r>
                      <a:endParaRPr lang="de-DE" sz="1200" b="0" i="0" u="none" strike="noStrike" dirty="0">
                        <a:solidFill>
                          <a:schemeClr val="tx1"/>
                        </a:solidFill>
                        <a:effectLst/>
                        <a:latin typeface="+mn-lt"/>
                      </a:endParaRPr>
                    </a:p>
                  </a:txBody>
                  <a:tcPr marL="6350" marR="6350" marT="6350" marB="0" anchor="ctr">
                    <a:noFill/>
                  </a:tcPr>
                </a:tc>
                <a:extLst>
                  <a:ext uri="{0D108BD9-81ED-4DB2-BD59-A6C34878D82A}">
                    <a16:rowId xmlns:a16="http://schemas.microsoft.com/office/drawing/2014/main" val="2721787572"/>
                  </a:ext>
                </a:extLst>
              </a:tr>
              <a:tr h="82669">
                <a:tc>
                  <a:txBody>
                    <a:bodyPr/>
                    <a:lstStyle/>
                    <a:p>
                      <a:pPr algn="ctr" fontAlgn="b"/>
                      <a:endParaRPr lang="de-DE" sz="1200" b="1" i="0" u="none" strike="noStrike" dirty="0">
                        <a:effectLst/>
                        <a:latin typeface="+mn-lt"/>
                        <a:cs typeface="Arial" panose="020B0604020202020204" pitchFamily="34" charset="0"/>
                      </a:endParaRPr>
                    </a:p>
                  </a:txBody>
                  <a:tcPr marL="6350" marR="6350" marT="6350" marB="0" anchor="ctr">
                    <a:noFill/>
                  </a:tcPr>
                </a:tc>
                <a:tc>
                  <a:txBody>
                    <a:bodyPr/>
                    <a:lstStyle/>
                    <a:p>
                      <a:pPr algn="l" fontAlgn="b"/>
                      <a:r>
                        <a:rPr lang="de-DE" sz="1200" b="0" i="0" u="none" strike="noStrike" dirty="0" smtClean="0">
                          <a:solidFill>
                            <a:schemeClr val="tx1"/>
                          </a:solidFill>
                          <a:effectLst/>
                          <a:latin typeface="Arial" panose="020B0604020202020204" pitchFamily="34" charset="0"/>
                        </a:rPr>
                        <a:t>= </a:t>
                      </a:r>
                      <a:r>
                        <a:rPr lang="de-DE" sz="1200" b="1" u="none" strike="noStrike" dirty="0" smtClean="0">
                          <a:solidFill>
                            <a:schemeClr val="tx1"/>
                          </a:solidFill>
                          <a:effectLst/>
                        </a:rPr>
                        <a:t>FE ges. Arbeit in € je AK</a:t>
                      </a:r>
                      <a:endParaRPr lang="de-DE" sz="1200" b="1" i="0" u="none" strike="noStrike" dirty="0">
                        <a:solidFill>
                          <a:schemeClr val="tx1"/>
                        </a:solidFill>
                        <a:effectLst/>
                        <a:latin typeface="+mn-lt"/>
                        <a:cs typeface="Arial" panose="020B0604020202020204" pitchFamily="34" charset="0"/>
                      </a:endParaRPr>
                    </a:p>
                  </a:txBody>
                  <a:tcPr marL="6350" marR="6350" marT="6350" marB="0" anchor="ctr">
                    <a:solidFill>
                      <a:srgbClr val="DFC9EF"/>
                    </a:solidFill>
                  </a:tcPr>
                </a:tc>
                <a:extLst>
                  <a:ext uri="{0D108BD9-81ED-4DB2-BD59-A6C34878D82A}">
                    <a16:rowId xmlns:a16="http://schemas.microsoft.com/office/drawing/2014/main" val="763221572"/>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342021693"/>
              </p:ext>
            </p:extLst>
          </p:nvPr>
        </p:nvGraphicFramePr>
        <p:xfrm>
          <a:off x="7336476" y="1405851"/>
          <a:ext cx="2196000" cy="2075180"/>
        </p:xfrm>
        <a:graphic>
          <a:graphicData uri="http://schemas.openxmlformats.org/drawingml/2006/table">
            <a:tbl>
              <a:tblPr>
                <a:tableStyleId>{5C22544A-7EE6-4342-B048-85BDC9FD1C3A}</a:tableStyleId>
              </a:tblPr>
              <a:tblGrid>
                <a:gridCol w="252000">
                  <a:extLst>
                    <a:ext uri="{9D8B030D-6E8A-4147-A177-3AD203B41FA5}">
                      <a16:colId xmlns:a16="http://schemas.microsoft.com/office/drawing/2014/main" val="3920554692"/>
                    </a:ext>
                  </a:extLst>
                </a:gridCol>
                <a:gridCol w="1944000">
                  <a:extLst>
                    <a:ext uri="{9D8B030D-6E8A-4147-A177-3AD203B41FA5}">
                      <a16:colId xmlns:a16="http://schemas.microsoft.com/office/drawing/2014/main" val="1904961698"/>
                    </a:ext>
                  </a:extLst>
                </a:gridCol>
              </a:tblGrid>
              <a:tr h="161036">
                <a:tc>
                  <a:txBody>
                    <a:bodyPr/>
                    <a:lstStyle/>
                    <a:p>
                      <a:pPr algn="l" fontAlgn="b"/>
                      <a:endParaRPr lang="de-DE" sz="1200" b="1" i="0" u="none" strike="noStrike" dirty="0">
                        <a:effectLst/>
                        <a:latin typeface="Arial" panose="020B0604020202020204" pitchFamily="34" charset="0"/>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smtClean="0">
                          <a:effectLst/>
                        </a:rPr>
                        <a:t>Unternehmergewinn (€)</a:t>
                      </a:r>
                      <a:endParaRPr lang="de-DE" sz="1200" b="1" i="0" u="none" strike="noStrike" dirty="0">
                        <a:effectLst/>
                        <a:latin typeface="Arial" panose="020B0604020202020204" pitchFamily="34" charset="0"/>
                      </a:endParaRPr>
                    </a:p>
                  </a:txBody>
                  <a:tcPr marL="6350" marR="6350" marT="6350" marB="0" anchor="ctr">
                    <a:solidFill>
                      <a:schemeClr val="accent5">
                        <a:lumMod val="40000"/>
                        <a:lumOff val="60000"/>
                      </a:schemeClr>
                    </a:solidFill>
                  </a:tcPr>
                </a:tc>
                <a:extLst>
                  <a:ext uri="{0D108BD9-81ED-4DB2-BD59-A6C34878D82A}">
                    <a16:rowId xmlns:a16="http://schemas.microsoft.com/office/drawing/2014/main" val="41798983"/>
                  </a:ext>
                </a:extLst>
              </a:tr>
              <a:tr h="161036">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u="none" strike="noStrike" dirty="0" smtClean="0">
                          <a:effectLst/>
                        </a:rPr>
                        <a:t>Pachtansatz (eig. </a:t>
                      </a:r>
                      <a:r>
                        <a:rPr lang="de-DE" sz="1200" u="none" strike="noStrike" dirty="0" err="1" smtClean="0">
                          <a:effectLst/>
                        </a:rPr>
                        <a:t>Nutzfl</a:t>
                      </a:r>
                      <a:r>
                        <a:rPr lang="de-DE" sz="1200" u="none" strike="noStrike" dirty="0" smtClean="0">
                          <a:effectLst/>
                        </a:rPr>
                        <a:t>.) €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ebdings" panose="05030102010509060703" pitchFamily="18" charset="2"/>
                        </a:rPr>
                        <a:t></a:t>
                      </a:r>
                      <a:endParaRPr lang="de-DE" sz="1200" b="1" i="0" u="none" strike="noStrike" dirty="0">
                        <a:solidFill>
                          <a:schemeClr val="accent2"/>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4122742101"/>
                  </a:ext>
                </a:extLst>
              </a:tr>
              <a:tr h="161036">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solidFill>
                      <a:srgbClr val="ECDFF5"/>
                    </a:solidFill>
                  </a:tcPr>
                </a:tc>
                <a:tc>
                  <a:txBody>
                    <a:bodyPr/>
                    <a:lstStyle/>
                    <a:p>
                      <a:pPr algn="l" fontAlgn="b"/>
                      <a:r>
                        <a:rPr lang="de-DE" sz="1200" b="1" u="none" strike="noStrike" dirty="0" smtClean="0">
                          <a:effectLst/>
                        </a:rPr>
                        <a:t>Entlohnung</a:t>
                      </a:r>
                      <a:r>
                        <a:rPr lang="de-DE" sz="1200" b="1" u="none" strike="noStrike" baseline="0" dirty="0" smtClean="0">
                          <a:effectLst/>
                        </a:rPr>
                        <a:t> eig. </a:t>
                      </a:r>
                      <a:r>
                        <a:rPr lang="de-DE" sz="1200" b="1" u="none" strike="noStrike" baseline="0" dirty="0" err="1" smtClean="0">
                          <a:effectLst/>
                        </a:rPr>
                        <a:t>Nutzfl</a:t>
                      </a:r>
                      <a:r>
                        <a:rPr lang="de-DE" sz="1200" b="1" u="none" strike="noStrike" baseline="0" dirty="0" smtClean="0">
                          <a:effectLst/>
                        </a:rPr>
                        <a:t>.</a:t>
                      </a:r>
                      <a:r>
                        <a:rPr lang="de-DE" sz="1200" b="1" u="none" strike="noStrike" dirty="0" smtClean="0">
                          <a:effectLst/>
                        </a:rPr>
                        <a:t> (€)</a:t>
                      </a:r>
                      <a:endParaRPr lang="de-DE" sz="1200" b="0" i="0" u="none" strike="noStrike" dirty="0">
                        <a:effectLst/>
                        <a:latin typeface="Arial" panose="020B0604020202020204" pitchFamily="34" charset="0"/>
                      </a:endParaRPr>
                    </a:p>
                  </a:txBody>
                  <a:tcPr marL="6350" marR="6350" marT="6350" marB="0" anchor="ctr">
                    <a:solidFill>
                      <a:srgbClr val="ECDFF5"/>
                    </a:solidFill>
                  </a:tcPr>
                </a:tc>
                <a:extLst>
                  <a:ext uri="{0D108BD9-81ED-4DB2-BD59-A6C34878D82A}">
                    <a16:rowId xmlns:a16="http://schemas.microsoft.com/office/drawing/2014/main" val="594915891"/>
                  </a:ext>
                </a:extLst>
              </a:tr>
              <a:tr h="161036">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b="0" i="0" u="none" strike="noStrike" dirty="0" smtClean="0">
                          <a:effectLst/>
                          <a:latin typeface="Arial" panose="020B0604020202020204" pitchFamily="34" charset="0"/>
                        </a:rPr>
                        <a:t>/  </a:t>
                      </a:r>
                      <a:r>
                        <a:rPr lang="de-DE" sz="1200" b="0" i="0" u="none" strike="noStrike" dirty="0" smtClean="0">
                          <a:effectLst/>
                          <a:latin typeface="+mn-lt"/>
                        </a:rPr>
                        <a:t>Eigene Nutzfläche in ha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solidFill>
                          <a:schemeClr val="accent2"/>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581763811"/>
                  </a:ext>
                </a:extLst>
              </a:tr>
              <a:tr h="161036">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b="1" u="none" strike="noStrike" dirty="0" smtClean="0">
                          <a:effectLst/>
                        </a:rPr>
                        <a:t>= FE</a:t>
                      </a:r>
                      <a:r>
                        <a:rPr lang="de-DE" sz="1200" b="1" u="none" strike="noStrike" baseline="0" dirty="0" smtClean="0">
                          <a:effectLst/>
                        </a:rPr>
                        <a:t> eig. Nutzfläche in € je ha</a:t>
                      </a:r>
                      <a:endParaRPr lang="de-DE" sz="1200" b="1" i="0" u="none" strike="noStrike" dirty="0">
                        <a:effectLst/>
                        <a:latin typeface="Arial" panose="020B0604020202020204" pitchFamily="34" charset="0"/>
                      </a:endParaRPr>
                    </a:p>
                  </a:txBody>
                  <a:tcPr marL="6350" marR="6350" marT="6350" marB="0" anchor="ctr">
                    <a:solidFill>
                      <a:srgbClr val="ECDFF5"/>
                    </a:solidFill>
                  </a:tcPr>
                </a:tc>
                <a:extLst>
                  <a:ext uri="{0D108BD9-81ED-4DB2-BD59-A6C34878D82A}">
                    <a16:rowId xmlns:a16="http://schemas.microsoft.com/office/drawing/2014/main" val="383253017"/>
                  </a:ext>
                </a:extLst>
              </a:tr>
              <a:tr h="161036">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endParaRPr lang="de-DE" sz="12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679913248"/>
                  </a:ext>
                </a:extLst>
              </a:tr>
              <a:tr h="161036">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u="none" strike="noStrike" dirty="0" smtClean="0">
                          <a:effectLst/>
                        </a:rPr>
                        <a:t>Pachtaufwand (fremd) €      </a:t>
                      </a:r>
                      <a:r>
                        <a:rPr lang="de-DE" sz="1200" u="none" strike="noStrike" dirty="0" smtClean="0">
                          <a:solidFill>
                            <a:srgbClr val="0033CC"/>
                          </a:solidFill>
                          <a:effectLst/>
                          <a:latin typeface="Segoe UI Emoji" panose="020B0502040204020203" pitchFamily="34" charset="0"/>
                          <a:ea typeface="Segoe UI Emoji" panose="020B0502040204020203" pitchFamily="34" charset="0"/>
                          <a:sym typeface="Webdings" panose="05030102010509060703" pitchFamily="18" charset="2"/>
                        </a:rPr>
                        <a:t></a:t>
                      </a:r>
                      <a:endParaRPr lang="de-DE" sz="12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620011612"/>
                  </a:ext>
                </a:extLst>
              </a:tr>
              <a:tr h="161036">
                <a:tc>
                  <a:txBody>
                    <a:bodyPr/>
                    <a:lstStyle/>
                    <a:p>
                      <a:pPr algn="ctr" fontAlgn="b"/>
                      <a:r>
                        <a:rPr lang="de-DE" sz="1200" b="1" u="none" strike="noStrike" dirty="0">
                          <a:effectLst/>
                        </a:rPr>
                        <a:t>=</a:t>
                      </a:r>
                      <a:endParaRPr lang="de-DE" sz="1200" b="1" i="0" u="none" strike="noStrike" dirty="0">
                        <a:effectLst/>
                        <a:latin typeface="Arial" panose="020B0604020202020204" pitchFamily="34" charset="0"/>
                      </a:endParaRPr>
                    </a:p>
                  </a:txBody>
                  <a:tcPr marL="6350" marR="6350" marT="6350" marB="0" anchor="ctr">
                    <a:solidFill>
                      <a:srgbClr val="DFC9EF"/>
                    </a:solidFill>
                  </a:tcPr>
                </a:tc>
                <a:tc>
                  <a:txBody>
                    <a:bodyPr/>
                    <a:lstStyle/>
                    <a:p>
                      <a:pPr algn="l" fontAlgn="b"/>
                      <a:r>
                        <a:rPr lang="de-DE" sz="1200" b="1" u="none" strike="noStrike" dirty="0" smtClean="0">
                          <a:effectLst/>
                        </a:rPr>
                        <a:t>Entlohnung</a:t>
                      </a:r>
                      <a:r>
                        <a:rPr lang="de-DE" sz="1200" b="1" u="none" strike="noStrike" baseline="0" dirty="0" smtClean="0">
                          <a:effectLst/>
                        </a:rPr>
                        <a:t> ges. </a:t>
                      </a:r>
                      <a:r>
                        <a:rPr lang="de-DE" sz="1200" b="1" u="none" strike="noStrike" baseline="0" dirty="0" err="1" smtClean="0">
                          <a:effectLst/>
                        </a:rPr>
                        <a:t>Nutzfl</a:t>
                      </a:r>
                      <a:r>
                        <a:rPr lang="de-DE" sz="1200" b="1" u="none" strike="noStrike" baseline="0" dirty="0" smtClean="0">
                          <a:effectLst/>
                        </a:rPr>
                        <a:t>.</a:t>
                      </a:r>
                      <a:r>
                        <a:rPr lang="de-DE" sz="1200" b="1" u="none" strike="noStrike" dirty="0" smtClean="0">
                          <a:effectLst/>
                        </a:rPr>
                        <a:t> (€)</a:t>
                      </a:r>
                      <a:endParaRPr lang="de-DE" sz="1200" b="1" i="0" u="none" strike="noStrike" dirty="0">
                        <a:effectLst/>
                        <a:latin typeface="Arial" panose="020B0604020202020204" pitchFamily="34" charset="0"/>
                      </a:endParaRPr>
                    </a:p>
                  </a:txBody>
                  <a:tcPr marL="6350" marR="6350" marT="6350" marB="0" anchor="ctr">
                    <a:solidFill>
                      <a:srgbClr val="DFC9EF"/>
                    </a:solidFill>
                  </a:tcPr>
                </a:tc>
                <a:extLst>
                  <a:ext uri="{0D108BD9-81ED-4DB2-BD59-A6C34878D82A}">
                    <a16:rowId xmlns:a16="http://schemas.microsoft.com/office/drawing/2014/main" val="1715364659"/>
                  </a:ext>
                </a:extLst>
              </a:tr>
              <a:tr h="161036">
                <a:tc>
                  <a:txBody>
                    <a:bodyPr/>
                    <a:lstStyle/>
                    <a:p>
                      <a:pPr algn="ctr" fontAlgn="b"/>
                      <a:endParaRPr lang="de-DE" sz="1200" b="0" i="0" u="none" strike="noStrike" dirty="0">
                        <a:effectLst/>
                        <a:latin typeface="+mn-lt"/>
                        <a:cs typeface="Arial" panose="020B0604020202020204" pitchFamily="34" charset="0"/>
                      </a:endParaRPr>
                    </a:p>
                  </a:txBody>
                  <a:tcPr marL="6350" marR="6350" marT="6350" marB="0" anchor="ctr">
                    <a:noFill/>
                  </a:tcPr>
                </a:tc>
                <a:tc>
                  <a:txBody>
                    <a:bodyPr/>
                    <a:lstStyle/>
                    <a:p>
                      <a:pPr algn="l" fontAlgn="b"/>
                      <a:r>
                        <a:rPr lang="de-DE" sz="1200" b="0" i="0" u="none" strike="noStrike" dirty="0" smtClean="0">
                          <a:effectLst/>
                          <a:latin typeface="Arial" panose="020B0604020202020204" pitchFamily="34" charset="0"/>
                        </a:rPr>
                        <a:t>/  </a:t>
                      </a:r>
                      <a:r>
                        <a:rPr lang="de-DE" sz="1200" b="0" i="0" u="none" strike="noStrike" dirty="0" smtClean="0">
                          <a:effectLst/>
                          <a:latin typeface="+mn-lt"/>
                        </a:rPr>
                        <a:t>Gesamte Nutzfläche in ha</a:t>
                      </a:r>
                    </a:p>
                    <a:p>
                      <a:pPr algn="l" fontAlgn="b"/>
                      <a:r>
                        <a:rPr lang="de-DE" sz="1200" b="0" i="0" u="none" strike="noStrike" dirty="0" smtClean="0">
                          <a:effectLst/>
                          <a:latin typeface="+mn-lt"/>
                        </a:rPr>
                        <a:t>   (Eig.</a:t>
                      </a:r>
                      <a:r>
                        <a:rPr lang="de-DE" sz="1200" b="0" i="0" u="none" strike="noStrike" baseline="0" dirty="0" smtClean="0">
                          <a:effectLst/>
                          <a:latin typeface="+mn-lt"/>
                        </a:rPr>
                        <a:t>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r>
                        <a:rPr lang="de-DE" sz="1200" b="0" i="0" u="none" strike="noStrike" baseline="0" dirty="0" smtClean="0">
                          <a:effectLst/>
                          <a:latin typeface="+mn-lt"/>
                        </a:rPr>
                        <a:t> +  fremde </a:t>
                      </a:r>
                      <a:r>
                        <a:rPr lang="de-DE" sz="1200" u="none" strike="noStrike" dirty="0" smtClean="0">
                          <a:solidFill>
                            <a:srgbClr val="0033CC"/>
                          </a:solidFill>
                          <a:effectLst/>
                          <a:latin typeface="Segoe UI Emoji" panose="020B0502040204020203" pitchFamily="34" charset="0"/>
                          <a:ea typeface="Segoe UI Emoji" panose="020B0502040204020203" pitchFamily="34" charset="0"/>
                          <a:sym typeface="Wingdings 3" panose="05040102010807070707" pitchFamily="18" charset="2"/>
                        </a:rPr>
                        <a:t>🔲</a:t>
                      </a:r>
                      <a:r>
                        <a:rPr lang="de-DE" sz="1200" b="0" i="0" u="none" strike="noStrike" baseline="0" dirty="0" smtClean="0">
                          <a:effectLst/>
                          <a:latin typeface="+mn-lt"/>
                        </a:rPr>
                        <a:t> ha)</a:t>
                      </a:r>
                      <a:endParaRPr lang="de-DE" sz="1200" b="0" i="0" u="none" strike="noStrike" dirty="0">
                        <a:effectLst/>
                        <a:latin typeface="+mn-lt"/>
                      </a:endParaRPr>
                    </a:p>
                  </a:txBody>
                  <a:tcPr marL="6350" marR="6350" marT="6350" marB="0" anchor="ctr">
                    <a:noFill/>
                  </a:tcPr>
                </a:tc>
                <a:extLst>
                  <a:ext uri="{0D108BD9-81ED-4DB2-BD59-A6C34878D82A}">
                    <a16:rowId xmlns:a16="http://schemas.microsoft.com/office/drawing/2014/main" val="2721787572"/>
                  </a:ext>
                </a:extLst>
              </a:tr>
              <a:tr h="161036">
                <a:tc>
                  <a:txBody>
                    <a:bodyPr/>
                    <a:lstStyle/>
                    <a:p>
                      <a:pPr algn="ctr" fontAlgn="b"/>
                      <a:endParaRPr lang="de-DE" sz="1200" b="1" i="0" u="none" strike="noStrike" dirty="0">
                        <a:effectLst/>
                        <a:latin typeface="+mn-lt"/>
                        <a:cs typeface="Arial" panose="020B0604020202020204" pitchFamily="34" charset="0"/>
                      </a:endParaRPr>
                    </a:p>
                  </a:txBody>
                  <a:tcPr marL="6350" marR="6350" marT="6350" marB="0" anchor="ctr">
                    <a:noFill/>
                  </a:tcPr>
                </a:tc>
                <a:tc>
                  <a:txBody>
                    <a:bodyPr/>
                    <a:lstStyle/>
                    <a:p>
                      <a:pPr algn="l" fontAlgn="b"/>
                      <a:r>
                        <a:rPr lang="de-DE" sz="1200" b="1" u="none" strike="noStrike" dirty="0" smtClean="0">
                          <a:effectLst/>
                        </a:rPr>
                        <a:t>= FE</a:t>
                      </a:r>
                      <a:r>
                        <a:rPr lang="de-DE" sz="1200" b="1" u="none" strike="noStrike" baseline="0" dirty="0" smtClean="0">
                          <a:effectLst/>
                        </a:rPr>
                        <a:t> ges. Nutzfläche in € je ha</a:t>
                      </a:r>
                      <a:endParaRPr lang="de-DE" sz="1200" b="1" i="0" u="none" strike="noStrike" dirty="0">
                        <a:effectLst/>
                        <a:latin typeface="+mn-lt"/>
                        <a:cs typeface="Arial" panose="020B0604020202020204" pitchFamily="34" charset="0"/>
                      </a:endParaRPr>
                    </a:p>
                  </a:txBody>
                  <a:tcPr marL="6350" marR="6350" marT="6350" marB="0" anchor="ctr">
                    <a:solidFill>
                      <a:srgbClr val="DFC9EF"/>
                    </a:solidFill>
                  </a:tcPr>
                </a:tc>
                <a:extLst>
                  <a:ext uri="{0D108BD9-81ED-4DB2-BD59-A6C34878D82A}">
                    <a16:rowId xmlns:a16="http://schemas.microsoft.com/office/drawing/2014/main" val="763221572"/>
                  </a:ext>
                </a:extLst>
              </a:tr>
            </a:tbl>
          </a:graphicData>
        </a:graphic>
      </p:graphicFrame>
      <p:graphicFrame>
        <p:nvGraphicFramePr>
          <p:cNvPr id="7" name="Tabelle 6"/>
          <p:cNvGraphicFramePr>
            <a:graphicFrameLocks noGrp="1"/>
          </p:cNvGraphicFramePr>
          <p:nvPr>
            <p:extLst>
              <p:ext uri="{D42A27DB-BD31-4B8C-83A1-F6EECF244321}">
                <p14:modId xmlns:p14="http://schemas.microsoft.com/office/powerpoint/2010/main" val="351733831"/>
              </p:ext>
            </p:extLst>
          </p:nvPr>
        </p:nvGraphicFramePr>
        <p:xfrm>
          <a:off x="9785125" y="1405851"/>
          <a:ext cx="2268000" cy="2136140"/>
        </p:xfrm>
        <a:graphic>
          <a:graphicData uri="http://schemas.openxmlformats.org/drawingml/2006/table">
            <a:tbl>
              <a:tblPr>
                <a:tableStyleId>{5C22544A-7EE6-4342-B048-85BDC9FD1C3A}</a:tableStyleId>
              </a:tblPr>
              <a:tblGrid>
                <a:gridCol w="252000">
                  <a:extLst>
                    <a:ext uri="{9D8B030D-6E8A-4147-A177-3AD203B41FA5}">
                      <a16:colId xmlns:a16="http://schemas.microsoft.com/office/drawing/2014/main" val="3920554692"/>
                    </a:ext>
                  </a:extLst>
                </a:gridCol>
                <a:gridCol w="2016000">
                  <a:extLst>
                    <a:ext uri="{9D8B030D-6E8A-4147-A177-3AD203B41FA5}">
                      <a16:colId xmlns:a16="http://schemas.microsoft.com/office/drawing/2014/main" val="1904961698"/>
                    </a:ext>
                  </a:extLst>
                </a:gridCol>
              </a:tblGrid>
              <a:tr h="161036">
                <a:tc>
                  <a:txBody>
                    <a:bodyPr/>
                    <a:lstStyle/>
                    <a:p>
                      <a:pPr algn="l" fontAlgn="b"/>
                      <a:endParaRPr lang="de-DE" sz="1200" b="1" i="0" u="none" strike="noStrike" dirty="0">
                        <a:effectLst/>
                        <a:latin typeface="Arial" panose="020B0604020202020204" pitchFamily="34" charset="0"/>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smtClean="0">
                          <a:effectLst/>
                        </a:rPr>
                        <a:t>Unternehmergewinn (€)</a:t>
                      </a:r>
                      <a:endParaRPr lang="de-DE" sz="1200" b="1" i="0" u="none" strike="noStrike" dirty="0">
                        <a:effectLst/>
                        <a:latin typeface="Arial" panose="020B0604020202020204" pitchFamily="34" charset="0"/>
                      </a:endParaRPr>
                    </a:p>
                  </a:txBody>
                  <a:tcPr marL="6350" marR="6350" marT="6350" marB="0" anchor="ctr">
                    <a:solidFill>
                      <a:schemeClr val="accent5">
                        <a:lumMod val="40000"/>
                        <a:lumOff val="60000"/>
                      </a:schemeClr>
                    </a:solidFill>
                  </a:tcPr>
                </a:tc>
                <a:extLst>
                  <a:ext uri="{0D108BD9-81ED-4DB2-BD59-A6C34878D82A}">
                    <a16:rowId xmlns:a16="http://schemas.microsoft.com/office/drawing/2014/main" val="41798983"/>
                  </a:ext>
                </a:extLst>
              </a:tr>
              <a:tr h="161036">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u="none" strike="noStrike" dirty="0" smtClean="0">
                          <a:effectLst/>
                        </a:rPr>
                        <a:t>Zinsansatz (eig.</a:t>
                      </a:r>
                      <a:r>
                        <a:rPr lang="de-DE" sz="1200" u="none" strike="noStrike" baseline="0" dirty="0" smtClean="0">
                          <a:effectLst/>
                        </a:rPr>
                        <a:t> Besatz</a:t>
                      </a:r>
                      <a:r>
                        <a:rPr lang="de-DE" sz="1200" u="none" strike="noStrike" dirty="0" smtClean="0">
                          <a:effectLst/>
                        </a:rPr>
                        <a:t>kap.) €</a:t>
                      </a:r>
                      <a:r>
                        <a:rPr lang="de-DE" sz="14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1" i="0" u="none" strike="noStrike" dirty="0">
                        <a:solidFill>
                          <a:srgbClr val="C00000"/>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4122742101"/>
                  </a:ext>
                </a:extLst>
              </a:tr>
              <a:tr h="161036">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solidFill>
                      <a:srgbClr val="ECDFF5"/>
                    </a:solidFill>
                  </a:tcPr>
                </a:tc>
                <a:tc>
                  <a:txBody>
                    <a:bodyPr/>
                    <a:lstStyle/>
                    <a:p>
                      <a:pPr algn="l" fontAlgn="b"/>
                      <a:r>
                        <a:rPr lang="de-DE" sz="1200" b="1" u="none" strike="noStrike" dirty="0" smtClean="0">
                          <a:effectLst/>
                        </a:rPr>
                        <a:t>Entlohn. </a:t>
                      </a:r>
                      <a:r>
                        <a:rPr lang="de-DE" sz="1200" b="1" u="none" strike="noStrike" baseline="0" dirty="0" smtClean="0">
                          <a:effectLst/>
                        </a:rPr>
                        <a:t>eig. </a:t>
                      </a:r>
                      <a:r>
                        <a:rPr lang="de-DE" sz="1200" b="1" u="none" strike="noStrike" dirty="0" smtClean="0">
                          <a:effectLst/>
                        </a:rPr>
                        <a:t>Besatzkap.</a:t>
                      </a:r>
                      <a:r>
                        <a:rPr lang="de-DE" sz="1200" b="1" u="none" strike="noStrike" baseline="0" dirty="0" smtClean="0">
                          <a:effectLst/>
                        </a:rPr>
                        <a:t> </a:t>
                      </a:r>
                      <a:r>
                        <a:rPr lang="de-DE" sz="1200" b="1" u="none" strike="noStrike" dirty="0" smtClean="0">
                          <a:effectLst/>
                        </a:rPr>
                        <a:t>(€)</a:t>
                      </a:r>
                      <a:endParaRPr lang="de-DE" sz="1200" b="0" i="0" u="none" strike="noStrike" dirty="0">
                        <a:effectLst/>
                        <a:latin typeface="Arial" panose="020B0604020202020204" pitchFamily="34" charset="0"/>
                      </a:endParaRPr>
                    </a:p>
                  </a:txBody>
                  <a:tcPr marL="6350" marR="6350" marT="6350" marB="0" anchor="ctr">
                    <a:solidFill>
                      <a:srgbClr val="ECDFF5"/>
                    </a:solidFill>
                  </a:tcPr>
                </a:tc>
                <a:extLst>
                  <a:ext uri="{0D108BD9-81ED-4DB2-BD59-A6C34878D82A}">
                    <a16:rowId xmlns:a16="http://schemas.microsoft.com/office/drawing/2014/main" val="594915891"/>
                  </a:ext>
                </a:extLst>
              </a:tr>
              <a:tr h="161036">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b="0" i="0" u="none" strike="noStrike" dirty="0" smtClean="0">
                          <a:effectLst/>
                          <a:latin typeface="Arial" panose="020B0604020202020204" pitchFamily="34" charset="0"/>
                        </a:rPr>
                        <a:t>/  </a:t>
                      </a:r>
                      <a:r>
                        <a:rPr lang="de-DE" sz="1200" b="0" i="0" u="none" strike="noStrike" dirty="0" smtClean="0">
                          <a:effectLst/>
                          <a:latin typeface="+mn-lt"/>
                        </a:rPr>
                        <a:t>Eig</a:t>
                      </a:r>
                      <a:r>
                        <a:rPr lang="de-DE" sz="1200" b="0" i="0" u="none" strike="noStrike" baseline="0" dirty="0" smtClean="0">
                          <a:effectLst/>
                          <a:latin typeface="+mn-lt"/>
                        </a:rPr>
                        <a:t>. Besatz</a:t>
                      </a:r>
                      <a:r>
                        <a:rPr lang="de-DE" sz="1200" b="0" i="0" u="none" strike="noStrike" dirty="0" smtClean="0">
                          <a:effectLst/>
                          <a:latin typeface="+mn-lt"/>
                        </a:rPr>
                        <a:t>kap. in € (x 100)</a:t>
                      </a:r>
                      <a:r>
                        <a:rPr lang="de-DE" sz="1400" b="1"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solidFill>
                          <a:srgbClr val="C00000"/>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581763811"/>
                  </a:ext>
                </a:extLst>
              </a:tr>
              <a:tr h="161036">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b="1" u="none" strike="noStrike" dirty="0" smtClean="0">
                          <a:effectLst/>
                        </a:rPr>
                        <a:t>= FE eig. Besatzkap.</a:t>
                      </a:r>
                      <a:r>
                        <a:rPr lang="de-DE" sz="1200" b="1" u="none" strike="noStrike" baseline="0" dirty="0" smtClean="0">
                          <a:effectLst/>
                        </a:rPr>
                        <a:t> in</a:t>
                      </a:r>
                      <a:r>
                        <a:rPr lang="de-DE" sz="1200" b="1" u="none" strike="noStrike" dirty="0" smtClean="0">
                          <a:effectLst/>
                        </a:rPr>
                        <a:t> %</a:t>
                      </a:r>
                      <a:endParaRPr lang="de-DE" sz="1200" b="1" i="0" u="none" strike="noStrike" dirty="0">
                        <a:effectLst/>
                        <a:latin typeface="Arial" panose="020B0604020202020204" pitchFamily="34" charset="0"/>
                      </a:endParaRPr>
                    </a:p>
                  </a:txBody>
                  <a:tcPr marL="6350" marR="6350" marT="6350" marB="0" anchor="ctr">
                    <a:solidFill>
                      <a:srgbClr val="ECDFF5"/>
                    </a:solidFill>
                  </a:tcPr>
                </a:tc>
                <a:extLst>
                  <a:ext uri="{0D108BD9-81ED-4DB2-BD59-A6C34878D82A}">
                    <a16:rowId xmlns:a16="http://schemas.microsoft.com/office/drawing/2014/main" val="383253017"/>
                  </a:ext>
                </a:extLst>
              </a:tr>
              <a:tr h="161036">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endParaRPr lang="de-DE" sz="12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679913248"/>
                  </a:ext>
                </a:extLst>
              </a:tr>
              <a:tr h="161036">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u="none" strike="noStrike" dirty="0" smtClean="0">
                          <a:effectLst/>
                        </a:rPr>
                        <a:t>Zinsaufwand (</a:t>
                      </a:r>
                      <a:r>
                        <a:rPr lang="de-DE" sz="1200" u="none" strike="noStrike" dirty="0" err="1" smtClean="0">
                          <a:effectLst/>
                        </a:rPr>
                        <a:t>Fremdkap</a:t>
                      </a:r>
                      <a:r>
                        <a:rPr lang="de-DE" sz="1200" u="none" strike="noStrike" dirty="0" smtClean="0">
                          <a:effectLst/>
                        </a:rPr>
                        <a:t>.) €   </a:t>
                      </a:r>
                      <a:r>
                        <a:rPr lang="de-DE" sz="1200" dirty="0" smtClean="0">
                          <a:solidFill>
                            <a:srgbClr val="0033CC"/>
                          </a:solidFill>
                          <a:latin typeface="OpenSymbol" panose="05010000000000000000" pitchFamily="2" charset="0"/>
                          <a:ea typeface="OpenSymbol" panose="05010000000000000000" pitchFamily="2" charset="0"/>
                          <a:sym typeface="Wingdings 3" panose="05040102010807070707" pitchFamily="18" charset="2"/>
                        </a:rPr>
                        <a:t></a:t>
                      </a:r>
                      <a:endParaRPr lang="de-DE" sz="1200" b="0" i="0" u="none" strike="noStrike" dirty="0">
                        <a:solidFill>
                          <a:srgbClr val="C00000"/>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620011612"/>
                  </a:ext>
                </a:extLst>
              </a:tr>
              <a:tr h="161036">
                <a:tc>
                  <a:txBody>
                    <a:bodyPr/>
                    <a:lstStyle/>
                    <a:p>
                      <a:pPr algn="ctr" fontAlgn="b"/>
                      <a:r>
                        <a:rPr lang="de-DE" sz="1200" b="1" u="none" strike="noStrike" dirty="0">
                          <a:effectLst/>
                        </a:rPr>
                        <a:t>=</a:t>
                      </a:r>
                      <a:endParaRPr lang="de-DE" sz="1200" b="1" i="0" u="none" strike="noStrike" dirty="0">
                        <a:effectLst/>
                        <a:latin typeface="Arial" panose="020B0604020202020204" pitchFamily="34" charset="0"/>
                      </a:endParaRPr>
                    </a:p>
                  </a:txBody>
                  <a:tcPr marL="6350" marR="6350" marT="6350" marB="0" anchor="ctr">
                    <a:solidFill>
                      <a:srgbClr val="DFC9EF"/>
                    </a:solidFill>
                  </a:tcPr>
                </a:tc>
                <a:tc>
                  <a:txBody>
                    <a:bodyPr/>
                    <a:lstStyle/>
                    <a:p>
                      <a:pPr algn="l" fontAlgn="b"/>
                      <a:r>
                        <a:rPr lang="de-DE" sz="1200" b="1" u="none" strike="noStrike" dirty="0" smtClean="0">
                          <a:effectLst/>
                        </a:rPr>
                        <a:t>Entlohn. </a:t>
                      </a:r>
                      <a:r>
                        <a:rPr lang="de-DE" sz="1200" b="1" u="none" strike="noStrike" baseline="0" dirty="0" smtClean="0">
                          <a:effectLst/>
                        </a:rPr>
                        <a:t>ges. </a:t>
                      </a:r>
                      <a:r>
                        <a:rPr lang="de-DE" sz="1200" b="1" u="none" strike="noStrike" dirty="0" smtClean="0">
                          <a:effectLst/>
                        </a:rPr>
                        <a:t>Besatzkap. (€)</a:t>
                      </a:r>
                      <a:endParaRPr lang="de-DE" sz="1200" b="1" i="0" u="none" strike="noStrike" dirty="0">
                        <a:effectLst/>
                        <a:latin typeface="Arial" panose="020B0604020202020204" pitchFamily="34" charset="0"/>
                      </a:endParaRPr>
                    </a:p>
                  </a:txBody>
                  <a:tcPr marL="6350" marR="6350" marT="6350" marB="0" anchor="ctr">
                    <a:solidFill>
                      <a:srgbClr val="DFC9EF"/>
                    </a:solidFill>
                  </a:tcPr>
                </a:tc>
                <a:extLst>
                  <a:ext uri="{0D108BD9-81ED-4DB2-BD59-A6C34878D82A}">
                    <a16:rowId xmlns:a16="http://schemas.microsoft.com/office/drawing/2014/main" val="1715364659"/>
                  </a:ext>
                </a:extLst>
              </a:tr>
              <a:tr h="161036">
                <a:tc>
                  <a:txBody>
                    <a:bodyPr/>
                    <a:lstStyle/>
                    <a:p>
                      <a:pPr algn="ctr" fontAlgn="b"/>
                      <a:endParaRPr lang="de-DE" sz="1200" b="0" i="0" u="none" strike="noStrike" dirty="0">
                        <a:effectLst/>
                        <a:latin typeface="+mn-lt"/>
                        <a:cs typeface="Arial" panose="020B0604020202020204" pitchFamily="34" charset="0"/>
                      </a:endParaRPr>
                    </a:p>
                  </a:txBody>
                  <a:tcPr marL="6350" marR="6350" marT="6350" marB="0" anchor="ctr">
                    <a:noFill/>
                  </a:tcPr>
                </a:tc>
                <a:tc>
                  <a:txBody>
                    <a:bodyPr/>
                    <a:lstStyle/>
                    <a:p>
                      <a:pPr algn="l" fontAlgn="b"/>
                      <a:r>
                        <a:rPr lang="de-DE" sz="1200" b="0" i="0" u="none" strike="noStrike" dirty="0" smtClean="0">
                          <a:effectLst/>
                          <a:latin typeface="Arial" panose="020B0604020202020204" pitchFamily="34" charset="0"/>
                        </a:rPr>
                        <a:t>/  </a:t>
                      </a:r>
                      <a:r>
                        <a:rPr lang="de-DE" sz="1200" b="0" i="0" u="none" strike="noStrike" dirty="0" smtClean="0">
                          <a:effectLst/>
                          <a:latin typeface="+mn-lt"/>
                        </a:rPr>
                        <a:t>Ges. Besatzkap. in € (x 100)</a:t>
                      </a:r>
                    </a:p>
                    <a:p>
                      <a:pPr algn="l" fontAlgn="b"/>
                      <a:r>
                        <a:rPr lang="de-DE" sz="1200" b="0" i="0" u="none" strike="noStrike" dirty="0" smtClean="0">
                          <a:effectLst/>
                          <a:latin typeface="+mn-lt"/>
                        </a:rPr>
                        <a:t> (Eig.</a:t>
                      </a:r>
                      <a:r>
                        <a:rPr lang="de-DE" sz="1200" b="1" dirty="0" smtClean="0">
                          <a:solidFill>
                            <a:schemeClr val="accent2"/>
                          </a:solidFill>
                          <a:latin typeface="Segoe UI Symbol" panose="020B0502040204020203" pitchFamily="34" charset="0"/>
                          <a:ea typeface="Segoe UI Symbol" panose="020B0502040204020203" pitchFamily="34" charset="0"/>
                        </a:rPr>
                        <a:t> △</a:t>
                      </a:r>
                      <a:r>
                        <a:rPr lang="de-DE" sz="1200" u="none" strike="noStrike" dirty="0" smtClean="0">
                          <a:solidFill>
                            <a:schemeClr val="tx1"/>
                          </a:solidFill>
                          <a:effectLst/>
                          <a:latin typeface="Segoe UI Emoji" panose="020B0502040204020203" pitchFamily="34" charset="0"/>
                          <a:ea typeface="Segoe UI Emoji" panose="020B0502040204020203" pitchFamily="34" charset="0"/>
                          <a:sym typeface="Wingdings 3" panose="05040102010807070707" pitchFamily="18" charset="2"/>
                        </a:rPr>
                        <a:t>+ Fremd.</a:t>
                      </a:r>
                      <a:r>
                        <a:rPr lang="de-DE" sz="1200" b="1" dirty="0" smtClean="0">
                          <a:solidFill>
                            <a:srgbClr val="0033CC"/>
                          </a:solidFill>
                          <a:latin typeface="OpenSymbol" panose="05010000000000000000" pitchFamily="2" charset="0"/>
                          <a:ea typeface="OpenSymbol" panose="05010000000000000000" pitchFamily="2" charset="0"/>
                          <a:sym typeface="Wingdings 3" panose="05040102010807070707" pitchFamily="18" charset="2"/>
                        </a:rPr>
                        <a:t> </a:t>
                      </a:r>
                      <a:r>
                        <a:rPr lang="de-DE" sz="1200" u="none" strike="noStrike" dirty="0" smtClean="0">
                          <a:solidFill>
                            <a:srgbClr val="C00000"/>
                          </a:solidFill>
                          <a:effectLst/>
                          <a:latin typeface="Segoe UI Emoji" panose="020B0502040204020203" pitchFamily="34" charset="0"/>
                          <a:ea typeface="Segoe UI Emoji" panose="020B0502040204020203" pitchFamily="34" charset="0"/>
                          <a:sym typeface="Wingdings 3" panose="05040102010807070707" pitchFamily="18" charset="2"/>
                        </a:rPr>
                        <a:t> </a:t>
                      </a:r>
                      <a:r>
                        <a:rPr lang="de-DE" sz="1200" u="none" strike="noStrike" dirty="0" err="1" smtClean="0">
                          <a:solidFill>
                            <a:schemeClr val="tx1"/>
                          </a:solidFill>
                          <a:effectLst/>
                          <a:latin typeface="Segoe UI Emoji" panose="020B0502040204020203" pitchFamily="34" charset="0"/>
                          <a:ea typeface="Segoe UI Emoji" panose="020B0502040204020203" pitchFamily="34" charset="0"/>
                          <a:sym typeface="Wingdings 3" panose="05040102010807070707" pitchFamily="18" charset="2"/>
                        </a:rPr>
                        <a:t>Bes.kap</a:t>
                      </a:r>
                      <a:r>
                        <a:rPr lang="de-DE" sz="1200" u="none" strike="noStrike" dirty="0" smtClean="0">
                          <a:solidFill>
                            <a:schemeClr val="tx1"/>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solidFill>
                          <a:schemeClr val="tx1"/>
                        </a:solidFill>
                        <a:effectLst/>
                        <a:latin typeface="+mn-lt"/>
                      </a:endParaRPr>
                    </a:p>
                  </a:txBody>
                  <a:tcPr marL="6350" marR="6350" marT="6350" marB="0" anchor="ctr">
                    <a:noFill/>
                  </a:tcPr>
                </a:tc>
                <a:extLst>
                  <a:ext uri="{0D108BD9-81ED-4DB2-BD59-A6C34878D82A}">
                    <a16:rowId xmlns:a16="http://schemas.microsoft.com/office/drawing/2014/main" val="2721787572"/>
                  </a:ext>
                </a:extLst>
              </a:tr>
              <a:tr h="161036">
                <a:tc>
                  <a:txBody>
                    <a:bodyPr/>
                    <a:lstStyle/>
                    <a:p>
                      <a:pPr algn="ctr" fontAlgn="b"/>
                      <a:endParaRPr lang="de-DE" sz="1200" b="1" i="0" u="none" strike="noStrike" dirty="0">
                        <a:effectLst/>
                        <a:latin typeface="+mn-lt"/>
                        <a:cs typeface="Arial" panose="020B0604020202020204" pitchFamily="34" charset="0"/>
                      </a:endParaRPr>
                    </a:p>
                  </a:txBody>
                  <a:tcPr marL="6350" marR="6350" marT="6350" marB="0" anchor="ctr">
                    <a:noFill/>
                  </a:tcPr>
                </a:tc>
                <a:tc>
                  <a:txBody>
                    <a:bodyPr/>
                    <a:lstStyle/>
                    <a:p>
                      <a:pPr algn="l" fontAlgn="b"/>
                      <a:r>
                        <a:rPr lang="de-DE" sz="1200" b="1" u="none" strike="noStrike" dirty="0" smtClean="0">
                          <a:effectLst/>
                        </a:rPr>
                        <a:t>= FE ges. Besatzkap. in %</a:t>
                      </a:r>
                      <a:endParaRPr lang="de-DE" sz="1200" b="1" i="0" u="none" strike="noStrike" dirty="0">
                        <a:effectLst/>
                        <a:latin typeface="+mn-lt"/>
                        <a:cs typeface="Arial" panose="020B0604020202020204" pitchFamily="34" charset="0"/>
                      </a:endParaRPr>
                    </a:p>
                  </a:txBody>
                  <a:tcPr marL="6350" marR="6350" marT="6350" marB="0" anchor="ctr">
                    <a:solidFill>
                      <a:srgbClr val="DFC9EF"/>
                    </a:solidFill>
                  </a:tcPr>
                </a:tc>
                <a:extLst>
                  <a:ext uri="{0D108BD9-81ED-4DB2-BD59-A6C34878D82A}">
                    <a16:rowId xmlns:a16="http://schemas.microsoft.com/office/drawing/2014/main" val="763221572"/>
                  </a:ext>
                </a:extLst>
              </a:tr>
            </a:tbl>
          </a:graphicData>
        </a:graphic>
      </p:graphicFrame>
      <p:sp>
        <p:nvSpPr>
          <p:cNvPr id="8" name="Textfeld 7"/>
          <p:cNvSpPr txBox="1"/>
          <p:nvPr/>
        </p:nvSpPr>
        <p:spPr>
          <a:xfrm>
            <a:off x="4862243" y="855696"/>
            <a:ext cx="2196000" cy="476803"/>
          </a:xfrm>
          <a:prstGeom prst="rect">
            <a:avLst/>
          </a:prstGeom>
          <a:solidFill>
            <a:schemeClr val="accent4">
              <a:lumMod val="50000"/>
            </a:schemeClr>
          </a:solidFill>
          <a:ln w="12700">
            <a:solidFill>
              <a:srgbClr val="C00000"/>
            </a:solidFill>
          </a:ln>
          <a:effectLst>
            <a:outerShdw blurRad="50800" dist="38100" dir="2700000" algn="tl" rotWithShape="0">
              <a:prstClr val="black">
                <a:alpha val="40000"/>
              </a:prstClr>
            </a:outerShdw>
          </a:effectLst>
        </p:spPr>
        <p:txBody>
          <a:bodyPr vert="horz" wrap="square" rtlCol="0" anchor="ctr" anchorCtr="1">
            <a:noAutofit/>
          </a:bodyPr>
          <a:lstStyle/>
          <a:p>
            <a:pPr algn="ctr"/>
            <a:r>
              <a:rPr lang="de-DE" b="1" dirty="0" smtClean="0">
                <a:solidFill>
                  <a:schemeClr val="bg1"/>
                </a:solidFill>
              </a:rPr>
              <a:t>Arbeit</a:t>
            </a:r>
          </a:p>
          <a:p>
            <a:pPr algn="ctr"/>
            <a:r>
              <a:rPr lang="de-DE" sz="1200" dirty="0" smtClean="0">
                <a:solidFill>
                  <a:schemeClr val="bg1"/>
                </a:solidFill>
              </a:rPr>
              <a:t>(„Arbeitsentlohnung“)</a:t>
            </a:r>
            <a:endParaRPr lang="de-DE" sz="1200" dirty="0">
              <a:solidFill>
                <a:schemeClr val="bg1"/>
              </a:solidFill>
            </a:endParaRPr>
          </a:p>
        </p:txBody>
      </p:sp>
      <p:sp>
        <p:nvSpPr>
          <p:cNvPr id="9" name="Textfeld 8"/>
          <p:cNvSpPr txBox="1"/>
          <p:nvPr/>
        </p:nvSpPr>
        <p:spPr>
          <a:xfrm>
            <a:off x="7336477" y="855696"/>
            <a:ext cx="2196000" cy="476803"/>
          </a:xfrm>
          <a:prstGeom prst="rect">
            <a:avLst/>
          </a:prstGeom>
          <a:solidFill>
            <a:schemeClr val="accent4">
              <a:lumMod val="50000"/>
            </a:schemeClr>
          </a:solidFill>
          <a:ln w="12700">
            <a:solidFill>
              <a:srgbClr val="C00000"/>
            </a:solidFill>
          </a:ln>
          <a:effectLst>
            <a:outerShdw blurRad="50800" dist="38100" dir="2700000" algn="tl" rotWithShape="0">
              <a:prstClr val="black">
                <a:alpha val="40000"/>
              </a:prstClr>
            </a:outerShdw>
          </a:effectLst>
        </p:spPr>
        <p:txBody>
          <a:bodyPr vert="horz" wrap="square" rtlCol="0" anchor="ctr" anchorCtr="1">
            <a:noAutofit/>
          </a:bodyPr>
          <a:lstStyle/>
          <a:p>
            <a:pPr algn="ctr"/>
            <a:r>
              <a:rPr lang="de-DE" b="1" dirty="0" smtClean="0">
                <a:solidFill>
                  <a:schemeClr val="bg1"/>
                </a:solidFill>
              </a:rPr>
              <a:t>Boden</a:t>
            </a:r>
          </a:p>
          <a:p>
            <a:pPr algn="ctr"/>
            <a:r>
              <a:rPr lang="de-DE" sz="1200" dirty="0" smtClean="0">
                <a:solidFill>
                  <a:schemeClr val="bg1"/>
                </a:solidFill>
              </a:rPr>
              <a:t>(„Bodenrente“)</a:t>
            </a:r>
            <a:endParaRPr lang="de-DE" sz="1200" dirty="0">
              <a:solidFill>
                <a:schemeClr val="bg1"/>
              </a:solidFill>
            </a:endParaRPr>
          </a:p>
        </p:txBody>
      </p:sp>
      <p:sp>
        <p:nvSpPr>
          <p:cNvPr id="10" name="Textfeld 9"/>
          <p:cNvSpPr txBox="1"/>
          <p:nvPr/>
        </p:nvSpPr>
        <p:spPr>
          <a:xfrm>
            <a:off x="9785125" y="855696"/>
            <a:ext cx="2196000" cy="476803"/>
          </a:xfrm>
          <a:prstGeom prst="rect">
            <a:avLst/>
          </a:prstGeom>
          <a:solidFill>
            <a:schemeClr val="accent4">
              <a:lumMod val="50000"/>
            </a:schemeClr>
          </a:solidFill>
          <a:ln w="12700">
            <a:solidFill>
              <a:srgbClr val="C00000"/>
            </a:solidFill>
          </a:ln>
          <a:effectLst>
            <a:outerShdw blurRad="50800" dist="38100" dir="2700000" algn="tl" rotWithShape="0">
              <a:prstClr val="black">
                <a:alpha val="40000"/>
              </a:prstClr>
            </a:outerShdw>
          </a:effectLst>
        </p:spPr>
        <p:txBody>
          <a:bodyPr vert="horz" wrap="square" rtlCol="0" anchor="ctr" anchorCtr="1">
            <a:noAutofit/>
          </a:bodyPr>
          <a:lstStyle/>
          <a:p>
            <a:pPr algn="ctr"/>
            <a:r>
              <a:rPr lang="de-DE" b="1" dirty="0" smtClean="0">
                <a:solidFill>
                  <a:schemeClr val="bg1"/>
                </a:solidFill>
              </a:rPr>
              <a:t>Besatzkapital</a:t>
            </a:r>
          </a:p>
          <a:p>
            <a:pPr algn="ctr"/>
            <a:r>
              <a:rPr lang="de-DE" sz="1200" dirty="0" smtClean="0">
                <a:solidFill>
                  <a:schemeClr val="bg1"/>
                </a:solidFill>
              </a:rPr>
              <a:t>(„Besatzkapitalverzinsung“)</a:t>
            </a:r>
            <a:endParaRPr lang="de-DE" sz="1200" dirty="0">
              <a:solidFill>
                <a:schemeClr val="bg1"/>
              </a:solidFill>
            </a:endParaRPr>
          </a:p>
        </p:txBody>
      </p:sp>
      <p:sp>
        <p:nvSpPr>
          <p:cNvPr id="13" name="Textfeld 12"/>
          <p:cNvSpPr txBox="1"/>
          <p:nvPr/>
        </p:nvSpPr>
        <p:spPr>
          <a:xfrm>
            <a:off x="202132" y="474172"/>
            <a:ext cx="11829447" cy="201337"/>
          </a:xfrm>
          <a:prstGeom prst="rect">
            <a:avLst/>
          </a:prstGeom>
          <a:noFill/>
        </p:spPr>
        <p:txBody>
          <a:bodyPr wrap="none" lIns="36000" tIns="36000" rIns="36000" bIns="36000" rtlCol="0" anchor="ctr" anchorCtr="0">
            <a:noAutofit/>
          </a:bodyPr>
          <a:lstStyle/>
          <a:p>
            <a:pPr algn="ctr"/>
            <a:r>
              <a:rPr lang="de-DE" sz="1200" dirty="0" smtClean="0"/>
              <a:t>Die Begriffe „Faktorentlohnung“ und „Faktorentgelt“ werden synonym verwendet und sind mit „FE“ abgekürzt</a:t>
            </a:r>
            <a:endParaRPr lang="de-DE" sz="1200" dirty="0"/>
          </a:p>
        </p:txBody>
      </p:sp>
      <p:sp>
        <p:nvSpPr>
          <p:cNvPr id="20" name="Freihandform 19"/>
          <p:cNvSpPr/>
          <p:nvPr/>
        </p:nvSpPr>
        <p:spPr>
          <a:xfrm>
            <a:off x="7274525" y="795183"/>
            <a:ext cx="4843681" cy="2732672"/>
          </a:xfrm>
          <a:custGeom>
            <a:avLst/>
            <a:gdLst>
              <a:gd name="connsiteX0" fmla="*/ 0 w 7527637"/>
              <a:gd name="connsiteY0" fmla="*/ 0 h 5551054"/>
              <a:gd name="connsiteX1" fmla="*/ 7509164 w 7527637"/>
              <a:gd name="connsiteY1" fmla="*/ 36945 h 5551054"/>
              <a:gd name="connsiteX2" fmla="*/ 7527637 w 7527637"/>
              <a:gd name="connsiteY2" fmla="*/ 5551054 h 5551054"/>
              <a:gd name="connsiteX3" fmla="*/ 3740728 w 7527637"/>
              <a:gd name="connsiteY3" fmla="*/ 5551054 h 5551054"/>
              <a:gd name="connsiteX4" fmla="*/ 3731491 w 7527637"/>
              <a:gd name="connsiteY4" fmla="*/ 3454400 h 5551054"/>
              <a:gd name="connsiteX5" fmla="*/ 9237 w 7527637"/>
              <a:gd name="connsiteY5" fmla="*/ 3454400 h 5551054"/>
              <a:gd name="connsiteX6" fmla="*/ 0 w 7527637"/>
              <a:gd name="connsiteY6" fmla="*/ 0 h 5551054"/>
              <a:gd name="connsiteX0" fmla="*/ 0 w 7527637"/>
              <a:gd name="connsiteY0" fmla="*/ 0 h 5551054"/>
              <a:gd name="connsiteX1" fmla="*/ 7509164 w 7527637"/>
              <a:gd name="connsiteY1" fmla="*/ 17067 h 5551054"/>
              <a:gd name="connsiteX2" fmla="*/ 7527637 w 7527637"/>
              <a:gd name="connsiteY2" fmla="*/ 5551054 h 5551054"/>
              <a:gd name="connsiteX3" fmla="*/ 3740728 w 7527637"/>
              <a:gd name="connsiteY3" fmla="*/ 5551054 h 5551054"/>
              <a:gd name="connsiteX4" fmla="*/ 3731491 w 7527637"/>
              <a:gd name="connsiteY4" fmla="*/ 3454400 h 5551054"/>
              <a:gd name="connsiteX5" fmla="*/ 9237 w 7527637"/>
              <a:gd name="connsiteY5" fmla="*/ 3454400 h 5551054"/>
              <a:gd name="connsiteX6" fmla="*/ 0 w 7527637"/>
              <a:gd name="connsiteY6" fmla="*/ 0 h 5551054"/>
              <a:gd name="connsiteX0" fmla="*/ 0 w 7527637"/>
              <a:gd name="connsiteY0" fmla="*/ 12693 h 5563747"/>
              <a:gd name="connsiteX1" fmla="*/ 7509164 w 7527637"/>
              <a:gd name="connsiteY1" fmla="*/ 0 h 5563747"/>
              <a:gd name="connsiteX2" fmla="*/ 7527637 w 7527637"/>
              <a:gd name="connsiteY2" fmla="*/ 5563747 h 5563747"/>
              <a:gd name="connsiteX3" fmla="*/ 3740728 w 7527637"/>
              <a:gd name="connsiteY3" fmla="*/ 5563747 h 5563747"/>
              <a:gd name="connsiteX4" fmla="*/ 3731491 w 7527637"/>
              <a:gd name="connsiteY4" fmla="*/ 3467093 h 5563747"/>
              <a:gd name="connsiteX5" fmla="*/ 9237 w 7527637"/>
              <a:gd name="connsiteY5" fmla="*/ 3467093 h 5563747"/>
              <a:gd name="connsiteX6" fmla="*/ 0 w 7527637"/>
              <a:gd name="connsiteY6" fmla="*/ 12693 h 5563747"/>
              <a:gd name="connsiteX0" fmla="*/ 0 w 7527637"/>
              <a:gd name="connsiteY0" fmla="*/ 12693 h 5563747"/>
              <a:gd name="connsiteX1" fmla="*/ 7509164 w 7527637"/>
              <a:gd name="connsiteY1" fmla="*/ 0 h 5563747"/>
              <a:gd name="connsiteX2" fmla="*/ 7527637 w 7527637"/>
              <a:gd name="connsiteY2" fmla="*/ 5563747 h 5563747"/>
              <a:gd name="connsiteX3" fmla="*/ 3740728 w 7527637"/>
              <a:gd name="connsiteY3" fmla="*/ 5563747 h 5563747"/>
              <a:gd name="connsiteX4" fmla="*/ 3731491 w 7527637"/>
              <a:gd name="connsiteY4" fmla="*/ 3311949 h 5563747"/>
              <a:gd name="connsiteX5" fmla="*/ 9237 w 7527637"/>
              <a:gd name="connsiteY5" fmla="*/ 3467093 h 5563747"/>
              <a:gd name="connsiteX6" fmla="*/ 0 w 7527637"/>
              <a:gd name="connsiteY6" fmla="*/ 12693 h 5563747"/>
              <a:gd name="connsiteX0" fmla="*/ 0 w 7527637"/>
              <a:gd name="connsiteY0" fmla="*/ 12693 h 5563747"/>
              <a:gd name="connsiteX1" fmla="*/ 7509164 w 7527637"/>
              <a:gd name="connsiteY1" fmla="*/ 0 h 5563747"/>
              <a:gd name="connsiteX2" fmla="*/ 7527637 w 7527637"/>
              <a:gd name="connsiteY2" fmla="*/ 5563747 h 5563747"/>
              <a:gd name="connsiteX3" fmla="*/ 3740728 w 7527637"/>
              <a:gd name="connsiteY3" fmla="*/ 5563747 h 5563747"/>
              <a:gd name="connsiteX4" fmla="*/ 3731491 w 7527637"/>
              <a:gd name="connsiteY4" fmla="*/ 3311949 h 5563747"/>
              <a:gd name="connsiteX5" fmla="*/ 9238 w 7527637"/>
              <a:gd name="connsiteY5" fmla="*/ 3331342 h 5563747"/>
              <a:gd name="connsiteX6" fmla="*/ 0 w 7527637"/>
              <a:gd name="connsiteY6" fmla="*/ 12693 h 5563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527637" h="5563747">
                <a:moveTo>
                  <a:pt x="0" y="12693"/>
                </a:moveTo>
                <a:lnTo>
                  <a:pt x="7509164" y="0"/>
                </a:lnTo>
                <a:cubicBezTo>
                  <a:pt x="7515322" y="1838036"/>
                  <a:pt x="7521479" y="3725711"/>
                  <a:pt x="7527637" y="5563747"/>
                </a:cubicBezTo>
                <a:lnTo>
                  <a:pt x="3740728" y="5563747"/>
                </a:lnTo>
                <a:lnTo>
                  <a:pt x="3731491" y="3311949"/>
                </a:lnTo>
                <a:lnTo>
                  <a:pt x="9238" y="3331342"/>
                </a:lnTo>
                <a:cubicBezTo>
                  <a:pt x="6159" y="2225126"/>
                  <a:pt x="3079" y="1118909"/>
                  <a:pt x="0" y="12693"/>
                </a:cubicBezTo>
                <a:close/>
              </a:path>
            </a:pathLst>
          </a:custGeom>
          <a:noFill/>
          <a:ln w="127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Gleichschenkliges Dreieck 18"/>
          <p:cNvSpPr/>
          <p:nvPr/>
        </p:nvSpPr>
        <p:spPr>
          <a:xfrm rot="10800000">
            <a:off x="9718072" y="3567216"/>
            <a:ext cx="2328863" cy="347559"/>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aphicFrame>
        <p:nvGraphicFramePr>
          <p:cNvPr id="21" name="Tabelle 20"/>
          <p:cNvGraphicFramePr>
            <a:graphicFrameLocks noGrp="1"/>
          </p:cNvGraphicFramePr>
          <p:nvPr>
            <p:extLst>
              <p:ext uri="{D42A27DB-BD31-4B8C-83A1-F6EECF244321}">
                <p14:modId xmlns:p14="http://schemas.microsoft.com/office/powerpoint/2010/main" val="591269168"/>
              </p:ext>
            </p:extLst>
          </p:nvPr>
        </p:nvGraphicFramePr>
        <p:xfrm>
          <a:off x="9782679" y="4593286"/>
          <a:ext cx="2268000" cy="2075180"/>
        </p:xfrm>
        <a:graphic>
          <a:graphicData uri="http://schemas.openxmlformats.org/drawingml/2006/table">
            <a:tbl>
              <a:tblPr>
                <a:tableStyleId>{5C22544A-7EE6-4342-B048-85BDC9FD1C3A}</a:tableStyleId>
              </a:tblPr>
              <a:tblGrid>
                <a:gridCol w="252000">
                  <a:extLst>
                    <a:ext uri="{9D8B030D-6E8A-4147-A177-3AD203B41FA5}">
                      <a16:colId xmlns:a16="http://schemas.microsoft.com/office/drawing/2014/main" val="3920554692"/>
                    </a:ext>
                  </a:extLst>
                </a:gridCol>
                <a:gridCol w="2016000">
                  <a:extLst>
                    <a:ext uri="{9D8B030D-6E8A-4147-A177-3AD203B41FA5}">
                      <a16:colId xmlns:a16="http://schemas.microsoft.com/office/drawing/2014/main" val="1904961698"/>
                    </a:ext>
                  </a:extLst>
                </a:gridCol>
              </a:tblGrid>
              <a:tr h="175792">
                <a:tc>
                  <a:txBody>
                    <a:bodyPr/>
                    <a:lstStyle/>
                    <a:p>
                      <a:pPr algn="l" fontAlgn="b"/>
                      <a:endParaRPr lang="de-DE" sz="1200" b="1" i="0" u="none" strike="noStrike" dirty="0">
                        <a:effectLst/>
                        <a:latin typeface="Arial" panose="020B0604020202020204" pitchFamily="34" charset="0"/>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smtClean="0">
                          <a:effectLst/>
                        </a:rPr>
                        <a:t>Unternehmergewinn (€)</a:t>
                      </a:r>
                      <a:endParaRPr lang="de-DE" sz="1200" b="1" i="0" u="none" strike="noStrike" dirty="0">
                        <a:effectLst/>
                        <a:latin typeface="Arial" panose="020B0604020202020204" pitchFamily="34" charset="0"/>
                      </a:endParaRPr>
                    </a:p>
                  </a:txBody>
                  <a:tcPr marL="6350" marR="6350" marT="6350" marB="0" anchor="ctr">
                    <a:solidFill>
                      <a:schemeClr val="accent5">
                        <a:lumMod val="40000"/>
                        <a:lumOff val="60000"/>
                      </a:schemeClr>
                    </a:solidFill>
                  </a:tcPr>
                </a:tc>
                <a:extLst>
                  <a:ext uri="{0D108BD9-81ED-4DB2-BD59-A6C34878D82A}">
                    <a16:rowId xmlns:a16="http://schemas.microsoft.com/office/drawing/2014/main" val="41798983"/>
                  </a:ext>
                </a:extLst>
              </a:tr>
              <a:tr h="175792">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u="none" strike="noStrike" dirty="0" smtClean="0">
                          <a:effectLst/>
                        </a:rPr>
                        <a:t>Zinsansatz Eigenkapital €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1"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4122742101"/>
                  </a:ext>
                </a:extLst>
              </a:tr>
              <a:tr h="175792">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solidFill>
                      <a:srgbClr val="ECDFF5"/>
                    </a:solidFill>
                  </a:tcPr>
                </a:tc>
                <a:tc>
                  <a:txBody>
                    <a:bodyPr/>
                    <a:lstStyle/>
                    <a:p>
                      <a:pPr algn="l" fontAlgn="b"/>
                      <a:r>
                        <a:rPr lang="de-DE" sz="1200" b="1" u="none" strike="noStrike" dirty="0" smtClean="0">
                          <a:effectLst/>
                        </a:rPr>
                        <a:t>Entlohn. </a:t>
                      </a:r>
                      <a:r>
                        <a:rPr lang="de-DE" sz="1200" b="1" u="none" strike="noStrike" baseline="0" dirty="0" smtClean="0">
                          <a:effectLst/>
                        </a:rPr>
                        <a:t>Eigenk</a:t>
                      </a:r>
                      <a:r>
                        <a:rPr lang="de-DE" sz="1200" b="1" u="none" strike="noStrike" dirty="0" smtClean="0">
                          <a:effectLst/>
                        </a:rPr>
                        <a:t>apital</a:t>
                      </a:r>
                      <a:r>
                        <a:rPr lang="de-DE" sz="1200" b="1" u="none" strike="noStrike" baseline="0" dirty="0" smtClean="0">
                          <a:effectLst/>
                        </a:rPr>
                        <a:t> </a:t>
                      </a:r>
                      <a:r>
                        <a:rPr lang="de-DE" sz="1200" b="1" u="none" strike="noStrike" dirty="0" smtClean="0">
                          <a:effectLst/>
                        </a:rPr>
                        <a:t>(€)</a:t>
                      </a:r>
                      <a:endParaRPr lang="de-DE" sz="1200" b="0" i="0" u="none" strike="noStrike" dirty="0">
                        <a:effectLst/>
                        <a:latin typeface="Arial" panose="020B0604020202020204" pitchFamily="34" charset="0"/>
                      </a:endParaRPr>
                    </a:p>
                  </a:txBody>
                  <a:tcPr marL="6350" marR="6350" marT="6350" marB="0" anchor="ctr">
                    <a:solidFill>
                      <a:srgbClr val="ECDFF5"/>
                    </a:solidFill>
                  </a:tcPr>
                </a:tc>
                <a:extLst>
                  <a:ext uri="{0D108BD9-81ED-4DB2-BD59-A6C34878D82A}">
                    <a16:rowId xmlns:a16="http://schemas.microsoft.com/office/drawing/2014/main" val="594915891"/>
                  </a:ext>
                </a:extLst>
              </a:tr>
              <a:tr h="175792">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b="0" i="0" u="none" strike="noStrike" dirty="0" smtClean="0">
                          <a:effectLst/>
                          <a:latin typeface="Arial" panose="020B0604020202020204" pitchFamily="34" charset="0"/>
                        </a:rPr>
                        <a:t>/  </a:t>
                      </a:r>
                      <a:r>
                        <a:rPr lang="de-DE" sz="1200" b="0" i="0" u="none" strike="noStrike" dirty="0" smtClean="0">
                          <a:effectLst/>
                          <a:latin typeface="+mn-lt"/>
                        </a:rPr>
                        <a:t>Eig</a:t>
                      </a:r>
                      <a:r>
                        <a:rPr lang="de-DE" sz="1200" b="0" i="0" u="none" strike="noStrike" baseline="0" dirty="0" smtClean="0">
                          <a:effectLst/>
                          <a:latin typeface="+mn-lt"/>
                        </a:rPr>
                        <a:t>en</a:t>
                      </a:r>
                      <a:r>
                        <a:rPr lang="de-DE" sz="1200" b="0" i="0" u="none" strike="noStrike" dirty="0" smtClean="0">
                          <a:effectLst/>
                          <a:latin typeface="+mn-lt"/>
                        </a:rPr>
                        <a:t>kapital in € (x 100)     </a:t>
                      </a:r>
                      <a:r>
                        <a:rPr lang="de-DE" sz="1200" b="1"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581763811"/>
                  </a:ext>
                </a:extLst>
              </a:tr>
              <a:tr h="175792">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b="1" u="none" strike="noStrike" dirty="0" smtClean="0">
                          <a:effectLst/>
                        </a:rPr>
                        <a:t>= FE Eigenkapital</a:t>
                      </a:r>
                      <a:r>
                        <a:rPr lang="de-DE" sz="1200" b="1" u="none" strike="noStrike" baseline="0" dirty="0" smtClean="0">
                          <a:effectLst/>
                        </a:rPr>
                        <a:t> in</a:t>
                      </a:r>
                      <a:r>
                        <a:rPr lang="de-DE" sz="1200" b="1" u="none" strike="noStrike" dirty="0" smtClean="0">
                          <a:effectLst/>
                        </a:rPr>
                        <a:t> %</a:t>
                      </a:r>
                      <a:endParaRPr lang="de-DE" sz="1200" b="1" i="0" u="none" strike="noStrike" dirty="0">
                        <a:effectLst/>
                        <a:latin typeface="Arial" panose="020B0604020202020204" pitchFamily="34" charset="0"/>
                      </a:endParaRPr>
                    </a:p>
                  </a:txBody>
                  <a:tcPr marL="6350" marR="6350" marT="6350" marB="0" anchor="ctr">
                    <a:solidFill>
                      <a:srgbClr val="ECDFF5"/>
                    </a:solidFill>
                  </a:tcPr>
                </a:tc>
                <a:extLst>
                  <a:ext uri="{0D108BD9-81ED-4DB2-BD59-A6C34878D82A}">
                    <a16:rowId xmlns:a16="http://schemas.microsoft.com/office/drawing/2014/main" val="383253017"/>
                  </a:ext>
                </a:extLst>
              </a:tr>
              <a:tr h="175792">
                <a:tc>
                  <a:txBody>
                    <a:bodyPr/>
                    <a:lstStyle/>
                    <a:p>
                      <a:pPr algn="ctr" fontAlgn="b"/>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endParaRPr lang="de-DE" sz="12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679913248"/>
                  </a:ext>
                </a:extLst>
              </a:tr>
              <a:tr h="175792">
                <a:tc>
                  <a:txBody>
                    <a:bodyPr/>
                    <a:lstStyle/>
                    <a:p>
                      <a:pPr algn="ctr" fontAlgn="b"/>
                      <a:r>
                        <a:rPr lang="de-DE" sz="1200" b="0" i="0" u="none" strike="noStrike" dirty="0" smtClean="0">
                          <a:effectLst/>
                          <a:latin typeface="Arial" panose="020B0604020202020204" pitchFamily="34" charset="0"/>
                        </a:rPr>
                        <a:t>+</a:t>
                      </a:r>
                      <a:endParaRPr lang="de-DE" sz="12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1200" u="none" strike="noStrike" dirty="0" smtClean="0">
                          <a:effectLst/>
                        </a:rPr>
                        <a:t>Zinsaufwand (</a:t>
                      </a:r>
                      <a:r>
                        <a:rPr lang="de-DE" sz="1200" u="none" strike="noStrike" dirty="0" err="1" smtClean="0">
                          <a:effectLst/>
                        </a:rPr>
                        <a:t>Fremdkap</a:t>
                      </a:r>
                      <a:r>
                        <a:rPr lang="de-DE" sz="1200" u="none" strike="noStrike" dirty="0" smtClean="0">
                          <a:effectLst/>
                        </a:rPr>
                        <a:t>.) €  </a:t>
                      </a:r>
                      <a:r>
                        <a:rPr lang="de-DE" sz="1200" dirty="0" smtClean="0">
                          <a:solidFill>
                            <a:srgbClr val="0033CC"/>
                          </a:solidFill>
                          <a:latin typeface="OpenSymbol" panose="05010000000000000000" pitchFamily="2" charset="0"/>
                          <a:ea typeface="OpenSymbol" panose="05010000000000000000" pitchFamily="2" charset="0"/>
                          <a:sym typeface="Wingdings 3" panose="05040102010807070707" pitchFamily="18" charset="2"/>
                        </a:rPr>
                        <a:t></a:t>
                      </a:r>
                      <a:endParaRPr lang="de-DE" sz="1200" b="0" i="0" u="none" strike="noStrike" dirty="0">
                        <a:solidFill>
                          <a:srgbClr val="C00000"/>
                        </a:solidFill>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620011612"/>
                  </a:ext>
                </a:extLst>
              </a:tr>
              <a:tr h="175792">
                <a:tc>
                  <a:txBody>
                    <a:bodyPr/>
                    <a:lstStyle/>
                    <a:p>
                      <a:pPr algn="ctr" fontAlgn="b"/>
                      <a:r>
                        <a:rPr lang="de-DE" sz="1200" b="1" u="none" strike="noStrike" dirty="0">
                          <a:effectLst/>
                        </a:rPr>
                        <a:t>=</a:t>
                      </a:r>
                      <a:endParaRPr lang="de-DE" sz="1200" b="1" i="0" u="none" strike="noStrike" dirty="0">
                        <a:effectLst/>
                        <a:latin typeface="Arial" panose="020B0604020202020204" pitchFamily="34" charset="0"/>
                      </a:endParaRPr>
                    </a:p>
                  </a:txBody>
                  <a:tcPr marL="6350" marR="6350" marT="6350" marB="0" anchor="ctr">
                    <a:solidFill>
                      <a:srgbClr val="DFC9EF"/>
                    </a:solidFill>
                  </a:tcPr>
                </a:tc>
                <a:tc>
                  <a:txBody>
                    <a:bodyPr/>
                    <a:lstStyle/>
                    <a:p>
                      <a:pPr algn="l" fontAlgn="b"/>
                      <a:r>
                        <a:rPr lang="de-DE" sz="1200" b="1" u="none" strike="noStrike" dirty="0" smtClean="0">
                          <a:effectLst/>
                        </a:rPr>
                        <a:t>Entlohn. </a:t>
                      </a:r>
                      <a:r>
                        <a:rPr lang="de-DE" sz="1200" b="1" u="none" strike="noStrike" baseline="0" dirty="0" smtClean="0">
                          <a:effectLst/>
                        </a:rPr>
                        <a:t>Gesamt</a:t>
                      </a:r>
                      <a:r>
                        <a:rPr lang="de-DE" sz="1200" b="1" u="none" strike="noStrike" dirty="0" smtClean="0">
                          <a:effectLst/>
                        </a:rPr>
                        <a:t>kapital (€)</a:t>
                      </a:r>
                      <a:endParaRPr lang="de-DE" sz="1200" b="1" i="0" u="none" strike="noStrike" dirty="0">
                        <a:effectLst/>
                        <a:latin typeface="Arial" panose="020B0604020202020204" pitchFamily="34" charset="0"/>
                      </a:endParaRPr>
                    </a:p>
                  </a:txBody>
                  <a:tcPr marL="6350" marR="6350" marT="6350" marB="0" anchor="ctr">
                    <a:solidFill>
                      <a:srgbClr val="DFC9EF"/>
                    </a:solidFill>
                  </a:tcPr>
                </a:tc>
                <a:extLst>
                  <a:ext uri="{0D108BD9-81ED-4DB2-BD59-A6C34878D82A}">
                    <a16:rowId xmlns:a16="http://schemas.microsoft.com/office/drawing/2014/main" val="1715364659"/>
                  </a:ext>
                </a:extLst>
              </a:tr>
              <a:tr h="175792">
                <a:tc>
                  <a:txBody>
                    <a:bodyPr/>
                    <a:lstStyle/>
                    <a:p>
                      <a:pPr algn="ctr" fontAlgn="b"/>
                      <a:endParaRPr lang="de-DE" sz="1200" b="0" i="0" u="none" strike="noStrike" dirty="0">
                        <a:effectLst/>
                        <a:latin typeface="+mn-lt"/>
                        <a:cs typeface="Arial" panose="020B0604020202020204" pitchFamily="34" charset="0"/>
                      </a:endParaRPr>
                    </a:p>
                  </a:txBody>
                  <a:tcPr marL="6350" marR="6350" marT="6350" marB="0" anchor="ctr">
                    <a:noFill/>
                  </a:tcPr>
                </a:tc>
                <a:tc>
                  <a:txBody>
                    <a:bodyPr/>
                    <a:lstStyle/>
                    <a:p>
                      <a:pPr algn="l" fontAlgn="b"/>
                      <a:r>
                        <a:rPr lang="de-DE" sz="1200" b="0" i="0" u="none" strike="noStrike" dirty="0" smtClean="0">
                          <a:effectLst/>
                          <a:latin typeface="Arial" panose="020B0604020202020204" pitchFamily="34" charset="0"/>
                        </a:rPr>
                        <a:t>/  </a:t>
                      </a:r>
                      <a:r>
                        <a:rPr lang="de-DE" sz="1200" b="0" i="0" u="none" strike="noStrike" dirty="0" smtClean="0">
                          <a:effectLst/>
                          <a:latin typeface="+mn-lt"/>
                        </a:rPr>
                        <a:t>Gesamtkapital in € (x 100)</a:t>
                      </a:r>
                    </a:p>
                    <a:p>
                      <a:pPr algn="l" fontAlgn="b"/>
                      <a:r>
                        <a:rPr lang="de-DE" sz="1200" b="0" i="0" u="none" strike="noStrike" dirty="0" smtClean="0">
                          <a:effectLst/>
                          <a:latin typeface="+mn-lt"/>
                        </a:rPr>
                        <a:t> (Eig. </a:t>
                      </a:r>
                      <a:r>
                        <a:rPr lang="de-DE" sz="1200" b="1"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r>
                        <a:rPr lang="de-DE" sz="1200" u="none" strike="noStrike" dirty="0" smtClean="0">
                          <a:solidFill>
                            <a:schemeClr val="tx1"/>
                          </a:solidFill>
                          <a:effectLst/>
                          <a:latin typeface="Segoe UI Emoji" panose="020B0502040204020203" pitchFamily="34" charset="0"/>
                          <a:ea typeface="Segoe UI Emoji" panose="020B0502040204020203" pitchFamily="34" charset="0"/>
                          <a:sym typeface="Wingdings 3" panose="05040102010807070707" pitchFamily="18" charset="2"/>
                        </a:rPr>
                        <a:t> + Fremd. </a:t>
                      </a:r>
                      <a:r>
                        <a:rPr lang="de-DE" sz="1200" b="1" dirty="0" smtClean="0">
                          <a:solidFill>
                            <a:srgbClr val="0033CC"/>
                          </a:solidFill>
                          <a:latin typeface="OpenSymbol" panose="05010000000000000000" pitchFamily="2" charset="0"/>
                          <a:ea typeface="OpenSymbol" panose="05010000000000000000" pitchFamily="2" charset="0"/>
                          <a:sym typeface="Wingdings 3" panose="05040102010807070707" pitchFamily="18" charset="2"/>
                        </a:rPr>
                        <a:t></a:t>
                      </a:r>
                      <a:r>
                        <a:rPr lang="de-DE" sz="1200" u="none" strike="noStrike" dirty="0" smtClean="0">
                          <a:solidFill>
                            <a:schemeClr val="tx1"/>
                          </a:solidFill>
                          <a:effectLst/>
                          <a:latin typeface="Segoe UI Emoji" panose="020B0502040204020203" pitchFamily="34" charset="0"/>
                          <a:ea typeface="Segoe UI Emoji" panose="020B0502040204020203" pitchFamily="34" charset="0"/>
                          <a:sym typeface="Wingdings 3" panose="05040102010807070707" pitchFamily="18" charset="2"/>
                        </a:rPr>
                        <a:t> Kap.)</a:t>
                      </a:r>
                      <a:endParaRPr lang="de-DE" sz="1200" b="0" i="0" u="none" strike="noStrike" dirty="0">
                        <a:effectLst/>
                        <a:latin typeface="+mn-lt"/>
                      </a:endParaRPr>
                    </a:p>
                  </a:txBody>
                  <a:tcPr marL="6350" marR="6350" marT="6350" marB="0" anchor="ctr">
                    <a:noFill/>
                  </a:tcPr>
                </a:tc>
                <a:extLst>
                  <a:ext uri="{0D108BD9-81ED-4DB2-BD59-A6C34878D82A}">
                    <a16:rowId xmlns:a16="http://schemas.microsoft.com/office/drawing/2014/main" val="2721787572"/>
                  </a:ext>
                </a:extLst>
              </a:tr>
              <a:tr h="175792">
                <a:tc>
                  <a:txBody>
                    <a:bodyPr/>
                    <a:lstStyle/>
                    <a:p>
                      <a:pPr algn="ctr" fontAlgn="b"/>
                      <a:endParaRPr lang="de-DE" sz="1200" b="1" i="0" u="none" strike="noStrike" dirty="0">
                        <a:effectLst/>
                        <a:latin typeface="+mn-lt"/>
                        <a:cs typeface="Arial" panose="020B0604020202020204" pitchFamily="34" charset="0"/>
                      </a:endParaRPr>
                    </a:p>
                  </a:txBody>
                  <a:tcPr marL="6350" marR="6350" marT="6350" marB="0" anchor="ctr">
                    <a:noFill/>
                  </a:tcPr>
                </a:tc>
                <a:tc>
                  <a:txBody>
                    <a:bodyPr/>
                    <a:lstStyle/>
                    <a:p>
                      <a:pPr algn="l" fontAlgn="b"/>
                      <a:r>
                        <a:rPr lang="de-DE" sz="1200" b="1" u="none" strike="noStrike" dirty="0" smtClean="0">
                          <a:effectLst/>
                        </a:rPr>
                        <a:t>= FE Gesamtkapital in %</a:t>
                      </a:r>
                      <a:endParaRPr lang="de-DE" sz="1200" b="1" i="0" u="none" strike="noStrike" dirty="0">
                        <a:effectLst/>
                        <a:latin typeface="+mn-lt"/>
                        <a:cs typeface="Arial" panose="020B0604020202020204" pitchFamily="34" charset="0"/>
                      </a:endParaRPr>
                    </a:p>
                  </a:txBody>
                  <a:tcPr marL="6350" marR="6350" marT="6350" marB="0" anchor="ctr">
                    <a:solidFill>
                      <a:srgbClr val="DFC9EF"/>
                    </a:solidFill>
                  </a:tcPr>
                </a:tc>
                <a:extLst>
                  <a:ext uri="{0D108BD9-81ED-4DB2-BD59-A6C34878D82A}">
                    <a16:rowId xmlns:a16="http://schemas.microsoft.com/office/drawing/2014/main" val="763221572"/>
                  </a:ext>
                </a:extLst>
              </a:tr>
            </a:tbl>
          </a:graphicData>
        </a:graphic>
      </p:graphicFrame>
      <p:sp>
        <p:nvSpPr>
          <p:cNvPr id="22" name="Textfeld 21"/>
          <p:cNvSpPr txBox="1"/>
          <p:nvPr/>
        </p:nvSpPr>
        <p:spPr>
          <a:xfrm>
            <a:off x="9785125" y="4030538"/>
            <a:ext cx="2268000" cy="476803"/>
          </a:xfrm>
          <a:prstGeom prst="rect">
            <a:avLst/>
          </a:prstGeom>
          <a:solidFill>
            <a:schemeClr val="accent4">
              <a:lumMod val="50000"/>
            </a:schemeClr>
          </a:solidFill>
          <a:ln w="12700">
            <a:solidFill>
              <a:srgbClr val="C00000"/>
            </a:solidFill>
          </a:ln>
          <a:effectLst>
            <a:outerShdw blurRad="50800" dist="38100" dir="2700000" algn="tl" rotWithShape="0">
              <a:prstClr val="black">
                <a:alpha val="40000"/>
              </a:prstClr>
            </a:outerShdw>
          </a:effectLst>
        </p:spPr>
        <p:txBody>
          <a:bodyPr vert="horz" wrap="square" rtlCol="0" anchor="ctr" anchorCtr="1">
            <a:noAutofit/>
          </a:bodyPr>
          <a:lstStyle/>
          <a:p>
            <a:pPr algn="ctr"/>
            <a:r>
              <a:rPr lang="de-DE" b="1" dirty="0" smtClean="0">
                <a:solidFill>
                  <a:schemeClr val="bg1"/>
                </a:solidFill>
              </a:rPr>
              <a:t>Kapital (inkl. Boden)</a:t>
            </a:r>
          </a:p>
          <a:p>
            <a:pPr algn="ctr"/>
            <a:r>
              <a:rPr lang="de-DE" sz="1200" dirty="0" smtClean="0">
                <a:solidFill>
                  <a:schemeClr val="bg1"/>
                </a:solidFill>
              </a:rPr>
              <a:t>(„Gesamtkapitalverzinsung“)</a:t>
            </a:r>
            <a:endParaRPr lang="de-DE" sz="1200" dirty="0">
              <a:solidFill>
                <a:schemeClr val="bg1"/>
              </a:solidFill>
            </a:endParaRPr>
          </a:p>
        </p:txBody>
      </p:sp>
      <p:graphicFrame>
        <p:nvGraphicFramePr>
          <p:cNvPr id="23" name="Tabelle 22"/>
          <p:cNvGraphicFramePr>
            <a:graphicFrameLocks noGrp="1"/>
          </p:cNvGraphicFramePr>
          <p:nvPr>
            <p:extLst>
              <p:ext uri="{D42A27DB-BD31-4B8C-83A1-F6EECF244321}">
                <p14:modId xmlns:p14="http://schemas.microsoft.com/office/powerpoint/2010/main" val="2194228146"/>
              </p:ext>
            </p:extLst>
          </p:nvPr>
        </p:nvGraphicFramePr>
        <p:xfrm>
          <a:off x="87825" y="849544"/>
          <a:ext cx="4608000" cy="5918421"/>
        </p:xfrm>
        <a:graphic>
          <a:graphicData uri="http://schemas.openxmlformats.org/drawingml/2006/table">
            <a:tbl>
              <a:tblPr>
                <a:tableStyleId>{5C22544A-7EE6-4342-B048-85BDC9FD1C3A}</a:tableStyleId>
              </a:tblPr>
              <a:tblGrid>
                <a:gridCol w="180000">
                  <a:extLst>
                    <a:ext uri="{9D8B030D-6E8A-4147-A177-3AD203B41FA5}">
                      <a16:colId xmlns:a16="http://schemas.microsoft.com/office/drawing/2014/main" val="2413306138"/>
                    </a:ext>
                  </a:extLst>
                </a:gridCol>
                <a:gridCol w="2376000">
                  <a:extLst>
                    <a:ext uri="{9D8B030D-6E8A-4147-A177-3AD203B41FA5}">
                      <a16:colId xmlns:a16="http://schemas.microsoft.com/office/drawing/2014/main" val="4118715969"/>
                    </a:ext>
                  </a:extLst>
                </a:gridCol>
                <a:gridCol w="468000">
                  <a:extLst>
                    <a:ext uri="{9D8B030D-6E8A-4147-A177-3AD203B41FA5}">
                      <a16:colId xmlns:a16="http://schemas.microsoft.com/office/drawing/2014/main" val="3260252560"/>
                    </a:ext>
                  </a:extLst>
                </a:gridCol>
                <a:gridCol w="1584000">
                  <a:extLst>
                    <a:ext uri="{9D8B030D-6E8A-4147-A177-3AD203B41FA5}">
                      <a16:colId xmlns:a16="http://schemas.microsoft.com/office/drawing/2014/main" val="1048753036"/>
                    </a:ext>
                  </a:extLst>
                </a:gridCol>
              </a:tblGrid>
              <a:tr h="235567">
                <a:tc>
                  <a:txBody>
                    <a:bodyPr/>
                    <a:lstStyle/>
                    <a:p>
                      <a:pPr algn="ctr" fontAlgn="b"/>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b="1" u="none" strike="noStrike" dirty="0" smtClean="0">
                          <a:effectLst/>
                          <a:latin typeface="+mn-lt"/>
                        </a:rPr>
                        <a:t>Gesamt-Deckungsbeitrag</a:t>
                      </a:r>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extLst>
                  <a:ext uri="{0D108BD9-81ED-4DB2-BD59-A6C34878D82A}">
                    <a16:rowId xmlns:a16="http://schemas.microsoft.com/office/drawing/2014/main" val="283036888"/>
                  </a:ext>
                </a:extLst>
              </a:tr>
              <a:tr h="235567">
                <a:tc>
                  <a:txBody>
                    <a:bodyPr/>
                    <a:lstStyle/>
                    <a:p>
                      <a:pPr algn="ctr" fontAlgn="b"/>
                      <a:r>
                        <a:rPr lang="de-DE" sz="1200" u="none" strike="noStrike" dirty="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smtClean="0">
                          <a:effectLst/>
                          <a:latin typeface="+mn-lt"/>
                        </a:rPr>
                        <a:t>Sonstige </a:t>
                      </a:r>
                      <a:r>
                        <a:rPr lang="de-DE" sz="1200" u="none" strike="noStrike" dirty="0" err="1" smtClean="0">
                          <a:effectLst/>
                          <a:latin typeface="+mn-lt"/>
                        </a:rPr>
                        <a:t>ldw</a:t>
                      </a:r>
                      <a:r>
                        <a:rPr lang="de-DE" sz="1200" u="none" strike="noStrike" dirty="0" smtClean="0">
                          <a:effectLst/>
                          <a:latin typeface="+mn-lt"/>
                        </a:rPr>
                        <a:t> Aktivitäten</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r" fontAlgn="b"/>
                      <a:endParaRPr lang="de-DE" sz="1200" b="0" i="0" u="none" strike="noStrike" dirty="0">
                        <a:effectLst/>
                        <a:latin typeface="+mn-lt"/>
                      </a:endParaRPr>
                    </a:p>
                  </a:txBody>
                  <a:tcPr marL="6350" marR="6350" marT="6350" marB="0" anchor="ctr">
                    <a:noFill/>
                  </a:tcPr>
                </a:tc>
                <a:tc>
                  <a:txBody>
                    <a:bodyPr/>
                    <a:lstStyle/>
                    <a:p>
                      <a:pPr algn="l" fontAlgn="b"/>
                      <a:endParaRPr lang="de-DE" sz="1200" b="0" i="0" u="none" strike="noStrike" dirty="0">
                        <a:effectLst/>
                        <a:latin typeface="+mn-lt"/>
                      </a:endParaRPr>
                    </a:p>
                  </a:txBody>
                  <a:tcPr marL="6350" marR="6350" marT="6350" marB="0" anchor="ctr">
                    <a:noFill/>
                  </a:tcPr>
                </a:tc>
                <a:extLst>
                  <a:ext uri="{0D108BD9-81ED-4DB2-BD59-A6C34878D82A}">
                    <a16:rowId xmlns:a16="http://schemas.microsoft.com/office/drawing/2014/main" val="821496991"/>
                  </a:ext>
                </a:extLst>
              </a:tr>
              <a:tr h="235567">
                <a:tc>
                  <a:txBody>
                    <a:bodyPr/>
                    <a:lstStyle/>
                    <a:p>
                      <a:pPr algn="ctr" fontAlgn="b"/>
                      <a:r>
                        <a:rPr lang="de-DE" sz="1200" u="none" strike="noStrike" dirty="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smtClean="0">
                          <a:effectLst/>
                          <a:latin typeface="+mn-lt"/>
                        </a:rPr>
                        <a:t>Allgemeine Direktzahlungen</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r" fontAlgn="b"/>
                      <a:endParaRPr lang="de-DE" sz="1200" b="0" i="0" u="none" strike="noStrike" dirty="0">
                        <a:effectLst/>
                        <a:latin typeface="+mn-lt"/>
                      </a:endParaRPr>
                    </a:p>
                  </a:txBody>
                  <a:tcPr marL="6350" marR="6350" marT="6350" marB="0" anchor="ctr">
                    <a:noFill/>
                  </a:tcPr>
                </a:tc>
                <a:tc>
                  <a:txBody>
                    <a:bodyPr/>
                    <a:lstStyle/>
                    <a:p>
                      <a:pPr algn="l" fontAlgn="b"/>
                      <a:endParaRPr lang="de-DE" sz="1200" b="0" i="0" u="none" strike="noStrike" dirty="0">
                        <a:effectLst/>
                        <a:latin typeface="+mn-lt"/>
                      </a:endParaRPr>
                    </a:p>
                  </a:txBody>
                  <a:tcPr marL="6350" marR="6350" marT="6350" marB="0" anchor="ctr">
                    <a:noFill/>
                  </a:tcPr>
                </a:tc>
                <a:extLst>
                  <a:ext uri="{0D108BD9-81ED-4DB2-BD59-A6C34878D82A}">
                    <a16:rowId xmlns:a16="http://schemas.microsoft.com/office/drawing/2014/main" val="713853826"/>
                  </a:ext>
                </a:extLst>
              </a:tr>
              <a:tr h="235567">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6">
                        <a:lumMod val="40000"/>
                        <a:lumOff val="60000"/>
                      </a:schemeClr>
                    </a:solidFill>
                  </a:tcPr>
                </a:tc>
                <a:tc>
                  <a:txBody>
                    <a:bodyPr/>
                    <a:lstStyle/>
                    <a:p>
                      <a:pPr algn="l" fontAlgn="b"/>
                      <a:r>
                        <a:rPr lang="de-DE" sz="1200" b="1" u="none" strike="noStrike" dirty="0">
                          <a:effectLst/>
                          <a:latin typeface="+mn-lt"/>
                        </a:rPr>
                        <a:t>Gesamt-DB inkl. </a:t>
                      </a:r>
                      <a:r>
                        <a:rPr lang="de-DE" sz="1200" b="1" u="none" strike="noStrike" dirty="0" smtClean="0">
                          <a:effectLst/>
                          <a:latin typeface="+mn-lt"/>
                        </a:rPr>
                        <a:t>sonst </a:t>
                      </a:r>
                      <a:r>
                        <a:rPr lang="de-DE" sz="1200" b="1" u="none" strike="noStrike" dirty="0" err="1" smtClean="0">
                          <a:effectLst/>
                          <a:latin typeface="+mn-lt"/>
                        </a:rPr>
                        <a:t>ldw</a:t>
                      </a:r>
                      <a:r>
                        <a:rPr lang="de-DE" sz="1200" b="1" u="none" strike="noStrike" dirty="0" smtClean="0">
                          <a:effectLst/>
                          <a:latin typeface="+mn-lt"/>
                        </a:rPr>
                        <a:t> </a:t>
                      </a:r>
                      <a:r>
                        <a:rPr lang="de-DE" sz="1200" b="1" u="none" strike="noStrike" dirty="0">
                          <a:effectLst/>
                          <a:latin typeface="+mn-lt"/>
                        </a:rPr>
                        <a:t>Erträge</a:t>
                      </a:r>
                      <a:endParaRPr lang="de-DE" sz="1200" b="1" i="0" u="none" strike="noStrike" dirty="0">
                        <a:effectLst/>
                        <a:latin typeface="+mn-lt"/>
                      </a:endParaRPr>
                    </a:p>
                  </a:txBody>
                  <a:tcPr marL="6350" marR="6350" marT="6350" marB="0" anchor="ctr">
                    <a:solidFill>
                      <a:schemeClr val="accent6">
                        <a:lumMod val="40000"/>
                        <a:lumOff val="60000"/>
                      </a:schemeClr>
                    </a:solidFill>
                  </a:tcPr>
                </a:tc>
                <a:tc>
                  <a:txBody>
                    <a:bodyPr/>
                    <a:lstStyle/>
                    <a:p>
                      <a:pPr algn="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extLst>
                  <a:ext uri="{0D108BD9-81ED-4DB2-BD59-A6C34878D82A}">
                    <a16:rowId xmlns:a16="http://schemas.microsoft.com/office/drawing/2014/main" val="847150461"/>
                  </a:ext>
                </a:extLst>
              </a:tr>
              <a:tr h="235567">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smtClean="0">
                          <a:effectLst/>
                          <a:latin typeface="+mn-lt"/>
                        </a:rPr>
                        <a:t>Abschreibungen</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r" fontAlgn="b"/>
                      <a:endParaRPr lang="de-DE" sz="1200" b="0" i="0" u="none" strike="noStrike" dirty="0">
                        <a:effectLst/>
                        <a:latin typeface="+mn-lt"/>
                      </a:endParaRPr>
                    </a:p>
                  </a:txBody>
                  <a:tcPr marL="6350" marR="6350" marT="6350" marB="0" anchor="ctr">
                    <a:noFill/>
                  </a:tcPr>
                </a:tc>
                <a:tc>
                  <a:txBody>
                    <a:bodyPr/>
                    <a:lstStyle/>
                    <a:p>
                      <a:pPr algn="l" fontAlgn="b"/>
                      <a:endParaRPr lang="de-DE" sz="1200" b="0" i="0" u="none" strike="noStrike" dirty="0">
                        <a:effectLst/>
                        <a:latin typeface="+mn-lt"/>
                      </a:endParaRPr>
                    </a:p>
                  </a:txBody>
                  <a:tcPr marL="6350" marR="6350" marT="6350" marB="0" anchor="ctr">
                    <a:noFill/>
                  </a:tcPr>
                </a:tc>
                <a:extLst>
                  <a:ext uri="{0D108BD9-81ED-4DB2-BD59-A6C34878D82A}">
                    <a16:rowId xmlns:a16="http://schemas.microsoft.com/office/drawing/2014/main" val="544214515"/>
                  </a:ext>
                </a:extLst>
              </a:tr>
              <a:tr h="235567">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a:effectLst/>
                          <a:latin typeface="+mn-lt"/>
                        </a:rPr>
                        <a:t>Allgemeine </a:t>
                      </a:r>
                      <a:r>
                        <a:rPr lang="de-DE" sz="1200" u="none" strike="noStrike" dirty="0" smtClean="0">
                          <a:effectLst/>
                          <a:latin typeface="+mn-lt"/>
                        </a:rPr>
                        <a:t>Kosten</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r" fontAlgn="b"/>
                      <a:endParaRPr lang="de-DE" sz="1200" b="0" i="0" u="none" strike="noStrike" dirty="0">
                        <a:effectLst/>
                        <a:latin typeface="+mn-lt"/>
                      </a:endParaRPr>
                    </a:p>
                  </a:txBody>
                  <a:tcPr marL="6350" marR="6350" marT="6350" marB="0" anchor="ctr">
                    <a:noFill/>
                  </a:tcPr>
                </a:tc>
                <a:tc>
                  <a:txBody>
                    <a:bodyPr/>
                    <a:lstStyle/>
                    <a:p>
                      <a:pPr algn="l" fontAlgn="b"/>
                      <a:endParaRPr lang="de-DE" sz="1200" b="0" i="0" u="none" strike="noStrike" dirty="0">
                        <a:effectLst/>
                        <a:latin typeface="+mn-lt"/>
                      </a:endParaRPr>
                    </a:p>
                  </a:txBody>
                  <a:tcPr marL="6350" marR="6350" marT="6350" marB="0" anchor="ctr">
                    <a:noFill/>
                  </a:tcPr>
                </a:tc>
                <a:extLst>
                  <a:ext uri="{0D108BD9-81ED-4DB2-BD59-A6C34878D82A}">
                    <a16:rowId xmlns:a16="http://schemas.microsoft.com/office/drawing/2014/main" val="3473606291"/>
                  </a:ext>
                </a:extLst>
              </a:tr>
              <a:tr h="235567">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6">
                        <a:lumMod val="40000"/>
                        <a:lumOff val="60000"/>
                      </a:schemeClr>
                    </a:solidFill>
                  </a:tcPr>
                </a:tc>
                <a:tc>
                  <a:txBody>
                    <a:bodyPr/>
                    <a:lstStyle/>
                    <a:p>
                      <a:pPr algn="l" fontAlgn="b"/>
                      <a:r>
                        <a:rPr lang="de-DE" sz="1200" b="1" u="none" strike="noStrike" dirty="0">
                          <a:effectLst/>
                          <a:latin typeface="+mn-lt"/>
                        </a:rPr>
                        <a:t>Betriebseinkommen</a:t>
                      </a:r>
                      <a:endParaRPr lang="de-DE" sz="1200" b="1" i="0" u="none" strike="noStrike" dirty="0">
                        <a:effectLst/>
                        <a:latin typeface="+mn-lt"/>
                      </a:endParaRPr>
                    </a:p>
                  </a:txBody>
                  <a:tcPr marL="6350" marR="6350" marT="6350" marB="0" anchor="ctr">
                    <a:solidFill>
                      <a:schemeClr val="accent6">
                        <a:lumMod val="40000"/>
                        <a:lumOff val="60000"/>
                      </a:schemeClr>
                    </a:solidFill>
                  </a:tcPr>
                </a:tc>
                <a:tc>
                  <a:txBody>
                    <a:bodyPr/>
                    <a:lstStyle/>
                    <a:p>
                      <a:pPr algn="r" fontAlgn="b"/>
                      <a:endParaRPr lang="de-DE" sz="1200" b="1" i="0" u="none" strike="noStrike" dirty="0">
                        <a:solidFill>
                          <a:schemeClr val="tx1"/>
                        </a:solidFill>
                        <a:effectLst/>
                        <a:latin typeface="+mn-lt"/>
                      </a:endParaRPr>
                    </a:p>
                  </a:txBody>
                  <a:tcPr marL="6350" marR="6350" marT="6350" marB="0" anchor="ctr">
                    <a:noFill/>
                  </a:tcPr>
                </a:tc>
                <a:tc>
                  <a:txBody>
                    <a:bodyPr/>
                    <a:lstStyle/>
                    <a:p>
                      <a:pPr algn="l" fontAlgn="b"/>
                      <a:endParaRPr lang="de-DE" sz="1200" b="1" i="0" u="none" strike="noStrike" dirty="0">
                        <a:solidFill>
                          <a:schemeClr val="tx1"/>
                        </a:solidFill>
                        <a:effectLst/>
                        <a:latin typeface="+mn-lt"/>
                      </a:endParaRPr>
                    </a:p>
                  </a:txBody>
                  <a:tcPr marL="6350" marR="6350" marT="6350" marB="0" anchor="ctr">
                    <a:noFill/>
                  </a:tcPr>
                </a:tc>
                <a:extLst>
                  <a:ext uri="{0D108BD9-81ED-4DB2-BD59-A6C34878D82A}">
                    <a16:rowId xmlns:a16="http://schemas.microsoft.com/office/drawing/2014/main" val="4000229841"/>
                  </a:ext>
                </a:extLst>
              </a:tr>
              <a:tr h="235567">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2419350" algn="l"/>
                        </a:tabLst>
                      </a:pPr>
                      <a:r>
                        <a:rPr lang="de-DE" sz="1200" u="none" strike="noStrike" dirty="0" smtClean="0">
                          <a:solidFill>
                            <a:srgbClr val="0033CC"/>
                          </a:solidFill>
                          <a:effectLst/>
                          <a:latin typeface="Segoe UI Emoji" panose="020B0502040204020203" pitchFamily="34" charset="0"/>
                          <a:ea typeface="Segoe UI Emoji" panose="020B0502040204020203" pitchFamily="34" charset="0"/>
                          <a:sym typeface="Wingdings 3" panose="05040102010807070707" pitchFamily="18" charset="2"/>
                        </a:rPr>
                        <a:t>⚫ </a:t>
                      </a:r>
                      <a:r>
                        <a:rPr lang="de-DE" sz="1200" u="none" strike="noStrike" dirty="0" smtClean="0">
                          <a:effectLst/>
                          <a:latin typeface="+mn-lt"/>
                        </a:rPr>
                        <a:t>Lohnaufwand (Fremd-AK)</a:t>
                      </a:r>
                      <a:endParaRPr lang="de-DE" sz="1200" b="0" i="0" u="none" strike="noStrike" dirty="0">
                        <a:solidFill>
                          <a:srgbClr val="C00000"/>
                        </a:solidFill>
                        <a:effectLst/>
                        <a:latin typeface="+mn-lt"/>
                      </a:endParaRPr>
                    </a:p>
                  </a:txBody>
                  <a:tcPr marL="6350" marR="6350" marT="6350" marB="0" anchor="ctr">
                    <a:solidFill>
                      <a:schemeClr val="bg1">
                        <a:lumMod val="95000"/>
                      </a:schemeClr>
                    </a:solidFill>
                  </a:tcPr>
                </a:tc>
                <a:tc>
                  <a:txBody>
                    <a:bodyPr/>
                    <a:lstStyle/>
                    <a:p>
                      <a:pPr algn="r" fontAlgn="b">
                        <a:tabLst>
                          <a:tab pos="2419350" algn="l"/>
                        </a:tabLst>
                      </a:pPr>
                      <a:r>
                        <a:rPr lang="de-DE" sz="1200" u="none" strike="noStrike" dirty="0" smtClean="0">
                          <a:solidFill>
                            <a:schemeClr val="tx1"/>
                          </a:solidFill>
                          <a:effectLst/>
                          <a:latin typeface="+mn-lt"/>
                        </a:rPr>
                        <a:t>€/AK</a:t>
                      </a:r>
                      <a:endParaRPr lang="de-DE" sz="1200" b="0" i="0" u="none" strike="noStrike" dirty="0">
                        <a:solidFill>
                          <a:schemeClr val="tx1"/>
                        </a:solidFill>
                        <a:effectLst/>
                        <a:latin typeface="+mn-lt"/>
                      </a:endParaRPr>
                    </a:p>
                  </a:txBody>
                  <a:tcPr marL="6350" marR="6350" marT="6350" marB="0" anchor="ctr">
                    <a:solidFill>
                      <a:schemeClr val="bg1">
                        <a:lumMod val="95000"/>
                      </a:schemeClr>
                    </a:solidFill>
                  </a:tcPr>
                </a:tc>
                <a:tc>
                  <a:txBody>
                    <a:bodyPr/>
                    <a:lstStyle/>
                    <a:p>
                      <a:pPr algn="l" fontAlgn="b">
                        <a:tabLst>
                          <a:tab pos="361950" algn="l"/>
                          <a:tab pos="1524000" algn="r"/>
                          <a:tab pos="2419350" algn="l"/>
                        </a:tabLst>
                      </a:pPr>
                      <a:r>
                        <a:rPr lang="de-DE" sz="1200" u="none" strike="noStrike" dirty="0" smtClean="0">
                          <a:solidFill>
                            <a:schemeClr val="tx1"/>
                          </a:solidFill>
                          <a:effectLst/>
                          <a:latin typeface="+mn-lt"/>
                          <a:cs typeface="Arial" panose="020B0604020202020204" pitchFamily="34" charset="0"/>
                        </a:rPr>
                        <a:t> ×</a:t>
                      </a:r>
                      <a:r>
                        <a:rPr lang="de-DE" sz="1200" u="none" strike="noStrike" baseline="0" dirty="0" smtClean="0">
                          <a:solidFill>
                            <a:schemeClr val="tx1"/>
                          </a:solidFill>
                          <a:effectLst/>
                          <a:latin typeface="+mn-lt"/>
                          <a:cs typeface="Arial" panose="020B0604020202020204" pitchFamily="34" charset="0"/>
                        </a:rPr>
                        <a:t> AK	</a:t>
                      </a:r>
                      <a:r>
                        <a:rPr lang="de-DE" sz="1200" u="none" strike="noStrike" dirty="0" smtClean="0">
                          <a:solidFill>
                            <a:schemeClr val="tx1"/>
                          </a:solidFill>
                          <a:effectLst/>
                          <a:latin typeface="+mn-lt"/>
                        </a:rPr>
                        <a:t>Fremdarbeit	</a:t>
                      </a:r>
                      <a:r>
                        <a:rPr lang="de-DE" sz="1200" u="none" strike="noStrike" dirty="0" smtClean="0">
                          <a:solidFill>
                            <a:srgbClr val="0033CC"/>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solidFill>
                          <a:srgbClr val="0033CC"/>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804634728"/>
                  </a:ext>
                </a:extLst>
              </a:tr>
              <a:tr h="235567">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a:effectLst/>
                          <a:latin typeface="+mn-lt"/>
                        </a:rPr>
                        <a:t>Roheinkommen</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r" fontAlgn="b"/>
                      <a:endParaRPr lang="de-DE" sz="1200" b="1" i="0" u="none" strike="noStrike" dirty="0">
                        <a:solidFill>
                          <a:schemeClr val="tx1"/>
                        </a:solidFill>
                        <a:effectLst/>
                        <a:latin typeface="+mn-lt"/>
                      </a:endParaRPr>
                    </a:p>
                  </a:txBody>
                  <a:tcPr marL="6350" marR="6350" marT="6350" marB="0" anchor="ctr">
                    <a:solidFill>
                      <a:schemeClr val="bg1">
                        <a:lumMod val="95000"/>
                      </a:schemeClr>
                    </a:solidFill>
                  </a:tcPr>
                </a:tc>
                <a:tc>
                  <a:txBody>
                    <a:bodyPr/>
                    <a:lstStyle/>
                    <a:p>
                      <a:pPr algn="l" fontAlgn="b"/>
                      <a:endParaRPr lang="de-DE" sz="1200" b="1" i="0" u="none" strike="noStrike" dirty="0">
                        <a:solidFill>
                          <a:schemeClr val="tx1"/>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3258574440"/>
                  </a:ext>
                </a:extLst>
              </a:tr>
              <a:tr h="235567">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180975" algn="l"/>
                          <a:tab pos="2419350" algn="l"/>
                        </a:tabLst>
                      </a:pPr>
                      <a:r>
                        <a:rPr lang="de-DE" sz="1600" dirty="0" smtClean="0">
                          <a:solidFill>
                            <a:srgbClr val="0033CC"/>
                          </a:solidFill>
                          <a:latin typeface="OpenSymbol" panose="05010000000000000000" pitchFamily="2" charset="0"/>
                          <a:ea typeface="OpenSymbol" panose="05010000000000000000" pitchFamily="2" charset="0"/>
                          <a:sym typeface="Wingdings 3" panose="05040102010807070707" pitchFamily="18" charset="2"/>
                        </a:rPr>
                        <a:t></a:t>
                      </a:r>
                      <a:r>
                        <a:rPr lang="de-DE" sz="1200" u="none" strike="noStrike" dirty="0" smtClean="0">
                          <a:effectLst/>
                          <a:latin typeface="+mn-lt"/>
                        </a:rPr>
                        <a:t>Zinsaufwand (Fremdkapital)*</a:t>
                      </a:r>
                      <a:endParaRPr lang="de-DE" sz="1200" b="0" i="0" u="none" strike="noStrike" dirty="0">
                        <a:solidFill>
                          <a:srgbClr val="C00000"/>
                        </a:solidFill>
                        <a:effectLst/>
                        <a:latin typeface="+mn-lt"/>
                      </a:endParaRPr>
                    </a:p>
                  </a:txBody>
                  <a:tcPr marL="6350" marR="6350" marT="6350" marB="0" anchor="ctr">
                    <a:solidFill>
                      <a:schemeClr val="bg1">
                        <a:lumMod val="95000"/>
                      </a:schemeClr>
                    </a:solidFill>
                  </a:tcPr>
                </a:tc>
                <a:tc>
                  <a:txBody>
                    <a:bodyPr/>
                    <a:lstStyle/>
                    <a:p>
                      <a:pPr algn="r" fontAlgn="b">
                        <a:tabLst>
                          <a:tab pos="2419350" algn="l"/>
                        </a:tabLst>
                      </a:pPr>
                      <a:r>
                        <a:rPr lang="de-DE" sz="1200" u="none" strike="noStrike" dirty="0" smtClean="0">
                          <a:solidFill>
                            <a:schemeClr val="tx1"/>
                          </a:solidFill>
                          <a:effectLst/>
                          <a:latin typeface="+mn-lt"/>
                        </a:rPr>
                        <a:t>%</a:t>
                      </a:r>
                      <a:endParaRPr lang="de-DE" sz="1200" b="0" i="0" u="none" strike="noStrike" dirty="0">
                        <a:solidFill>
                          <a:schemeClr val="tx1"/>
                        </a:solidFill>
                        <a:effectLst/>
                        <a:latin typeface="+mn-lt"/>
                      </a:endParaRPr>
                    </a:p>
                  </a:txBody>
                  <a:tcPr marL="6350" marR="6350" marT="6350" marB="0" anchor="ctr">
                    <a:solidFill>
                      <a:schemeClr val="bg1">
                        <a:lumMod val="95000"/>
                      </a:schemeClr>
                    </a:solidFill>
                  </a:tcPr>
                </a:tc>
                <a:tc>
                  <a:txBody>
                    <a:bodyPr/>
                    <a:lstStyle/>
                    <a:p>
                      <a:pPr algn="l" fontAlgn="b">
                        <a:tabLst>
                          <a:tab pos="361950" algn="l"/>
                          <a:tab pos="1524000" algn="r"/>
                          <a:tab pos="2419350" algn="l"/>
                        </a:tabLst>
                      </a:pPr>
                      <a:r>
                        <a:rPr lang="de-DE" sz="1200" u="none" strike="noStrike" dirty="0" smtClean="0">
                          <a:solidFill>
                            <a:schemeClr val="tx1"/>
                          </a:solidFill>
                          <a:effectLst/>
                          <a:latin typeface="+mn-lt"/>
                          <a:cs typeface="Arial" panose="020B0604020202020204" pitchFamily="34" charset="0"/>
                        </a:rPr>
                        <a:t> ×</a:t>
                      </a:r>
                      <a:r>
                        <a:rPr lang="de-DE" sz="1200" b="0" i="0" u="none" strike="noStrike" baseline="0" dirty="0" smtClean="0">
                          <a:solidFill>
                            <a:schemeClr val="tx1"/>
                          </a:solidFill>
                          <a:effectLst/>
                          <a:latin typeface="+mn-lt"/>
                          <a:cs typeface="+mn-cs"/>
                        </a:rPr>
                        <a:t> €	</a:t>
                      </a:r>
                      <a:r>
                        <a:rPr lang="de-DE" sz="1200" b="0" i="0" u="none" strike="noStrike" dirty="0" smtClean="0">
                          <a:solidFill>
                            <a:schemeClr val="tx1"/>
                          </a:solidFill>
                          <a:effectLst/>
                          <a:latin typeface="+mn-lt"/>
                        </a:rPr>
                        <a:t>Fremdkapital	</a:t>
                      </a:r>
                      <a:r>
                        <a:rPr lang="de-DE" sz="1600" b="1" dirty="0" smtClean="0">
                          <a:solidFill>
                            <a:srgbClr val="0033CC"/>
                          </a:solidFill>
                          <a:latin typeface="OpenSymbol" panose="05010000000000000000" pitchFamily="2" charset="0"/>
                          <a:ea typeface="OpenSymbol" panose="05010000000000000000" pitchFamily="2" charset="0"/>
                          <a:sym typeface="Wingdings 3" panose="05040102010807070707" pitchFamily="18" charset="2"/>
                        </a:rPr>
                        <a:t></a:t>
                      </a:r>
                      <a:endParaRPr lang="de-DE" sz="1200" b="1" i="0" u="none" strike="noStrike" dirty="0">
                        <a:solidFill>
                          <a:srgbClr val="0033CC"/>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898969903"/>
                  </a:ext>
                </a:extLst>
              </a:tr>
              <a:tr h="235567">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180975" algn="l"/>
                          <a:tab pos="2419350" algn="l"/>
                        </a:tabLst>
                      </a:pPr>
                      <a:r>
                        <a:rPr lang="de-DE" sz="1200" u="none" strike="noStrike" dirty="0" smtClean="0">
                          <a:solidFill>
                            <a:srgbClr val="0033CC"/>
                          </a:solidFill>
                          <a:effectLst/>
                          <a:latin typeface="Segoe UI Emoji" panose="020B0502040204020203" pitchFamily="34" charset="0"/>
                          <a:ea typeface="Segoe UI Emoji" panose="020B0502040204020203" pitchFamily="34" charset="0"/>
                          <a:sym typeface="Webdings" panose="05030102010509060703" pitchFamily="18" charset="2"/>
                        </a:rPr>
                        <a:t> </a:t>
                      </a:r>
                      <a:r>
                        <a:rPr lang="de-DE" sz="1200" u="none" strike="noStrike" dirty="0" smtClean="0">
                          <a:effectLst/>
                          <a:latin typeface="+mn-lt"/>
                        </a:rPr>
                        <a:t>Pachtaufwand (fremde</a:t>
                      </a:r>
                      <a:r>
                        <a:rPr lang="de-DE" sz="1200" u="none" strike="noStrike" baseline="0" dirty="0" smtClean="0">
                          <a:effectLst/>
                          <a:latin typeface="+mn-lt"/>
                        </a:rPr>
                        <a:t> </a:t>
                      </a:r>
                      <a:r>
                        <a:rPr lang="de-DE" sz="1200" u="none" strike="noStrike" baseline="0" dirty="0" err="1" smtClean="0">
                          <a:effectLst/>
                          <a:latin typeface="+mn-lt"/>
                        </a:rPr>
                        <a:t>Nutzfl</a:t>
                      </a:r>
                      <a:r>
                        <a:rPr lang="de-DE" sz="1200" u="none" strike="noStrike" baseline="0" dirty="0" smtClean="0">
                          <a:effectLst/>
                          <a:latin typeface="+mn-lt"/>
                        </a:rPr>
                        <a:t>.)*</a:t>
                      </a:r>
                      <a:endParaRPr lang="de-DE" sz="1200" b="0" i="0" u="none" strike="noStrike" dirty="0">
                        <a:solidFill>
                          <a:srgbClr val="C00000"/>
                        </a:solidFill>
                        <a:effectLst/>
                        <a:latin typeface="+mn-lt"/>
                      </a:endParaRPr>
                    </a:p>
                  </a:txBody>
                  <a:tcPr marL="6350" marR="6350" marT="6350" marB="0" anchor="ctr">
                    <a:solidFill>
                      <a:schemeClr val="bg1">
                        <a:lumMod val="95000"/>
                      </a:schemeClr>
                    </a:solidFill>
                  </a:tcPr>
                </a:tc>
                <a:tc>
                  <a:txBody>
                    <a:bodyPr/>
                    <a:lstStyle/>
                    <a:p>
                      <a:pPr algn="r" fontAlgn="b">
                        <a:tabLst>
                          <a:tab pos="2419350" algn="l"/>
                        </a:tabLst>
                      </a:pPr>
                      <a:r>
                        <a:rPr lang="de-DE" sz="1200" u="none" strike="noStrike" dirty="0" smtClean="0">
                          <a:solidFill>
                            <a:schemeClr val="tx1"/>
                          </a:solidFill>
                          <a:effectLst/>
                          <a:latin typeface="+mn-lt"/>
                          <a:cs typeface="Arial" panose="020B0604020202020204" pitchFamily="34" charset="0"/>
                        </a:rPr>
                        <a:t>€/ha</a:t>
                      </a:r>
                      <a:r>
                        <a:rPr lang="de-DE" sz="1200" u="none" strike="noStrike" dirty="0" smtClean="0">
                          <a:solidFill>
                            <a:schemeClr val="tx1"/>
                          </a:solidFill>
                          <a:effectLst/>
                          <a:latin typeface="+mn-lt"/>
                        </a:rPr>
                        <a:t> </a:t>
                      </a:r>
                      <a:endParaRPr lang="de-DE" sz="1200" b="0" i="0" u="none" strike="noStrike" dirty="0">
                        <a:solidFill>
                          <a:schemeClr val="tx1"/>
                        </a:solidFill>
                        <a:effectLst/>
                        <a:latin typeface="+mn-lt"/>
                      </a:endParaRPr>
                    </a:p>
                  </a:txBody>
                  <a:tcPr marL="6350" marR="6350" marT="6350" marB="0" anchor="ctr">
                    <a:solidFill>
                      <a:schemeClr val="bg1">
                        <a:lumMod val="95000"/>
                      </a:schemeClr>
                    </a:solidFill>
                  </a:tcPr>
                </a:tc>
                <a:tc>
                  <a:txBody>
                    <a:bodyPr/>
                    <a:lstStyle/>
                    <a:p>
                      <a:pPr algn="l" fontAlgn="b">
                        <a:tabLst>
                          <a:tab pos="361950" algn="l"/>
                          <a:tab pos="1524000" algn="r"/>
                          <a:tab pos="2419350" algn="l"/>
                        </a:tabLst>
                      </a:pPr>
                      <a:r>
                        <a:rPr lang="de-DE" sz="1200" u="none" strike="noStrike" dirty="0" smtClean="0">
                          <a:solidFill>
                            <a:schemeClr val="tx1"/>
                          </a:solidFill>
                          <a:effectLst/>
                          <a:latin typeface="+mn-lt"/>
                          <a:cs typeface="Arial" panose="020B0604020202020204" pitchFamily="34" charset="0"/>
                        </a:rPr>
                        <a:t> ×</a:t>
                      </a:r>
                      <a:r>
                        <a:rPr lang="de-DE" sz="1200" b="0" i="0" u="none" strike="noStrike" baseline="0" dirty="0" smtClean="0">
                          <a:solidFill>
                            <a:schemeClr val="tx1"/>
                          </a:solidFill>
                          <a:effectLst/>
                          <a:latin typeface="+mn-lt"/>
                          <a:cs typeface="+mn-cs"/>
                        </a:rPr>
                        <a:t> ha	</a:t>
                      </a:r>
                      <a:r>
                        <a:rPr lang="de-DE" sz="1200" b="0" i="0" u="none" strike="noStrike" dirty="0" smtClean="0">
                          <a:solidFill>
                            <a:schemeClr val="tx1"/>
                          </a:solidFill>
                          <a:effectLst/>
                          <a:latin typeface="+mn-lt"/>
                        </a:rPr>
                        <a:t>Pachtfläche	</a:t>
                      </a:r>
                      <a:r>
                        <a:rPr lang="de-DE" sz="1200" u="none" strike="noStrike" dirty="0" smtClean="0">
                          <a:solidFill>
                            <a:srgbClr val="0033CC"/>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solidFill>
                          <a:srgbClr val="00B050"/>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1792625980"/>
                  </a:ext>
                </a:extLst>
              </a:tr>
              <a:tr h="235567">
                <a:tc>
                  <a:txBody>
                    <a:bodyPr/>
                    <a:lstStyle/>
                    <a:p>
                      <a:pPr algn="ctr" fontAlgn="b"/>
                      <a:r>
                        <a:rPr lang="de-DE" sz="1200" u="none" strike="noStrike" dirty="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r>
                        <a:rPr lang="de-DE" sz="1200" u="none" strike="noStrike" dirty="0" smtClean="0">
                          <a:effectLst/>
                          <a:latin typeface="+mn-lt"/>
                        </a:rPr>
                        <a:t>Überschuss Forst/Jagd, </a:t>
                      </a:r>
                      <a:r>
                        <a:rPr lang="de-DE" sz="1200" u="none" strike="noStrike" dirty="0" err="1" smtClean="0">
                          <a:effectLst/>
                          <a:latin typeface="+mn-lt"/>
                        </a:rPr>
                        <a:t>Nebenbetr</a:t>
                      </a:r>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r" fontAlgn="b"/>
                      <a:endParaRPr lang="de-DE" sz="1200" b="0" i="0" u="none" strike="noStrike" dirty="0">
                        <a:solidFill>
                          <a:schemeClr val="tx1"/>
                        </a:solidFill>
                        <a:effectLst/>
                        <a:latin typeface="+mn-lt"/>
                      </a:endParaRPr>
                    </a:p>
                  </a:txBody>
                  <a:tcPr marL="6350" marR="6350" marT="6350" marB="0" anchor="ctr">
                    <a:solidFill>
                      <a:schemeClr val="bg1">
                        <a:lumMod val="95000"/>
                      </a:schemeClr>
                    </a:solidFill>
                  </a:tcPr>
                </a:tc>
                <a:tc>
                  <a:txBody>
                    <a:bodyPr/>
                    <a:lstStyle/>
                    <a:p>
                      <a:pPr algn="l" fontAlgn="b"/>
                      <a:endParaRPr lang="de-DE" sz="1200" b="0" i="0" u="none" strike="noStrike" dirty="0">
                        <a:solidFill>
                          <a:schemeClr val="tx1"/>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953843900"/>
                  </a:ext>
                </a:extLst>
              </a:tr>
              <a:tr h="235567">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a:effectLst/>
                          <a:latin typeface="+mn-lt"/>
                        </a:rPr>
                        <a:t>Gewinn des </a:t>
                      </a:r>
                      <a:r>
                        <a:rPr lang="de-DE" sz="1200" b="1" u="none" strike="noStrike" dirty="0" err="1" smtClean="0">
                          <a:effectLst/>
                          <a:latin typeface="+mn-lt"/>
                        </a:rPr>
                        <a:t>luf</a:t>
                      </a:r>
                      <a:r>
                        <a:rPr lang="de-DE" sz="1200" b="1" u="none" strike="noStrike" dirty="0" smtClean="0">
                          <a:effectLst/>
                          <a:latin typeface="+mn-lt"/>
                        </a:rPr>
                        <a:t> </a:t>
                      </a:r>
                      <a:r>
                        <a:rPr lang="de-DE" sz="1200" b="1" u="none" strike="noStrike" dirty="0">
                          <a:effectLst/>
                          <a:latin typeface="+mn-lt"/>
                        </a:rPr>
                        <a:t>Unternehmens</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r" fontAlgn="b"/>
                      <a:endParaRPr lang="de-DE" sz="1200" b="1" i="0" u="none" strike="noStrike" dirty="0">
                        <a:solidFill>
                          <a:schemeClr val="tx1"/>
                        </a:solidFill>
                        <a:effectLst/>
                        <a:latin typeface="+mn-lt"/>
                      </a:endParaRPr>
                    </a:p>
                  </a:txBody>
                  <a:tcPr marL="6350" marR="6350" marT="6350" marB="0" anchor="ctr">
                    <a:solidFill>
                      <a:schemeClr val="bg1">
                        <a:lumMod val="95000"/>
                      </a:schemeClr>
                    </a:solidFill>
                  </a:tcPr>
                </a:tc>
                <a:tc>
                  <a:txBody>
                    <a:bodyPr/>
                    <a:lstStyle/>
                    <a:p>
                      <a:pPr algn="l" fontAlgn="b"/>
                      <a:endParaRPr lang="de-DE" sz="1200" b="1" i="0" u="none" strike="noStrike" dirty="0">
                        <a:solidFill>
                          <a:schemeClr val="tx1"/>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109295577"/>
                  </a:ext>
                </a:extLst>
              </a:tr>
              <a:tr h="235567">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180975" algn="l"/>
                          <a:tab pos="2419350" algn="l"/>
                        </a:tabLst>
                      </a:pP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r>
                        <a:rPr lang="de-DE" sz="1200" u="none" strike="noStrike" baseline="0" dirty="0" smtClean="0">
                          <a:solidFill>
                            <a:schemeClr val="dk1"/>
                          </a:solidFill>
                          <a:effectLst/>
                          <a:latin typeface="+mn-lt"/>
                          <a:ea typeface="+mn-ea"/>
                          <a:sym typeface="Webdings" panose="05030102010509060703" pitchFamily="18" charset="2"/>
                        </a:rPr>
                        <a:t> </a:t>
                      </a:r>
                      <a:r>
                        <a:rPr lang="de-DE" sz="1200" u="none" strike="noStrike" dirty="0" smtClean="0">
                          <a:effectLst/>
                          <a:latin typeface="+mn-lt"/>
                        </a:rPr>
                        <a:t>Lohnansatz (eigene AK)</a:t>
                      </a:r>
                      <a:endParaRPr lang="de-DE" sz="1200" b="0" i="0" u="none" strike="noStrike" dirty="0">
                        <a:solidFill>
                          <a:srgbClr val="002060"/>
                        </a:solidFill>
                        <a:effectLst/>
                        <a:latin typeface="+mn-lt"/>
                      </a:endParaRPr>
                    </a:p>
                  </a:txBody>
                  <a:tcPr marL="6350" marR="6350" marT="6350" marB="0" anchor="ctr">
                    <a:solidFill>
                      <a:schemeClr val="bg1">
                        <a:lumMod val="95000"/>
                      </a:schemeClr>
                    </a:solidFill>
                  </a:tcPr>
                </a:tc>
                <a:tc>
                  <a:txBody>
                    <a:bodyPr/>
                    <a:lstStyle/>
                    <a:p>
                      <a:pPr algn="r" fontAlgn="b">
                        <a:tabLst>
                          <a:tab pos="2419350" algn="l"/>
                        </a:tabLst>
                      </a:pPr>
                      <a:r>
                        <a:rPr lang="de-DE" sz="1200" u="none" strike="noStrike" dirty="0" smtClean="0">
                          <a:solidFill>
                            <a:schemeClr val="tx1"/>
                          </a:solidFill>
                          <a:effectLst/>
                          <a:latin typeface="+mn-lt"/>
                        </a:rPr>
                        <a:t>€/AK</a:t>
                      </a:r>
                      <a:endParaRPr lang="de-DE" sz="1200" b="0" i="0" u="none" strike="noStrike" dirty="0">
                        <a:solidFill>
                          <a:schemeClr val="tx1"/>
                        </a:solidFill>
                        <a:effectLst/>
                        <a:latin typeface="+mn-lt"/>
                      </a:endParaRPr>
                    </a:p>
                  </a:txBody>
                  <a:tcPr marL="6350" marR="6350" marT="6350" marB="0" anchor="ctr">
                    <a:solidFill>
                      <a:schemeClr val="bg1">
                        <a:lumMod val="95000"/>
                      </a:schemeClr>
                    </a:solidFill>
                  </a:tcPr>
                </a:tc>
                <a:tc>
                  <a:txBody>
                    <a:bodyPr/>
                    <a:lstStyle/>
                    <a:p>
                      <a:pPr algn="l" fontAlgn="b">
                        <a:tabLst>
                          <a:tab pos="361950" algn="l"/>
                          <a:tab pos="1524000" algn="r"/>
                          <a:tab pos="2419350" algn="l"/>
                        </a:tabLst>
                      </a:pPr>
                      <a:r>
                        <a:rPr lang="de-DE" sz="1200" u="none" strike="noStrike" dirty="0" smtClean="0">
                          <a:solidFill>
                            <a:schemeClr val="tx1"/>
                          </a:solidFill>
                          <a:effectLst/>
                          <a:latin typeface="+mn-lt"/>
                          <a:cs typeface="Arial" panose="020B0604020202020204" pitchFamily="34" charset="0"/>
                        </a:rPr>
                        <a:t> × AK</a:t>
                      </a:r>
                      <a:r>
                        <a:rPr lang="de-DE" sz="1200" b="0" i="0" u="none" strike="noStrike" dirty="0" smtClean="0">
                          <a:solidFill>
                            <a:schemeClr val="tx1"/>
                          </a:solidFill>
                          <a:effectLst/>
                          <a:latin typeface="+mn-lt"/>
                        </a:rPr>
                        <a:t>	eig. Arbeit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solidFill>
                          <a:schemeClr val="accent2"/>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936464614"/>
                  </a:ext>
                </a:extLst>
              </a:tr>
              <a:tr h="235567">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180975" algn="l"/>
                          <a:tab pos="2419350" algn="l"/>
                        </a:tabLst>
                      </a:pPr>
                      <a:r>
                        <a:rPr lang="de-DE" sz="1600" dirty="0" smtClean="0">
                          <a:solidFill>
                            <a:schemeClr val="accent2"/>
                          </a:solidFill>
                          <a:latin typeface="OpenSymbol" panose="05010000000000000000" pitchFamily="2" charset="0"/>
                          <a:ea typeface="OpenSymbol" panose="05010000000000000000" pitchFamily="2" charset="0"/>
                          <a:sym typeface="Wingdings 3" panose="05040102010807070707" pitchFamily="18" charset="2"/>
                        </a:rPr>
                        <a:t></a:t>
                      </a:r>
                      <a:r>
                        <a:rPr lang="de-DE" sz="1200" u="none" strike="noStrike" dirty="0" smtClean="0">
                          <a:solidFill>
                            <a:srgbClr val="C00000"/>
                          </a:solidFill>
                          <a:effectLst/>
                          <a:latin typeface="Segoe UI Emoji" panose="020B0502040204020203" pitchFamily="34" charset="0"/>
                          <a:ea typeface="Segoe UI Emoji" panose="020B0502040204020203" pitchFamily="34" charset="0"/>
                          <a:sym typeface="Webdings" panose="05030102010509060703" pitchFamily="18" charset="2"/>
                        </a:rPr>
                        <a:t> </a:t>
                      </a:r>
                      <a:r>
                        <a:rPr lang="de-DE" sz="1200" u="none" strike="noStrike" dirty="0" smtClean="0">
                          <a:effectLst/>
                          <a:latin typeface="+mn-lt"/>
                        </a:rPr>
                        <a:t>Zinsansatz (eigenes Besatzkap.)</a:t>
                      </a:r>
                      <a:endParaRPr lang="de-DE" sz="1200" b="0" i="0" u="none" strike="noStrike" dirty="0">
                        <a:solidFill>
                          <a:srgbClr val="002060"/>
                        </a:solidFill>
                        <a:effectLst/>
                        <a:latin typeface="+mn-lt"/>
                      </a:endParaRPr>
                    </a:p>
                  </a:txBody>
                  <a:tcPr marL="6350" marR="6350" marT="6350" marB="0" anchor="ctr">
                    <a:solidFill>
                      <a:schemeClr val="bg1">
                        <a:lumMod val="95000"/>
                      </a:schemeClr>
                    </a:solidFill>
                  </a:tcPr>
                </a:tc>
                <a:tc>
                  <a:txBody>
                    <a:bodyPr/>
                    <a:lstStyle/>
                    <a:p>
                      <a:pPr algn="r" fontAlgn="b">
                        <a:tabLst>
                          <a:tab pos="2419350" algn="l"/>
                        </a:tabLst>
                      </a:pPr>
                      <a:r>
                        <a:rPr lang="de-DE" sz="1200" u="none" strike="noStrike" dirty="0" smtClean="0">
                          <a:effectLst/>
                          <a:latin typeface="+mn-lt"/>
                        </a:rPr>
                        <a:t>%</a:t>
                      </a:r>
                      <a:endParaRPr lang="de-DE" sz="1200" b="0" i="0" u="none" strike="noStrike" dirty="0">
                        <a:solidFill>
                          <a:schemeClr val="tx1"/>
                        </a:solidFill>
                        <a:effectLst/>
                        <a:latin typeface="+mn-lt"/>
                      </a:endParaRPr>
                    </a:p>
                  </a:txBody>
                  <a:tcPr marL="6350" marR="6350" marT="6350" marB="0" anchor="ctr">
                    <a:solidFill>
                      <a:schemeClr val="bg1">
                        <a:lumMod val="95000"/>
                      </a:schemeClr>
                    </a:solidFill>
                  </a:tcPr>
                </a:tc>
                <a:tc>
                  <a:txBody>
                    <a:bodyPr/>
                    <a:lstStyle/>
                    <a:p>
                      <a:pPr algn="l" fontAlgn="b">
                        <a:tabLst>
                          <a:tab pos="361950" algn="l"/>
                          <a:tab pos="1524000" algn="r"/>
                          <a:tab pos="2419350" algn="l"/>
                        </a:tabLst>
                      </a:pPr>
                      <a:r>
                        <a:rPr lang="de-DE" sz="1200" u="none" strike="noStrike" dirty="0" smtClean="0">
                          <a:solidFill>
                            <a:schemeClr val="tx1"/>
                          </a:solidFill>
                          <a:effectLst/>
                          <a:latin typeface="+mn-lt"/>
                          <a:cs typeface="Arial" panose="020B0604020202020204" pitchFamily="34" charset="0"/>
                        </a:rPr>
                        <a:t> × €</a:t>
                      </a:r>
                      <a:r>
                        <a:rPr lang="de-DE" sz="1200" b="0" i="0" u="none" strike="noStrike" dirty="0" smtClean="0">
                          <a:solidFill>
                            <a:schemeClr val="tx1"/>
                          </a:solidFill>
                          <a:effectLst/>
                          <a:latin typeface="+mn-lt"/>
                        </a:rPr>
                        <a:t>	eig. Besatzkap.	</a:t>
                      </a:r>
                      <a:r>
                        <a:rPr lang="de-DE" sz="1600" b="1" dirty="0" smtClean="0">
                          <a:solidFill>
                            <a:schemeClr val="accent2"/>
                          </a:solidFill>
                          <a:latin typeface="Segoe UI Symbol" panose="020B0502040204020203" pitchFamily="34" charset="0"/>
                          <a:ea typeface="Segoe UI Symbol" panose="020B0502040204020203" pitchFamily="34" charset="0"/>
                        </a:rPr>
                        <a:t>△</a:t>
                      </a:r>
                      <a:endParaRPr lang="de-DE" sz="1200" b="1" i="0" u="none" strike="noStrike" dirty="0">
                        <a:solidFill>
                          <a:schemeClr val="accent2"/>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680518138"/>
                  </a:ext>
                </a:extLst>
              </a:tr>
              <a:tr h="235567">
                <a:tc>
                  <a:txBody>
                    <a:bodyPr/>
                    <a:lstStyle/>
                    <a:p>
                      <a:pPr algn="ctr" fontAlgn="b"/>
                      <a:r>
                        <a:rPr lang="de-DE" sz="1200" u="none" strike="noStrike" dirty="0" smtClean="0">
                          <a:effectLst/>
                          <a:latin typeface="+mn-lt"/>
                        </a:rPr>
                        <a:t>–</a:t>
                      </a:r>
                      <a:endParaRPr lang="de-DE" sz="1200" b="0"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180975" algn="l"/>
                          <a:tab pos="2419350" algn="l"/>
                        </a:tabLst>
                      </a:pP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ebdings" panose="05030102010509060703" pitchFamily="18" charset="2"/>
                        </a:rPr>
                        <a:t></a:t>
                      </a:r>
                      <a:r>
                        <a:rPr lang="de-DE" sz="1200" u="none" strike="noStrike" dirty="0" smtClean="0">
                          <a:solidFill>
                            <a:srgbClr val="00B050"/>
                          </a:solidFill>
                          <a:effectLst/>
                          <a:latin typeface="Segoe UI Emoji" panose="020B0502040204020203" pitchFamily="34" charset="0"/>
                          <a:ea typeface="Segoe UI Emoji" panose="020B0502040204020203" pitchFamily="34" charset="0"/>
                          <a:sym typeface="Webdings" panose="05030102010509060703" pitchFamily="18" charset="2"/>
                        </a:rPr>
                        <a:t> </a:t>
                      </a:r>
                      <a:r>
                        <a:rPr lang="de-DE" sz="1200" u="none" strike="noStrike" dirty="0" smtClean="0">
                          <a:effectLst/>
                          <a:latin typeface="+mn-lt"/>
                        </a:rPr>
                        <a:t>Pachtansatz (eigene Nutzfläche)</a:t>
                      </a:r>
                      <a:endParaRPr lang="de-DE" sz="1200" b="0" i="0" u="none" strike="noStrike" dirty="0">
                        <a:solidFill>
                          <a:srgbClr val="002060"/>
                        </a:solidFill>
                        <a:effectLst/>
                        <a:latin typeface="+mn-lt"/>
                      </a:endParaRPr>
                    </a:p>
                  </a:txBody>
                  <a:tcPr marL="6350" marR="6350" marT="6350" marB="0" anchor="ctr">
                    <a:solidFill>
                      <a:schemeClr val="bg1">
                        <a:lumMod val="95000"/>
                      </a:schemeClr>
                    </a:solidFill>
                  </a:tcPr>
                </a:tc>
                <a:tc>
                  <a:txBody>
                    <a:bodyPr/>
                    <a:lstStyle/>
                    <a:p>
                      <a:pPr algn="r" fontAlgn="b">
                        <a:tabLst>
                          <a:tab pos="2419350" algn="l"/>
                        </a:tabLst>
                      </a:pPr>
                      <a:r>
                        <a:rPr lang="de-DE" sz="1200" u="none" strike="noStrike" dirty="0" smtClean="0">
                          <a:effectLst/>
                          <a:latin typeface="+mn-lt"/>
                        </a:rPr>
                        <a:t>€/ha</a:t>
                      </a:r>
                      <a:endParaRPr lang="de-DE" sz="1200" b="0" i="0" u="none" strike="noStrike" dirty="0">
                        <a:solidFill>
                          <a:schemeClr val="tx1"/>
                        </a:solidFill>
                        <a:effectLst/>
                        <a:latin typeface="+mn-lt"/>
                      </a:endParaRPr>
                    </a:p>
                  </a:txBody>
                  <a:tcPr marL="6350" marR="6350" marT="6350" marB="0" anchor="ctr">
                    <a:solidFill>
                      <a:schemeClr val="bg1">
                        <a:lumMod val="95000"/>
                      </a:schemeClr>
                    </a:solidFill>
                  </a:tcPr>
                </a:tc>
                <a:tc>
                  <a:txBody>
                    <a:bodyPr/>
                    <a:lstStyle/>
                    <a:p>
                      <a:pPr algn="l" fontAlgn="b">
                        <a:tabLst>
                          <a:tab pos="361950" algn="l"/>
                          <a:tab pos="1524000" algn="r"/>
                          <a:tab pos="2419350" algn="l"/>
                        </a:tabLst>
                      </a:pPr>
                      <a:r>
                        <a:rPr lang="de-DE" sz="1200" u="none" strike="noStrike" dirty="0" smtClean="0">
                          <a:solidFill>
                            <a:schemeClr val="tx1"/>
                          </a:solidFill>
                          <a:effectLst/>
                          <a:latin typeface="+mn-lt"/>
                          <a:cs typeface="Arial" panose="020B0604020202020204" pitchFamily="34" charset="0"/>
                        </a:rPr>
                        <a:t> × ha</a:t>
                      </a:r>
                      <a:r>
                        <a:rPr lang="de-DE" sz="1200" b="0" i="0" u="none" strike="noStrike" dirty="0" smtClean="0">
                          <a:solidFill>
                            <a:schemeClr val="tx1"/>
                          </a:solidFill>
                          <a:effectLst/>
                          <a:latin typeface="+mn-lt"/>
                        </a:rPr>
                        <a:t>	Eig. Fläche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0" i="0" u="none" strike="noStrike" dirty="0">
                        <a:solidFill>
                          <a:schemeClr val="accent2"/>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3310962478"/>
                  </a:ext>
                </a:extLst>
              </a:tr>
              <a:tr h="235567">
                <a:tc>
                  <a:txBody>
                    <a:bodyPr/>
                    <a:lstStyle/>
                    <a:p>
                      <a:pPr algn="ctr" fontAlgn="b"/>
                      <a:r>
                        <a:rPr lang="de-DE" sz="1200" b="1" u="none" strike="noStrike" dirty="0">
                          <a:effectLst/>
                          <a:latin typeface="+mn-lt"/>
                        </a:rPr>
                        <a:t>=</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a:effectLst/>
                          <a:latin typeface="+mn-lt"/>
                        </a:rPr>
                        <a:t>Unternehmergewinn</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r" fontAlgn="b"/>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l" fontAlgn="b"/>
                      <a:endParaRPr lang="de-DE" sz="1200" b="1"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535283079"/>
                  </a:ext>
                </a:extLst>
              </a:tr>
              <a:tr h="235567">
                <a:tc>
                  <a:txBody>
                    <a:bodyPr/>
                    <a:lstStyle/>
                    <a:p>
                      <a:pPr algn="ct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tc>
                  <a:txBody>
                    <a:bodyPr/>
                    <a:lstStyle/>
                    <a:p>
                      <a:pPr algn="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extLst>
                  <a:ext uri="{0D108BD9-81ED-4DB2-BD59-A6C34878D82A}">
                    <a16:rowId xmlns:a16="http://schemas.microsoft.com/office/drawing/2014/main" val="4290323592"/>
                  </a:ext>
                </a:extLst>
              </a:tr>
              <a:tr h="235567">
                <a:tc>
                  <a:txBody>
                    <a:bodyPr/>
                    <a:lstStyle/>
                    <a:p>
                      <a:pPr algn="ct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tc>
                  <a:txBody>
                    <a:bodyPr/>
                    <a:lstStyle/>
                    <a:p>
                      <a:pPr algn="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extLst>
                  <a:ext uri="{0D108BD9-81ED-4DB2-BD59-A6C34878D82A}">
                    <a16:rowId xmlns:a16="http://schemas.microsoft.com/office/drawing/2014/main" val="2416061962"/>
                  </a:ext>
                </a:extLst>
              </a:tr>
              <a:tr h="235567">
                <a:tc>
                  <a:txBody>
                    <a:bodyPr/>
                    <a:lstStyle/>
                    <a:p>
                      <a:pPr algn="ct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tc>
                  <a:txBody>
                    <a:bodyPr/>
                    <a:lstStyle/>
                    <a:p>
                      <a:pPr algn="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extLst>
                  <a:ext uri="{0D108BD9-81ED-4DB2-BD59-A6C34878D82A}">
                    <a16:rowId xmlns:a16="http://schemas.microsoft.com/office/drawing/2014/main" val="178171784"/>
                  </a:ext>
                </a:extLst>
              </a:tr>
              <a:tr h="235567">
                <a:tc>
                  <a:txBody>
                    <a:bodyPr/>
                    <a:lstStyle/>
                    <a:p>
                      <a:pPr algn="ct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tc>
                  <a:txBody>
                    <a:bodyPr/>
                    <a:lstStyle/>
                    <a:p>
                      <a:pPr algn="r" fontAlgn="b"/>
                      <a:endParaRPr lang="de-DE" sz="1200" b="1" i="0" u="none" strike="noStrike" dirty="0">
                        <a:effectLst/>
                        <a:latin typeface="+mn-lt"/>
                      </a:endParaRPr>
                    </a:p>
                  </a:txBody>
                  <a:tcPr marL="6350" marR="6350" marT="6350" marB="0" anchor="ctr">
                    <a:noFill/>
                  </a:tcPr>
                </a:tc>
                <a:tc>
                  <a:txBody>
                    <a:bodyPr/>
                    <a:lstStyle/>
                    <a:p>
                      <a:pPr algn="l" fontAlgn="b"/>
                      <a:endParaRPr lang="de-DE" sz="1200" b="1" i="0" u="none" strike="noStrike" dirty="0">
                        <a:effectLst/>
                        <a:latin typeface="+mn-lt"/>
                      </a:endParaRPr>
                    </a:p>
                  </a:txBody>
                  <a:tcPr marL="6350" marR="6350" marT="6350" marB="0" anchor="ctr">
                    <a:noFill/>
                  </a:tcPr>
                </a:tc>
                <a:extLst>
                  <a:ext uri="{0D108BD9-81ED-4DB2-BD59-A6C34878D82A}">
                    <a16:rowId xmlns:a16="http://schemas.microsoft.com/office/drawing/2014/main" val="519595911"/>
                  </a:ext>
                </a:extLst>
              </a:tr>
              <a:tr h="235567">
                <a:tc>
                  <a:txBody>
                    <a:bodyPr/>
                    <a:lstStyle/>
                    <a:p>
                      <a:pPr algn="ctr" fontAlgn="b"/>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smtClean="0">
                          <a:effectLst/>
                          <a:latin typeface="+mn-lt"/>
                        </a:rPr>
                        <a:t>Gewinn des </a:t>
                      </a:r>
                      <a:r>
                        <a:rPr lang="de-DE" sz="1200" b="1" u="none" strike="noStrike" dirty="0" err="1" smtClean="0">
                          <a:effectLst/>
                          <a:latin typeface="+mn-lt"/>
                        </a:rPr>
                        <a:t>luf</a:t>
                      </a:r>
                      <a:r>
                        <a:rPr lang="de-DE" sz="1200" b="1" u="none" strike="noStrike" dirty="0" smtClean="0">
                          <a:effectLst/>
                          <a:latin typeface="+mn-lt"/>
                        </a:rPr>
                        <a:t> Unternehmens</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r" fontAlgn="b"/>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l" fontAlgn="b"/>
                      <a:endParaRPr lang="de-DE" sz="1200" b="1"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4108457830"/>
                  </a:ext>
                </a:extLst>
              </a:tr>
              <a:tr h="235567">
                <a:tc>
                  <a:txBody>
                    <a:bodyPr/>
                    <a:lstStyle/>
                    <a:p>
                      <a:pPr algn="ctr" fontAlgn="b"/>
                      <a:r>
                        <a:rPr lang="de-DE" sz="1200" u="none" strike="noStrike" dirty="0" smtClean="0">
                          <a:effectLst/>
                          <a:latin typeface="+mn-lt"/>
                        </a:rPr>
                        <a:t>–</a:t>
                      </a:r>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180975" algn="l"/>
                        </a:tabLst>
                      </a:pP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r>
                        <a:rPr lang="de-DE" sz="1200" u="none" strike="noStrike" baseline="0" dirty="0" smtClean="0">
                          <a:solidFill>
                            <a:schemeClr val="dk1"/>
                          </a:solidFill>
                          <a:effectLst/>
                          <a:latin typeface="+mn-lt"/>
                          <a:ea typeface="+mn-ea"/>
                          <a:sym typeface="Webdings" panose="05030102010509060703" pitchFamily="18" charset="2"/>
                        </a:rPr>
                        <a:t> </a:t>
                      </a:r>
                      <a:r>
                        <a:rPr lang="de-DE" sz="1200" u="none" strike="noStrike" dirty="0" smtClean="0">
                          <a:effectLst/>
                          <a:latin typeface="+mn-lt"/>
                        </a:rPr>
                        <a:t>Lohnansatz (eigene AK)</a:t>
                      </a:r>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r" fontAlgn="b"/>
                      <a:r>
                        <a:rPr lang="de-DE" sz="1200" u="none" strike="noStrike" dirty="0" smtClean="0">
                          <a:solidFill>
                            <a:schemeClr val="tx1"/>
                          </a:solidFill>
                          <a:effectLst/>
                          <a:latin typeface="+mn-lt"/>
                        </a:rPr>
                        <a:t>€/AK</a:t>
                      </a:r>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361950" algn="l"/>
                          <a:tab pos="1524000" algn="r"/>
                        </a:tabLst>
                      </a:pPr>
                      <a:r>
                        <a:rPr lang="de-DE" sz="1200" u="none" strike="noStrike" dirty="0" smtClean="0">
                          <a:solidFill>
                            <a:schemeClr val="tx1"/>
                          </a:solidFill>
                          <a:effectLst/>
                          <a:latin typeface="+mn-lt"/>
                          <a:cs typeface="Arial" panose="020B0604020202020204" pitchFamily="34" charset="0"/>
                        </a:rPr>
                        <a:t> × AK</a:t>
                      </a:r>
                      <a:r>
                        <a:rPr lang="de-DE" sz="1200" b="0" i="0" u="none" strike="noStrike" dirty="0" smtClean="0">
                          <a:solidFill>
                            <a:schemeClr val="tx1"/>
                          </a:solidFill>
                          <a:effectLst/>
                          <a:latin typeface="+mn-lt"/>
                        </a:rPr>
                        <a:t>	Eig. Arbeit	</a:t>
                      </a:r>
                      <a:r>
                        <a:rPr lang="de-DE" sz="12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1" i="0" u="none" strike="noStrike" dirty="0">
                        <a:solidFill>
                          <a:srgbClr val="0033CC"/>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3144307215"/>
                  </a:ext>
                </a:extLst>
              </a:tr>
              <a:tr h="235567">
                <a:tc>
                  <a:txBody>
                    <a:bodyPr/>
                    <a:lstStyle/>
                    <a:p>
                      <a:pPr algn="ctr" fontAlgn="b"/>
                      <a:r>
                        <a:rPr lang="de-DE" sz="1200" u="none" strike="noStrike" dirty="0" smtClean="0">
                          <a:effectLst/>
                          <a:latin typeface="+mn-lt"/>
                        </a:rPr>
                        <a:t>–</a:t>
                      </a:r>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180975" algn="l"/>
                        </a:tabLst>
                      </a:pPr>
                      <a:r>
                        <a:rPr lang="de-DE" sz="1400"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r>
                        <a:rPr lang="de-DE" sz="1200" b="0" i="0" u="none" strike="noStrike" dirty="0" smtClean="0">
                          <a:effectLst/>
                          <a:latin typeface="+mn-lt"/>
                        </a:rPr>
                        <a:t>Z</a:t>
                      </a:r>
                      <a:r>
                        <a:rPr lang="de-DE" sz="1200" u="none" strike="noStrike" dirty="0" smtClean="0">
                          <a:effectLst/>
                          <a:latin typeface="+mn-lt"/>
                        </a:rPr>
                        <a:t>insansatz (</a:t>
                      </a:r>
                      <a:r>
                        <a:rPr lang="de-DE" sz="1200" u="none" strike="noStrike" dirty="0" err="1" smtClean="0">
                          <a:effectLst/>
                          <a:latin typeface="+mn-lt"/>
                        </a:rPr>
                        <a:t>Eigenkap</a:t>
                      </a:r>
                      <a:r>
                        <a:rPr lang="de-DE" sz="1200" u="none" strike="noStrike" dirty="0" smtClean="0">
                          <a:effectLst/>
                          <a:latin typeface="+mn-lt"/>
                        </a:rPr>
                        <a:t>.</a:t>
                      </a:r>
                      <a:r>
                        <a:rPr lang="de-DE" sz="1200" u="none" strike="noStrike" baseline="0" dirty="0" smtClean="0">
                          <a:effectLst/>
                          <a:latin typeface="+mn-lt"/>
                        </a:rPr>
                        <a:t> </a:t>
                      </a:r>
                      <a:r>
                        <a:rPr lang="de-DE" sz="1200" u="none" strike="noStrike" baseline="0" dirty="0" err="1" smtClean="0">
                          <a:effectLst/>
                          <a:latin typeface="+mn-lt"/>
                        </a:rPr>
                        <a:t>inkl</a:t>
                      </a:r>
                      <a:r>
                        <a:rPr lang="de-DE" sz="1200" u="none" strike="noStrike" baseline="0" dirty="0" smtClean="0">
                          <a:effectLst/>
                          <a:latin typeface="+mn-lt"/>
                        </a:rPr>
                        <a:t> Boden</a:t>
                      </a:r>
                      <a:r>
                        <a:rPr lang="de-DE" sz="1200" u="none" strike="noStrike" dirty="0" smtClean="0">
                          <a:effectLst/>
                          <a:latin typeface="+mn-lt"/>
                        </a:rPr>
                        <a:t>)</a:t>
                      </a:r>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r" fontAlgn="b"/>
                      <a:r>
                        <a:rPr lang="de-DE" sz="1200" b="1" i="0" u="none" strike="noStrike" dirty="0" smtClean="0">
                          <a:effectLst/>
                          <a:latin typeface="+mn-lt"/>
                        </a:rPr>
                        <a:t>%</a:t>
                      </a:r>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l" fontAlgn="b">
                        <a:tabLst>
                          <a:tab pos="361950" algn="l"/>
                          <a:tab pos="1524000" algn="r"/>
                        </a:tabLst>
                      </a:pPr>
                      <a:r>
                        <a:rPr lang="de-DE" sz="1200" u="none" strike="noStrike" dirty="0" smtClean="0">
                          <a:solidFill>
                            <a:schemeClr val="tx1"/>
                          </a:solidFill>
                          <a:effectLst/>
                          <a:latin typeface="+mn-lt"/>
                          <a:cs typeface="Arial" panose="020B0604020202020204" pitchFamily="34" charset="0"/>
                        </a:rPr>
                        <a:t> × €</a:t>
                      </a:r>
                      <a:r>
                        <a:rPr lang="de-DE" sz="1200" b="0" i="0" u="none" strike="noStrike" dirty="0" smtClean="0">
                          <a:solidFill>
                            <a:schemeClr val="tx1"/>
                          </a:solidFill>
                          <a:effectLst/>
                          <a:latin typeface="+mn-lt"/>
                        </a:rPr>
                        <a:t>	Eigenkapital	</a:t>
                      </a:r>
                      <a:r>
                        <a:rPr lang="de-DE" sz="1400" b="1" u="none" strike="noStrike" dirty="0" smtClean="0">
                          <a:solidFill>
                            <a:schemeClr val="accent2"/>
                          </a:solidFill>
                          <a:effectLst/>
                          <a:latin typeface="Segoe UI Emoji" panose="020B0502040204020203" pitchFamily="34" charset="0"/>
                          <a:ea typeface="Segoe UI Emoji" panose="020B0502040204020203" pitchFamily="34" charset="0"/>
                          <a:sym typeface="Wingdings 3" panose="05040102010807070707" pitchFamily="18" charset="2"/>
                        </a:rPr>
                        <a:t></a:t>
                      </a:r>
                      <a:endParaRPr lang="de-DE" sz="1200" b="1" i="0" u="none" strike="noStrike" dirty="0">
                        <a:solidFill>
                          <a:schemeClr val="accent2"/>
                        </a:solidFill>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2476151160"/>
                  </a:ext>
                </a:extLst>
              </a:tr>
              <a:tr h="235567">
                <a:tc>
                  <a:txBody>
                    <a:bodyPr/>
                    <a:lstStyle/>
                    <a:p>
                      <a:pPr algn="ctr" fontAlgn="b"/>
                      <a:r>
                        <a:rPr lang="de-DE" sz="1200" b="1" i="0" u="none" strike="noStrike" dirty="0" smtClean="0">
                          <a:effectLst/>
                          <a:latin typeface="+mn-lt"/>
                        </a:rPr>
                        <a:t>=</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l" fontAlgn="b"/>
                      <a:r>
                        <a:rPr lang="de-DE" sz="1200" b="1" u="none" strike="noStrike" dirty="0" smtClean="0">
                          <a:effectLst/>
                          <a:latin typeface="+mn-lt"/>
                        </a:rPr>
                        <a:t>Unternehmergewinn</a:t>
                      </a:r>
                      <a:endParaRPr lang="de-DE" sz="1200" b="1" i="0" u="none" strike="noStrike" dirty="0">
                        <a:effectLst/>
                        <a:latin typeface="+mn-lt"/>
                      </a:endParaRPr>
                    </a:p>
                  </a:txBody>
                  <a:tcPr marL="6350" marR="6350" marT="6350" marB="0" anchor="ctr">
                    <a:solidFill>
                      <a:schemeClr val="accent5">
                        <a:lumMod val="40000"/>
                        <a:lumOff val="60000"/>
                      </a:schemeClr>
                    </a:solidFill>
                  </a:tcPr>
                </a:tc>
                <a:tc>
                  <a:txBody>
                    <a:bodyPr/>
                    <a:lstStyle/>
                    <a:p>
                      <a:pPr algn="r" fontAlgn="b"/>
                      <a:endParaRPr lang="de-DE" sz="1200" b="1" i="0" u="none" strike="noStrike" dirty="0">
                        <a:effectLst/>
                        <a:latin typeface="+mn-lt"/>
                      </a:endParaRPr>
                    </a:p>
                  </a:txBody>
                  <a:tcPr marL="6350" marR="6350" marT="6350" marB="0" anchor="ctr">
                    <a:solidFill>
                      <a:schemeClr val="bg1">
                        <a:lumMod val="95000"/>
                      </a:schemeClr>
                    </a:solidFill>
                  </a:tcPr>
                </a:tc>
                <a:tc>
                  <a:txBody>
                    <a:bodyPr/>
                    <a:lstStyle/>
                    <a:p>
                      <a:pPr algn="l" fontAlgn="b"/>
                      <a:endParaRPr lang="de-DE" sz="1200" b="1" i="0" u="none" strike="noStrike" dirty="0">
                        <a:effectLst/>
                        <a:latin typeface="+mn-lt"/>
                      </a:endParaRPr>
                    </a:p>
                  </a:txBody>
                  <a:tcPr marL="6350" marR="6350" marT="6350" marB="0" anchor="ctr">
                    <a:solidFill>
                      <a:schemeClr val="bg1">
                        <a:lumMod val="95000"/>
                      </a:schemeClr>
                    </a:solidFill>
                  </a:tcPr>
                </a:tc>
                <a:extLst>
                  <a:ext uri="{0D108BD9-81ED-4DB2-BD59-A6C34878D82A}">
                    <a16:rowId xmlns:a16="http://schemas.microsoft.com/office/drawing/2014/main" val="844560139"/>
                  </a:ext>
                </a:extLst>
              </a:tr>
            </a:tbl>
          </a:graphicData>
        </a:graphic>
      </p:graphicFrame>
      <p:cxnSp>
        <p:nvCxnSpPr>
          <p:cNvPr id="24" name="Gerade Verbindung mit Pfeil 23"/>
          <p:cNvCxnSpPr/>
          <p:nvPr/>
        </p:nvCxnSpPr>
        <p:spPr>
          <a:xfrm>
            <a:off x="4986193" y="2013831"/>
            <a:ext cx="0" cy="576000"/>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a:off x="9902175" y="5160806"/>
            <a:ext cx="0" cy="576000"/>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0" name="Textfeld 29"/>
          <p:cNvSpPr txBox="1"/>
          <p:nvPr/>
        </p:nvSpPr>
        <p:spPr>
          <a:xfrm>
            <a:off x="127581" y="4835352"/>
            <a:ext cx="1086689" cy="220149"/>
          </a:xfrm>
          <a:prstGeom prst="rect">
            <a:avLst/>
          </a:prstGeom>
          <a:noFill/>
        </p:spPr>
        <p:txBody>
          <a:bodyPr wrap="none" lIns="36000" tIns="36000" rIns="36000" bIns="36000" rtlCol="0" anchor="ctr" anchorCtr="0">
            <a:noAutofit/>
          </a:bodyPr>
          <a:lstStyle/>
          <a:p>
            <a:r>
              <a:rPr lang="de-DE" sz="1000" dirty="0" smtClean="0"/>
              <a:t>*) Erträge sind zu addieren!</a:t>
            </a:r>
          </a:p>
        </p:txBody>
      </p:sp>
      <p:sp>
        <p:nvSpPr>
          <p:cNvPr id="49" name="Textfeld 48"/>
          <p:cNvSpPr txBox="1"/>
          <p:nvPr/>
        </p:nvSpPr>
        <p:spPr>
          <a:xfrm rot="16200000">
            <a:off x="2249941" y="1439178"/>
            <a:ext cx="1396820" cy="469907"/>
          </a:xfrm>
          <a:prstGeom prst="rect">
            <a:avLst/>
          </a:prstGeom>
          <a:noFill/>
        </p:spPr>
        <p:txBody>
          <a:bodyPr wrap="none" lIns="36000" tIns="36000" rIns="36000" bIns="36000" rtlCol="0" anchor="ctr" anchorCtr="0">
            <a:noAutofit/>
          </a:bodyPr>
          <a:lstStyle/>
          <a:p>
            <a:r>
              <a:rPr lang="de-DE" sz="1200" dirty="0" smtClean="0"/>
              <a:t>Faktor-Kosten je </a:t>
            </a:r>
          </a:p>
          <a:p>
            <a:r>
              <a:rPr lang="de-DE" sz="1200" dirty="0" smtClean="0"/>
              <a:t>Einheit (€/AK, %, €/ha)</a:t>
            </a:r>
            <a:endParaRPr lang="de-DE" sz="1200" dirty="0"/>
          </a:p>
        </p:txBody>
      </p:sp>
      <p:sp>
        <p:nvSpPr>
          <p:cNvPr id="50" name="Textfeld 49"/>
          <p:cNvSpPr txBox="1"/>
          <p:nvPr/>
        </p:nvSpPr>
        <p:spPr>
          <a:xfrm rot="16200000">
            <a:off x="3043205" y="1377177"/>
            <a:ext cx="1396820" cy="593911"/>
          </a:xfrm>
          <a:prstGeom prst="rect">
            <a:avLst/>
          </a:prstGeom>
          <a:noFill/>
        </p:spPr>
        <p:txBody>
          <a:bodyPr wrap="none" lIns="36000" tIns="36000" rIns="36000" bIns="36000" rtlCol="0" anchor="ctr" anchorCtr="0">
            <a:noAutofit/>
          </a:bodyPr>
          <a:lstStyle/>
          <a:p>
            <a:r>
              <a:rPr lang="de-DE" sz="1200" dirty="0" smtClean="0"/>
              <a:t>Faktoreinsatzmenge</a:t>
            </a:r>
          </a:p>
          <a:p>
            <a:r>
              <a:rPr lang="de-DE" sz="1200" dirty="0" smtClean="0"/>
              <a:t>in AK, €, ha</a:t>
            </a:r>
            <a:endParaRPr lang="de-DE" sz="1200" dirty="0"/>
          </a:p>
        </p:txBody>
      </p:sp>
      <p:cxnSp>
        <p:nvCxnSpPr>
          <p:cNvPr id="51" name="Gerade Verbindung mit Pfeil 50"/>
          <p:cNvCxnSpPr/>
          <p:nvPr/>
        </p:nvCxnSpPr>
        <p:spPr>
          <a:xfrm>
            <a:off x="7458003" y="2013831"/>
            <a:ext cx="0" cy="576000"/>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2" name="Gerade Verbindung mit Pfeil 51"/>
          <p:cNvCxnSpPr/>
          <p:nvPr/>
        </p:nvCxnSpPr>
        <p:spPr>
          <a:xfrm>
            <a:off x="9916612" y="2013831"/>
            <a:ext cx="0" cy="576000"/>
          </a:xfrm>
          <a:prstGeom prst="straightConnector1">
            <a:avLst/>
          </a:prstGeom>
          <a:ln w="19050">
            <a:solidFill>
              <a:schemeClr val="accent6">
                <a:lumMod val="75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 name="Geschweifte Klammer links 1"/>
          <p:cNvSpPr/>
          <p:nvPr/>
        </p:nvSpPr>
        <p:spPr>
          <a:xfrm rot="5400000">
            <a:off x="3679765" y="1986352"/>
            <a:ext cx="119683" cy="953585"/>
          </a:xfrm>
          <a:prstGeom prst="leftBrace">
            <a:avLst>
              <a:gd name="adj1" fmla="val 24333"/>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53" name="Geschweifte Klammer links 52"/>
          <p:cNvSpPr/>
          <p:nvPr/>
        </p:nvSpPr>
        <p:spPr>
          <a:xfrm rot="5400000">
            <a:off x="2858077" y="2278295"/>
            <a:ext cx="119683" cy="369699"/>
          </a:xfrm>
          <a:prstGeom prst="leftBrace">
            <a:avLst>
              <a:gd name="adj1" fmla="val 24333"/>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58" name="Textfeld 57"/>
          <p:cNvSpPr txBox="1"/>
          <p:nvPr/>
        </p:nvSpPr>
        <p:spPr>
          <a:xfrm>
            <a:off x="71557" y="5412091"/>
            <a:ext cx="2812143" cy="316759"/>
          </a:xfrm>
          <a:prstGeom prst="rect">
            <a:avLst/>
          </a:prstGeom>
          <a:noFill/>
        </p:spPr>
        <p:txBody>
          <a:bodyPr wrap="none" lIns="36000" tIns="36000" rIns="36000" bIns="36000" rtlCol="0" anchor="ctr" anchorCtr="0">
            <a:noAutofit/>
          </a:bodyPr>
          <a:lstStyle/>
          <a:p>
            <a:r>
              <a:rPr lang="de-DE" sz="1200" dirty="0" smtClean="0"/>
              <a:t>Statt „Zinsansatz für eig. Besatzkapital“ und „Pachtansatz“ kann alternativ</a:t>
            </a:r>
          </a:p>
          <a:p>
            <a:r>
              <a:rPr lang="de-DE" sz="1200" dirty="0" smtClean="0"/>
              <a:t>auch der „Zinsansatz für Eigenkapital mit Boden“ verwendet werden:</a:t>
            </a:r>
            <a:endParaRPr lang="de-DE" sz="1200" dirty="0"/>
          </a:p>
        </p:txBody>
      </p:sp>
      <p:sp>
        <p:nvSpPr>
          <p:cNvPr id="59" name="Geschweifte Klammer rechts 58"/>
          <p:cNvSpPr/>
          <p:nvPr/>
        </p:nvSpPr>
        <p:spPr>
          <a:xfrm>
            <a:off x="2518184" y="4202885"/>
            <a:ext cx="65626" cy="384075"/>
          </a:xfrm>
          <a:prstGeom prst="rightBrace">
            <a:avLst>
              <a:gd name="adj1" fmla="val 45669"/>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cxnSp>
        <p:nvCxnSpPr>
          <p:cNvPr id="60" name="Gerade Verbindung mit Pfeil 59"/>
          <p:cNvCxnSpPr/>
          <p:nvPr/>
        </p:nvCxnSpPr>
        <p:spPr>
          <a:xfrm>
            <a:off x="2678544" y="4399197"/>
            <a:ext cx="0" cy="978146"/>
          </a:xfrm>
          <a:prstGeom prst="straightConnector1">
            <a:avLst/>
          </a:prstGeom>
          <a:ln>
            <a:headEnd type="oval" w="sm" len="sm"/>
            <a:tailEnd type="triangle"/>
          </a:ln>
        </p:spPr>
        <p:style>
          <a:lnRef idx="1">
            <a:schemeClr val="dk1"/>
          </a:lnRef>
          <a:fillRef idx="0">
            <a:schemeClr val="dk1"/>
          </a:fillRef>
          <a:effectRef idx="0">
            <a:schemeClr val="dk1"/>
          </a:effectRef>
          <a:fontRef idx="minor">
            <a:schemeClr val="tx1"/>
          </a:fontRef>
        </p:style>
      </p:cxnSp>
      <p:sp>
        <p:nvSpPr>
          <p:cNvPr id="67" name="Textfeld 66"/>
          <p:cNvSpPr txBox="1"/>
          <p:nvPr/>
        </p:nvSpPr>
        <p:spPr>
          <a:xfrm>
            <a:off x="4865556" y="4956205"/>
            <a:ext cx="4626023" cy="1672498"/>
          </a:xfrm>
          <a:prstGeom prst="rect">
            <a:avLst/>
          </a:prstGeom>
          <a:solidFill>
            <a:schemeClr val="accent4">
              <a:lumMod val="20000"/>
              <a:lumOff val="80000"/>
            </a:schemeClr>
          </a:solidFill>
          <a:ln>
            <a:noFill/>
          </a:ln>
        </p:spPr>
        <p:txBody>
          <a:bodyPr wrap="none" lIns="36000" tIns="36000" rIns="36000" bIns="36000" rtlCol="0" anchor="ctr" anchorCtr="0">
            <a:noAutofit/>
          </a:bodyPr>
          <a:lstStyle/>
          <a:p>
            <a:pPr algn="ctr"/>
            <a:endParaRPr lang="de-DE" sz="1600" b="1" dirty="0"/>
          </a:p>
        </p:txBody>
      </p:sp>
      <p:sp>
        <p:nvSpPr>
          <p:cNvPr id="68" name="Textfeld 67"/>
          <p:cNvSpPr txBox="1"/>
          <p:nvPr/>
        </p:nvSpPr>
        <p:spPr>
          <a:xfrm>
            <a:off x="5367136" y="5559703"/>
            <a:ext cx="1284178" cy="384271"/>
          </a:xfrm>
          <a:prstGeom prst="rect">
            <a:avLst/>
          </a:prstGeom>
          <a:noFill/>
        </p:spPr>
        <p:txBody>
          <a:bodyPr wrap="none" lIns="36000" tIns="36000" rIns="36000" bIns="36000" rtlCol="0" anchor="ctr" anchorCtr="0">
            <a:noAutofit/>
          </a:bodyPr>
          <a:lstStyle/>
          <a:p>
            <a:pPr algn="ctr"/>
            <a:r>
              <a:rPr lang="de-DE" sz="1600" dirty="0" smtClean="0"/>
              <a:t>Unternehmer-</a:t>
            </a:r>
          </a:p>
          <a:p>
            <a:pPr algn="ctr"/>
            <a:r>
              <a:rPr lang="de-DE" sz="1600" dirty="0" smtClean="0"/>
              <a:t>Gewinn (€)</a:t>
            </a:r>
            <a:endParaRPr lang="de-DE" sz="1600" dirty="0"/>
          </a:p>
        </p:txBody>
      </p:sp>
      <p:sp>
        <p:nvSpPr>
          <p:cNvPr id="69" name="Textfeld 68"/>
          <p:cNvSpPr txBox="1"/>
          <p:nvPr/>
        </p:nvSpPr>
        <p:spPr>
          <a:xfrm>
            <a:off x="7498429" y="5559703"/>
            <a:ext cx="1805056" cy="384271"/>
          </a:xfrm>
          <a:prstGeom prst="rect">
            <a:avLst/>
          </a:prstGeom>
          <a:noFill/>
        </p:spPr>
        <p:txBody>
          <a:bodyPr wrap="none" lIns="36000" tIns="36000" rIns="36000" bIns="36000" rtlCol="0" anchor="ctr" anchorCtr="0">
            <a:noAutofit/>
          </a:bodyPr>
          <a:lstStyle/>
          <a:p>
            <a:pPr algn="ctr"/>
            <a:r>
              <a:rPr lang="de-DE" sz="1600" dirty="0" smtClean="0"/>
              <a:t>Kosten des unter-</a:t>
            </a:r>
          </a:p>
          <a:p>
            <a:pPr algn="ctr"/>
            <a:r>
              <a:rPr lang="de-DE" sz="1600" dirty="0" smtClean="0"/>
              <a:t>suchten Faktors (€)</a:t>
            </a:r>
            <a:endParaRPr lang="de-DE" sz="1600" dirty="0"/>
          </a:p>
        </p:txBody>
      </p:sp>
      <p:sp>
        <p:nvSpPr>
          <p:cNvPr id="70" name="Textfeld 69"/>
          <p:cNvSpPr txBox="1"/>
          <p:nvPr/>
        </p:nvSpPr>
        <p:spPr>
          <a:xfrm>
            <a:off x="5684665" y="6116617"/>
            <a:ext cx="3207263" cy="384271"/>
          </a:xfrm>
          <a:prstGeom prst="rect">
            <a:avLst/>
          </a:prstGeom>
          <a:noFill/>
        </p:spPr>
        <p:txBody>
          <a:bodyPr wrap="none" lIns="36000" tIns="36000" rIns="36000" bIns="36000" rtlCol="0" anchor="ctr" anchorCtr="0">
            <a:noAutofit/>
          </a:bodyPr>
          <a:lstStyle/>
          <a:p>
            <a:pPr algn="ctr"/>
            <a:r>
              <a:rPr lang="de-DE" sz="1600" dirty="0" smtClean="0"/>
              <a:t>Einsatzmenge des</a:t>
            </a:r>
          </a:p>
          <a:p>
            <a:pPr algn="ctr"/>
            <a:r>
              <a:rPr lang="de-DE" sz="1600" dirty="0" smtClean="0"/>
              <a:t>untersuchten Faktors (AK, ha, €)</a:t>
            </a:r>
            <a:endParaRPr lang="de-DE" sz="1600" dirty="0"/>
          </a:p>
        </p:txBody>
      </p:sp>
      <p:sp>
        <p:nvSpPr>
          <p:cNvPr id="71" name="Textfeld 70"/>
          <p:cNvSpPr txBox="1"/>
          <p:nvPr/>
        </p:nvSpPr>
        <p:spPr>
          <a:xfrm>
            <a:off x="6996386" y="5559703"/>
            <a:ext cx="406446" cy="384271"/>
          </a:xfrm>
          <a:prstGeom prst="rect">
            <a:avLst/>
          </a:prstGeom>
          <a:noFill/>
        </p:spPr>
        <p:txBody>
          <a:bodyPr wrap="none" lIns="36000" tIns="36000" rIns="36000" bIns="36000" rtlCol="0" anchor="ctr" anchorCtr="0">
            <a:noAutofit/>
          </a:bodyPr>
          <a:lstStyle/>
          <a:p>
            <a:pPr algn="ctr"/>
            <a:r>
              <a:rPr lang="de-DE" sz="1600" dirty="0" smtClean="0"/>
              <a:t>+</a:t>
            </a:r>
            <a:endParaRPr lang="de-DE" sz="1600" dirty="0"/>
          </a:p>
        </p:txBody>
      </p:sp>
      <p:cxnSp>
        <p:nvCxnSpPr>
          <p:cNvPr id="72" name="Gerader Verbinder 71"/>
          <p:cNvCxnSpPr/>
          <p:nvPr/>
        </p:nvCxnSpPr>
        <p:spPr>
          <a:xfrm>
            <a:off x="5147670" y="6039525"/>
            <a:ext cx="4151892" cy="0"/>
          </a:xfrm>
          <a:prstGeom prst="line">
            <a:avLst/>
          </a:prstGeom>
          <a:ln w="19050"/>
        </p:spPr>
        <p:style>
          <a:lnRef idx="1">
            <a:schemeClr val="dk1"/>
          </a:lnRef>
          <a:fillRef idx="0">
            <a:schemeClr val="dk1"/>
          </a:fillRef>
          <a:effectRef idx="0">
            <a:schemeClr val="dk1"/>
          </a:effectRef>
          <a:fontRef idx="minor">
            <a:schemeClr val="tx1"/>
          </a:fontRef>
        </p:style>
      </p:cxnSp>
      <p:sp>
        <p:nvSpPr>
          <p:cNvPr id="73" name="Textfeld 72"/>
          <p:cNvSpPr txBox="1"/>
          <p:nvPr/>
        </p:nvSpPr>
        <p:spPr>
          <a:xfrm>
            <a:off x="4865556" y="4947165"/>
            <a:ext cx="4626024" cy="510899"/>
          </a:xfrm>
          <a:prstGeom prst="rect">
            <a:avLst/>
          </a:prstGeom>
          <a:solidFill>
            <a:schemeClr val="accent4">
              <a:lumMod val="50000"/>
            </a:schemeClr>
          </a:solidFill>
        </p:spPr>
        <p:txBody>
          <a:bodyPr wrap="none" lIns="36000" tIns="36000" rIns="36000" bIns="36000" rtlCol="0" anchor="ctr" anchorCtr="0">
            <a:noAutofit/>
          </a:bodyPr>
          <a:lstStyle/>
          <a:p>
            <a:pPr algn="ctr"/>
            <a:r>
              <a:rPr lang="de-DE" sz="1600" b="1" dirty="0" smtClean="0">
                <a:solidFill>
                  <a:schemeClr val="bg1"/>
                </a:solidFill>
              </a:rPr>
              <a:t>Allgemeine Formel zur Berechnung der</a:t>
            </a:r>
          </a:p>
          <a:p>
            <a:pPr algn="ctr"/>
            <a:r>
              <a:rPr lang="de-DE" sz="1600" b="1" dirty="0" smtClean="0">
                <a:solidFill>
                  <a:schemeClr val="bg1"/>
                </a:solidFill>
              </a:rPr>
              <a:t>Faktorentlohnung für Arbeit/Boden/(Besatz-)Kapital</a:t>
            </a:r>
            <a:endParaRPr lang="de-DE" sz="1600" b="1" dirty="0">
              <a:solidFill>
                <a:schemeClr val="bg1"/>
              </a:solidFill>
            </a:endParaRPr>
          </a:p>
        </p:txBody>
      </p:sp>
      <p:cxnSp>
        <p:nvCxnSpPr>
          <p:cNvPr id="74" name="Gerader Verbinder 73"/>
          <p:cNvCxnSpPr/>
          <p:nvPr/>
        </p:nvCxnSpPr>
        <p:spPr>
          <a:xfrm flipV="1">
            <a:off x="4789958" y="713609"/>
            <a:ext cx="0" cy="606321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256979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Tabelle 40"/>
          <p:cNvGraphicFramePr>
            <a:graphicFrameLocks noGrp="1"/>
          </p:cNvGraphicFramePr>
          <p:nvPr>
            <p:extLst/>
          </p:nvPr>
        </p:nvGraphicFramePr>
        <p:xfrm>
          <a:off x="5180450" y="6537746"/>
          <a:ext cx="7011549" cy="317500"/>
        </p:xfrm>
        <a:graphic>
          <a:graphicData uri="http://schemas.openxmlformats.org/drawingml/2006/table">
            <a:tbl>
              <a:tblPr>
                <a:tableStyleId>{5C22544A-7EE6-4342-B048-85BDC9FD1C3A}</a:tableStyleId>
              </a:tblPr>
              <a:tblGrid>
                <a:gridCol w="7011549">
                  <a:extLst>
                    <a:ext uri="{9D8B030D-6E8A-4147-A177-3AD203B41FA5}">
                      <a16:colId xmlns:a16="http://schemas.microsoft.com/office/drawing/2014/main" val="1837785468"/>
                    </a:ext>
                  </a:extLst>
                </a:gridCol>
              </a:tblGrid>
              <a:tr h="158750">
                <a:tc>
                  <a:txBody>
                    <a:bodyPr/>
                    <a:lstStyle/>
                    <a:p>
                      <a:pPr algn="l" fontAlgn="b"/>
                      <a:r>
                        <a:rPr lang="de-DE" sz="900" u="none" strike="noStrike">
                          <a:solidFill>
                            <a:schemeClr val="tx1">
                              <a:lumMod val="65000"/>
                              <a:lumOff val="35000"/>
                            </a:schemeClr>
                          </a:solidFill>
                          <a:effectLst/>
                        </a:rPr>
                        <a:t>*) ohne Finanzvermögen, da im Mittelpunkt der Betrachtung das in Produktionsmitteln gebundene Kapital steht.</a:t>
                      </a:r>
                      <a:endParaRPr lang="de-DE" sz="9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940620274"/>
                  </a:ext>
                </a:extLst>
              </a:tr>
              <a:tr h="158750">
                <a:tc>
                  <a:txBody>
                    <a:bodyPr/>
                    <a:lstStyle/>
                    <a:p>
                      <a:pPr algn="l" fontAlgn="b"/>
                      <a:r>
                        <a:rPr lang="de-DE" sz="900" u="none" strike="noStrike" dirty="0">
                          <a:solidFill>
                            <a:schemeClr val="tx1">
                              <a:lumMod val="65000"/>
                              <a:lumOff val="35000"/>
                            </a:schemeClr>
                          </a:solidFill>
                          <a:effectLst/>
                        </a:rPr>
                        <a:t>  "durchschnittlich" bedeutet: keine Abgrenzungsposten zwischen einzelnen Wirtschaftsjahren, keine zeitpunktbezogene Bewertung des Vermögens</a:t>
                      </a:r>
                      <a:endParaRPr lang="de-DE" sz="9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3838262354"/>
                  </a:ext>
                </a:extLst>
              </a:tr>
            </a:tbl>
          </a:graphicData>
        </a:graphic>
      </p:graphicFrame>
      <p:graphicFrame>
        <p:nvGraphicFramePr>
          <p:cNvPr id="4" name="Tabelle 3"/>
          <p:cNvGraphicFramePr>
            <a:graphicFrameLocks noGrp="1"/>
          </p:cNvGraphicFramePr>
          <p:nvPr>
            <p:extLst/>
          </p:nvPr>
        </p:nvGraphicFramePr>
        <p:xfrm>
          <a:off x="42504" y="663210"/>
          <a:ext cx="4334502" cy="6120000"/>
        </p:xfrm>
        <a:graphic>
          <a:graphicData uri="http://schemas.openxmlformats.org/drawingml/2006/table">
            <a:tbl>
              <a:tblPr>
                <a:tableStyleId>{5C22544A-7EE6-4342-B048-85BDC9FD1C3A}</a:tableStyleId>
              </a:tblPr>
              <a:tblGrid>
                <a:gridCol w="252000">
                  <a:extLst>
                    <a:ext uri="{9D8B030D-6E8A-4147-A177-3AD203B41FA5}">
                      <a16:colId xmlns:a16="http://schemas.microsoft.com/office/drawing/2014/main" val="2413306138"/>
                    </a:ext>
                  </a:extLst>
                </a:gridCol>
                <a:gridCol w="4082502">
                  <a:extLst>
                    <a:ext uri="{9D8B030D-6E8A-4147-A177-3AD203B41FA5}">
                      <a16:colId xmlns:a16="http://schemas.microsoft.com/office/drawing/2014/main" val="4118715969"/>
                    </a:ext>
                  </a:extLst>
                </a:gridCol>
              </a:tblGrid>
              <a:tr h="360000">
                <a:tc>
                  <a:txBody>
                    <a:bodyPr/>
                    <a:lstStyle/>
                    <a:p>
                      <a:pPr algn="l" fontAlgn="b"/>
                      <a:endParaRPr lang="de-DE" sz="2000" b="1" i="0" u="none" strike="noStrike">
                        <a:effectLst/>
                        <a:latin typeface="Arial" panose="020B0604020202020204" pitchFamily="34" charset="0"/>
                      </a:endParaRPr>
                    </a:p>
                  </a:txBody>
                  <a:tcPr marL="6350" marR="6350" marT="6350" marB="0" anchor="ctr">
                    <a:noFill/>
                  </a:tcPr>
                </a:tc>
                <a:tc>
                  <a:txBody>
                    <a:bodyPr/>
                    <a:lstStyle/>
                    <a:p>
                      <a:pPr algn="l" fontAlgn="b"/>
                      <a:r>
                        <a:rPr lang="de-DE" sz="2000" b="1" u="none" strike="noStrike" dirty="0" smtClean="0">
                          <a:effectLst/>
                        </a:rPr>
                        <a:t>Gesamt-Deckungsbeitrag</a:t>
                      </a:r>
                      <a:endParaRPr lang="de-DE" sz="2000" b="1"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83036888"/>
                  </a:ext>
                </a:extLst>
              </a:tr>
              <a:tr h="360000">
                <a:tc>
                  <a:txBody>
                    <a:bodyPr/>
                    <a:lstStyle/>
                    <a:p>
                      <a:pPr algn="l" fontAlgn="b"/>
                      <a:r>
                        <a:rPr lang="de-DE" sz="2000" u="none" strike="noStrike" dirty="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Sonstige </a:t>
                      </a:r>
                      <a:r>
                        <a:rPr lang="de-DE" sz="2000" u="none" strike="noStrike" dirty="0" err="1" smtClean="0">
                          <a:effectLst/>
                        </a:rPr>
                        <a:t>ldw</a:t>
                      </a:r>
                      <a:r>
                        <a:rPr lang="de-DE" sz="2000" u="none" strike="noStrike" dirty="0" smtClean="0">
                          <a:effectLst/>
                        </a:rPr>
                        <a:t> Aktivitäten</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821496991"/>
                  </a:ext>
                </a:extLst>
              </a:tr>
              <a:tr h="360000">
                <a:tc>
                  <a:txBody>
                    <a:bodyPr/>
                    <a:lstStyle/>
                    <a:p>
                      <a:pPr algn="l" fontAlgn="b"/>
                      <a:r>
                        <a:rPr lang="de-DE" sz="2000" u="none" strike="noStrike" dirty="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Allgemeine Direktzahlungen</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713853826"/>
                  </a:ext>
                </a:extLst>
              </a:tr>
              <a:tr h="360000">
                <a:tc>
                  <a:txBody>
                    <a:bodyPr/>
                    <a:lstStyle/>
                    <a:p>
                      <a:pPr algn="l" fontAlgn="b"/>
                      <a:r>
                        <a:rPr lang="de-DE" sz="2000" b="1" u="none" strike="noStrike" dirty="0">
                          <a:effectLst/>
                        </a:rPr>
                        <a:t>=</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tc>
                  <a:txBody>
                    <a:bodyPr/>
                    <a:lstStyle/>
                    <a:p>
                      <a:pPr algn="l" fontAlgn="b"/>
                      <a:r>
                        <a:rPr lang="de-DE" sz="2000" b="1" u="none" strike="noStrike" dirty="0">
                          <a:effectLst/>
                        </a:rPr>
                        <a:t>Gesamt-DB inkl. </a:t>
                      </a:r>
                      <a:r>
                        <a:rPr lang="de-DE" sz="2000" b="1" u="none" strike="noStrike" dirty="0" smtClean="0">
                          <a:effectLst/>
                        </a:rPr>
                        <a:t>sonst </a:t>
                      </a:r>
                      <a:r>
                        <a:rPr lang="de-DE" sz="2000" b="1" u="none" strike="noStrike" dirty="0" err="1" smtClean="0">
                          <a:effectLst/>
                        </a:rPr>
                        <a:t>ldw</a:t>
                      </a:r>
                      <a:r>
                        <a:rPr lang="de-DE" sz="2000" b="1" u="none" strike="noStrike" dirty="0" smtClean="0">
                          <a:effectLst/>
                        </a:rPr>
                        <a:t> </a:t>
                      </a:r>
                      <a:r>
                        <a:rPr lang="de-DE" sz="2000" b="1" u="none" strike="noStrike" dirty="0">
                          <a:effectLst/>
                        </a:rPr>
                        <a:t>Erträge</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extLst>
                  <a:ext uri="{0D108BD9-81ED-4DB2-BD59-A6C34878D82A}">
                    <a16:rowId xmlns:a16="http://schemas.microsoft.com/office/drawing/2014/main" val="847150461"/>
                  </a:ext>
                </a:extLst>
              </a:tr>
              <a:tr h="360000">
                <a:tc>
                  <a:txBody>
                    <a:bodyPr/>
                    <a:lstStyle/>
                    <a:p>
                      <a:pPr algn="l" fontAlgn="b"/>
                      <a:r>
                        <a:rPr lang="de-DE" sz="2000" u="none" strike="noStrike" dirty="0" smtClean="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Abschreibungen</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544214515"/>
                  </a:ext>
                </a:extLst>
              </a:tr>
              <a:tr h="360000">
                <a:tc>
                  <a:txBody>
                    <a:bodyPr/>
                    <a:lstStyle/>
                    <a:p>
                      <a:pPr algn="l" fontAlgn="b"/>
                      <a:r>
                        <a:rPr lang="de-DE" sz="2000" u="none" strike="noStrike" dirty="0" smtClean="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a:effectLst/>
                        </a:rPr>
                        <a:t>Allgemeine </a:t>
                      </a:r>
                      <a:r>
                        <a:rPr lang="de-DE" sz="2000" u="none" strike="noStrike" dirty="0" smtClean="0">
                          <a:effectLst/>
                        </a:rPr>
                        <a:t>Kosten</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3473606291"/>
                  </a:ext>
                </a:extLst>
              </a:tr>
              <a:tr h="360000">
                <a:tc>
                  <a:txBody>
                    <a:bodyPr/>
                    <a:lstStyle/>
                    <a:p>
                      <a:pPr algn="l" fontAlgn="b"/>
                      <a:r>
                        <a:rPr lang="de-DE" sz="2000" b="1" u="none" strike="noStrike" dirty="0">
                          <a:effectLst/>
                        </a:rPr>
                        <a:t>=</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tc>
                  <a:txBody>
                    <a:bodyPr/>
                    <a:lstStyle/>
                    <a:p>
                      <a:pPr algn="l" fontAlgn="b"/>
                      <a:r>
                        <a:rPr lang="de-DE" sz="2000" b="1" u="none" strike="noStrike" dirty="0">
                          <a:effectLst/>
                        </a:rPr>
                        <a:t>Betriebseinkommen</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extLst>
                  <a:ext uri="{0D108BD9-81ED-4DB2-BD59-A6C34878D82A}">
                    <a16:rowId xmlns:a16="http://schemas.microsoft.com/office/drawing/2014/main" val="4000229841"/>
                  </a:ext>
                </a:extLst>
              </a:tr>
              <a:tr h="360000">
                <a:tc>
                  <a:txBody>
                    <a:bodyPr/>
                    <a:lstStyle/>
                    <a:p>
                      <a:pPr algn="l" fontAlgn="b"/>
                      <a:r>
                        <a:rPr lang="de-DE" sz="2000" u="none" strike="noStrike" dirty="0" smtClean="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Lohnaufwand für Fremd-AK</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804634728"/>
                  </a:ext>
                </a:extLst>
              </a:tr>
              <a:tr h="360000">
                <a:tc>
                  <a:txBody>
                    <a:bodyPr/>
                    <a:lstStyle/>
                    <a:p>
                      <a:pPr algn="l" fontAlgn="b"/>
                      <a:r>
                        <a:rPr lang="de-DE" sz="2000" b="1" u="none" strike="noStrike" dirty="0">
                          <a:effectLst/>
                        </a:rPr>
                        <a:t>=</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tc>
                  <a:txBody>
                    <a:bodyPr/>
                    <a:lstStyle/>
                    <a:p>
                      <a:pPr algn="l" fontAlgn="b"/>
                      <a:r>
                        <a:rPr lang="de-DE" sz="2000" b="1" u="none" strike="noStrike" dirty="0">
                          <a:effectLst/>
                        </a:rPr>
                        <a:t>Roheinkommen</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extLst>
                  <a:ext uri="{0D108BD9-81ED-4DB2-BD59-A6C34878D82A}">
                    <a16:rowId xmlns:a16="http://schemas.microsoft.com/office/drawing/2014/main" val="3258574440"/>
                  </a:ext>
                </a:extLst>
              </a:tr>
              <a:tr h="360000">
                <a:tc>
                  <a:txBody>
                    <a:bodyPr/>
                    <a:lstStyle/>
                    <a:p>
                      <a:pPr algn="l" fontAlgn="b"/>
                      <a:r>
                        <a:rPr lang="de-DE" sz="2000" u="none" strike="noStrike" dirty="0" smtClean="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Zinsaufwand</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898969903"/>
                  </a:ext>
                </a:extLst>
              </a:tr>
              <a:tr h="360000">
                <a:tc>
                  <a:txBody>
                    <a:bodyPr/>
                    <a:lstStyle/>
                    <a:p>
                      <a:pPr algn="l" fontAlgn="b"/>
                      <a:r>
                        <a:rPr lang="de-DE" sz="2000" u="none" strike="noStrike" dirty="0" smtClean="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Pachtaufwand für fremde</a:t>
                      </a:r>
                      <a:r>
                        <a:rPr lang="de-DE" sz="2000" u="none" strike="noStrike" baseline="0" dirty="0" smtClean="0">
                          <a:effectLst/>
                        </a:rPr>
                        <a:t> Nutzfläche</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1792625980"/>
                  </a:ext>
                </a:extLst>
              </a:tr>
              <a:tr h="360000">
                <a:tc>
                  <a:txBody>
                    <a:bodyPr/>
                    <a:lstStyle/>
                    <a:p>
                      <a:pPr algn="l" fontAlgn="b"/>
                      <a:r>
                        <a:rPr lang="de-DE" sz="2000" u="none" strike="noStrike" dirty="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Forst/Jagd, Nebenbetriebe</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953843900"/>
                  </a:ext>
                </a:extLst>
              </a:tr>
              <a:tr h="360000">
                <a:tc>
                  <a:txBody>
                    <a:bodyPr/>
                    <a:lstStyle/>
                    <a:p>
                      <a:pPr algn="l" fontAlgn="b"/>
                      <a:r>
                        <a:rPr lang="de-DE" sz="2000" b="1" u="none" strike="noStrike" dirty="0">
                          <a:effectLst/>
                        </a:rPr>
                        <a:t>=</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tc>
                  <a:txBody>
                    <a:bodyPr/>
                    <a:lstStyle/>
                    <a:p>
                      <a:pPr algn="l" fontAlgn="b"/>
                      <a:r>
                        <a:rPr lang="de-DE" sz="2000" b="1" u="none" strike="noStrike" dirty="0">
                          <a:effectLst/>
                        </a:rPr>
                        <a:t>Gewinn des </a:t>
                      </a:r>
                      <a:r>
                        <a:rPr lang="de-DE" sz="2000" b="1" u="none" strike="noStrike" dirty="0" err="1" smtClean="0">
                          <a:effectLst/>
                        </a:rPr>
                        <a:t>luf</a:t>
                      </a:r>
                      <a:r>
                        <a:rPr lang="de-DE" sz="2000" b="1" u="none" strike="noStrike" dirty="0" smtClean="0">
                          <a:effectLst/>
                        </a:rPr>
                        <a:t> </a:t>
                      </a:r>
                      <a:r>
                        <a:rPr lang="de-DE" sz="2000" b="1" u="none" strike="noStrike" dirty="0">
                          <a:effectLst/>
                        </a:rPr>
                        <a:t>Unternehmens</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extLst>
                  <a:ext uri="{0D108BD9-81ED-4DB2-BD59-A6C34878D82A}">
                    <a16:rowId xmlns:a16="http://schemas.microsoft.com/office/drawing/2014/main" val="2109295577"/>
                  </a:ext>
                </a:extLst>
              </a:tr>
              <a:tr h="360000">
                <a:tc>
                  <a:txBody>
                    <a:bodyPr/>
                    <a:lstStyle/>
                    <a:p>
                      <a:pPr algn="l" fontAlgn="b"/>
                      <a:r>
                        <a:rPr lang="de-DE" sz="2000" u="none" strike="noStrike" dirty="0" smtClean="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Lohnansatz (nicht-entlohnte Fam.-AK)</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936464614"/>
                  </a:ext>
                </a:extLst>
              </a:tr>
              <a:tr h="360000">
                <a:tc>
                  <a:txBody>
                    <a:bodyPr/>
                    <a:lstStyle/>
                    <a:p>
                      <a:pPr algn="l" fontAlgn="b"/>
                      <a:r>
                        <a:rPr lang="de-DE" sz="2000" u="none" strike="noStrike" dirty="0" smtClean="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Zinsansatz</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2680518138"/>
                  </a:ext>
                </a:extLst>
              </a:tr>
              <a:tr h="360000">
                <a:tc>
                  <a:txBody>
                    <a:bodyPr/>
                    <a:lstStyle/>
                    <a:p>
                      <a:pPr algn="l" fontAlgn="b"/>
                      <a:r>
                        <a:rPr lang="de-DE" sz="2000" u="none" strike="noStrike" dirty="0" smtClean="0">
                          <a:effectLst/>
                        </a:rPr>
                        <a:t>–</a:t>
                      </a:r>
                      <a:endParaRPr lang="de-DE" sz="2000" b="0" i="0" u="none" strike="noStrike" dirty="0">
                        <a:effectLst/>
                        <a:latin typeface="Arial" panose="020B0604020202020204" pitchFamily="34" charset="0"/>
                      </a:endParaRPr>
                    </a:p>
                  </a:txBody>
                  <a:tcPr marL="6350" marR="6350" marT="6350" marB="0" anchor="ctr">
                    <a:noFill/>
                  </a:tcPr>
                </a:tc>
                <a:tc>
                  <a:txBody>
                    <a:bodyPr/>
                    <a:lstStyle/>
                    <a:p>
                      <a:pPr algn="l" fontAlgn="b"/>
                      <a:r>
                        <a:rPr lang="de-DE" sz="2000" u="none" strike="noStrike" dirty="0" smtClean="0">
                          <a:effectLst/>
                        </a:rPr>
                        <a:t>Pachtansatz </a:t>
                      </a:r>
                      <a:r>
                        <a:rPr lang="de-DE" sz="2000" u="none" strike="noStrike" dirty="0">
                          <a:effectLst/>
                        </a:rPr>
                        <a:t>für eigene Nutzfläche</a:t>
                      </a:r>
                      <a:endParaRPr lang="de-DE" sz="2000" b="0" i="0" u="none" strike="noStrike" dirty="0">
                        <a:effectLst/>
                        <a:latin typeface="Arial" panose="020B0604020202020204" pitchFamily="34" charset="0"/>
                      </a:endParaRPr>
                    </a:p>
                  </a:txBody>
                  <a:tcPr marL="6350" marR="6350" marT="6350" marB="0" anchor="ctr">
                    <a:noFill/>
                  </a:tcPr>
                </a:tc>
                <a:extLst>
                  <a:ext uri="{0D108BD9-81ED-4DB2-BD59-A6C34878D82A}">
                    <a16:rowId xmlns:a16="http://schemas.microsoft.com/office/drawing/2014/main" val="3310962478"/>
                  </a:ext>
                </a:extLst>
              </a:tr>
              <a:tr h="360000">
                <a:tc>
                  <a:txBody>
                    <a:bodyPr/>
                    <a:lstStyle/>
                    <a:p>
                      <a:pPr algn="l" fontAlgn="b"/>
                      <a:r>
                        <a:rPr lang="de-DE" sz="2000" b="1" u="none" strike="noStrike" dirty="0">
                          <a:effectLst/>
                        </a:rPr>
                        <a:t>=</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tc>
                  <a:txBody>
                    <a:bodyPr/>
                    <a:lstStyle/>
                    <a:p>
                      <a:pPr algn="l" fontAlgn="b"/>
                      <a:r>
                        <a:rPr lang="de-DE" sz="2000" b="1" u="none" strike="noStrike" dirty="0">
                          <a:effectLst/>
                        </a:rPr>
                        <a:t>Unternehmergewinn</a:t>
                      </a:r>
                      <a:endParaRPr lang="de-DE" sz="2000" b="1" i="0" u="none" strike="noStrike" dirty="0">
                        <a:effectLst/>
                        <a:latin typeface="Arial" panose="020B0604020202020204" pitchFamily="34" charset="0"/>
                      </a:endParaRPr>
                    </a:p>
                  </a:txBody>
                  <a:tcPr marL="6350" marR="6350" marT="6350" marB="0" anchor="ctr">
                    <a:solidFill>
                      <a:schemeClr val="tx2">
                        <a:lumMod val="20000"/>
                        <a:lumOff val="80000"/>
                      </a:schemeClr>
                    </a:solidFill>
                  </a:tcPr>
                </a:tc>
                <a:extLst>
                  <a:ext uri="{0D108BD9-81ED-4DB2-BD59-A6C34878D82A}">
                    <a16:rowId xmlns:a16="http://schemas.microsoft.com/office/drawing/2014/main" val="2535283079"/>
                  </a:ext>
                </a:extLst>
              </a:tr>
            </a:tbl>
          </a:graphicData>
        </a:graphic>
      </p:graphicFrame>
      <p:sp>
        <p:nvSpPr>
          <p:cNvPr id="5" name="Textfeld 4"/>
          <p:cNvSpPr txBox="1"/>
          <p:nvPr/>
        </p:nvSpPr>
        <p:spPr>
          <a:xfrm>
            <a:off x="0" y="0"/>
            <a:ext cx="12192000" cy="504000"/>
          </a:xfrm>
          <a:prstGeom prst="rect">
            <a:avLst/>
          </a:prstGeom>
          <a:solidFill>
            <a:schemeClr val="accent1">
              <a:lumMod val="50000"/>
            </a:schemeClr>
          </a:solidFill>
        </p:spPr>
        <p:txBody>
          <a:bodyPr wrap="none" rtlCol="0" anchor="ctr" anchorCtr="1">
            <a:noAutofit/>
          </a:bodyPr>
          <a:lstStyle/>
          <a:p>
            <a:r>
              <a:rPr lang="de-DE" sz="3200" b="1" dirty="0" smtClean="0">
                <a:solidFill>
                  <a:schemeClr val="bg1"/>
                </a:solidFill>
              </a:rPr>
              <a:t>Vom Vermögen abgeleitete Kosten und Rechenwege in der Bilanz</a:t>
            </a:r>
            <a:endParaRPr lang="de-DE" sz="3200" b="1" dirty="0">
              <a:solidFill>
                <a:schemeClr val="bg1"/>
              </a:solidFill>
            </a:endParaRPr>
          </a:p>
        </p:txBody>
      </p:sp>
      <p:graphicFrame>
        <p:nvGraphicFramePr>
          <p:cNvPr id="12" name="Tabelle 11"/>
          <p:cNvGraphicFramePr>
            <a:graphicFrameLocks noGrp="1"/>
          </p:cNvGraphicFramePr>
          <p:nvPr>
            <p:extLst/>
          </p:nvPr>
        </p:nvGraphicFramePr>
        <p:xfrm>
          <a:off x="5185198" y="607808"/>
          <a:ext cx="6928800" cy="1833880"/>
        </p:xfrm>
        <a:graphic>
          <a:graphicData uri="http://schemas.openxmlformats.org/drawingml/2006/table">
            <a:tbl>
              <a:tblPr>
                <a:tableStyleId>{5C22544A-7EE6-4342-B048-85BDC9FD1C3A}</a:tableStyleId>
              </a:tblPr>
              <a:tblGrid>
                <a:gridCol w="2052000">
                  <a:extLst>
                    <a:ext uri="{9D8B030D-6E8A-4147-A177-3AD203B41FA5}">
                      <a16:colId xmlns:a16="http://schemas.microsoft.com/office/drawing/2014/main" val="3151643190"/>
                    </a:ext>
                  </a:extLst>
                </a:gridCol>
                <a:gridCol w="889000">
                  <a:extLst>
                    <a:ext uri="{9D8B030D-6E8A-4147-A177-3AD203B41FA5}">
                      <a16:colId xmlns:a16="http://schemas.microsoft.com/office/drawing/2014/main" val="3097798797"/>
                    </a:ext>
                  </a:extLst>
                </a:gridCol>
                <a:gridCol w="774700">
                  <a:extLst>
                    <a:ext uri="{9D8B030D-6E8A-4147-A177-3AD203B41FA5}">
                      <a16:colId xmlns:a16="http://schemas.microsoft.com/office/drawing/2014/main" val="1521357086"/>
                    </a:ext>
                  </a:extLst>
                </a:gridCol>
                <a:gridCol w="774700">
                  <a:extLst>
                    <a:ext uri="{9D8B030D-6E8A-4147-A177-3AD203B41FA5}">
                      <a16:colId xmlns:a16="http://schemas.microsoft.com/office/drawing/2014/main" val="343912261"/>
                    </a:ext>
                  </a:extLst>
                </a:gridCol>
                <a:gridCol w="774700">
                  <a:extLst>
                    <a:ext uri="{9D8B030D-6E8A-4147-A177-3AD203B41FA5}">
                      <a16:colId xmlns:a16="http://schemas.microsoft.com/office/drawing/2014/main" val="539039522"/>
                    </a:ext>
                  </a:extLst>
                </a:gridCol>
                <a:gridCol w="774700">
                  <a:extLst>
                    <a:ext uri="{9D8B030D-6E8A-4147-A177-3AD203B41FA5}">
                      <a16:colId xmlns:a16="http://schemas.microsoft.com/office/drawing/2014/main" val="306108770"/>
                    </a:ext>
                  </a:extLst>
                </a:gridCol>
                <a:gridCol w="889000">
                  <a:extLst>
                    <a:ext uri="{9D8B030D-6E8A-4147-A177-3AD203B41FA5}">
                      <a16:colId xmlns:a16="http://schemas.microsoft.com/office/drawing/2014/main" val="3895503564"/>
                    </a:ext>
                  </a:extLst>
                </a:gridCol>
              </a:tblGrid>
              <a:tr h="228600">
                <a:tc>
                  <a:txBody>
                    <a:bodyPr/>
                    <a:lstStyle/>
                    <a:p>
                      <a:pPr algn="l" fontAlgn="b"/>
                      <a:r>
                        <a:rPr lang="de-DE" sz="1600" b="1" u="none" strike="noStrike" dirty="0" smtClean="0">
                          <a:effectLst/>
                        </a:rPr>
                        <a:t>Abnutzbares</a:t>
                      </a:r>
                      <a:endParaRPr lang="de-DE" sz="1600" b="1" i="0" u="none" strike="noStrike" dirty="0">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de-DE" sz="1400" u="none" strike="noStrike" dirty="0">
                          <a:effectLst/>
                        </a:rPr>
                        <a:t>A</a:t>
                      </a:r>
                      <a:endParaRPr lang="de-DE" sz="1400" b="0" i="0" u="none" strike="noStrike" dirty="0">
                        <a:effectLst/>
                        <a:latin typeface="Arial" panose="020B0604020202020204" pitchFamily="34" charset="0"/>
                      </a:endParaRPr>
                    </a:p>
                  </a:txBody>
                  <a:tcPr marL="6350" marR="6350" marT="6350" marB="0" anchor="ctr">
                    <a:lnT w="12700" cap="flat" cmpd="sng" algn="ctr">
                      <a:solidFill>
                        <a:schemeClr val="tx1"/>
                      </a:solidFill>
                      <a:prstDash val="solid"/>
                      <a:round/>
                      <a:headEnd type="none" w="med" len="med"/>
                      <a:tailEnd type="none" w="med" len="med"/>
                    </a:lnT>
                  </a:tcPr>
                </a:tc>
                <a:tc>
                  <a:txBody>
                    <a:bodyPr/>
                    <a:lstStyle/>
                    <a:p>
                      <a:pPr algn="ctr" fontAlgn="b"/>
                      <a:r>
                        <a:rPr lang="de-DE" sz="1400" u="none" strike="noStrike">
                          <a:effectLst/>
                        </a:rPr>
                        <a:t>R</a:t>
                      </a:r>
                      <a:endParaRPr lang="de-DE" sz="1400" b="0" i="0" u="none" strike="noStrike">
                        <a:effectLst/>
                        <a:latin typeface="Arial" panose="020B0604020202020204" pitchFamily="34" charset="0"/>
                      </a:endParaRPr>
                    </a:p>
                  </a:txBody>
                  <a:tcPr marL="6350" marR="6350" marT="6350" marB="0" anchor="ctr">
                    <a:lnT w="12700" cap="flat" cmpd="sng" algn="ctr">
                      <a:solidFill>
                        <a:schemeClr val="tx1"/>
                      </a:solidFill>
                      <a:prstDash val="solid"/>
                      <a:round/>
                      <a:headEnd type="none" w="med" len="med"/>
                      <a:tailEnd type="none" w="med" len="med"/>
                    </a:lnT>
                  </a:tcPr>
                </a:tc>
                <a:tc>
                  <a:txBody>
                    <a:bodyPr/>
                    <a:lstStyle/>
                    <a:p>
                      <a:pPr algn="ctr" fontAlgn="b"/>
                      <a:r>
                        <a:rPr lang="de-DE" sz="1400" u="none" strike="noStrike">
                          <a:effectLst/>
                        </a:rPr>
                        <a:t>N</a:t>
                      </a:r>
                      <a:endParaRPr lang="de-DE" sz="1400" b="0" i="0" u="none" strike="noStrike">
                        <a:effectLst/>
                        <a:latin typeface="Arial" panose="020B0604020202020204" pitchFamily="34" charset="0"/>
                      </a:endParaRPr>
                    </a:p>
                  </a:txBody>
                  <a:tcPr marL="6350" marR="6350" marT="6350" marB="0" anchor="ctr">
                    <a:lnT w="12700" cap="flat" cmpd="sng" algn="ctr">
                      <a:solidFill>
                        <a:schemeClr val="tx1"/>
                      </a:solidFill>
                      <a:prstDash val="solid"/>
                      <a:round/>
                      <a:headEnd type="none" w="med" len="med"/>
                      <a:tailEnd type="none" w="med" len="med"/>
                    </a:lnT>
                  </a:tcPr>
                </a:tc>
                <a:tc>
                  <a:txBody>
                    <a:bodyPr/>
                    <a:lstStyle/>
                    <a:p>
                      <a:pPr algn="ctr" fontAlgn="b"/>
                      <a:r>
                        <a:rPr lang="de-DE" sz="1400" u="none" strike="noStrike">
                          <a:effectLst/>
                        </a:rPr>
                        <a:t>AfA</a:t>
                      </a:r>
                      <a:endParaRPr lang="de-DE" sz="1400" b="0" i="0" u="none" strike="noStrike">
                        <a:effectLst/>
                        <a:latin typeface="Arial" panose="020B0604020202020204" pitchFamily="34" charset="0"/>
                      </a:endParaRPr>
                    </a:p>
                  </a:txBody>
                  <a:tcPr marL="6350" marR="6350" marT="6350" marB="0" anchor="ctr">
                    <a:lnT w="12700" cap="flat" cmpd="sng" algn="ctr">
                      <a:solidFill>
                        <a:schemeClr val="tx1"/>
                      </a:solidFill>
                      <a:prstDash val="solid"/>
                      <a:round/>
                      <a:headEnd type="none" w="med" len="med"/>
                      <a:tailEnd type="none" w="med" len="med"/>
                    </a:lnT>
                  </a:tcPr>
                </a:tc>
                <a:tc>
                  <a:txBody>
                    <a:bodyPr/>
                    <a:lstStyle/>
                    <a:p>
                      <a:pPr algn="ctr" fontAlgn="b"/>
                      <a:r>
                        <a:rPr lang="de-DE" sz="1400" u="none" strike="noStrike">
                          <a:effectLst/>
                        </a:rPr>
                        <a:t>Unterhalt</a:t>
                      </a:r>
                      <a:endParaRPr lang="de-DE" sz="1400" b="0" i="0" u="none" strike="noStrike">
                        <a:effectLst/>
                        <a:latin typeface="Arial" panose="020B0604020202020204" pitchFamily="34" charset="0"/>
                      </a:endParaRPr>
                    </a:p>
                  </a:txBody>
                  <a:tcPr marL="6350" marR="6350" marT="6350" marB="0" anchor="ctr">
                    <a:lnT w="12700" cap="flat" cmpd="sng" algn="ctr">
                      <a:solidFill>
                        <a:schemeClr val="tx1"/>
                      </a:solidFill>
                      <a:prstDash val="solid"/>
                      <a:round/>
                      <a:headEnd type="none" w="med" len="med"/>
                      <a:tailEnd type="none" w="med" len="med"/>
                    </a:lnT>
                  </a:tcPr>
                </a:tc>
                <a:tc>
                  <a:txBody>
                    <a:bodyPr/>
                    <a:lstStyle/>
                    <a:p>
                      <a:pPr algn="ctr" fontAlgn="b"/>
                      <a:r>
                        <a:rPr lang="de-DE" sz="1400" u="none" strike="noStrike" dirty="0" smtClean="0">
                          <a:effectLst/>
                        </a:rPr>
                        <a:t>Wert</a:t>
                      </a:r>
                      <a:r>
                        <a:rPr lang="de-DE" sz="1400" u="none" strike="noStrike" baseline="0" dirty="0" smtClean="0">
                          <a:effectLst/>
                        </a:rPr>
                        <a:t> im</a:t>
                      </a:r>
                      <a:r>
                        <a:rPr lang="de-DE" sz="1400" u="none" strike="noStrike" dirty="0" smtClean="0">
                          <a:effectLst/>
                        </a:rPr>
                        <a:t> </a:t>
                      </a:r>
                      <a:r>
                        <a:rPr lang="de-DE" sz="1400" u="none" strike="noStrike" dirty="0">
                          <a:effectLst/>
                        </a:rPr>
                        <a:t>Ø</a:t>
                      </a:r>
                      <a:endParaRPr lang="de-DE" sz="1400" b="0" i="0" u="none" strike="noStrike" dirty="0">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84680138"/>
                  </a:ext>
                </a:extLst>
              </a:tr>
              <a:tr h="228600">
                <a:tc>
                  <a:txBody>
                    <a:bodyPr/>
                    <a:lstStyle/>
                    <a:p>
                      <a:pPr algn="l" fontAlgn="b"/>
                      <a:r>
                        <a:rPr lang="de-DE" sz="1600" b="1" u="none" strike="noStrike" dirty="0" smtClean="0">
                          <a:effectLst/>
                        </a:rPr>
                        <a:t>Anlagevermögen</a:t>
                      </a:r>
                      <a:endParaRPr lang="de-DE" sz="1600" b="1" i="0" u="none" strike="noStrike" dirty="0">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r>
                        <a:rPr lang="de-DE" sz="1100" u="none" strike="noStrike">
                          <a:effectLst/>
                        </a:rPr>
                        <a:t>€</a:t>
                      </a:r>
                      <a:endParaRPr lang="de-DE" sz="1100" b="0" i="0" u="none" strike="noStrike">
                        <a:effectLst/>
                        <a:latin typeface="Arial" panose="020B0604020202020204" pitchFamily="34" charset="0"/>
                      </a:endParaRPr>
                    </a:p>
                  </a:txBody>
                  <a:tcPr marL="6350" marR="6350" marT="6350" marB="0" anchor="ctr">
                    <a:lnB w="12700" cap="flat" cmpd="sng" algn="ctr">
                      <a:solidFill>
                        <a:schemeClr val="tx1"/>
                      </a:solidFill>
                      <a:prstDash val="solid"/>
                      <a:round/>
                      <a:headEnd type="none" w="med" len="med"/>
                      <a:tailEnd type="none" w="med" len="med"/>
                    </a:lnB>
                  </a:tcPr>
                </a:tc>
                <a:tc>
                  <a:txBody>
                    <a:bodyPr/>
                    <a:lstStyle/>
                    <a:p>
                      <a:pPr algn="ctr" fontAlgn="b"/>
                      <a:r>
                        <a:rPr lang="de-DE" sz="1100" u="none" strike="noStrike">
                          <a:effectLst/>
                        </a:rPr>
                        <a:t>€</a:t>
                      </a:r>
                      <a:endParaRPr lang="de-DE" sz="1100" b="0" i="0" u="none" strike="noStrike">
                        <a:effectLst/>
                        <a:latin typeface="Arial" panose="020B0604020202020204" pitchFamily="34" charset="0"/>
                      </a:endParaRPr>
                    </a:p>
                  </a:txBody>
                  <a:tcPr marL="6350" marR="6350" marT="6350" marB="0" anchor="ctr">
                    <a:lnB w="12700" cap="flat" cmpd="sng" algn="ctr">
                      <a:solidFill>
                        <a:schemeClr val="tx1"/>
                      </a:solidFill>
                      <a:prstDash val="solid"/>
                      <a:round/>
                      <a:headEnd type="none" w="med" len="med"/>
                      <a:tailEnd type="none" w="med" len="med"/>
                    </a:lnB>
                  </a:tcPr>
                </a:tc>
                <a:tc>
                  <a:txBody>
                    <a:bodyPr/>
                    <a:lstStyle/>
                    <a:p>
                      <a:pPr algn="ctr" fontAlgn="b"/>
                      <a:r>
                        <a:rPr lang="de-DE" sz="1100" u="none" strike="noStrike">
                          <a:effectLst/>
                        </a:rPr>
                        <a:t>Jahre</a:t>
                      </a:r>
                      <a:endParaRPr lang="de-DE" sz="1100" b="0" i="0" u="none" strike="noStrike">
                        <a:effectLst/>
                        <a:latin typeface="Arial" panose="020B0604020202020204" pitchFamily="34" charset="0"/>
                      </a:endParaRPr>
                    </a:p>
                  </a:txBody>
                  <a:tcPr marL="6350" marR="6350" marT="6350" marB="0" anchor="ctr">
                    <a:lnB w="12700" cap="flat" cmpd="sng" algn="ctr">
                      <a:solidFill>
                        <a:schemeClr val="tx1"/>
                      </a:solidFill>
                      <a:prstDash val="solid"/>
                      <a:round/>
                      <a:headEnd type="none" w="med" len="med"/>
                      <a:tailEnd type="none" w="med" len="med"/>
                    </a:lnB>
                  </a:tcPr>
                </a:tc>
                <a:tc>
                  <a:txBody>
                    <a:bodyPr/>
                    <a:lstStyle/>
                    <a:p>
                      <a:pPr algn="ctr" fontAlgn="b"/>
                      <a:r>
                        <a:rPr lang="de-DE" sz="1100" u="none" strike="noStrike">
                          <a:effectLst/>
                        </a:rPr>
                        <a:t>(A – R) / N</a:t>
                      </a:r>
                      <a:endParaRPr lang="de-DE" sz="1100" b="0" i="0" u="none" strike="noStrike">
                        <a:effectLst/>
                        <a:latin typeface="Arial" panose="020B0604020202020204" pitchFamily="34" charset="0"/>
                      </a:endParaRPr>
                    </a:p>
                  </a:txBody>
                  <a:tcPr marL="6350" marR="6350" marT="6350" marB="0" anchor="ctr">
                    <a:lnB w="12700" cap="flat" cmpd="sng" algn="ctr">
                      <a:solidFill>
                        <a:schemeClr val="tx1"/>
                      </a:solidFill>
                      <a:prstDash val="solid"/>
                      <a:round/>
                      <a:headEnd type="none" w="med" len="med"/>
                      <a:tailEnd type="none" w="med" len="med"/>
                    </a:lnB>
                  </a:tcPr>
                </a:tc>
                <a:tc>
                  <a:txBody>
                    <a:bodyPr/>
                    <a:lstStyle/>
                    <a:p>
                      <a:pPr algn="ctr" fontAlgn="b"/>
                      <a:r>
                        <a:rPr lang="de-DE" sz="1100" u="none" strike="noStrike" dirty="0">
                          <a:effectLst/>
                        </a:rPr>
                        <a:t>z.B. 1</a:t>
                      </a:r>
                      <a:r>
                        <a:rPr lang="de-DE" sz="1100" u="none" strike="noStrike" dirty="0" smtClean="0">
                          <a:effectLst/>
                        </a:rPr>
                        <a:t>% × A</a:t>
                      </a:r>
                      <a:endParaRPr lang="de-DE" sz="1100" b="0" i="0" u="none" strike="noStrike" dirty="0">
                        <a:effectLst/>
                        <a:latin typeface="Arial" panose="020B0604020202020204" pitchFamily="34" charset="0"/>
                      </a:endParaRPr>
                    </a:p>
                  </a:txBody>
                  <a:tcPr marL="6350" marR="6350" marT="6350" marB="0" anchor="ctr">
                    <a:lnB w="12700" cap="flat" cmpd="sng" algn="ctr">
                      <a:solidFill>
                        <a:schemeClr val="tx1"/>
                      </a:solidFill>
                      <a:prstDash val="solid"/>
                      <a:round/>
                      <a:headEnd type="none" w="med" len="med"/>
                      <a:tailEnd type="none" w="med" len="med"/>
                    </a:lnB>
                  </a:tcPr>
                </a:tc>
                <a:tc>
                  <a:txBody>
                    <a:bodyPr/>
                    <a:lstStyle/>
                    <a:p>
                      <a:pPr algn="ctr" fontAlgn="b"/>
                      <a:r>
                        <a:rPr lang="de-DE" sz="1100" u="none" strike="noStrike" dirty="0">
                          <a:effectLst/>
                        </a:rPr>
                        <a:t>(A + R) / 2</a:t>
                      </a:r>
                      <a:endParaRPr lang="de-DE" sz="1100" b="0" i="0" u="none" strike="noStrike" dirty="0">
                        <a:effectLst/>
                        <a:latin typeface="Arial" panose="020B0604020202020204" pitchFamily="34" charset="0"/>
                      </a:endParaRPr>
                    </a:p>
                  </a:txBody>
                  <a:tcPr marL="6350" marR="6350" marT="635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4725578"/>
                  </a:ext>
                </a:extLst>
              </a:tr>
              <a:tr h="222250">
                <a:tc>
                  <a:txBody>
                    <a:bodyPr/>
                    <a:lstStyle/>
                    <a:p>
                      <a:pPr algn="l" fontAlgn="b"/>
                      <a:r>
                        <a:rPr lang="de-DE" sz="1400" u="none" strike="noStrike" dirty="0">
                          <a:effectLst/>
                        </a:rPr>
                        <a:t>Gebäude</a:t>
                      </a:r>
                      <a:endParaRPr lang="de-DE" sz="1400" b="0" i="0" u="none" strike="noStrike" dirty="0">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fontAlgn="b"/>
                      <a:r>
                        <a:rPr lang="de-DE" sz="1400" u="none" strike="noStrike" dirty="0">
                          <a:effectLst/>
                        </a:rPr>
                        <a:t>1.000.000</a:t>
                      </a:r>
                      <a:endParaRPr lang="de-DE" sz="1400" b="0" i="0" u="none" strike="noStrike" dirty="0">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tcPr>
                </a:tc>
                <a:tc>
                  <a:txBody>
                    <a:bodyPr/>
                    <a:lstStyle/>
                    <a:p>
                      <a:pPr algn="r" fontAlgn="b"/>
                      <a:r>
                        <a:rPr lang="de-DE" sz="1400" u="none" strike="noStrike" dirty="0">
                          <a:effectLst/>
                        </a:rPr>
                        <a:t>0</a:t>
                      </a:r>
                      <a:endParaRPr lang="de-DE" sz="1400" b="0" i="0" u="none" strike="noStrike" dirty="0">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tcPr>
                </a:tc>
                <a:tc>
                  <a:txBody>
                    <a:bodyPr/>
                    <a:lstStyle/>
                    <a:p>
                      <a:pPr algn="ctr" fontAlgn="b"/>
                      <a:r>
                        <a:rPr lang="de-DE" sz="1400" u="none" strike="noStrike" dirty="0">
                          <a:effectLst/>
                        </a:rPr>
                        <a:t>25</a:t>
                      </a:r>
                      <a:endParaRPr lang="de-DE" sz="1400" b="0" i="0" u="none" strike="noStrike" dirty="0">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tcPr>
                </a:tc>
                <a:tc>
                  <a:txBody>
                    <a:bodyPr/>
                    <a:lstStyle/>
                    <a:p>
                      <a:pPr algn="r" fontAlgn="b"/>
                      <a:r>
                        <a:rPr lang="de-DE" sz="1400" u="none" strike="noStrike">
                          <a:effectLst/>
                        </a:rPr>
                        <a:t>40.000</a:t>
                      </a:r>
                      <a:endParaRPr lang="de-DE" sz="1400" b="0" i="0" u="none" strike="noStrike">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tcPr>
                </a:tc>
                <a:tc>
                  <a:txBody>
                    <a:bodyPr/>
                    <a:lstStyle/>
                    <a:p>
                      <a:pPr algn="r" fontAlgn="b"/>
                      <a:r>
                        <a:rPr lang="de-DE" sz="1400" u="none" strike="noStrike">
                          <a:effectLst/>
                        </a:rPr>
                        <a:t>10.000</a:t>
                      </a:r>
                      <a:endParaRPr lang="de-DE" sz="1400" b="0" i="0" u="none" strike="noStrike">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tcPr>
                </a:tc>
                <a:tc>
                  <a:txBody>
                    <a:bodyPr/>
                    <a:lstStyle/>
                    <a:p>
                      <a:pPr algn="r" fontAlgn="b"/>
                      <a:r>
                        <a:rPr lang="de-DE" sz="1400" u="none" strike="noStrike">
                          <a:effectLst/>
                        </a:rPr>
                        <a:t>500.000</a:t>
                      </a:r>
                      <a:endParaRPr lang="de-DE" sz="1400" b="0" i="0" u="none" strike="noStrike">
                        <a:effectLst/>
                        <a:latin typeface="Arial" panose="020B0604020202020204" pitchFamily="34" charset="0"/>
                      </a:endParaRPr>
                    </a:p>
                  </a:txBody>
                  <a:tcPr marL="6350" marR="7200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207061953"/>
                  </a:ext>
                </a:extLst>
              </a:tr>
              <a:tr h="222250">
                <a:tc>
                  <a:txBody>
                    <a:bodyPr/>
                    <a:lstStyle/>
                    <a:p>
                      <a:pPr algn="l" fontAlgn="b"/>
                      <a:r>
                        <a:rPr lang="de-DE" sz="1400" u="none" strike="noStrike" dirty="0">
                          <a:effectLst/>
                        </a:rPr>
                        <a:t>Anlagen</a:t>
                      </a:r>
                      <a:endParaRPr lang="de-DE" sz="1400" b="0" i="0" u="none" strike="noStrike" dirty="0">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tcPr>
                </a:tc>
                <a:tc>
                  <a:txBody>
                    <a:bodyPr/>
                    <a:lstStyle/>
                    <a:p>
                      <a:pPr algn="r" fontAlgn="b"/>
                      <a:r>
                        <a:rPr lang="de-DE" sz="1400" u="none" strike="noStrike" dirty="0">
                          <a:effectLst/>
                        </a:rPr>
                        <a:t>200.000</a:t>
                      </a:r>
                      <a:endParaRPr lang="de-DE" sz="1400" b="0" i="0" u="none" strike="noStrike" dirty="0">
                        <a:effectLst/>
                        <a:latin typeface="Arial" panose="020B0604020202020204" pitchFamily="34" charset="0"/>
                      </a:endParaRPr>
                    </a:p>
                  </a:txBody>
                  <a:tcPr marL="6350" marR="72000" marT="6350" marB="0" anchor="ctr"/>
                </a:tc>
                <a:tc>
                  <a:txBody>
                    <a:bodyPr/>
                    <a:lstStyle/>
                    <a:p>
                      <a:pPr algn="r" fontAlgn="b"/>
                      <a:r>
                        <a:rPr lang="de-DE" sz="1400" u="none" strike="noStrike" dirty="0">
                          <a:effectLst/>
                        </a:rPr>
                        <a:t>0</a:t>
                      </a:r>
                      <a:endParaRPr lang="de-DE" sz="1400" b="0" i="0" u="none" strike="noStrike" dirty="0">
                        <a:effectLst/>
                        <a:latin typeface="Arial" panose="020B0604020202020204" pitchFamily="34" charset="0"/>
                      </a:endParaRPr>
                    </a:p>
                  </a:txBody>
                  <a:tcPr marL="6350" marR="72000" marT="6350" marB="0" anchor="ctr"/>
                </a:tc>
                <a:tc>
                  <a:txBody>
                    <a:bodyPr/>
                    <a:lstStyle/>
                    <a:p>
                      <a:pPr algn="ctr" fontAlgn="b"/>
                      <a:r>
                        <a:rPr lang="de-DE" sz="1400" u="none" strike="noStrike" dirty="0">
                          <a:effectLst/>
                        </a:rPr>
                        <a:t>30</a:t>
                      </a:r>
                      <a:endParaRPr lang="de-DE" sz="1400" b="0" i="0" u="none" strike="noStrike" dirty="0">
                        <a:effectLst/>
                        <a:latin typeface="Arial" panose="020B0604020202020204" pitchFamily="34" charset="0"/>
                      </a:endParaRPr>
                    </a:p>
                  </a:txBody>
                  <a:tcPr marL="6350" marR="72000" marT="6350" marB="0" anchor="ctr"/>
                </a:tc>
                <a:tc>
                  <a:txBody>
                    <a:bodyPr/>
                    <a:lstStyle/>
                    <a:p>
                      <a:pPr algn="r" fontAlgn="b"/>
                      <a:r>
                        <a:rPr lang="de-DE" sz="1400" u="none" strike="noStrike" dirty="0">
                          <a:effectLst/>
                        </a:rPr>
                        <a:t>6.667</a:t>
                      </a:r>
                      <a:endParaRPr lang="de-DE" sz="1400" b="0" i="0" u="none" strike="noStrike" dirty="0">
                        <a:effectLst/>
                        <a:latin typeface="Arial" panose="020B0604020202020204" pitchFamily="34" charset="0"/>
                      </a:endParaRPr>
                    </a:p>
                  </a:txBody>
                  <a:tcPr marL="6350" marR="72000" marT="6350" marB="0" anchor="ctr"/>
                </a:tc>
                <a:tc>
                  <a:txBody>
                    <a:bodyPr/>
                    <a:lstStyle/>
                    <a:p>
                      <a:pPr algn="r" fontAlgn="b"/>
                      <a:r>
                        <a:rPr lang="de-DE" sz="1400" u="none" strike="noStrike" dirty="0">
                          <a:effectLst/>
                        </a:rPr>
                        <a:t>2.000</a:t>
                      </a:r>
                      <a:endParaRPr lang="de-DE" sz="1400" b="0" i="0" u="none" strike="noStrike" dirty="0">
                        <a:effectLst/>
                        <a:latin typeface="Arial" panose="020B0604020202020204" pitchFamily="34" charset="0"/>
                      </a:endParaRPr>
                    </a:p>
                  </a:txBody>
                  <a:tcPr marL="6350" marR="72000" marT="6350" marB="0" anchor="ctr"/>
                </a:tc>
                <a:tc>
                  <a:txBody>
                    <a:bodyPr/>
                    <a:lstStyle/>
                    <a:p>
                      <a:pPr algn="r" fontAlgn="b"/>
                      <a:r>
                        <a:rPr lang="de-DE" sz="1400" u="none" strike="noStrike">
                          <a:effectLst/>
                        </a:rPr>
                        <a:t>100.000</a:t>
                      </a:r>
                      <a:endParaRPr lang="de-DE" sz="1400" b="0" i="0" u="none" strike="noStrike">
                        <a:effectLst/>
                        <a:latin typeface="Arial" panose="020B0604020202020204" pitchFamily="34" charset="0"/>
                      </a:endParaRPr>
                    </a:p>
                  </a:txBody>
                  <a:tcPr marL="6350" marR="72000" marT="635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410896550"/>
                  </a:ext>
                </a:extLst>
              </a:tr>
              <a:tr h="222250">
                <a:tc>
                  <a:txBody>
                    <a:bodyPr/>
                    <a:lstStyle/>
                    <a:p>
                      <a:pPr algn="l" fontAlgn="b"/>
                      <a:r>
                        <a:rPr lang="de-DE" sz="1400" u="none" strike="noStrike" dirty="0">
                          <a:effectLst/>
                        </a:rPr>
                        <a:t>Technische Einrichtungen</a:t>
                      </a:r>
                      <a:endParaRPr lang="de-DE" sz="1400" b="0" i="0" u="none" strike="noStrike" dirty="0">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tcPr>
                </a:tc>
                <a:tc>
                  <a:txBody>
                    <a:bodyPr/>
                    <a:lstStyle/>
                    <a:p>
                      <a:pPr algn="r" fontAlgn="b"/>
                      <a:r>
                        <a:rPr lang="de-DE" sz="1400" u="none" strike="noStrike">
                          <a:effectLst/>
                        </a:rPr>
                        <a:t>800.000</a:t>
                      </a:r>
                      <a:endParaRPr lang="de-DE" sz="1400" b="0" i="0" u="none" strike="noStrike">
                        <a:effectLst/>
                        <a:latin typeface="Arial" panose="020B0604020202020204" pitchFamily="34" charset="0"/>
                      </a:endParaRPr>
                    </a:p>
                  </a:txBody>
                  <a:tcPr marL="6350" marR="72000" marT="6350" marB="0" anchor="ctr"/>
                </a:tc>
                <a:tc>
                  <a:txBody>
                    <a:bodyPr/>
                    <a:lstStyle/>
                    <a:p>
                      <a:pPr algn="r" fontAlgn="b"/>
                      <a:r>
                        <a:rPr lang="de-DE" sz="1400" u="none" strike="noStrike">
                          <a:effectLst/>
                        </a:rPr>
                        <a:t>60.000</a:t>
                      </a:r>
                      <a:endParaRPr lang="de-DE" sz="1400" b="0" i="0" u="none" strike="noStrike">
                        <a:effectLst/>
                        <a:latin typeface="Arial" panose="020B0604020202020204" pitchFamily="34" charset="0"/>
                      </a:endParaRPr>
                    </a:p>
                  </a:txBody>
                  <a:tcPr marL="6350" marR="72000" marT="6350" marB="0" anchor="ctr"/>
                </a:tc>
                <a:tc>
                  <a:txBody>
                    <a:bodyPr/>
                    <a:lstStyle/>
                    <a:p>
                      <a:pPr algn="ctr" fontAlgn="b"/>
                      <a:r>
                        <a:rPr lang="de-DE" sz="1400" u="none" strike="noStrike" dirty="0">
                          <a:effectLst/>
                        </a:rPr>
                        <a:t>15</a:t>
                      </a:r>
                      <a:endParaRPr lang="de-DE" sz="1400" b="0" i="0" u="none" strike="noStrike" dirty="0">
                        <a:effectLst/>
                        <a:latin typeface="Arial" panose="020B0604020202020204" pitchFamily="34" charset="0"/>
                      </a:endParaRPr>
                    </a:p>
                  </a:txBody>
                  <a:tcPr marL="6350" marR="72000" marT="6350" marB="0" anchor="ctr"/>
                </a:tc>
                <a:tc>
                  <a:txBody>
                    <a:bodyPr/>
                    <a:lstStyle/>
                    <a:p>
                      <a:pPr algn="r" fontAlgn="b"/>
                      <a:r>
                        <a:rPr lang="de-DE" sz="1400" u="none" strike="noStrike" dirty="0">
                          <a:effectLst/>
                        </a:rPr>
                        <a:t>49.333</a:t>
                      </a:r>
                      <a:endParaRPr lang="de-DE" sz="1400" b="0" i="0" u="none" strike="noStrike" dirty="0">
                        <a:effectLst/>
                        <a:latin typeface="Arial" panose="020B0604020202020204" pitchFamily="34" charset="0"/>
                      </a:endParaRPr>
                    </a:p>
                  </a:txBody>
                  <a:tcPr marL="6350" marR="72000" marT="6350" marB="0" anchor="ctr"/>
                </a:tc>
                <a:tc>
                  <a:txBody>
                    <a:bodyPr/>
                    <a:lstStyle/>
                    <a:p>
                      <a:pPr algn="ctr" fontAlgn="b"/>
                      <a:r>
                        <a:rPr lang="de-DE" sz="900" b="0" i="0" u="none" strike="noStrike" dirty="0" smtClean="0">
                          <a:effectLst/>
                          <a:latin typeface="Arial" panose="020B0604020202020204" pitchFamily="34" charset="0"/>
                        </a:rPr>
                        <a:t>(in </a:t>
                      </a:r>
                      <a:r>
                        <a:rPr lang="de-DE" sz="900" b="0" i="0" u="none" strike="noStrike" dirty="0" err="1" smtClean="0">
                          <a:effectLst/>
                          <a:latin typeface="Arial" panose="020B0604020202020204" pitchFamily="34" charset="0"/>
                        </a:rPr>
                        <a:t>var</a:t>
                      </a:r>
                      <a:r>
                        <a:rPr lang="de-DE" sz="900" b="0" i="0" u="none" strike="noStrike" dirty="0" smtClean="0">
                          <a:effectLst/>
                          <a:latin typeface="Arial" panose="020B0604020202020204" pitchFamily="34" charset="0"/>
                        </a:rPr>
                        <a:t>. Kost.</a:t>
                      </a:r>
                      <a:endParaRPr lang="de-DE" sz="900" b="0" i="0" u="none" strike="noStrike" dirty="0">
                        <a:effectLst/>
                        <a:latin typeface="Arial" panose="020B0604020202020204" pitchFamily="34" charset="0"/>
                      </a:endParaRPr>
                    </a:p>
                  </a:txBody>
                  <a:tcPr marL="6350" marR="72000" marT="6350" marB="0" anchor="ctr"/>
                </a:tc>
                <a:tc>
                  <a:txBody>
                    <a:bodyPr/>
                    <a:lstStyle/>
                    <a:p>
                      <a:pPr algn="r" fontAlgn="b"/>
                      <a:r>
                        <a:rPr lang="de-DE" sz="1400" u="none" strike="noStrike">
                          <a:effectLst/>
                        </a:rPr>
                        <a:t>430.000</a:t>
                      </a:r>
                      <a:endParaRPr lang="de-DE" sz="1400" b="0" i="0" u="none" strike="noStrike">
                        <a:effectLst/>
                        <a:latin typeface="Arial" panose="020B0604020202020204" pitchFamily="34" charset="0"/>
                      </a:endParaRPr>
                    </a:p>
                  </a:txBody>
                  <a:tcPr marL="6350" marR="72000" marT="635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04335389"/>
                  </a:ext>
                </a:extLst>
              </a:tr>
              <a:tr h="222250">
                <a:tc>
                  <a:txBody>
                    <a:bodyPr/>
                    <a:lstStyle/>
                    <a:p>
                      <a:pPr algn="l" fontAlgn="b"/>
                      <a:r>
                        <a:rPr lang="de-DE" sz="1400" u="none" strike="noStrike" dirty="0">
                          <a:effectLst/>
                        </a:rPr>
                        <a:t>Traktoren</a:t>
                      </a:r>
                      <a:endParaRPr lang="de-DE" sz="1400" b="0" i="0" u="none" strike="noStrike" dirty="0">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tcPr>
                </a:tc>
                <a:tc>
                  <a:txBody>
                    <a:bodyPr/>
                    <a:lstStyle/>
                    <a:p>
                      <a:pPr algn="r" fontAlgn="b"/>
                      <a:r>
                        <a:rPr lang="de-DE" sz="1400" u="none" strike="noStrike">
                          <a:effectLst/>
                        </a:rPr>
                        <a:t>250.000</a:t>
                      </a:r>
                      <a:endParaRPr lang="de-DE" sz="1400" b="0" i="0" u="none" strike="noStrike">
                        <a:effectLst/>
                        <a:latin typeface="Arial" panose="020B0604020202020204" pitchFamily="34" charset="0"/>
                      </a:endParaRPr>
                    </a:p>
                  </a:txBody>
                  <a:tcPr marL="6350" marR="72000" marT="6350" marB="0" anchor="ctr"/>
                </a:tc>
                <a:tc>
                  <a:txBody>
                    <a:bodyPr/>
                    <a:lstStyle/>
                    <a:p>
                      <a:pPr algn="r" fontAlgn="b"/>
                      <a:r>
                        <a:rPr lang="de-DE" sz="1400" u="none" strike="noStrike">
                          <a:effectLst/>
                        </a:rPr>
                        <a:t>40.000</a:t>
                      </a:r>
                      <a:endParaRPr lang="de-DE" sz="1400" b="0" i="0" u="none" strike="noStrike">
                        <a:effectLst/>
                        <a:latin typeface="Arial" panose="020B0604020202020204" pitchFamily="34" charset="0"/>
                      </a:endParaRPr>
                    </a:p>
                  </a:txBody>
                  <a:tcPr marL="6350" marR="72000" marT="6350" marB="0" anchor="ctr"/>
                </a:tc>
                <a:tc>
                  <a:txBody>
                    <a:bodyPr/>
                    <a:lstStyle/>
                    <a:p>
                      <a:pPr algn="ctr" fontAlgn="b"/>
                      <a:r>
                        <a:rPr lang="de-DE" sz="1400" u="none" strike="noStrike" dirty="0">
                          <a:effectLst/>
                        </a:rPr>
                        <a:t>12</a:t>
                      </a:r>
                      <a:endParaRPr lang="de-DE" sz="1400" b="0" i="0" u="none" strike="noStrike" dirty="0">
                        <a:effectLst/>
                        <a:latin typeface="Arial" panose="020B0604020202020204" pitchFamily="34" charset="0"/>
                      </a:endParaRPr>
                    </a:p>
                  </a:txBody>
                  <a:tcPr marL="6350" marR="72000" marT="6350" marB="0" anchor="ctr"/>
                </a:tc>
                <a:tc>
                  <a:txBody>
                    <a:bodyPr/>
                    <a:lstStyle/>
                    <a:p>
                      <a:pPr algn="r" fontAlgn="b"/>
                      <a:r>
                        <a:rPr lang="de-DE" sz="1400" u="none" strike="noStrike" dirty="0">
                          <a:effectLst/>
                        </a:rPr>
                        <a:t>17.500</a:t>
                      </a:r>
                      <a:endParaRPr lang="de-DE" sz="1400" b="0" i="0" u="none" strike="noStrike" dirty="0">
                        <a:effectLst/>
                        <a:latin typeface="Arial" panose="020B0604020202020204" pitchFamily="34" charset="0"/>
                      </a:endParaRPr>
                    </a:p>
                  </a:txBody>
                  <a:tcPr marL="6350" marR="72000" marT="6350" marB="0" anchor="ctr"/>
                </a:tc>
                <a:tc>
                  <a:txBody>
                    <a:bodyPr/>
                    <a:lstStyle/>
                    <a:p>
                      <a:pPr algn="ctr" fontAlgn="b"/>
                      <a:r>
                        <a:rPr lang="de-DE" sz="900" b="0" i="0" u="none" strike="noStrike" dirty="0" smtClean="0">
                          <a:effectLst/>
                          <a:latin typeface="Arial" panose="020B0604020202020204" pitchFamily="34" charset="0"/>
                        </a:rPr>
                        <a:t>der DBs</a:t>
                      </a:r>
                      <a:endParaRPr lang="de-DE" sz="900" b="0" i="0" u="none" strike="noStrike" dirty="0">
                        <a:effectLst/>
                        <a:latin typeface="Arial" panose="020B0604020202020204" pitchFamily="34" charset="0"/>
                      </a:endParaRPr>
                    </a:p>
                  </a:txBody>
                  <a:tcPr marL="6350" marR="72000" marT="6350" marB="0" anchor="ctr"/>
                </a:tc>
                <a:tc>
                  <a:txBody>
                    <a:bodyPr/>
                    <a:lstStyle/>
                    <a:p>
                      <a:pPr algn="r" fontAlgn="b"/>
                      <a:r>
                        <a:rPr lang="de-DE" sz="1400" u="none" strike="noStrike" dirty="0">
                          <a:effectLst/>
                        </a:rPr>
                        <a:t>145.000</a:t>
                      </a:r>
                      <a:endParaRPr lang="de-DE" sz="1400" b="0" i="0" u="none" strike="noStrike" dirty="0">
                        <a:effectLst/>
                        <a:latin typeface="Arial" panose="020B0604020202020204" pitchFamily="34" charset="0"/>
                      </a:endParaRPr>
                    </a:p>
                  </a:txBody>
                  <a:tcPr marL="6350" marR="72000" marT="635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98548939"/>
                  </a:ext>
                </a:extLst>
              </a:tr>
              <a:tr h="222250">
                <a:tc>
                  <a:txBody>
                    <a:bodyPr/>
                    <a:lstStyle/>
                    <a:p>
                      <a:pPr algn="l" fontAlgn="b"/>
                      <a:r>
                        <a:rPr lang="de-DE" sz="1400" u="none" strike="noStrike" dirty="0">
                          <a:effectLst/>
                        </a:rPr>
                        <a:t>Maschinen, Geräte</a:t>
                      </a:r>
                      <a:endParaRPr lang="de-DE" sz="1400" b="0" i="0" u="none" strike="noStrike" dirty="0">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r" fontAlgn="b"/>
                      <a:r>
                        <a:rPr lang="de-DE" sz="1400" u="none" strike="noStrike">
                          <a:effectLst/>
                        </a:rPr>
                        <a:t>200.000</a:t>
                      </a:r>
                      <a:endParaRPr lang="de-DE" sz="1400" b="0" i="0" u="none" strike="noStrike">
                        <a:effectLst/>
                        <a:latin typeface="Arial" panose="020B0604020202020204" pitchFamily="34" charset="0"/>
                      </a:endParaRPr>
                    </a:p>
                  </a:txBody>
                  <a:tcPr marL="6350" marR="72000" marT="6350" marB="0" anchor="ctr">
                    <a:lnB w="12700" cap="flat" cmpd="sng" algn="ctr">
                      <a:solidFill>
                        <a:schemeClr val="tx1"/>
                      </a:solidFill>
                      <a:prstDash val="solid"/>
                      <a:round/>
                      <a:headEnd type="none" w="med" len="med"/>
                      <a:tailEnd type="none" w="med" len="med"/>
                    </a:lnB>
                  </a:tcPr>
                </a:tc>
                <a:tc>
                  <a:txBody>
                    <a:bodyPr/>
                    <a:lstStyle/>
                    <a:p>
                      <a:pPr algn="r" fontAlgn="b"/>
                      <a:r>
                        <a:rPr lang="de-DE" sz="1400" u="none" strike="noStrike" dirty="0">
                          <a:effectLst/>
                        </a:rPr>
                        <a:t>35.000</a:t>
                      </a:r>
                      <a:endParaRPr lang="de-DE" sz="1400" b="0" i="0" u="none" strike="noStrike" dirty="0">
                        <a:effectLst/>
                        <a:latin typeface="Arial" panose="020B0604020202020204" pitchFamily="34" charset="0"/>
                      </a:endParaRPr>
                    </a:p>
                  </a:txBody>
                  <a:tcPr marL="6350" marR="72000" marT="6350" marB="0" anchor="ctr">
                    <a:lnB w="12700" cap="flat" cmpd="sng" algn="ctr">
                      <a:solidFill>
                        <a:schemeClr val="tx1"/>
                      </a:solidFill>
                      <a:prstDash val="solid"/>
                      <a:round/>
                      <a:headEnd type="none" w="med" len="med"/>
                      <a:tailEnd type="none" w="med" len="med"/>
                    </a:lnB>
                  </a:tcPr>
                </a:tc>
                <a:tc>
                  <a:txBody>
                    <a:bodyPr/>
                    <a:lstStyle/>
                    <a:p>
                      <a:pPr algn="ctr" fontAlgn="b"/>
                      <a:r>
                        <a:rPr lang="de-DE" sz="1400" u="none" strike="noStrike" dirty="0">
                          <a:effectLst/>
                        </a:rPr>
                        <a:t>15</a:t>
                      </a:r>
                      <a:endParaRPr lang="de-DE" sz="1400" b="0" i="0" u="none" strike="noStrike" dirty="0">
                        <a:effectLst/>
                        <a:latin typeface="Arial" panose="020B0604020202020204" pitchFamily="34" charset="0"/>
                      </a:endParaRPr>
                    </a:p>
                  </a:txBody>
                  <a:tcPr marL="6350" marR="72000" marT="6350" marB="0" anchor="ctr">
                    <a:lnB w="12700" cap="flat" cmpd="sng" algn="ctr">
                      <a:solidFill>
                        <a:schemeClr val="tx1"/>
                      </a:solidFill>
                      <a:prstDash val="solid"/>
                      <a:round/>
                      <a:headEnd type="none" w="med" len="med"/>
                      <a:tailEnd type="none" w="med" len="med"/>
                    </a:lnB>
                  </a:tcPr>
                </a:tc>
                <a:tc>
                  <a:txBody>
                    <a:bodyPr/>
                    <a:lstStyle/>
                    <a:p>
                      <a:pPr algn="r" fontAlgn="b"/>
                      <a:r>
                        <a:rPr lang="de-DE" sz="1400" u="none" strike="noStrike" dirty="0">
                          <a:effectLst/>
                        </a:rPr>
                        <a:t>11.000</a:t>
                      </a:r>
                      <a:endParaRPr lang="de-DE" sz="1400" b="0" i="0" u="none" strike="noStrike" dirty="0">
                        <a:effectLst/>
                        <a:latin typeface="Arial" panose="020B0604020202020204" pitchFamily="34" charset="0"/>
                      </a:endParaRPr>
                    </a:p>
                  </a:txBody>
                  <a:tcPr marL="6350" marR="72000" marT="6350" marB="0" anchor="ctr">
                    <a:lnB w="12700" cap="flat" cmpd="sng" algn="ctr">
                      <a:solidFill>
                        <a:schemeClr val="tx1"/>
                      </a:solidFill>
                      <a:prstDash val="solid"/>
                      <a:round/>
                      <a:headEnd type="none" w="med" len="med"/>
                      <a:tailEnd type="none" w="med" len="med"/>
                    </a:lnB>
                  </a:tcPr>
                </a:tc>
                <a:tc>
                  <a:txBody>
                    <a:bodyPr/>
                    <a:lstStyle/>
                    <a:p>
                      <a:pPr algn="ctr" fontAlgn="b"/>
                      <a:r>
                        <a:rPr lang="de-DE" sz="900" b="0" i="0" u="none" strike="noStrike" dirty="0" smtClean="0">
                          <a:effectLst/>
                          <a:latin typeface="Arial" panose="020B0604020202020204" pitchFamily="34" charset="0"/>
                        </a:rPr>
                        <a:t>enthalten)</a:t>
                      </a:r>
                      <a:endParaRPr lang="de-DE" sz="900" b="0" i="0" u="none" strike="noStrike" dirty="0">
                        <a:effectLst/>
                        <a:latin typeface="Arial" panose="020B0604020202020204" pitchFamily="34" charset="0"/>
                      </a:endParaRPr>
                    </a:p>
                  </a:txBody>
                  <a:tcPr marL="6350" marR="72000" marT="6350" marB="0" anchor="ctr">
                    <a:lnB w="12700" cap="flat" cmpd="sng" algn="ctr">
                      <a:solidFill>
                        <a:schemeClr val="tx1"/>
                      </a:solidFill>
                      <a:prstDash val="solid"/>
                      <a:round/>
                      <a:headEnd type="none" w="med" len="med"/>
                      <a:tailEnd type="none" w="med" len="med"/>
                    </a:lnB>
                  </a:tcPr>
                </a:tc>
                <a:tc>
                  <a:txBody>
                    <a:bodyPr/>
                    <a:lstStyle/>
                    <a:p>
                      <a:pPr algn="r" fontAlgn="b"/>
                      <a:r>
                        <a:rPr lang="de-DE" sz="1400" u="none" strike="noStrike" dirty="0">
                          <a:effectLst/>
                        </a:rPr>
                        <a:t>117.500</a:t>
                      </a:r>
                      <a:endParaRPr lang="de-DE" sz="1400" b="0" i="0" u="none" strike="noStrike" dirty="0">
                        <a:effectLst/>
                        <a:latin typeface="Arial" panose="020B0604020202020204" pitchFamily="34" charset="0"/>
                      </a:endParaRPr>
                    </a:p>
                  </a:txBody>
                  <a:tcPr marL="6350" marR="72000" marT="635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5048616"/>
                  </a:ext>
                </a:extLst>
              </a:tr>
              <a:tr h="222250">
                <a:tc>
                  <a:txBody>
                    <a:bodyPr/>
                    <a:lstStyle/>
                    <a:p>
                      <a:pPr algn="l" fontAlgn="b"/>
                      <a:r>
                        <a:rPr lang="de-DE" sz="1400" u="none" strike="noStrike" dirty="0">
                          <a:effectLst/>
                        </a:rPr>
                        <a:t>Insgesamt</a:t>
                      </a:r>
                      <a:endParaRPr lang="de-DE" sz="1400" b="0" i="0" u="none" strike="noStrike" dirty="0">
                        <a:effectLst/>
                        <a:latin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de-DE" sz="1400" u="none" strike="noStrike">
                          <a:effectLst/>
                        </a:rPr>
                        <a:t>2.450.000</a:t>
                      </a:r>
                      <a:endParaRPr lang="de-DE" sz="1400" b="0" i="0" u="none" strike="noStrike">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de-DE" sz="1400" u="none" strike="noStrike">
                          <a:effectLst/>
                        </a:rPr>
                        <a:t>135.000</a:t>
                      </a:r>
                      <a:endParaRPr lang="de-DE" sz="1400" b="0" i="0" u="none" strike="noStrike">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de-DE" sz="1400" u="none" strike="noStrike">
                          <a:effectLst/>
                        </a:rPr>
                        <a:t> </a:t>
                      </a:r>
                      <a:endParaRPr lang="de-DE" sz="1400" b="0" i="0" u="none" strike="noStrike">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de-DE" sz="1400" u="none" strike="noStrike" dirty="0">
                          <a:effectLst/>
                        </a:rPr>
                        <a:t>124.500</a:t>
                      </a:r>
                      <a:endParaRPr lang="de-DE" sz="1400" b="0" i="0" u="none" strike="noStrike" dirty="0">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de-DE" sz="1400" u="none" strike="noStrike" dirty="0" smtClean="0">
                          <a:effectLst/>
                        </a:rPr>
                        <a:t>12.000</a:t>
                      </a:r>
                      <a:endParaRPr lang="de-DE" sz="1400" b="0" i="0" u="none" strike="noStrike" dirty="0">
                        <a:effectLst/>
                        <a:latin typeface="Arial" panose="020B0604020202020204" pitchFamily="34" charset="0"/>
                      </a:endParaRPr>
                    </a:p>
                  </a:txBody>
                  <a:tcPr marL="6350" marR="72000" marT="635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de-DE" sz="1400" u="none" strike="noStrike" dirty="0">
                          <a:effectLst/>
                        </a:rPr>
                        <a:t>1.292.500</a:t>
                      </a:r>
                      <a:endParaRPr lang="de-DE" sz="1400" b="0" i="0" u="none" strike="noStrike" dirty="0">
                        <a:effectLst/>
                        <a:latin typeface="Arial" panose="020B0604020202020204" pitchFamily="34" charset="0"/>
                      </a:endParaRPr>
                    </a:p>
                  </a:txBody>
                  <a:tcPr marL="6350" marR="72000" marT="635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0323102"/>
                  </a:ext>
                </a:extLst>
              </a:tr>
            </a:tbl>
          </a:graphicData>
        </a:graphic>
      </p:graphicFrame>
      <p:graphicFrame>
        <p:nvGraphicFramePr>
          <p:cNvPr id="13" name="Tabelle 12"/>
          <p:cNvGraphicFramePr>
            <a:graphicFrameLocks noGrp="1"/>
          </p:cNvGraphicFramePr>
          <p:nvPr>
            <p:extLst/>
          </p:nvPr>
        </p:nvGraphicFramePr>
        <p:xfrm>
          <a:off x="5180451" y="2734990"/>
          <a:ext cx="6938294" cy="1590040"/>
        </p:xfrm>
        <a:graphic>
          <a:graphicData uri="http://schemas.openxmlformats.org/drawingml/2006/table">
            <a:tbl>
              <a:tblPr>
                <a:tableStyleId>{5C22544A-7EE6-4342-B048-85BDC9FD1C3A}</a:tableStyleId>
              </a:tblPr>
              <a:tblGrid>
                <a:gridCol w="2268000">
                  <a:extLst>
                    <a:ext uri="{9D8B030D-6E8A-4147-A177-3AD203B41FA5}">
                      <a16:colId xmlns:a16="http://schemas.microsoft.com/office/drawing/2014/main" val="2902391826"/>
                    </a:ext>
                  </a:extLst>
                </a:gridCol>
                <a:gridCol w="867839">
                  <a:extLst>
                    <a:ext uri="{9D8B030D-6E8A-4147-A177-3AD203B41FA5}">
                      <a16:colId xmlns:a16="http://schemas.microsoft.com/office/drawing/2014/main" val="46654067"/>
                    </a:ext>
                  </a:extLst>
                </a:gridCol>
                <a:gridCol w="396000">
                  <a:extLst>
                    <a:ext uri="{9D8B030D-6E8A-4147-A177-3AD203B41FA5}">
                      <a16:colId xmlns:a16="http://schemas.microsoft.com/office/drawing/2014/main" val="1784329360"/>
                    </a:ext>
                  </a:extLst>
                </a:gridCol>
                <a:gridCol w="2268000">
                  <a:extLst>
                    <a:ext uri="{9D8B030D-6E8A-4147-A177-3AD203B41FA5}">
                      <a16:colId xmlns:a16="http://schemas.microsoft.com/office/drawing/2014/main" val="4039397580"/>
                    </a:ext>
                  </a:extLst>
                </a:gridCol>
                <a:gridCol w="867839">
                  <a:extLst>
                    <a:ext uri="{9D8B030D-6E8A-4147-A177-3AD203B41FA5}">
                      <a16:colId xmlns:a16="http://schemas.microsoft.com/office/drawing/2014/main" val="182464137"/>
                    </a:ext>
                  </a:extLst>
                </a:gridCol>
                <a:gridCol w="270616">
                  <a:extLst>
                    <a:ext uri="{9D8B030D-6E8A-4147-A177-3AD203B41FA5}">
                      <a16:colId xmlns:a16="http://schemas.microsoft.com/office/drawing/2014/main" val="3352344839"/>
                    </a:ext>
                  </a:extLst>
                </a:gridCol>
              </a:tblGrid>
              <a:tr h="228600">
                <a:tc gridSpan="6">
                  <a:txBody>
                    <a:bodyPr/>
                    <a:lstStyle/>
                    <a:p>
                      <a:pPr algn="ctr" fontAlgn="b"/>
                      <a:r>
                        <a:rPr lang="de-DE" sz="1600" b="1" u="none" strike="noStrike" dirty="0">
                          <a:effectLst/>
                        </a:rPr>
                        <a:t>Bilanz im Durchschnitt eines gegebenen Betrachtungszeitraums *)</a:t>
                      </a:r>
                      <a:endParaRPr lang="de-DE" sz="1600" b="1"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826668352"/>
                  </a:ext>
                </a:extLst>
              </a:tr>
              <a:tr h="228600">
                <a:tc gridSpan="3">
                  <a:txBody>
                    <a:bodyPr/>
                    <a:lstStyle/>
                    <a:p>
                      <a:pPr algn="ctr" fontAlgn="b"/>
                      <a:r>
                        <a:rPr lang="de-DE" sz="1400" b="1" u="none" strike="noStrike" dirty="0">
                          <a:effectLst/>
                        </a:rPr>
                        <a:t>Vermögen (Aktiva) im Durchschnitt</a:t>
                      </a:r>
                      <a:endParaRPr lang="de-DE" sz="1400" b="1"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de-DE"/>
                    </a:p>
                  </a:txBody>
                  <a:tcPr/>
                </a:tc>
                <a:tc hMerge="1">
                  <a:txBody>
                    <a:bodyPr/>
                    <a:lstStyle/>
                    <a:p>
                      <a:endParaRPr lang="de-DE"/>
                    </a:p>
                  </a:txBody>
                  <a:tcPr/>
                </a:tc>
                <a:tc gridSpan="3">
                  <a:txBody>
                    <a:bodyPr/>
                    <a:lstStyle/>
                    <a:p>
                      <a:pPr algn="ctr" fontAlgn="b"/>
                      <a:r>
                        <a:rPr lang="de-DE" sz="1400" b="1" u="none" strike="noStrike" dirty="0">
                          <a:effectLst/>
                        </a:rPr>
                        <a:t>Kapital (Passiva) im Durchschnitt</a:t>
                      </a:r>
                      <a:endParaRPr lang="de-DE" sz="1400" b="1"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776559235"/>
                  </a:ext>
                </a:extLst>
              </a:tr>
              <a:tr h="222250">
                <a:tc>
                  <a:txBody>
                    <a:bodyPr/>
                    <a:lstStyle/>
                    <a:p>
                      <a:pPr algn="l" fontAlgn="b"/>
                      <a:r>
                        <a:rPr lang="de-DE" sz="1400" u="none" strike="noStrike" dirty="0" smtClean="0">
                          <a:effectLst/>
                        </a:rPr>
                        <a:t> Wert </a:t>
                      </a:r>
                      <a:r>
                        <a:rPr lang="de-DE" sz="1400" u="none" strike="noStrike" dirty="0">
                          <a:effectLst/>
                        </a:rPr>
                        <a:t>des eigenen Bodens</a:t>
                      </a:r>
                      <a:endParaRPr lang="de-DE" sz="1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r" fontAlgn="b"/>
                      <a:r>
                        <a:rPr lang="de-DE" sz="1400" u="none" strike="noStrike">
                          <a:effectLst/>
                        </a:rPr>
                        <a:t>900.000</a:t>
                      </a:r>
                      <a:endParaRPr lang="de-DE" sz="1400" b="0" i="0" u="none" strike="noStrike">
                        <a:effectLst/>
                        <a:latin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l" fontAlgn="b"/>
                      <a:r>
                        <a:rPr lang="de-DE" sz="1400" u="none" strike="noStrike" dirty="0" smtClean="0">
                          <a:effectLst/>
                        </a:rPr>
                        <a:t> €</a:t>
                      </a:r>
                      <a:endParaRPr lang="de-DE" sz="1400" b="0" i="0" u="none" strike="noStrike" dirty="0">
                        <a:effectLst/>
                        <a:latin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l" fontAlgn="b"/>
                      <a:r>
                        <a:rPr lang="de-DE" sz="1400" u="none" strike="noStrike" dirty="0" smtClean="0">
                          <a:effectLst/>
                        </a:rPr>
                        <a:t> Eigenkapital</a:t>
                      </a:r>
                      <a:endParaRPr lang="de-DE" sz="1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r" fontAlgn="b"/>
                      <a:r>
                        <a:rPr lang="de-DE" sz="1400" u="none" strike="noStrike" dirty="0" smtClean="0">
                          <a:effectLst/>
                        </a:rPr>
                        <a:t>2.000.000</a:t>
                      </a:r>
                      <a:endParaRPr lang="de-DE" sz="1400" b="0" i="0" u="none" strike="noStrike" dirty="0">
                        <a:effectLst/>
                        <a:latin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fontAlgn="b"/>
                      <a:r>
                        <a:rPr lang="de-DE" sz="1400" u="none" strike="noStrike" dirty="0" smtClean="0">
                          <a:effectLst/>
                        </a:rPr>
                        <a:t> €</a:t>
                      </a:r>
                      <a:endParaRPr lang="de-DE" sz="1400" b="0" i="0" u="none" strike="noStrike" dirty="0">
                        <a:effectLst/>
                        <a:latin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457771881"/>
                  </a:ext>
                </a:extLst>
              </a:tr>
              <a:tr h="222250">
                <a:tc>
                  <a:txBody>
                    <a:bodyPr/>
                    <a:lstStyle/>
                    <a:p>
                      <a:pPr algn="l" fontAlgn="b"/>
                      <a:r>
                        <a:rPr lang="de-DE" sz="1400" u="none" strike="noStrike" dirty="0" smtClean="0">
                          <a:effectLst/>
                        </a:rPr>
                        <a:t> Abnutzbares </a:t>
                      </a:r>
                      <a:r>
                        <a:rPr lang="de-DE" sz="1400" u="none" strike="noStrike" dirty="0">
                          <a:effectLst/>
                        </a:rPr>
                        <a:t>Anlagevermögen</a:t>
                      </a:r>
                      <a:endParaRPr lang="de-DE" sz="1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gn="r" fontAlgn="b"/>
                      <a:r>
                        <a:rPr lang="de-DE" sz="1400" u="none" strike="noStrike">
                          <a:effectLst/>
                        </a:rPr>
                        <a:t>1.292.500</a:t>
                      </a:r>
                      <a:endParaRPr lang="de-DE" sz="1400" b="0" i="0" u="none" strike="noStrike">
                        <a:effectLst/>
                        <a:latin typeface="Arial" panose="020B0604020202020204" pitchFamily="34" charset="0"/>
                      </a:endParaRPr>
                    </a:p>
                  </a:txBody>
                  <a:tcPr marL="0" marR="0" marT="0" marB="0" anchor="b">
                    <a:solidFill>
                      <a:schemeClr val="accent5">
                        <a:lumMod val="20000"/>
                        <a:lumOff val="80000"/>
                      </a:schemeClr>
                    </a:solidFill>
                  </a:tcPr>
                </a:tc>
                <a:tc>
                  <a:txBody>
                    <a:bodyPr/>
                    <a:lstStyle/>
                    <a:p>
                      <a:pPr algn="l" fontAlgn="b"/>
                      <a:r>
                        <a:rPr lang="de-DE" sz="1400" u="none" strike="noStrike" dirty="0" smtClean="0">
                          <a:effectLst/>
                        </a:rPr>
                        <a:t> €</a:t>
                      </a:r>
                      <a:endParaRPr lang="de-DE" sz="1000" b="0" i="0" u="none" strike="noStrike" dirty="0">
                        <a:effectLst/>
                        <a:latin typeface="Arial" panose="020B0604020202020204" pitchFamily="34" charset="0"/>
                      </a:endParaRPr>
                    </a:p>
                  </a:txBody>
                  <a:tcPr marL="0" marR="0" marT="0" marB="0">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l" fontAlgn="b"/>
                      <a:r>
                        <a:rPr lang="de-DE" sz="1400" i="1" u="none" strike="noStrike" dirty="0">
                          <a:solidFill>
                            <a:srgbClr val="652B91"/>
                          </a:solidFill>
                          <a:effectLst/>
                        </a:rPr>
                        <a:t> </a:t>
                      </a:r>
                      <a:r>
                        <a:rPr lang="de-DE" sz="1400" i="1" u="none" strike="noStrike" dirty="0" smtClean="0">
                          <a:solidFill>
                            <a:srgbClr val="652B91"/>
                          </a:solidFill>
                          <a:effectLst/>
                        </a:rPr>
                        <a:t>  </a:t>
                      </a:r>
                      <a:r>
                        <a:rPr lang="de-DE" sz="1400" i="1" u="none" strike="noStrike" dirty="0">
                          <a:solidFill>
                            <a:srgbClr val="652B91"/>
                          </a:solidFill>
                          <a:effectLst/>
                        </a:rPr>
                        <a:t>(davon eigenes Besatzkapital</a:t>
                      </a:r>
                      <a:endParaRPr lang="de-DE" sz="1400" b="0" i="1" u="none" strike="noStrike" dirty="0">
                        <a:solidFill>
                          <a:srgbClr val="652B91"/>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algn="r" fontAlgn="b"/>
                      <a:r>
                        <a:rPr lang="de-DE" sz="1400" i="1" u="none" strike="noStrike" dirty="0" smtClean="0">
                          <a:solidFill>
                            <a:srgbClr val="652B91"/>
                          </a:solidFill>
                          <a:effectLst/>
                        </a:rPr>
                        <a:t>1.100.000 </a:t>
                      </a:r>
                      <a:endParaRPr lang="de-DE" sz="1400" b="0" i="1" u="none" strike="noStrike" dirty="0">
                        <a:solidFill>
                          <a:srgbClr val="652B91"/>
                        </a:solidFill>
                        <a:effectLst/>
                        <a:latin typeface="Arial" panose="020B0604020202020204" pitchFamily="34" charset="0"/>
                      </a:endParaRPr>
                    </a:p>
                  </a:txBody>
                  <a:tcPr marL="0" marR="0" marT="0" marB="0" anchor="b">
                    <a:solidFill>
                      <a:schemeClr val="accent6">
                        <a:lumMod val="20000"/>
                        <a:lumOff val="80000"/>
                      </a:schemeClr>
                    </a:solidFill>
                  </a:tcPr>
                </a:tc>
                <a:tc>
                  <a:txBody>
                    <a:bodyPr/>
                    <a:lstStyle/>
                    <a:p>
                      <a:pPr algn="l" fontAlgn="b"/>
                      <a:r>
                        <a:rPr lang="de-DE" sz="1400" i="1" u="none" strike="noStrike" dirty="0" smtClean="0">
                          <a:solidFill>
                            <a:srgbClr val="652B91"/>
                          </a:solidFill>
                          <a:effectLst/>
                        </a:rPr>
                        <a:t> € </a:t>
                      </a:r>
                      <a:r>
                        <a:rPr lang="de-DE" sz="1400" i="1" u="none" strike="noStrike" dirty="0">
                          <a:solidFill>
                            <a:srgbClr val="652B91"/>
                          </a:solidFill>
                          <a:effectLst/>
                        </a:rPr>
                        <a:t>)</a:t>
                      </a:r>
                      <a:endParaRPr lang="de-DE" sz="1400" b="0" i="1" u="none" strike="noStrike" dirty="0">
                        <a:solidFill>
                          <a:srgbClr val="652B91"/>
                        </a:solidFill>
                        <a:effectLst/>
                        <a:latin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1600835837"/>
                  </a:ext>
                </a:extLst>
              </a:tr>
              <a:tr h="222250">
                <a:tc>
                  <a:txBody>
                    <a:bodyPr/>
                    <a:lstStyle/>
                    <a:p>
                      <a:pPr algn="l" fontAlgn="b"/>
                      <a:r>
                        <a:rPr lang="de-DE" sz="1400" u="none" strike="noStrike" dirty="0" smtClean="0">
                          <a:effectLst/>
                        </a:rPr>
                        <a:t> Umlauf- </a:t>
                      </a:r>
                      <a:r>
                        <a:rPr lang="de-DE" sz="1400" u="none" strike="noStrike" dirty="0">
                          <a:effectLst/>
                        </a:rPr>
                        <a:t>und Viehvermögen</a:t>
                      </a:r>
                      <a:endParaRPr lang="de-DE" sz="1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b"/>
                      <a:r>
                        <a:rPr lang="de-DE" sz="1400" u="none" strike="noStrike" dirty="0" smtClean="0">
                          <a:effectLst/>
                        </a:rPr>
                        <a:t>307.500</a:t>
                      </a:r>
                      <a:endParaRPr lang="de-DE" sz="1400" b="0" i="0" u="none" strike="noStrike" dirty="0">
                        <a:effectLst/>
                        <a:latin typeface="Arial" panose="020B0604020202020204" pitchFamily="34" charset="0"/>
                      </a:endParaRPr>
                    </a:p>
                  </a:txBody>
                  <a:tcPr marL="0" marR="0" marT="0"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de-DE" sz="1400" u="none" strike="noStrike" dirty="0" smtClean="0">
                          <a:effectLst/>
                        </a:rPr>
                        <a:t> €</a:t>
                      </a:r>
                      <a:endParaRPr lang="de-DE" sz="1400" b="0" i="0" u="none" strike="noStrike" dirty="0">
                        <a:effectLst/>
                        <a:latin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fontAlgn="b"/>
                      <a:r>
                        <a:rPr lang="de-DE" sz="1400" u="none" strike="noStrike" dirty="0" smtClean="0">
                          <a:effectLst/>
                        </a:rPr>
                        <a:t> Fremdkapital</a:t>
                      </a:r>
                      <a:endParaRPr lang="de-DE" sz="1400" b="0"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b"/>
                      <a:r>
                        <a:rPr lang="de-DE" sz="1400" u="none" strike="noStrike" dirty="0" smtClean="0">
                          <a:effectLst/>
                        </a:rPr>
                        <a:t>500.000</a:t>
                      </a:r>
                      <a:endParaRPr lang="de-DE" sz="1400" b="0" i="0" u="none" strike="noStrike" dirty="0">
                        <a:effectLst/>
                        <a:latin typeface="Arial" panose="020B0604020202020204" pitchFamily="34" charset="0"/>
                      </a:endParaRPr>
                    </a:p>
                  </a:txBody>
                  <a:tcPr marL="0" marR="0" marT="0" marB="0" anchor="b">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fontAlgn="b"/>
                      <a:r>
                        <a:rPr lang="de-DE" sz="1400" u="none" strike="noStrike" dirty="0">
                          <a:effectLst/>
                        </a:rPr>
                        <a:t> </a:t>
                      </a:r>
                      <a:r>
                        <a:rPr lang="de-DE" sz="1400" u="none" strike="noStrike" dirty="0" smtClean="0">
                          <a:effectLst/>
                        </a:rPr>
                        <a:t>€</a:t>
                      </a:r>
                      <a:endParaRPr lang="de-DE" sz="1400" b="0" i="0" u="none" strike="noStrike" dirty="0">
                        <a:effectLst/>
                        <a:latin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527507798"/>
                  </a:ext>
                </a:extLst>
              </a:tr>
              <a:tr h="228600">
                <a:tc>
                  <a:txBody>
                    <a:bodyPr/>
                    <a:lstStyle/>
                    <a:p>
                      <a:pPr algn="l" fontAlgn="b"/>
                      <a:r>
                        <a:rPr lang="de-DE" sz="1400" b="1" u="none" strike="noStrike" dirty="0" smtClean="0">
                          <a:effectLst/>
                        </a:rPr>
                        <a:t> Insgesamt</a:t>
                      </a:r>
                      <a:endParaRPr lang="de-DE" sz="1400" b="1"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r" fontAlgn="b"/>
                      <a:r>
                        <a:rPr lang="de-DE" sz="1400" b="1" u="none" strike="noStrike" dirty="0" smtClean="0">
                          <a:effectLst/>
                        </a:rPr>
                        <a:t>2.500.000</a:t>
                      </a:r>
                      <a:endParaRPr lang="de-DE" sz="1400" b="1" i="0" u="none" strike="noStrike" dirty="0">
                        <a:effectLst/>
                        <a:latin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l" fontAlgn="b"/>
                      <a:r>
                        <a:rPr lang="de-DE" sz="1400" b="1" u="none" strike="noStrike" dirty="0" smtClean="0">
                          <a:effectLst/>
                        </a:rPr>
                        <a:t> €</a:t>
                      </a:r>
                      <a:endParaRPr lang="de-DE" sz="1400" b="1" i="0" u="none" strike="noStrike" dirty="0">
                        <a:effectLst/>
                        <a:latin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l" fontAlgn="b"/>
                      <a:r>
                        <a:rPr lang="de-DE" sz="1400" b="1" u="none" strike="noStrike" dirty="0" smtClean="0">
                          <a:effectLst/>
                        </a:rPr>
                        <a:t> Insgesamt</a:t>
                      </a:r>
                      <a:endParaRPr lang="de-DE" sz="1400" b="1" i="0" u="none" strike="noStrike" dirty="0">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r" fontAlgn="b"/>
                      <a:r>
                        <a:rPr lang="de-DE" sz="1400" b="1" u="none" strike="noStrike" dirty="0" smtClean="0">
                          <a:effectLst/>
                        </a:rPr>
                        <a:t>2.500.000</a:t>
                      </a:r>
                      <a:endParaRPr lang="de-DE" sz="1400" b="1" i="0" u="none" strike="noStrike" dirty="0">
                        <a:effectLst/>
                        <a:latin typeface="Arial" panose="020B0604020202020204" pitchFamily="34" charset="0"/>
                      </a:endParaRPr>
                    </a:p>
                  </a:txBody>
                  <a:tcPr marL="0" marR="0" marT="0" marB="0" anchor="b">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algn="l" fontAlgn="b"/>
                      <a:r>
                        <a:rPr lang="de-DE" sz="1400" b="1" u="none" strike="noStrike" dirty="0" smtClean="0">
                          <a:effectLst/>
                        </a:rPr>
                        <a:t> €</a:t>
                      </a:r>
                      <a:endParaRPr lang="de-DE" sz="1400" b="1" i="0" u="none" strike="noStrike" dirty="0">
                        <a:effectLst/>
                        <a:latin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3431918520"/>
                  </a:ext>
                </a:extLst>
              </a:tr>
              <a:tr h="222250">
                <a:tc>
                  <a:txBody>
                    <a:bodyPr/>
                    <a:lstStyle/>
                    <a:p>
                      <a:pPr algn="l" fontAlgn="b"/>
                      <a:r>
                        <a:rPr lang="de-DE" sz="1400" i="1" u="none" strike="noStrike" dirty="0">
                          <a:solidFill>
                            <a:srgbClr val="7030A0"/>
                          </a:solidFill>
                          <a:effectLst/>
                        </a:rPr>
                        <a:t> </a:t>
                      </a:r>
                      <a:r>
                        <a:rPr lang="de-DE" sz="1400" i="1" u="none" strike="noStrike" dirty="0" smtClean="0">
                          <a:solidFill>
                            <a:srgbClr val="7030A0"/>
                          </a:solidFill>
                          <a:effectLst/>
                        </a:rPr>
                        <a:t>  (</a:t>
                      </a:r>
                      <a:r>
                        <a:rPr lang="de-DE" sz="1400" i="1" u="none" strike="noStrike" dirty="0">
                          <a:solidFill>
                            <a:srgbClr val="7030A0"/>
                          </a:solidFill>
                          <a:effectLst/>
                        </a:rPr>
                        <a:t>davon Besatzvermögen</a:t>
                      </a:r>
                      <a:endParaRPr lang="de-DE" sz="1400" b="0" i="1" u="none" strike="noStrike" dirty="0">
                        <a:solidFill>
                          <a:srgbClr val="7030A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de-DE" sz="1400" i="1" u="none" strike="noStrike" dirty="0" smtClean="0">
                          <a:solidFill>
                            <a:srgbClr val="7030A0"/>
                          </a:solidFill>
                          <a:effectLst/>
                        </a:rPr>
                        <a:t>1.600.000</a:t>
                      </a:r>
                      <a:endParaRPr lang="de-DE" sz="1400" b="0" i="1" u="none" strike="noStrike" dirty="0">
                        <a:solidFill>
                          <a:srgbClr val="7030A0"/>
                        </a:solidFill>
                        <a:effectLst/>
                        <a:latin typeface="Arial" panose="020B0604020202020204" pitchFamily="34" charset="0"/>
                      </a:endParaRPr>
                    </a:p>
                  </a:txBody>
                  <a:tcPr marL="0" marR="0" marT="0" marB="0" anchor="b">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de-DE" sz="1400" i="1" u="none" strike="noStrike" dirty="0" smtClean="0">
                          <a:solidFill>
                            <a:srgbClr val="7030A0"/>
                          </a:solidFill>
                          <a:effectLst/>
                        </a:rPr>
                        <a:t> €</a:t>
                      </a:r>
                      <a:endParaRPr lang="de-DE" sz="1400" b="0" i="1" u="none" strike="noStrike" dirty="0">
                        <a:solidFill>
                          <a:srgbClr val="7030A0"/>
                        </a:solidFill>
                        <a:effectLst/>
                        <a:latin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de-DE" sz="1400" i="1" u="none" strike="noStrike" dirty="0">
                          <a:solidFill>
                            <a:srgbClr val="7030A0"/>
                          </a:solidFill>
                          <a:effectLst/>
                        </a:rPr>
                        <a:t> </a:t>
                      </a:r>
                      <a:r>
                        <a:rPr lang="de-DE" sz="1400" i="1" u="none" strike="noStrike" dirty="0" smtClean="0">
                          <a:solidFill>
                            <a:srgbClr val="7030A0"/>
                          </a:solidFill>
                          <a:effectLst/>
                        </a:rPr>
                        <a:t>  (</a:t>
                      </a:r>
                      <a:r>
                        <a:rPr lang="de-DE" sz="1400" i="1" u="none" strike="noStrike" dirty="0">
                          <a:solidFill>
                            <a:srgbClr val="7030A0"/>
                          </a:solidFill>
                          <a:effectLst/>
                        </a:rPr>
                        <a:t>davon Besatzkapital</a:t>
                      </a:r>
                      <a:endParaRPr lang="de-DE" sz="1400" b="0" i="1" u="none" strike="noStrike" dirty="0">
                        <a:solidFill>
                          <a:srgbClr val="7030A0"/>
                        </a:solidFill>
                        <a:effectLst/>
                        <a:latin typeface="Arial" panose="020B0604020202020204" pitchFamily="34" charset="0"/>
                      </a:endParaRPr>
                    </a:p>
                  </a:txBody>
                  <a:tcPr marL="0" marR="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de-DE" sz="1400" i="1" u="none" strike="noStrike" dirty="0" smtClean="0">
                          <a:solidFill>
                            <a:srgbClr val="7030A0"/>
                          </a:solidFill>
                          <a:effectLst/>
                        </a:rPr>
                        <a:t>1.600.000</a:t>
                      </a:r>
                      <a:endParaRPr lang="de-DE" sz="1400" b="0" i="1" u="none" strike="noStrike" dirty="0">
                        <a:solidFill>
                          <a:srgbClr val="7030A0"/>
                        </a:solidFill>
                        <a:effectLst/>
                        <a:latin typeface="Arial" panose="020B0604020202020204" pitchFamily="34" charset="0"/>
                      </a:endParaRPr>
                    </a:p>
                  </a:txBody>
                  <a:tcPr marL="0" marR="0" marT="0" marB="0" anchor="b">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fontAlgn="b"/>
                      <a:r>
                        <a:rPr lang="de-DE" sz="1400" i="1" u="none" strike="noStrike" dirty="0" smtClean="0">
                          <a:solidFill>
                            <a:srgbClr val="7030A0"/>
                          </a:solidFill>
                          <a:effectLst/>
                        </a:rPr>
                        <a:t> € </a:t>
                      </a:r>
                      <a:r>
                        <a:rPr lang="de-DE" sz="1400" i="1" u="none" strike="noStrike" dirty="0">
                          <a:solidFill>
                            <a:srgbClr val="7030A0"/>
                          </a:solidFill>
                          <a:effectLst/>
                        </a:rPr>
                        <a:t>)</a:t>
                      </a:r>
                      <a:endParaRPr lang="de-DE" sz="1400" b="0" i="1" u="none" strike="noStrike" dirty="0">
                        <a:solidFill>
                          <a:srgbClr val="7030A0"/>
                        </a:solidFill>
                        <a:effectLst/>
                        <a:latin typeface="Arial" panose="020B0604020202020204" pitchFamily="34" charset="0"/>
                      </a:endParaRPr>
                    </a:p>
                  </a:txBody>
                  <a:tcPr marL="0" marR="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770315068"/>
                  </a:ext>
                </a:extLst>
              </a:tr>
            </a:tbl>
          </a:graphicData>
        </a:graphic>
      </p:graphicFrame>
      <p:sp>
        <p:nvSpPr>
          <p:cNvPr id="14" name="AutoShape 16"/>
          <p:cNvSpPr>
            <a:spLocks/>
          </p:cNvSpPr>
          <p:nvPr/>
        </p:nvSpPr>
        <p:spPr bwMode="auto">
          <a:xfrm>
            <a:off x="8488079" y="3466729"/>
            <a:ext cx="66675" cy="384175"/>
          </a:xfrm>
          <a:prstGeom prst="rightBrace">
            <a:avLst>
              <a:gd name="adj1" fmla="val 44901"/>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cxnSp>
        <p:nvCxnSpPr>
          <p:cNvPr id="15" name="AutoShape 18"/>
          <p:cNvCxnSpPr>
            <a:cxnSpLocks noChangeShapeType="1"/>
          </p:cNvCxnSpPr>
          <p:nvPr/>
        </p:nvCxnSpPr>
        <p:spPr bwMode="auto">
          <a:xfrm rot="5400000">
            <a:off x="8270406" y="3874071"/>
            <a:ext cx="576263" cy="144463"/>
          </a:xfrm>
          <a:prstGeom prst="bentConnector3">
            <a:avLst>
              <a:gd name="adj1" fmla="val 100355"/>
            </a:avLst>
          </a:prstGeom>
          <a:noFill/>
          <a:ln w="9525">
            <a:solidFill>
              <a:srgbClr val="000000"/>
            </a:solidFill>
            <a:miter lim="800000"/>
            <a:headEnd type="oval" w="sm" len="sm"/>
            <a:tailEnd type="triangle" w="med" len="med"/>
          </a:ln>
          <a:extLst>
            <a:ext uri="{909E8E84-426E-40DD-AFC4-6F175D3DCCD1}">
              <a14:hiddenFill xmlns:a14="http://schemas.microsoft.com/office/drawing/2010/main">
                <a:noFill/>
              </a14:hiddenFill>
            </a:ext>
          </a:extLst>
        </p:spPr>
      </p:cxnSp>
      <p:sp>
        <p:nvSpPr>
          <p:cNvPr id="16" name="Textfeld 15"/>
          <p:cNvSpPr txBox="1"/>
          <p:nvPr/>
        </p:nvSpPr>
        <p:spPr>
          <a:xfrm>
            <a:off x="308224" y="2155370"/>
            <a:ext cx="4068781" cy="289879"/>
          </a:xfrm>
          <a:prstGeom prst="rect">
            <a:avLst/>
          </a:prstGeom>
          <a:solidFill>
            <a:srgbClr val="FFFF00">
              <a:alpha val="25000"/>
            </a:srgbClr>
          </a:solidFill>
        </p:spPr>
        <p:txBody>
          <a:bodyPr wrap="square" lIns="72000" rIns="36000" rtlCol="0" anchor="ctr" anchorCtr="0">
            <a:noAutofit/>
          </a:bodyPr>
          <a:lstStyle/>
          <a:p>
            <a:pPr algn="r"/>
            <a:r>
              <a:rPr lang="de-DE" sz="2000" u="none" strike="noStrike" dirty="0" smtClean="0">
                <a:solidFill>
                  <a:schemeClr val="accent1">
                    <a:lumMod val="50000"/>
                  </a:schemeClr>
                </a:solidFill>
                <a:effectLst/>
              </a:rPr>
              <a:t>AfA</a:t>
            </a:r>
            <a:r>
              <a:rPr lang="de-DE" sz="2000" u="none" strike="noStrike" baseline="0" dirty="0" smtClean="0">
                <a:solidFill>
                  <a:schemeClr val="accent1">
                    <a:lumMod val="50000"/>
                  </a:schemeClr>
                </a:solidFill>
                <a:effectLst/>
              </a:rPr>
              <a:t> = (A – R) / N</a:t>
            </a:r>
            <a:endParaRPr lang="de-DE" sz="2000" b="1" dirty="0">
              <a:solidFill>
                <a:schemeClr val="accent1">
                  <a:lumMod val="50000"/>
                </a:schemeClr>
              </a:solidFill>
            </a:endParaRPr>
          </a:p>
        </p:txBody>
      </p:sp>
      <p:sp>
        <p:nvSpPr>
          <p:cNvPr id="17" name="Textfeld 16"/>
          <p:cNvSpPr txBox="1"/>
          <p:nvPr/>
        </p:nvSpPr>
        <p:spPr>
          <a:xfrm>
            <a:off x="308224" y="2502316"/>
            <a:ext cx="4068781" cy="289879"/>
          </a:xfrm>
          <a:prstGeom prst="rect">
            <a:avLst/>
          </a:prstGeom>
          <a:solidFill>
            <a:srgbClr val="FFFF00">
              <a:alpha val="25000"/>
            </a:srgbClr>
          </a:solidFill>
        </p:spPr>
        <p:txBody>
          <a:bodyPr wrap="square" lIns="72000" rIns="36000" rtlCol="0" anchor="ctr" anchorCtr="0">
            <a:noAutofit/>
          </a:bodyPr>
          <a:lstStyle/>
          <a:p>
            <a:pPr algn="r"/>
            <a:r>
              <a:rPr lang="de-DE" sz="2000" dirty="0" smtClean="0">
                <a:solidFill>
                  <a:schemeClr val="accent1">
                    <a:lumMod val="50000"/>
                  </a:schemeClr>
                </a:solidFill>
              </a:rPr>
              <a:t>: Gebäudeunterhalt!</a:t>
            </a:r>
            <a:endParaRPr lang="de-DE" sz="2000" dirty="0">
              <a:solidFill>
                <a:schemeClr val="accent1">
                  <a:lumMod val="50000"/>
                </a:schemeClr>
              </a:solidFill>
            </a:endParaRPr>
          </a:p>
        </p:txBody>
      </p:sp>
      <p:sp>
        <p:nvSpPr>
          <p:cNvPr id="18" name="Textfeld 17"/>
          <p:cNvSpPr txBox="1"/>
          <p:nvPr/>
        </p:nvSpPr>
        <p:spPr>
          <a:xfrm>
            <a:off x="308223" y="3945002"/>
            <a:ext cx="4068781" cy="289879"/>
          </a:xfrm>
          <a:prstGeom prst="rect">
            <a:avLst/>
          </a:prstGeom>
          <a:solidFill>
            <a:srgbClr val="FFFF00">
              <a:alpha val="25000"/>
            </a:srgbClr>
          </a:solidFill>
        </p:spPr>
        <p:txBody>
          <a:bodyPr wrap="square" lIns="72000" rIns="36000" rtlCol="0" anchor="ctr" anchorCtr="0">
            <a:noAutofit/>
          </a:bodyPr>
          <a:lstStyle/>
          <a:p>
            <a:pPr algn="r"/>
            <a:r>
              <a:rPr lang="de-DE" sz="2000" dirty="0" smtClean="0">
                <a:solidFill>
                  <a:schemeClr val="accent1">
                    <a:lumMod val="50000"/>
                  </a:schemeClr>
                </a:solidFill>
              </a:rPr>
              <a:t>    :      Fremdkapital </a:t>
            </a:r>
            <a:r>
              <a:rPr lang="de-DE" sz="2000" dirty="0" smtClean="0">
                <a:solidFill>
                  <a:schemeClr val="accent1">
                    <a:lumMod val="50000"/>
                  </a:schemeClr>
                </a:solidFill>
                <a:latin typeface="Arial" panose="020B0604020202020204" pitchFamily="34" charset="0"/>
                <a:cs typeface="Arial" panose="020B0604020202020204" pitchFamily="34" charset="0"/>
              </a:rPr>
              <a:t>×</a:t>
            </a:r>
            <a:r>
              <a:rPr lang="de-DE" sz="2000" dirty="0" smtClean="0">
                <a:solidFill>
                  <a:schemeClr val="accent1">
                    <a:lumMod val="50000"/>
                  </a:schemeClr>
                </a:solidFill>
              </a:rPr>
              <a:t> %-Satz</a:t>
            </a:r>
            <a:endParaRPr lang="de-DE" sz="2000" dirty="0">
              <a:solidFill>
                <a:schemeClr val="accent1">
                  <a:lumMod val="50000"/>
                </a:schemeClr>
              </a:solidFill>
            </a:endParaRPr>
          </a:p>
        </p:txBody>
      </p:sp>
      <p:sp>
        <p:nvSpPr>
          <p:cNvPr id="19" name="Textfeld 18"/>
          <p:cNvSpPr txBox="1"/>
          <p:nvPr/>
        </p:nvSpPr>
        <p:spPr>
          <a:xfrm>
            <a:off x="308222" y="5739203"/>
            <a:ext cx="4068781" cy="289879"/>
          </a:xfrm>
          <a:prstGeom prst="rect">
            <a:avLst/>
          </a:prstGeom>
          <a:solidFill>
            <a:srgbClr val="FFFF00">
              <a:alpha val="25000"/>
            </a:srgbClr>
          </a:solidFill>
        </p:spPr>
        <p:txBody>
          <a:bodyPr wrap="square" lIns="72000" rIns="36000" rtlCol="0" anchor="ctr" anchorCtr="0">
            <a:noAutofit/>
          </a:bodyPr>
          <a:lstStyle/>
          <a:p>
            <a:pPr algn="r"/>
            <a:r>
              <a:rPr lang="de-DE" sz="2000" dirty="0" smtClean="0">
                <a:solidFill>
                  <a:schemeClr val="accent1">
                    <a:lumMod val="50000"/>
                  </a:schemeClr>
                </a:solidFill>
              </a:rPr>
              <a:t>:   Eig. Besatzkapital </a:t>
            </a:r>
            <a:r>
              <a:rPr lang="de-DE" sz="2000" dirty="0" smtClean="0">
                <a:solidFill>
                  <a:schemeClr val="accent1">
                    <a:lumMod val="50000"/>
                  </a:schemeClr>
                </a:solidFill>
                <a:latin typeface="Arial" panose="020B0604020202020204" pitchFamily="34" charset="0"/>
                <a:cs typeface="Arial" panose="020B0604020202020204" pitchFamily="34" charset="0"/>
              </a:rPr>
              <a:t>×</a:t>
            </a:r>
            <a:r>
              <a:rPr lang="de-DE" sz="2000" dirty="0" smtClean="0">
                <a:solidFill>
                  <a:schemeClr val="accent1">
                    <a:lumMod val="50000"/>
                  </a:schemeClr>
                </a:solidFill>
              </a:rPr>
              <a:t> %-Satz</a:t>
            </a:r>
            <a:endParaRPr lang="de-DE" sz="2000" b="1" dirty="0">
              <a:solidFill>
                <a:schemeClr val="accent1">
                  <a:lumMod val="50000"/>
                </a:schemeClr>
              </a:solidFill>
            </a:endParaRPr>
          </a:p>
        </p:txBody>
      </p:sp>
      <p:graphicFrame>
        <p:nvGraphicFramePr>
          <p:cNvPr id="21" name="Tabelle 20"/>
          <p:cNvGraphicFramePr>
            <a:graphicFrameLocks noGrp="1"/>
          </p:cNvGraphicFramePr>
          <p:nvPr>
            <p:extLst/>
          </p:nvPr>
        </p:nvGraphicFramePr>
        <p:xfrm>
          <a:off x="5180450" y="4386992"/>
          <a:ext cx="7011549" cy="2135900"/>
        </p:xfrm>
        <a:graphic>
          <a:graphicData uri="http://schemas.openxmlformats.org/drawingml/2006/table">
            <a:tbl>
              <a:tblPr>
                <a:tableStyleId>{5C22544A-7EE6-4342-B048-85BDC9FD1C3A}</a:tableStyleId>
              </a:tblPr>
              <a:tblGrid>
                <a:gridCol w="1865977">
                  <a:extLst>
                    <a:ext uri="{9D8B030D-6E8A-4147-A177-3AD203B41FA5}">
                      <a16:colId xmlns:a16="http://schemas.microsoft.com/office/drawing/2014/main" val="4252496380"/>
                    </a:ext>
                  </a:extLst>
                </a:gridCol>
                <a:gridCol w="5145572">
                  <a:extLst>
                    <a:ext uri="{9D8B030D-6E8A-4147-A177-3AD203B41FA5}">
                      <a16:colId xmlns:a16="http://schemas.microsoft.com/office/drawing/2014/main" val="3841483348"/>
                    </a:ext>
                  </a:extLst>
                </a:gridCol>
              </a:tblGrid>
              <a:tr h="136091">
                <a:tc>
                  <a:txBody>
                    <a:bodyPr/>
                    <a:lstStyle/>
                    <a:p>
                      <a:pPr algn="l" fontAlgn="b"/>
                      <a:r>
                        <a:rPr lang="de-DE" sz="1100" u="none" strike="noStrike">
                          <a:solidFill>
                            <a:schemeClr val="tx1">
                              <a:lumMod val="65000"/>
                              <a:lumOff val="35000"/>
                            </a:schemeClr>
                          </a:solidFill>
                          <a:effectLst/>
                        </a:rPr>
                        <a:t>Rechenwege in der Bilanz:</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881517068"/>
                  </a:ext>
                </a:extLst>
              </a:tr>
              <a:tr h="136091">
                <a:tc>
                  <a:txBody>
                    <a:bodyPr/>
                    <a:lstStyle/>
                    <a:p>
                      <a:pPr algn="l" fontAlgn="b"/>
                      <a:r>
                        <a:rPr lang="de-DE" sz="1100" u="none" strike="noStrike">
                          <a:solidFill>
                            <a:schemeClr val="tx1">
                              <a:lumMod val="65000"/>
                              <a:lumOff val="35000"/>
                            </a:schemeClr>
                          </a:solidFill>
                          <a:effectLst/>
                        </a:rPr>
                        <a:t>Wert des eigenen Bodens</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dirty="0">
                          <a:solidFill>
                            <a:schemeClr val="tx1">
                              <a:lumMod val="65000"/>
                              <a:lumOff val="35000"/>
                            </a:schemeClr>
                          </a:solidFill>
                          <a:effectLst/>
                        </a:rPr>
                        <a:t>=  Bewertung nach Ertragswert ODER Verkehrswert ODER kapitalisierter Pachtansatz</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2600223495"/>
                  </a:ext>
                </a:extLst>
              </a:tr>
              <a:tr h="136091">
                <a:tc>
                  <a:txBody>
                    <a:bodyPr/>
                    <a:lstStyle/>
                    <a:p>
                      <a:pPr algn="l" fontAlgn="b"/>
                      <a:r>
                        <a:rPr lang="de-DE" sz="1100" u="none" strike="noStrike">
                          <a:solidFill>
                            <a:schemeClr val="tx1">
                              <a:lumMod val="65000"/>
                              <a:lumOff val="35000"/>
                            </a:schemeClr>
                          </a:solidFill>
                          <a:effectLst/>
                        </a:rPr>
                        <a:t>Abnutzbares Anlagevermögen</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a:solidFill>
                            <a:schemeClr val="tx1">
                              <a:lumMod val="65000"/>
                              <a:lumOff val="35000"/>
                            </a:schemeClr>
                          </a:solidFill>
                          <a:effectLst/>
                        </a:rPr>
                        <a:t>=  (A + R) / 2    [enstpricht dem Mittelwert der Zeitwerte im Betrachtungszeitraum]</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2701536374"/>
                  </a:ext>
                </a:extLst>
              </a:tr>
              <a:tr h="136091">
                <a:tc>
                  <a:txBody>
                    <a:bodyPr/>
                    <a:lstStyle/>
                    <a:p>
                      <a:pPr algn="l" fontAlgn="b"/>
                      <a:r>
                        <a:rPr lang="de-DE" sz="1100" u="none" strike="noStrike" dirty="0">
                          <a:solidFill>
                            <a:schemeClr val="tx1">
                              <a:lumMod val="65000"/>
                              <a:lumOff val="35000"/>
                            </a:schemeClr>
                          </a:solidFill>
                          <a:effectLst/>
                        </a:rPr>
                        <a:t>Umlauf- und Viehvermögen</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dirty="0">
                          <a:solidFill>
                            <a:schemeClr val="tx1">
                              <a:lumMod val="65000"/>
                              <a:lumOff val="35000"/>
                            </a:schemeClr>
                          </a:solidFill>
                          <a:effectLst/>
                        </a:rPr>
                        <a:t>=  nach Schätzformeln aus DB-Rechnungen abgeleitet</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1600392873"/>
                  </a:ext>
                </a:extLst>
              </a:tr>
              <a:tr h="108000">
                <a:tc>
                  <a:txBody>
                    <a:bodyPr/>
                    <a:lstStyle/>
                    <a:p>
                      <a:pPr algn="l" fontAlgn="b"/>
                      <a:endParaRPr lang="de-DE" sz="4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endParaRPr lang="de-DE" sz="4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1955431358"/>
                  </a:ext>
                </a:extLst>
              </a:tr>
              <a:tr h="136091">
                <a:tc>
                  <a:txBody>
                    <a:bodyPr/>
                    <a:lstStyle/>
                    <a:p>
                      <a:pPr algn="l" fontAlgn="b"/>
                      <a:r>
                        <a:rPr lang="de-DE" sz="1100" u="none" strike="noStrike" dirty="0">
                          <a:solidFill>
                            <a:schemeClr val="tx1">
                              <a:lumMod val="65000"/>
                              <a:lumOff val="35000"/>
                            </a:schemeClr>
                          </a:solidFill>
                          <a:effectLst/>
                        </a:rPr>
                        <a:t>Aktiva insgesamt</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a:solidFill>
                            <a:schemeClr val="tx1">
                              <a:lumMod val="65000"/>
                              <a:lumOff val="35000"/>
                            </a:schemeClr>
                          </a:solidFill>
                          <a:effectLst/>
                        </a:rPr>
                        <a:t>=  Summe des Wertes der einzelnen Vermögensgegenstände</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1191109781"/>
                  </a:ext>
                </a:extLst>
              </a:tr>
              <a:tr h="136091">
                <a:tc>
                  <a:txBody>
                    <a:bodyPr/>
                    <a:lstStyle/>
                    <a:p>
                      <a:pPr algn="l" fontAlgn="b"/>
                      <a:r>
                        <a:rPr lang="de-DE" sz="1100" u="none" strike="noStrike" dirty="0">
                          <a:solidFill>
                            <a:schemeClr val="tx1">
                              <a:lumMod val="65000"/>
                              <a:lumOff val="35000"/>
                            </a:schemeClr>
                          </a:solidFill>
                          <a:effectLst/>
                        </a:rPr>
                        <a:t>Besatzvermögen</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dirty="0">
                          <a:solidFill>
                            <a:schemeClr val="tx1">
                              <a:lumMod val="65000"/>
                              <a:lumOff val="35000"/>
                            </a:schemeClr>
                          </a:solidFill>
                          <a:effectLst/>
                        </a:rPr>
                        <a:t>=  Aktiva ohne den Wert des Bodens (= alles, was nicht Boden ist)</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4289137534"/>
                  </a:ext>
                </a:extLst>
              </a:tr>
              <a:tr h="136091">
                <a:tc>
                  <a:txBody>
                    <a:bodyPr/>
                    <a:lstStyle/>
                    <a:p>
                      <a:pPr algn="l" fontAlgn="b"/>
                      <a:r>
                        <a:rPr lang="de-DE" sz="1100" u="none" strike="noStrike" dirty="0">
                          <a:solidFill>
                            <a:schemeClr val="tx1">
                              <a:lumMod val="65000"/>
                              <a:lumOff val="35000"/>
                            </a:schemeClr>
                          </a:solidFill>
                          <a:effectLst/>
                        </a:rPr>
                        <a:t>Passiva insgesamt</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a:solidFill>
                            <a:schemeClr val="tx1">
                              <a:lumMod val="65000"/>
                              <a:lumOff val="35000"/>
                            </a:schemeClr>
                          </a:solidFill>
                          <a:effectLst/>
                        </a:rPr>
                        <a:t>=  Aktiva insgesamt</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3573832947"/>
                  </a:ext>
                </a:extLst>
              </a:tr>
              <a:tr h="288000">
                <a:tc>
                  <a:txBody>
                    <a:bodyPr/>
                    <a:lstStyle/>
                    <a:p>
                      <a:pPr algn="l" fontAlgn="b"/>
                      <a:r>
                        <a:rPr lang="de-DE" sz="1100" u="none" strike="noStrike" dirty="0">
                          <a:solidFill>
                            <a:schemeClr val="tx1">
                              <a:lumMod val="65000"/>
                              <a:lumOff val="35000"/>
                            </a:schemeClr>
                          </a:solidFill>
                          <a:effectLst/>
                        </a:rPr>
                        <a:t>Besatzkapital</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dirty="0">
                          <a:solidFill>
                            <a:schemeClr val="tx1">
                              <a:lumMod val="65000"/>
                              <a:lumOff val="35000"/>
                            </a:schemeClr>
                          </a:solidFill>
                          <a:effectLst/>
                        </a:rPr>
                        <a:t>=  Besatzvermögen</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556397401"/>
                  </a:ext>
                </a:extLst>
              </a:tr>
              <a:tr h="136091">
                <a:tc>
                  <a:txBody>
                    <a:bodyPr/>
                    <a:lstStyle/>
                    <a:p>
                      <a:pPr algn="l" fontAlgn="b"/>
                      <a:r>
                        <a:rPr lang="de-DE" sz="1100" u="none" strike="noStrike">
                          <a:solidFill>
                            <a:schemeClr val="tx1">
                              <a:lumMod val="65000"/>
                              <a:lumOff val="35000"/>
                            </a:schemeClr>
                          </a:solidFill>
                          <a:effectLst/>
                        </a:rPr>
                        <a:t>Fremdkapital</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a:solidFill>
                            <a:schemeClr val="tx1">
                              <a:lumMod val="65000"/>
                              <a:lumOff val="35000"/>
                            </a:schemeClr>
                          </a:solidFill>
                          <a:effectLst/>
                        </a:rPr>
                        <a:t>=  gegeben! (= Schuldenstand im Ø eines Betrachtungszeitraums)</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1580483553"/>
                  </a:ext>
                </a:extLst>
              </a:tr>
              <a:tr h="136091">
                <a:tc>
                  <a:txBody>
                    <a:bodyPr/>
                    <a:lstStyle/>
                    <a:p>
                      <a:pPr algn="l" fontAlgn="b"/>
                      <a:r>
                        <a:rPr lang="de-DE" sz="1100" u="none" strike="noStrike">
                          <a:solidFill>
                            <a:schemeClr val="tx1">
                              <a:lumMod val="65000"/>
                              <a:lumOff val="35000"/>
                            </a:schemeClr>
                          </a:solidFill>
                          <a:effectLst/>
                        </a:rPr>
                        <a:t>Eigenkapital</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a:solidFill>
                            <a:schemeClr val="tx1">
                              <a:lumMod val="65000"/>
                              <a:lumOff val="35000"/>
                            </a:schemeClr>
                          </a:solidFill>
                          <a:effectLst/>
                        </a:rPr>
                        <a:t>=  Passiva insgesamt MINUS Fremdkapital</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1430800519"/>
                  </a:ext>
                </a:extLst>
              </a:tr>
              <a:tr h="136091">
                <a:tc>
                  <a:txBody>
                    <a:bodyPr/>
                    <a:lstStyle/>
                    <a:p>
                      <a:pPr algn="l" fontAlgn="b"/>
                      <a:r>
                        <a:rPr lang="de-DE" sz="1100" u="none" strike="noStrike">
                          <a:solidFill>
                            <a:schemeClr val="tx1">
                              <a:lumMod val="65000"/>
                              <a:lumOff val="35000"/>
                            </a:schemeClr>
                          </a:solidFill>
                          <a:effectLst/>
                        </a:rPr>
                        <a:t>Eigenes Besatzkapital</a:t>
                      </a:r>
                      <a:endParaRPr lang="de-DE" sz="1100" b="0" i="0" u="none" strike="noStrike">
                        <a:solidFill>
                          <a:schemeClr val="tx1">
                            <a:lumMod val="65000"/>
                            <a:lumOff val="35000"/>
                          </a:schemeClr>
                        </a:solidFill>
                        <a:effectLst/>
                        <a:latin typeface="Arial" panose="020B0604020202020204" pitchFamily="34" charset="0"/>
                      </a:endParaRPr>
                    </a:p>
                  </a:txBody>
                  <a:tcPr marL="6350" marR="6350" marT="6350" marB="0" anchor="b">
                    <a:noFill/>
                  </a:tcPr>
                </a:tc>
                <a:tc>
                  <a:txBody>
                    <a:bodyPr/>
                    <a:lstStyle/>
                    <a:p>
                      <a:pPr algn="l" fontAlgn="b"/>
                      <a:r>
                        <a:rPr lang="de-DE" sz="1100" u="none" strike="noStrike" dirty="0">
                          <a:solidFill>
                            <a:schemeClr val="tx1">
                              <a:lumMod val="65000"/>
                              <a:lumOff val="35000"/>
                            </a:schemeClr>
                          </a:solidFill>
                          <a:effectLst/>
                        </a:rPr>
                        <a:t>=  Besatzkapital MINUS Fremdkapital</a:t>
                      </a:r>
                      <a:endParaRPr lang="de-DE" sz="1100" b="0" i="0" u="none" strike="noStrike" dirty="0">
                        <a:solidFill>
                          <a:schemeClr val="tx1">
                            <a:lumMod val="65000"/>
                            <a:lumOff val="35000"/>
                          </a:schemeClr>
                        </a:solidFill>
                        <a:effectLst/>
                        <a:latin typeface="Arial" panose="020B0604020202020204" pitchFamily="34" charset="0"/>
                      </a:endParaRPr>
                    </a:p>
                  </a:txBody>
                  <a:tcPr marL="6350" marR="6350" marT="6350" marB="0" anchor="b">
                    <a:noFill/>
                  </a:tcPr>
                </a:tc>
                <a:extLst>
                  <a:ext uri="{0D108BD9-81ED-4DB2-BD59-A6C34878D82A}">
                    <a16:rowId xmlns:a16="http://schemas.microsoft.com/office/drawing/2014/main" val="3492939987"/>
                  </a:ext>
                </a:extLst>
              </a:tr>
            </a:tbl>
          </a:graphicData>
        </a:graphic>
      </p:graphicFrame>
      <p:sp>
        <p:nvSpPr>
          <p:cNvPr id="22" name="Ellipse 21"/>
          <p:cNvSpPr/>
          <p:nvPr/>
        </p:nvSpPr>
        <p:spPr>
          <a:xfrm>
            <a:off x="9695089" y="2204357"/>
            <a:ext cx="734786" cy="297959"/>
          </a:xfrm>
          <a:prstGeom prst="ellipse">
            <a:avLst/>
          </a:prstGeom>
          <a:noFill/>
          <a:ln w="158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p:cNvSpPr/>
          <p:nvPr/>
        </p:nvSpPr>
        <p:spPr>
          <a:xfrm>
            <a:off x="10503281" y="2204357"/>
            <a:ext cx="734786" cy="419860"/>
          </a:xfrm>
          <a:prstGeom prst="ellipse">
            <a:avLst/>
          </a:prstGeom>
          <a:noFill/>
          <a:ln w="158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5" name="Gerade Verbindung mit Pfeil 24"/>
          <p:cNvCxnSpPr/>
          <p:nvPr/>
        </p:nvCxnSpPr>
        <p:spPr>
          <a:xfrm flipH="1" flipV="1">
            <a:off x="4450412" y="2249626"/>
            <a:ext cx="5352284" cy="0"/>
          </a:xfrm>
          <a:prstGeom prst="straightConnector1">
            <a:avLst/>
          </a:prstGeom>
          <a:ln w="19050">
            <a:solidFill>
              <a:srgbClr val="C00000"/>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flipH="1" flipV="1">
            <a:off x="4450411" y="2623403"/>
            <a:ext cx="6420263" cy="0"/>
          </a:xfrm>
          <a:prstGeom prst="straightConnector1">
            <a:avLst/>
          </a:prstGeom>
          <a:ln w="19050">
            <a:solidFill>
              <a:srgbClr val="C00000"/>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30" name="Ellipse 29"/>
          <p:cNvSpPr/>
          <p:nvPr/>
        </p:nvSpPr>
        <p:spPr>
          <a:xfrm>
            <a:off x="11284450" y="2197145"/>
            <a:ext cx="829548" cy="297959"/>
          </a:xfrm>
          <a:prstGeom prst="ellipse">
            <a:avLst/>
          </a:prstGeom>
          <a:noFill/>
          <a:ln w="158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1" name="Gerade Verbindung mit Pfeil 30"/>
          <p:cNvCxnSpPr/>
          <p:nvPr/>
        </p:nvCxnSpPr>
        <p:spPr>
          <a:xfrm flipH="1">
            <a:off x="8343190" y="2502316"/>
            <a:ext cx="3371733" cy="970994"/>
          </a:xfrm>
          <a:prstGeom prst="straightConnector1">
            <a:avLst/>
          </a:prstGeom>
          <a:ln w="19050">
            <a:solidFill>
              <a:srgbClr val="C00000"/>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34" name="Ellipse 33"/>
          <p:cNvSpPr/>
          <p:nvPr/>
        </p:nvSpPr>
        <p:spPr>
          <a:xfrm>
            <a:off x="11159453" y="3668047"/>
            <a:ext cx="734786" cy="220156"/>
          </a:xfrm>
          <a:prstGeom prst="ellipse">
            <a:avLst/>
          </a:prstGeom>
          <a:noFill/>
          <a:ln w="158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5" name="Gerade Verbindung mit Pfeil 34"/>
          <p:cNvCxnSpPr/>
          <p:nvPr/>
        </p:nvCxnSpPr>
        <p:spPr>
          <a:xfrm flipH="1">
            <a:off x="4422899" y="3908081"/>
            <a:ext cx="492426" cy="105134"/>
          </a:xfrm>
          <a:prstGeom prst="straightConnector1">
            <a:avLst/>
          </a:prstGeom>
          <a:ln w="19050">
            <a:solidFill>
              <a:srgbClr val="C00000"/>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36" name="Ellipse 35"/>
          <p:cNvSpPr/>
          <p:nvPr/>
        </p:nvSpPr>
        <p:spPr>
          <a:xfrm>
            <a:off x="11006295" y="3431937"/>
            <a:ext cx="1004730" cy="220156"/>
          </a:xfrm>
          <a:prstGeom prst="ellipse">
            <a:avLst/>
          </a:prstGeom>
          <a:noFill/>
          <a:ln w="15875">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7" name="Gerade Verbindung mit Pfeil 36"/>
          <p:cNvCxnSpPr/>
          <p:nvPr/>
        </p:nvCxnSpPr>
        <p:spPr>
          <a:xfrm flipH="1">
            <a:off x="4377003" y="4386992"/>
            <a:ext cx="595048" cy="1352211"/>
          </a:xfrm>
          <a:prstGeom prst="straightConnector1">
            <a:avLst/>
          </a:prstGeom>
          <a:ln w="19050">
            <a:solidFill>
              <a:srgbClr val="C00000"/>
            </a:solidFill>
            <a:headEnd type="oval" w="sm" len="sm"/>
            <a:tailEnd type="triangle"/>
          </a:ln>
        </p:spPr>
        <p:style>
          <a:lnRef idx="1">
            <a:schemeClr val="accent1"/>
          </a:lnRef>
          <a:fillRef idx="0">
            <a:schemeClr val="accent1"/>
          </a:fillRef>
          <a:effectRef idx="0">
            <a:schemeClr val="accent1"/>
          </a:effectRef>
          <a:fontRef idx="minor">
            <a:schemeClr val="tx1"/>
          </a:fontRef>
        </p:style>
      </p:cxnSp>
      <p:cxnSp>
        <p:nvCxnSpPr>
          <p:cNvPr id="26" name="Gerade Verbindung mit Pfeil 25"/>
          <p:cNvCxnSpPr/>
          <p:nvPr/>
        </p:nvCxnSpPr>
        <p:spPr>
          <a:xfrm flipH="1">
            <a:off x="12011026" y="3549623"/>
            <a:ext cx="1" cy="837369"/>
          </a:xfrm>
          <a:prstGeom prst="straightConnector1">
            <a:avLst/>
          </a:prstGeom>
          <a:ln w="19050">
            <a:solidFill>
              <a:srgbClr val="C00000"/>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p:nvPr/>
        </p:nvCxnSpPr>
        <p:spPr>
          <a:xfrm flipH="1">
            <a:off x="4962495" y="4386992"/>
            <a:ext cx="7048530" cy="0"/>
          </a:xfrm>
          <a:prstGeom prst="straightConnector1">
            <a:avLst/>
          </a:prstGeom>
          <a:ln w="19050">
            <a:solidFill>
              <a:srgbClr val="C00000"/>
            </a:solidFill>
            <a:headEnd type="oval" w="sm" len="sm"/>
            <a:tailEnd type="none"/>
          </a:ln>
        </p:spPr>
        <p:style>
          <a:lnRef idx="1">
            <a:schemeClr val="accent1"/>
          </a:lnRef>
          <a:fillRef idx="0">
            <a:schemeClr val="accent1"/>
          </a:fillRef>
          <a:effectRef idx="0">
            <a:schemeClr val="accent1"/>
          </a:effectRef>
          <a:fontRef idx="minor">
            <a:schemeClr val="tx1"/>
          </a:fontRef>
        </p:style>
      </p:cxnSp>
      <p:cxnSp>
        <p:nvCxnSpPr>
          <p:cNvPr id="38" name="Gerade Verbindung mit Pfeil 37"/>
          <p:cNvCxnSpPr/>
          <p:nvPr/>
        </p:nvCxnSpPr>
        <p:spPr>
          <a:xfrm flipH="1">
            <a:off x="4943206" y="3908081"/>
            <a:ext cx="6610619" cy="0"/>
          </a:xfrm>
          <a:prstGeom prst="straightConnector1">
            <a:avLst/>
          </a:prstGeom>
          <a:ln w="19050">
            <a:solidFill>
              <a:srgbClr val="C00000"/>
            </a:solidFill>
            <a:headEnd type="oval" w="sm" len="sm"/>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1839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1785</Words>
  <Application>Microsoft Office PowerPoint</Application>
  <PresentationFormat>Breitbild</PresentationFormat>
  <Paragraphs>451</Paragraphs>
  <Slides>4</Slides>
  <Notes>3</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4</vt:i4>
      </vt:variant>
    </vt:vector>
  </HeadingPairs>
  <TitlesOfParts>
    <vt:vector size="14" baseType="lpstr">
      <vt:lpstr>Arial</vt:lpstr>
      <vt:lpstr>Calibri</vt:lpstr>
      <vt:lpstr>Calibri Light</vt:lpstr>
      <vt:lpstr>OpenSymbol</vt:lpstr>
      <vt:lpstr>Segoe UI Emoji</vt:lpstr>
      <vt:lpstr>Segoe UI Symbol</vt:lpstr>
      <vt:lpstr>Symbol</vt:lpstr>
      <vt:lpstr>Webdings</vt:lpstr>
      <vt:lpstr>Wingdings 3</vt:lpstr>
      <vt:lpstr>Office</vt:lpstr>
      <vt:lpstr>PowerPoint-Präsentation</vt:lpstr>
      <vt:lpstr>PowerPoint-Präsentation</vt:lpstr>
      <vt:lpstr>PowerPoint-Präsentation</vt:lpstr>
      <vt:lpstr>PowerPoint-Präsentation</vt:lpstr>
    </vt:vector>
  </TitlesOfParts>
  <Company>HS Weihenstephan-Triesdorf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 Schuh</dc:creator>
  <cp:lastModifiedBy>Christian Schuh</cp:lastModifiedBy>
  <cp:revision>354</cp:revision>
  <cp:lastPrinted>2021-03-16T08:50:04Z</cp:lastPrinted>
  <dcterms:created xsi:type="dcterms:W3CDTF">2019-02-18T14:20:45Z</dcterms:created>
  <dcterms:modified xsi:type="dcterms:W3CDTF">2021-03-16T08:50:31Z</dcterms:modified>
</cp:coreProperties>
</file>